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971" r:id="rId3"/>
    <p:sldId id="1006" r:id="rId4"/>
    <p:sldId id="1005" r:id="rId5"/>
    <p:sldId id="1007" r:id="rId6"/>
    <p:sldId id="1008" r:id="rId7"/>
    <p:sldId id="1010" r:id="rId8"/>
    <p:sldId id="968" r:id="rId9"/>
    <p:sldId id="969" r:id="rId11"/>
    <p:sldId id="967" r:id="rId12"/>
    <p:sldId id="973" r:id="rId13"/>
    <p:sldId id="975" r:id="rId14"/>
    <p:sldId id="974" r:id="rId15"/>
    <p:sldId id="976" r:id="rId16"/>
    <p:sldId id="977" r:id="rId17"/>
    <p:sldId id="972" r:id="rId18"/>
    <p:sldId id="914" r:id="rId19"/>
    <p:sldId id="992" r:id="rId20"/>
    <p:sldId id="988" r:id="rId21"/>
    <p:sldId id="989" r:id="rId22"/>
    <p:sldId id="915" r:id="rId23"/>
    <p:sldId id="916" r:id="rId24"/>
    <p:sldId id="990" r:id="rId25"/>
    <p:sldId id="991" r:id="rId26"/>
    <p:sldId id="917" r:id="rId27"/>
    <p:sldId id="918" r:id="rId28"/>
    <p:sldId id="993" r:id="rId29"/>
    <p:sldId id="995" r:id="rId30"/>
    <p:sldId id="919" r:id="rId31"/>
    <p:sldId id="996" r:id="rId32"/>
    <p:sldId id="994" r:id="rId33"/>
    <p:sldId id="997" r:id="rId34"/>
    <p:sldId id="998" r:id="rId35"/>
    <p:sldId id="983" r:id="rId36"/>
    <p:sldId id="984" r:id="rId37"/>
    <p:sldId id="999" r:id="rId38"/>
    <p:sldId id="1000" r:id="rId39"/>
    <p:sldId id="986" r:id="rId40"/>
    <p:sldId id="1002" r:id="rId41"/>
    <p:sldId id="987" r:id="rId42"/>
    <p:sldId id="1003" r:id="rId43"/>
    <p:sldId id="1004" r:id="rId44"/>
    <p:sldId id="965" r:id="rId45"/>
    <p:sldId id="981" r:id="rId46"/>
    <p:sldId id="982" r:id="rId47"/>
    <p:sldId id="980"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3.xml"/><Relationship Id="rId49" Type="http://schemas.openxmlformats.org/officeDocument/2006/relationships/presProps" Target="presProps.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1E00EF-D078-46F1-8E60-CFF539B0FDE4}"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83943-AEE8-470C-90AB-1635A434B98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1177925" y="695325"/>
            <a:ext cx="4641850" cy="3481388"/>
          </a:xfrm>
        </p:spPr>
      </p:sp>
      <p:sp>
        <p:nvSpPr>
          <p:cNvPr id="11267"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1177925" y="695325"/>
            <a:ext cx="4641850" cy="3481388"/>
          </a:xfrm>
        </p:spPr>
      </p:sp>
      <p:sp>
        <p:nvSpPr>
          <p:cNvPr id="30723"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404813" y="695325"/>
            <a:ext cx="6188075" cy="3481388"/>
          </a:xfrm>
        </p:spPr>
      </p:sp>
      <p:sp>
        <p:nvSpPr>
          <p:cNvPr id="32771"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177925" y="695325"/>
            <a:ext cx="4641850" cy="3481388"/>
          </a:xfrm>
        </p:spPr>
      </p:sp>
      <p:sp>
        <p:nvSpPr>
          <p:cNvPr id="34819"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404813" y="695325"/>
            <a:ext cx="6188075" cy="3481388"/>
          </a:xfrm>
        </p:spPr>
      </p:sp>
      <p:sp>
        <p:nvSpPr>
          <p:cNvPr id="36867"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177925" y="695325"/>
            <a:ext cx="4641850" cy="3481388"/>
          </a:xfrm>
        </p:spPr>
      </p:sp>
      <p:sp>
        <p:nvSpPr>
          <p:cNvPr id="38915" name="Rectangle 3"/>
          <p:cNvSpPr>
            <a:spLocks noGrp="1" noChangeArrowheads="1"/>
          </p:cNvSpPr>
          <p:nvPr>
            <p:ph type="body" idx="1"/>
          </p:nvPr>
        </p:nvSpPr>
        <p:spPr>
          <a:xfrm>
            <a:off x="933450" y="4605338"/>
            <a:ext cx="5130800" cy="3786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404813" y="695325"/>
            <a:ext cx="6188075" cy="3481388"/>
          </a:xfrm>
        </p:spPr>
      </p:sp>
      <p:sp>
        <p:nvSpPr>
          <p:cNvPr id="43011"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E.g. Readout is GREEN when 25 &lt;= x &lt;= 50, otherwise readout is RED.</a:t>
            </a:r>
            <a:endParaRPr lang="en-US"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404813" y="695325"/>
            <a:ext cx="6188075" cy="3481388"/>
          </a:xfrm>
        </p:spPr>
      </p:sp>
      <p:sp>
        <p:nvSpPr>
          <p:cNvPr id="45059"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177925" y="695325"/>
            <a:ext cx="4641850" cy="3481388"/>
          </a:xfrm>
        </p:spPr>
      </p:sp>
      <p:sp>
        <p:nvSpPr>
          <p:cNvPr id="47107"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1177925" y="695325"/>
            <a:ext cx="4641850" cy="3481388"/>
          </a:xfrm>
        </p:spPr>
      </p:sp>
      <p:sp>
        <p:nvSpPr>
          <p:cNvPr id="49155"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1177925" y="695325"/>
            <a:ext cx="4641850" cy="3481388"/>
          </a:xfrm>
        </p:spPr>
      </p:sp>
      <p:sp>
        <p:nvSpPr>
          <p:cNvPr id="51203"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404813" y="695325"/>
            <a:ext cx="6188075" cy="3481388"/>
          </a:xfrm>
        </p:spPr>
      </p:sp>
      <p:sp>
        <p:nvSpPr>
          <p:cNvPr id="14339"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177925" y="695325"/>
            <a:ext cx="4641850" cy="3481388"/>
          </a:xfrm>
        </p:spPr>
      </p:sp>
      <p:sp>
        <p:nvSpPr>
          <p:cNvPr id="53251"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404813" y="695325"/>
            <a:ext cx="6188075" cy="3481388"/>
          </a:xfrm>
        </p:spPr>
      </p:sp>
      <p:sp>
        <p:nvSpPr>
          <p:cNvPr id="55299"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404813" y="695325"/>
            <a:ext cx="6188075" cy="3481388"/>
          </a:xfrm>
        </p:spPr>
      </p:sp>
      <p:sp>
        <p:nvSpPr>
          <p:cNvPr id="57347"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404813" y="695325"/>
            <a:ext cx="6188075" cy="3481388"/>
          </a:xfrm>
        </p:spPr>
      </p:sp>
      <p:sp>
        <p:nvSpPr>
          <p:cNvPr id="59395"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404813" y="695325"/>
            <a:ext cx="6188075" cy="3481388"/>
          </a:xfrm>
        </p:spPr>
      </p:sp>
      <p:sp>
        <p:nvSpPr>
          <p:cNvPr id="61443"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177925" y="695325"/>
            <a:ext cx="4641850" cy="3481388"/>
          </a:xfrm>
        </p:spPr>
      </p:sp>
      <p:sp>
        <p:nvSpPr>
          <p:cNvPr id="63491"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1177925" y="695325"/>
            <a:ext cx="4641850" cy="3481388"/>
          </a:xfrm>
        </p:spPr>
      </p:sp>
      <p:sp>
        <p:nvSpPr>
          <p:cNvPr id="65539"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177925" y="695325"/>
            <a:ext cx="4641850" cy="3481388"/>
          </a:xfrm>
        </p:spPr>
      </p:sp>
      <p:sp>
        <p:nvSpPr>
          <p:cNvPr id="67587"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404813" y="695325"/>
            <a:ext cx="6188075" cy="3481388"/>
          </a:xfrm>
        </p:spPr>
      </p:sp>
      <p:sp>
        <p:nvSpPr>
          <p:cNvPr id="69635"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404813" y="695325"/>
            <a:ext cx="6188075" cy="3481388"/>
          </a:xfrm>
        </p:spPr>
      </p:sp>
      <p:sp>
        <p:nvSpPr>
          <p:cNvPr id="71683"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404813" y="695325"/>
            <a:ext cx="6188075" cy="3481388"/>
          </a:xfrm>
        </p:spPr>
      </p:sp>
      <p:sp>
        <p:nvSpPr>
          <p:cNvPr id="16387"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404813" y="695325"/>
            <a:ext cx="6188075" cy="3481388"/>
          </a:xfrm>
        </p:spPr>
      </p:sp>
      <p:sp>
        <p:nvSpPr>
          <p:cNvPr id="73731"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404813" y="695325"/>
            <a:ext cx="6188075" cy="3481388"/>
          </a:xfrm>
        </p:spPr>
      </p:sp>
      <p:sp>
        <p:nvSpPr>
          <p:cNvPr id="75779"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404813" y="695325"/>
            <a:ext cx="6188075" cy="3481388"/>
          </a:xfrm>
        </p:spPr>
      </p:sp>
      <p:sp>
        <p:nvSpPr>
          <p:cNvPr id="77827"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177925" y="695325"/>
            <a:ext cx="4641850" cy="3481388"/>
          </a:xfrm>
        </p:spPr>
      </p:sp>
      <p:sp>
        <p:nvSpPr>
          <p:cNvPr id="79875"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404813" y="695325"/>
            <a:ext cx="6188075" cy="3481388"/>
          </a:xfrm>
        </p:spPr>
      </p:sp>
      <p:sp>
        <p:nvSpPr>
          <p:cNvPr id="81923"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77925" y="695325"/>
            <a:ext cx="4641850" cy="3481388"/>
          </a:xfrm>
        </p:spPr>
      </p:sp>
      <p:sp>
        <p:nvSpPr>
          <p:cNvPr id="83971"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1177925" y="695325"/>
            <a:ext cx="4641850" cy="3481388"/>
          </a:xfrm>
        </p:spPr>
      </p:sp>
      <p:sp>
        <p:nvSpPr>
          <p:cNvPr id="18435"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1177925" y="695325"/>
            <a:ext cx="4641850" cy="3481388"/>
          </a:xfrm>
        </p:spPr>
      </p:sp>
      <p:sp>
        <p:nvSpPr>
          <p:cNvPr id="20483"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404813" y="695325"/>
            <a:ext cx="6188075" cy="3481388"/>
          </a:xfrm>
        </p:spPr>
      </p:sp>
      <p:sp>
        <p:nvSpPr>
          <p:cNvPr id="22531"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1177925" y="695325"/>
            <a:ext cx="4641850" cy="3481388"/>
          </a:xfrm>
        </p:spPr>
      </p:sp>
      <p:sp>
        <p:nvSpPr>
          <p:cNvPr id="24579"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177925" y="695325"/>
            <a:ext cx="4641850" cy="3481388"/>
          </a:xfrm>
        </p:spPr>
      </p:sp>
      <p:sp>
        <p:nvSpPr>
          <p:cNvPr id="26627"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404813" y="695325"/>
            <a:ext cx="6188075" cy="3481388"/>
          </a:xfrm>
        </p:spPr>
      </p:sp>
      <p:sp>
        <p:nvSpPr>
          <p:cNvPr id="28675" name="Rectangle 3"/>
          <p:cNvSpPr>
            <a:spLocks noGrp="1" noChangeArrowheads="1"/>
          </p:cNvSpPr>
          <p:nvPr>
            <p:ph type="body" idx="1"/>
          </p:nvPr>
        </p:nvSpPr>
        <p:spPr>
          <a:xfrm>
            <a:off x="933450" y="6361113"/>
            <a:ext cx="513080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382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5"/>
          <p:cNvSpPr>
            <a:spLocks noGrp="1" noChangeArrowheads="1"/>
          </p:cNvSpPr>
          <p:nvPr>
            <p:ph type="sldNum" sz="quarter" idx="10"/>
          </p:nvPr>
        </p:nvSpPr>
        <p:spPr/>
        <p:txBody>
          <a:bodyPr/>
          <a:lstStyle>
            <a:lvl1pPr>
              <a:defRPr/>
            </a:lvl1pPr>
          </a:lstStyle>
          <a:p>
            <a:fld id="{687A60E0-4D38-4F4B-A286-60EEB976BEDC}" type="slidenum">
              <a:rPr lang="en-US" altLang="en-US"/>
            </a:fld>
            <a:endParaRPr lang="en-US"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1.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1D2C8B59-380E-48A4-9235-0F10681D341C}" type="slidenum">
              <a:rPr lang="en-US" altLang="en-US" sz="900"/>
            </a:fld>
            <a:endParaRPr lang="en-US" altLang="en-US" sz="900"/>
          </a:p>
        </p:txBody>
      </p:sp>
      <p:sp>
        <p:nvSpPr>
          <p:cNvPr id="3" name="Rectangle 2"/>
          <p:cNvSpPr/>
          <p:nvPr/>
        </p:nvSpPr>
        <p:spPr>
          <a:xfrm>
            <a:off x="3429000" y="2133601"/>
            <a:ext cx="4572000" cy="1446213"/>
          </a:xfrm>
          <a:prstGeom prst="rect">
            <a:avLst/>
          </a:prstGeom>
        </p:spPr>
        <p:txBody>
          <a:bodyPr lIns="91440" tIns="45720" rIns="91440" bIns="45720" anchor="t">
            <a:spAutoFit/>
          </a:bodyPr>
          <a:lstStyle/>
          <a:p>
            <a:pPr algn="r" eaLnBrk="1" hangingPunct="1">
              <a:defRPr/>
            </a:pPr>
            <a:endParaRPr lang="en-US" altLang="en-US" sz="4400" dirty="0"/>
          </a:p>
          <a:p>
            <a:pPr algn="r" eaLnBrk="1" hangingPunct="1">
              <a:defRPr/>
            </a:pPr>
            <a:r>
              <a:rPr lang="en-US" altLang="en-US" sz="4400" dirty="0">
                <a:solidFill>
                  <a:schemeClr val="accent4">
                    <a:lumMod val="75000"/>
                    <a:lumOff val="25000"/>
                  </a:schemeClr>
                </a:solidFill>
                <a:latin typeface="Cambria" panose="02040503050406030204"/>
                <a:ea typeface="Cambria" panose="02040503050406030204"/>
              </a:rPr>
              <a:t>Black-Box Testing</a:t>
            </a:r>
            <a:endParaRPr lang="en-US" sz="4400" dirty="0">
              <a:solidFill>
                <a:schemeClr val="accent4">
                  <a:lumMod val="75000"/>
                  <a:lumOff val="25000"/>
                </a:schemeClr>
              </a:solidFill>
              <a:latin typeface="Cambria" panose="02040503050406030204" pitchFamily="18" charset="0"/>
              <a:ea typeface="Cambria" panose="020405030504060302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600200" y="0"/>
            <a:ext cx="8229600" cy="838200"/>
          </a:xfrm>
        </p:spPr>
        <p:txBody>
          <a:bodyPr/>
          <a:lstStyle/>
          <a:p>
            <a:r>
              <a:rPr lang="en-US" altLang="en-US"/>
              <a:t>How to do BlackBox Testing</a:t>
            </a:r>
            <a:endParaRPr lang="en-US" altLang="en-US"/>
          </a:p>
        </p:txBody>
      </p:sp>
      <p:sp>
        <p:nvSpPr>
          <p:cNvPr id="3075" name="Rectangle 3"/>
          <p:cNvSpPr>
            <a:spLocks noGrp="1" noChangeArrowheads="1"/>
          </p:cNvSpPr>
          <p:nvPr>
            <p:ph type="body" idx="1"/>
          </p:nvPr>
        </p:nvSpPr>
        <p:spPr>
          <a:xfrm>
            <a:off x="2438400" y="1600200"/>
            <a:ext cx="7086600" cy="4267200"/>
          </a:xfrm>
        </p:spPr>
        <p:txBody>
          <a:bodyPr>
            <a:normAutofit lnSpcReduction="10000"/>
          </a:bodyPr>
          <a:lstStyle/>
          <a:p>
            <a:pPr marL="0" indent="0">
              <a:buNone/>
              <a:defRPr/>
            </a:pPr>
            <a:r>
              <a:rPr lang="en-US" b="1" dirty="0">
                <a:latin typeface="Cambria" panose="02040503050406030204" pitchFamily="18" charset="0"/>
                <a:ea typeface="Cambria" panose="02040503050406030204" pitchFamily="18" charset="0"/>
              </a:rPr>
              <a:t>The generic steps followed to carry out any type of Black Box Testing:</a:t>
            </a:r>
            <a:endParaRPr lang="en-US" b="1" dirty="0">
              <a:latin typeface="Cambria" panose="02040503050406030204" pitchFamily="18" charset="0"/>
              <a:ea typeface="Cambria" panose="02040503050406030204" pitchFamily="18" charset="0"/>
            </a:endParaRPr>
          </a:p>
          <a:p>
            <a:pPr>
              <a:defRPr/>
            </a:pPr>
            <a:r>
              <a:rPr lang="en-US" dirty="0">
                <a:latin typeface="Cambria" panose="02040503050406030204" pitchFamily="18" charset="0"/>
                <a:ea typeface="Cambria" panose="02040503050406030204" pitchFamily="18" charset="0"/>
              </a:rPr>
              <a:t>Initially, the requirements and specifications of the system are examined.</a:t>
            </a:r>
            <a:endParaRPr lang="en-US" dirty="0">
              <a:latin typeface="Cambria" panose="02040503050406030204" pitchFamily="18" charset="0"/>
              <a:ea typeface="Cambria" panose="02040503050406030204" pitchFamily="18" charset="0"/>
            </a:endParaRPr>
          </a:p>
          <a:p>
            <a:pPr>
              <a:defRPr/>
            </a:pPr>
            <a:r>
              <a:rPr lang="en-US" dirty="0">
                <a:latin typeface="Cambria" panose="02040503050406030204" pitchFamily="18" charset="0"/>
                <a:ea typeface="Cambria" panose="02040503050406030204" pitchFamily="18" charset="0"/>
              </a:rPr>
              <a:t>Tester chooses valid inputs (positive test scenario) to check whether SUT processes them correctly. Also, some invalid inputs (negative test scenario) are chosen to verify that the SUT is able to detect them.</a:t>
            </a:r>
            <a:endParaRPr lang="en-US" dirty="0">
              <a:latin typeface="Cambria" panose="02040503050406030204" pitchFamily="18" charset="0"/>
              <a:ea typeface="Cambria" panose="02040503050406030204" pitchFamily="18" charset="0"/>
            </a:endParaRPr>
          </a:p>
          <a:p>
            <a:pPr>
              <a:defRPr/>
            </a:pPr>
            <a:r>
              <a:rPr lang="en-US" dirty="0">
                <a:latin typeface="Cambria" panose="02040503050406030204" pitchFamily="18" charset="0"/>
                <a:ea typeface="Cambria" panose="02040503050406030204" pitchFamily="18" charset="0"/>
              </a:rPr>
              <a:t>Tester determines expected outputs for all those inputs.</a:t>
            </a:r>
            <a:endParaRPr lang="en-US" dirty="0">
              <a:latin typeface="Cambria" panose="02040503050406030204" pitchFamily="18" charset="0"/>
              <a:ea typeface="Cambria" panose="02040503050406030204" pitchFamily="18"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600200" y="0"/>
            <a:ext cx="8229600" cy="838200"/>
          </a:xfrm>
        </p:spPr>
        <p:txBody>
          <a:bodyPr/>
          <a:lstStyle/>
          <a:p>
            <a:r>
              <a:rPr lang="en-US" altLang="en-US"/>
              <a:t>How to do BlackBox Testing...</a:t>
            </a:r>
            <a:endParaRPr lang="en-US" altLang="en-US"/>
          </a:p>
        </p:txBody>
      </p:sp>
      <p:sp>
        <p:nvSpPr>
          <p:cNvPr id="17411" name="Rectangle 3"/>
          <p:cNvSpPr>
            <a:spLocks noGrp="1" noChangeArrowheads="1"/>
          </p:cNvSpPr>
          <p:nvPr>
            <p:ph type="body" idx="1"/>
          </p:nvPr>
        </p:nvSpPr>
        <p:spPr>
          <a:xfrm>
            <a:off x="2667000" y="1524000"/>
            <a:ext cx="6781800" cy="4191000"/>
          </a:xfrm>
        </p:spPr>
        <p:txBody>
          <a:bodyPr/>
          <a:lstStyle/>
          <a:p>
            <a:r>
              <a:rPr lang="en-US" altLang="en-US">
                <a:latin typeface="Cambria" panose="02040503050406030204" pitchFamily="18" charset="0"/>
                <a:ea typeface="Cambria" panose="02040503050406030204" pitchFamily="18" charset="0"/>
                <a:cs typeface="Cambria" panose="02040503050406030204" pitchFamily="18" charset="0"/>
              </a:rPr>
              <a:t>Software tester constructs test cases with the selected inputs.</a:t>
            </a:r>
            <a:endParaRPr lang="en-US" altLang="en-US">
              <a:latin typeface="Cambria" panose="02040503050406030204" pitchFamily="18" charset="0"/>
              <a:ea typeface="Cambria" panose="02040503050406030204" pitchFamily="18" charset="0"/>
              <a:cs typeface="Cambria" panose="02040503050406030204" pitchFamily="18" charset="0"/>
            </a:endParaRPr>
          </a:p>
          <a:p>
            <a:r>
              <a:rPr lang="en-US" altLang="en-US">
                <a:latin typeface="Cambria" panose="02040503050406030204" pitchFamily="18" charset="0"/>
                <a:ea typeface="Cambria" panose="02040503050406030204" pitchFamily="18" charset="0"/>
                <a:cs typeface="Cambria" panose="02040503050406030204" pitchFamily="18" charset="0"/>
              </a:rPr>
              <a:t>The test cases are executed.</a:t>
            </a:r>
            <a:endParaRPr lang="en-US" altLang="en-US">
              <a:latin typeface="Cambria" panose="02040503050406030204" pitchFamily="18" charset="0"/>
              <a:ea typeface="Cambria" panose="02040503050406030204" pitchFamily="18" charset="0"/>
              <a:cs typeface="Cambria" panose="02040503050406030204" pitchFamily="18" charset="0"/>
            </a:endParaRPr>
          </a:p>
          <a:p>
            <a:r>
              <a:rPr lang="en-US" altLang="en-US">
                <a:latin typeface="Cambria" panose="02040503050406030204" pitchFamily="18" charset="0"/>
                <a:ea typeface="Cambria" panose="02040503050406030204" pitchFamily="18" charset="0"/>
                <a:cs typeface="Cambria" panose="02040503050406030204" pitchFamily="18" charset="0"/>
              </a:rPr>
              <a:t>Software tester compares the actual outputs with the expected outputs.</a:t>
            </a:r>
            <a:endParaRPr lang="en-US" altLang="en-US">
              <a:latin typeface="Cambria" panose="02040503050406030204" pitchFamily="18" charset="0"/>
              <a:ea typeface="Cambria" panose="02040503050406030204" pitchFamily="18" charset="0"/>
              <a:cs typeface="Cambria" panose="02040503050406030204" pitchFamily="18" charset="0"/>
            </a:endParaRPr>
          </a:p>
          <a:p>
            <a:r>
              <a:rPr lang="en-US" altLang="en-US">
                <a:latin typeface="Cambria" panose="02040503050406030204" pitchFamily="18" charset="0"/>
                <a:ea typeface="Cambria" panose="02040503050406030204" pitchFamily="18" charset="0"/>
                <a:cs typeface="Cambria" panose="02040503050406030204" pitchFamily="18" charset="0"/>
              </a:rPr>
              <a:t>Defects if any are fixed and re-tested.</a:t>
            </a:r>
            <a:endParaRPr lang="en-US" altLang="en-US">
              <a:latin typeface="Cambria" panose="02040503050406030204" pitchFamily="18" charset="0"/>
              <a:ea typeface="Cambria" panose="02040503050406030204" pitchFamily="18" charset="0"/>
              <a:cs typeface="Cambria" panose="02040503050406030204" pitchFamily="18"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600200" y="0"/>
            <a:ext cx="8229600" cy="838200"/>
          </a:xfrm>
        </p:spPr>
        <p:txBody>
          <a:bodyPr/>
          <a:lstStyle/>
          <a:p>
            <a:r>
              <a:rPr lang="en-US" altLang="en-US"/>
              <a:t>Types of Black Box Testing</a:t>
            </a:r>
            <a:endParaRPr lang="en-US" altLang="en-US"/>
          </a:p>
        </p:txBody>
      </p:sp>
      <p:sp>
        <p:nvSpPr>
          <p:cNvPr id="3075" name="Rectangle 3"/>
          <p:cNvSpPr>
            <a:spLocks noGrp="1" noChangeArrowheads="1"/>
          </p:cNvSpPr>
          <p:nvPr>
            <p:ph type="body" idx="1"/>
          </p:nvPr>
        </p:nvSpPr>
        <p:spPr>
          <a:xfrm>
            <a:off x="2438400" y="1447800"/>
            <a:ext cx="7010400" cy="4191000"/>
          </a:xfrm>
        </p:spPr>
        <p:txBody>
          <a:bodyPr/>
          <a:lstStyle/>
          <a:p>
            <a:pPr>
              <a:defRPr/>
            </a:pPr>
            <a:endParaRPr lang="en-US" i="1" dirty="0"/>
          </a:p>
          <a:p>
            <a:pPr>
              <a:defRPr/>
            </a:pPr>
            <a:r>
              <a:rPr lang="en-US" sz="2400" i="1" dirty="0">
                <a:latin typeface="Cambria" panose="02040503050406030204" pitchFamily="18" charset="0"/>
                <a:ea typeface="Cambria" panose="02040503050406030204" pitchFamily="18" charset="0"/>
              </a:rPr>
              <a:t>Functional Testing</a:t>
            </a:r>
            <a:endParaRPr lang="en-US" sz="2400" i="1" dirty="0">
              <a:latin typeface="Cambria" panose="02040503050406030204" pitchFamily="18" charset="0"/>
              <a:ea typeface="Cambria" panose="02040503050406030204" pitchFamily="18" charset="0"/>
            </a:endParaRPr>
          </a:p>
          <a:p>
            <a:pPr marL="0" indent="0">
              <a:buNone/>
              <a:defRPr/>
            </a:pPr>
            <a:endParaRPr lang="en-US" sz="2400" dirty="0">
              <a:latin typeface="Cambria" panose="02040503050406030204" pitchFamily="18" charset="0"/>
              <a:ea typeface="Cambria" panose="02040503050406030204" pitchFamily="18" charset="0"/>
            </a:endParaRPr>
          </a:p>
          <a:p>
            <a:pPr>
              <a:defRPr/>
            </a:pPr>
            <a:r>
              <a:rPr lang="en-US" sz="2400" i="1" dirty="0">
                <a:latin typeface="Cambria" panose="02040503050406030204" pitchFamily="18" charset="0"/>
                <a:ea typeface="Cambria" panose="02040503050406030204" pitchFamily="18" charset="0"/>
              </a:rPr>
              <a:t>Non-Functional Testing</a:t>
            </a:r>
            <a:endParaRPr lang="en-US" sz="2400" dirty="0">
              <a:latin typeface="Cambria" panose="02040503050406030204" pitchFamily="18" charset="0"/>
              <a:ea typeface="Cambria" panose="02040503050406030204" pitchFamily="18" charset="0"/>
            </a:endParaRPr>
          </a:p>
          <a:p>
            <a:pPr>
              <a:defRPr/>
            </a:pPr>
            <a:endParaRPr lang="en-US" sz="2400" i="1" dirty="0">
              <a:latin typeface="Cambria" panose="02040503050406030204" pitchFamily="18" charset="0"/>
              <a:ea typeface="Cambria" panose="02040503050406030204" pitchFamily="18" charset="0"/>
            </a:endParaRPr>
          </a:p>
          <a:p>
            <a:pPr>
              <a:defRPr/>
            </a:pPr>
            <a:r>
              <a:rPr lang="en-US" sz="2400" i="1" dirty="0">
                <a:latin typeface="Cambria" panose="02040503050406030204" pitchFamily="18" charset="0"/>
                <a:ea typeface="Cambria" panose="02040503050406030204" pitchFamily="18" charset="0"/>
              </a:rPr>
              <a:t>Regression Testing</a:t>
            </a:r>
            <a:br>
              <a:rPr lang="en-US" dirty="0">
                <a:latin typeface="Cambria" panose="02040503050406030204" pitchFamily="18" charset="0"/>
                <a:ea typeface="Cambria" panose="02040503050406030204" pitchFamily="18" charset="0"/>
              </a:rPr>
            </a:br>
            <a:endParaRPr lang="en-US" dirty="0">
              <a:latin typeface="Cambria" panose="02040503050406030204" pitchFamily="18" charset="0"/>
              <a:ea typeface="Cambria" panose="02040503050406030204" pitchFamily="18"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133600" y="0"/>
            <a:ext cx="7696200" cy="838200"/>
          </a:xfrm>
        </p:spPr>
        <p:txBody>
          <a:bodyPr/>
          <a:lstStyle/>
          <a:p>
            <a:r>
              <a:rPr lang="en-US" altLang="en-US"/>
              <a:t>Types of Black Box Testing…</a:t>
            </a:r>
            <a:endParaRPr lang="en-US" altLang="en-US"/>
          </a:p>
        </p:txBody>
      </p:sp>
      <p:sp>
        <p:nvSpPr>
          <p:cNvPr id="3075" name="Rectangle 3"/>
          <p:cNvSpPr>
            <a:spLocks noGrp="1" noChangeArrowheads="1"/>
          </p:cNvSpPr>
          <p:nvPr>
            <p:ph type="body" idx="1"/>
          </p:nvPr>
        </p:nvSpPr>
        <p:spPr>
          <a:xfrm>
            <a:off x="2667000" y="1219200"/>
            <a:ext cx="6858000" cy="4495800"/>
          </a:xfrm>
        </p:spPr>
        <p:txBody>
          <a:bodyPr>
            <a:normAutofit fontScale="92500" lnSpcReduction="10000"/>
          </a:bodyPr>
          <a:lstStyle/>
          <a:p>
            <a:pPr marL="0" indent="0">
              <a:buNone/>
              <a:defRPr/>
            </a:pPr>
            <a:r>
              <a:rPr lang="en-US" b="1" i="1" dirty="0">
                <a:latin typeface="Cambria" panose="02040503050406030204" pitchFamily="18" charset="0"/>
                <a:ea typeface="Cambria" panose="02040503050406030204" pitchFamily="18" charset="0"/>
              </a:rPr>
              <a:t>Functional Testing</a:t>
            </a:r>
            <a:r>
              <a:rPr lang="en-US" dirty="0">
                <a:latin typeface="Cambria" panose="02040503050406030204" pitchFamily="18" charset="0"/>
                <a:ea typeface="Cambria" panose="02040503050406030204" pitchFamily="18" charset="0"/>
              </a:rPr>
              <a:t>: </a:t>
            </a:r>
            <a:endParaRPr lang="en-US" dirty="0">
              <a:latin typeface="Cambria" panose="02040503050406030204" pitchFamily="18" charset="0"/>
              <a:ea typeface="Cambria" panose="02040503050406030204" pitchFamily="18" charset="0"/>
            </a:endParaRPr>
          </a:p>
          <a:p>
            <a:pPr>
              <a:defRPr/>
            </a:pPr>
            <a:r>
              <a:rPr lang="en-US" dirty="0">
                <a:latin typeface="Cambria" panose="02040503050406030204" pitchFamily="18" charset="0"/>
                <a:ea typeface="Cambria" panose="02040503050406030204" pitchFamily="18" charset="0"/>
              </a:rPr>
              <a:t>This particular type focuses on the functional requirements associated with a system. Software testers are responsible for carrying out this test.</a:t>
            </a:r>
            <a:endParaRPr lang="en-US" dirty="0">
              <a:latin typeface="Cambria" panose="02040503050406030204" pitchFamily="18" charset="0"/>
              <a:ea typeface="Cambria" panose="02040503050406030204" pitchFamily="18" charset="0"/>
            </a:endParaRPr>
          </a:p>
          <a:p>
            <a:pPr marL="0" indent="0">
              <a:buNone/>
              <a:defRPr/>
            </a:pPr>
            <a:endParaRPr lang="en-US" dirty="0">
              <a:latin typeface="Cambria" panose="02040503050406030204" pitchFamily="18" charset="0"/>
              <a:ea typeface="Cambria" panose="02040503050406030204" pitchFamily="18" charset="0"/>
            </a:endParaRPr>
          </a:p>
          <a:p>
            <a:pPr marL="0" indent="0">
              <a:buNone/>
              <a:defRPr/>
            </a:pPr>
            <a:r>
              <a:rPr lang="en-US" b="1" i="1" dirty="0">
                <a:latin typeface="Cambria" panose="02040503050406030204" pitchFamily="18" charset="0"/>
                <a:ea typeface="Cambria" panose="02040503050406030204" pitchFamily="18" charset="0"/>
              </a:rPr>
              <a:t>Non-Functional Testing</a:t>
            </a:r>
            <a:r>
              <a:rPr lang="en-US" dirty="0">
                <a:latin typeface="Cambria" panose="02040503050406030204" pitchFamily="18" charset="0"/>
                <a:ea typeface="Cambria" panose="02040503050406030204" pitchFamily="18" charset="0"/>
              </a:rPr>
              <a:t>: </a:t>
            </a:r>
            <a:endParaRPr lang="en-US" dirty="0">
              <a:latin typeface="Cambria" panose="02040503050406030204" pitchFamily="18" charset="0"/>
              <a:ea typeface="Cambria" panose="02040503050406030204" pitchFamily="18" charset="0"/>
            </a:endParaRPr>
          </a:p>
          <a:p>
            <a:pPr>
              <a:defRPr/>
            </a:pPr>
            <a:r>
              <a:rPr lang="en-US" dirty="0">
                <a:latin typeface="Cambria" panose="02040503050406030204" pitchFamily="18" charset="0"/>
                <a:ea typeface="Cambria" panose="02040503050406030204" pitchFamily="18" charset="0"/>
              </a:rPr>
              <a:t>This black box testing type doesn’t associate with any specific functionality. It is solely focused on non-functional requirements like usability, scalability and performance.</a:t>
            </a:r>
            <a:br>
              <a:rPr lang="en-US" dirty="0"/>
            </a:br>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209800" y="0"/>
            <a:ext cx="7620000" cy="838200"/>
          </a:xfrm>
        </p:spPr>
        <p:txBody>
          <a:bodyPr/>
          <a:lstStyle/>
          <a:p>
            <a:r>
              <a:rPr lang="en-US" altLang="en-US"/>
              <a:t>Types of Black Box Testing…</a:t>
            </a:r>
            <a:endParaRPr lang="en-US" altLang="en-US"/>
          </a:p>
        </p:txBody>
      </p:sp>
      <p:sp>
        <p:nvSpPr>
          <p:cNvPr id="3075" name="Rectangle 3"/>
          <p:cNvSpPr>
            <a:spLocks noGrp="1" noChangeArrowheads="1"/>
          </p:cNvSpPr>
          <p:nvPr>
            <p:ph type="body" idx="1"/>
          </p:nvPr>
        </p:nvSpPr>
        <p:spPr>
          <a:xfrm>
            <a:off x="2819400" y="1295400"/>
            <a:ext cx="6629400" cy="4102100"/>
          </a:xfrm>
        </p:spPr>
        <p:txBody>
          <a:bodyPr/>
          <a:lstStyle/>
          <a:p>
            <a:pPr marL="0" indent="0">
              <a:buNone/>
              <a:defRPr/>
            </a:pPr>
            <a:r>
              <a:rPr lang="en-US" b="1" i="1" dirty="0">
                <a:latin typeface="Cambria" panose="02040503050406030204" pitchFamily="18" charset="0"/>
                <a:ea typeface="Cambria" panose="02040503050406030204" pitchFamily="18" charset="0"/>
              </a:rPr>
              <a:t>Regression Testing</a:t>
            </a:r>
            <a:r>
              <a:rPr lang="en-US" dirty="0">
                <a:latin typeface="Cambria" panose="02040503050406030204" pitchFamily="18" charset="0"/>
                <a:ea typeface="Cambria" panose="02040503050406030204" pitchFamily="18" charset="0"/>
              </a:rPr>
              <a:t>: </a:t>
            </a:r>
            <a:endParaRPr lang="en-US" dirty="0">
              <a:latin typeface="Cambria" panose="02040503050406030204" pitchFamily="18" charset="0"/>
              <a:ea typeface="Cambria" panose="02040503050406030204" pitchFamily="18" charset="0"/>
            </a:endParaRPr>
          </a:p>
          <a:p>
            <a:pPr>
              <a:defRPr/>
            </a:pPr>
            <a:r>
              <a:rPr lang="en-US" dirty="0">
                <a:latin typeface="Cambria" panose="02040503050406030204" pitchFamily="18" charset="0"/>
                <a:ea typeface="Cambria" panose="02040503050406030204" pitchFamily="18" charset="0"/>
              </a:rPr>
              <a:t>Black box testing also includes Regression Testing that is conducted after code fixes or system upgrades. The motive is to examine the new code and its effect on the existing code.</a:t>
            </a:r>
            <a:br>
              <a:rPr lang="en-US" dirty="0"/>
            </a:br>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209800" y="0"/>
            <a:ext cx="7620000" cy="838200"/>
          </a:xfrm>
        </p:spPr>
        <p:txBody>
          <a:bodyPr/>
          <a:lstStyle/>
          <a:p>
            <a:r>
              <a:rPr lang="en-US" altLang="en-US"/>
              <a:t>Black-Box Testing Techniques</a:t>
            </a:r>
            <a:endParaRPr lang="en-US" altLang="en-US"/>
          </a:p>
        </p:txBody>
      </p:sp>
      <p:sp>
        <p:nvSpPr>
          <p:cNvPr id="25603" name="Rectangle 3"/>
          <p:cNvSpPr>
            <a:spLocks noGrp="1" noChangeArrowheads="1"/>
          </p:cNvSpPr>
          <p:nvPr>
            <p:ph type="body" idx="1"/>
          </p:nvPr>
        </p:nvSpPr>
        <p:spPr>
          <a:xfrm>
            <a:off x="2971800" y="1371600"/>
            <a:ext cx="6477000" cy="4025900"/>
          </a:xfrm>
        </p:spPr>
        <p:txBody>
          <a:bodyPr/>
          <a:lstStyle/>
          <a:p>
            <a:r>
              <a:rPr lang="en-US" altLang="en-US" sz="2400">
                <a:latin typeface="Cambria" panose="02040503050406030204" pitchFamily="18" charset="0"/>
                <a:ea typeface="Cambria" panose="02040503050406030204" pitchFamily="18" charset="0"/>
                <a:cs typeface="Cambria" panose="02040503050406030204" pitchFamily="18" charset="0"/>
              </a:rPr>
              <a:t>Equivalence Partitioning</a:t>
            </a:r>
            <a:endParaRPr lang="en-US" altLang="en-US" sz="2400">
              <a:latin typeface="Cambria" panose="02040503050406030204" pitchFamily="18" charset="0"/>
              <a:ea typeface="Cambria" panose="02040503050406030204" pitchFamily="18" charset="0"/>
              <a:cs typeface="Cambria" panose="02040503050406030204" pitchFamily="18" charset="0"/>
            </a:endParaRPr>
          </a:p>
          <a:p>
            <a:r>
              <a:rPr lang="en-US" altLang="en-US" sz="2400">
                <a:latin typeface="Cambria" panose="02040503050406030204" pitchFamily="18" charset="0"/>
                <a:ea typeface="Cambria" panose="02040503050406030204" pitchFamily="18" charset="0"/>
                <a:cs typeface="Cambria" panose="02040503050406030204" pitchFamily="18" charset="0"/>
              </a:rPr>
              <a:t>Boundary-Value Analysis</a:t>
            </a:r>
            <a:endParaRPr lang="en-US" altLang="en-US" sz="2400">
              <a:latin typeface="Cambria" panose="02040503050406030204" pitchFamily="18" charset="0"/>
              <a:ea typeface="Cambria" panose="02040503050406030204" pitchFamily="18" charset="0"/>
              <a:cs typeface="Cambria" panose="02040503050406030204" pitchFamily="18" charset="0"/>
            </a:endParaRPr>
          </a:p>
          <a:p>
            <a:r>
              <a:rPr lang="en-US" altLang="en-US" sz="2400">
                <a:latin typeface="Cambria" panose="02040503050406030204" pitchFamily="18" charset="0"/>
                <a:ea typeface="Cambria" panose="02040503050406030204" pitchFamily="18" charset="0"/>
                <a:cs typeface="Cambria" panose="02040503050406030204" pitchFamily="18" charset="0"/>
              </a:rPr>
              <a:t>Decision Table Testing</a:t>
            </a:r>
            <a:endParaRPr lang="en-US" altLang="en-US" sz="2400">
              <a:latin typeface="Cambria" panose="02040503050406030204" pitchFamily="18" charset="0"/>
              <a:ea typeface="Cambria" panose="02040503050406030204" pitchFamily="18" charset="0"/>
              <a:cs typeface="Cambria" panose="02040503050406030204" pitchFamily="18" charset="0"/>
            </a:endParaRPr>
          </a:p>
          <a:p>
            <a:r>
              <a:rPr lang="en-US" altLang="en-US" sz="2400">
                <a:latin typeface="Cambria" panose="02040503050406030204" pitchFamily="18" charset="0"/>
                <a:ea typeface="Cambria" panose="02040503050406030204" pitchFamily="18" charset="0"/>
                <a:cs typeface="Cambria" panose="02040503050406030204" pitchFamily="18" charset="0"/>
              </a:rPr>
              <a:t>State Transition Testing</a:t>
            </a:r>
            <a:endParaRPr lang="en-US" altLang="en-US" sz="2400">
              <a:latin typeface="Cambria" panose="02040503050406030204" pitchFamily="18" charset="0"/>
              <a:ea typeface="Cambria" panose="02040503050406030204" pitchFamily="18" charset="0"/>
              <a:cs typeface="Cambria" panose="02040503050406030204" pitchFamily="18" charset="0"/>
            </a:endParaRPr>
          </a:p>
          <a:p>
            <a:r>
              <a:rPr lang="en-US" altLang="en-US" sz="2400">
                <a:latin typeface="Cambria" panose="02040503050406030204" pitchFamily="18" charset="0"/>
                <a:ea typeface="Cambria" panose="02040503050406030204" pitchFamily="18" charset="0"/>
                <a:cs typeface="Cambria" panose="02040503050406030204" pitchFamily="18" charset="0"/>
              </a:rPr>
              <a:t>Error Guessing</a:t>
            </a:r>
            <a:endParaRPr lang="en-US" altLang="en-US" sz="2400">
              <a:latin typeface="Cambria" panose="02040503050406030204" pitchFamily="18" charset="0"/>
              <a:ea typeface="Cambria" panose="02040503050406030204" pitchFamily="18" charset="0"/>
              <a:cs typeface="Cambria" panose="02040503050406030204" pitchFamily="18"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09800" y="0"/>
            <a:ext cx="7620000" cy="838200"/>
          </a:xfrm>
        </p:spPr>
        <p:txBody>
          <a:bodyPr/>
          <a:lstStyle/>
          <a:p>
            <a:r>
              <a:rPr lang="en-US" altLang="en-US"/>
              <a:t>Equivalence Class Definitions</a:t>
            </a:r>
            <a:endParaRPr lang="en-US" altLang="en-US"/>
          </a:p>
        </p:txBody>
      </p:sp>
      <p:sp>
        <p:nvSpPr>
          <p:cNvPr id="22531" name="Rectangle 3"/>
          <p:cNvSpPr>
            <a:spLocks noGrp="1" noChangeArrowheads="1"/>
          </p:cNvSpPr>
          <p:nvPr>
            <p:ph type="body" idx="1"/>
          </p:nvPr>
        </p:nvSpPr>
        <p:spPr>
          <a:xfrm>
            <a:off x="2667000" y="1295400"/>
            <a:ext cx="7010400" cy="4572000"/>
          </a:xfrm>
        </p:spPr>
        <p:txBody>
          <a:bodyPr>
            <a:normAutofit fontScale="92500" lnSpcReduction="20000"/>
          </a:bodyPr>
          <a:lstStyle/>
          <a:p>
            <a:pPr>
              <a:defRPr/>
            </a:pPr>
            <a:r>
              <a:rPr lang="en-US" dirty="0">
                <a:latin typeface="Cambria" panose="02040503050406030204" pitchFamily="18" charset="0"/>
                <a:ea typeface="Cambria" panose="02040503050406030204" pitchFamily="18" charset="0"/>
              </a:rPr>
              <a:t>Equivalence class partitioning is a practice through a test condition that is tested by segregation the data into valid and invalid partitions. Here the same set of data is grouped together as a different segment to derive the test results.</a:t>
            </a:r>
            <a:endParaRPr lang="en-US" dirty="0">
              <a:latin typeface="Cambria" panose="02040503050406030204" pitchFamily="18" charset="0"/>
              <a:ea typeface="Cambria" panose="02040503050406030204" pitchFamily="18" charset="0"/>
            </a:endParaRPr>
          </a:p>
          <a:p>
            <a:pPr marL="0" indent="0">
              <a:buNone/>
              <a:defRPr/>
            </a:pPr>
            <a:r>
              <a:rPr lang="en-US" altLang="en-US" dirty="0">
                <a:latin typeface="Cambria" panose="02040503050406030204" pitchFamily="18" charset="0"/>
                <a:ea typeface="Cambria" panose="02040503050406030204" pitchFamily="18" charset="0"/>
              </a:rPr>
              <a:t>                                       or</a:t>
            </a:r>
            <a:endParaRPr lang="en-US" altLang="en-US" dirty="0">
              <a:latin typeface="Cambria" panose="02040503050406030204" pitchFamily="18" charset="0"/>
              <a:ea typeface="Cambria" panose="02040503050406030204" pitchFamily="18" charset="0"/>
            </a:endParaRPr>
          </a:p>
          <a:p>
            <a:pPr>
              <a:defRPr/>
            </a:pPr>
            <a:r>
              <a:rPr lang="en-US" altLang="en-US" dirty="0">
                <a:latin typeface="Cambria" panose="02040503050406030204" pitchFamily="18" charset="0"/>
                <a:ea typeface="Cambria" panose="02040503050406030204" pitchFamily="18" charset="0"/>
              </a:rPr>
              <a:t>An equivalence class of data is a group of data such that any member of the group will cause the same general effect when applied to a specific program.</a:t>
            </a:r>
            <a:endParaRPr lang="en-US" altLang="en-US" dirty="0">
              <a:latin typeface="Cambria" panose="02040503050406030204" pitchFamily="18" charset="0"/>
              <a:ea typeface="Cambria" panose="02040503050406030204" pitchFamily="18" charset="0"/>
            </a:endParaRPr>
          </a:p>
          <a:p>
            <a:pPr>
              <a:defRPr/>
            </a:pPr>
            <a:r>
              <a:rPr lang="en-US" dirty="0">
                <a:latin typeface="Cambria" panose="02040503050406030204" pitchFamily="18" charset="0"/>
                <a:ea typeface="Cambria" panose="02040503050406030204" pitchFamily="18" charset="0"/>
              </a:rPr>
              <a:t>Equivalence Class Partitioning is also known as </a:t>
            </a:r>
            <a:r>
              <a:rPr lang="en-US" b="1" i="1" dirty="0">
                <a:latin typeface="Cambria" panose="02040503050406030204" pitchFamily="18" charset="0"/>
                <a:ea typeface="Cambria" panose="02040503050406030204" pitchFamily="18" charset="0"/>
              </a:rPr>
              <a:t>Equivalence Partitioning</a:t>
            </a:r>
            <a:r>
              <a:rPr lang="en-US" dirty="0">
                <a:latin typeface="Cambria" panose="02040503050406030204" pitchFamily="18" charset="0"/>
                <a:ea typeface="Cambria" panose="02040503050406030204" pitchFamily="18" charset="0"/>
              </a:rPr>
              <a:t>.  </a:t>
            </a:r>
            <a:endParaRPr lang="en-US" dirty="0">
              <a:latin typeface="Cambria" panose="02040503050406030204" pitchFamily="18" charset="0"/>
              <a:ea typeface="Cambria" panose="02040503050406030204" pitchFamily="18" charset="0"/>
            </a:endParaRPr>
          </a:p>
          <a:p>
            <a:pPr marL="0" indent="0">
              <a:buNone/>
              <a:defRPr/>
            </a:pPr>
            <a:endParaRPr lang="en-US" altLang="en-US" dirty="0"/>
          </a:p>
          <a:p>
            <a:pPr marL="0" indent="0">
              <a:buNone/>
              <a:defRPr/>
            </a:pPr>
            <a:endParaRPr lang="en-US" alt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190750" y="0"/>
            <a:ext cx="7639050" cy="838200"/>
          </a:xfrm>
        </p:spPr>
        <p:txBody>
          <a:bodyPr/>
          <a:lstStyle/>
          <a:p>
            <a:r>
              <a:rPr lang="en-US" altLang="en-US"/>
              <a:t>Equivalence Class Definitions</a:t>
            </a:r>
            <a:endParaRPr lang="en-US" altLang="en-US"/>
          </a:p>
        </p:txBody>
      </p:sp>
      <p:sp>
        <p:nvSpPr>
          <p:cNvPr id="29699" name="Rectangle 3"/>
          <p:cNvSpPr>
            <a:spLocks noGrp="1" noChangeArrowheads="1"/>
          </p:cNvSpPr>
          <p:nvPr>
            <p:ph type="body" idx="1"/>
          </p:nvPr>
        </p:nvSpPr>
        <p:spPr>
          <a:xfrm>
            <a:off x="2209800" y="1295400"/>
            <a:ext cx="7391400" cy="4572000"/>
          </a:xfrm>
        </p:spPr>
        <p:txBody>
          <a:bodyPr/>
          <a:lstStyle/>
          <a:p>
            <a:pPr marL="0" indent="0">
              <a:buNone/>
            </a:pPr>
            <a:endParaRPr lang="en-US" altLang="en-US"/>
          </a:p>
          <a:p>
            <a:pPr marL="0" indent="0">
              <a:buNone/>
            </a:pPr>
            <a:endParaRPr lang="en-US" altLang="en-US"/>
          </a:p>
        </p:txBody>
      </p:sp>
      <p:pic>
        <p:nvPicPr>
          <p:cNvPr id="29700" name="Picture 2" descr="See the source imag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67000" y="1652589"/>
            <a:ext cx="6762750"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981200" y="0"/>
            <a:ext cx="7848600" cy="838200"/>
          </a:xfrm>
        </p:spPr>
        <p:txBody>
          <a:bodyPr/>
          <a:lstStyle/>
          <a:p>
            <a:r>
              <a:rPr lang="en-US" altLang="en-US"/>
              <a:t>Equivalence Class Definitions</a:t>
            </a:r>
            <a:endParaRPr lang="en-US" altLang="en-US"/>
          </a:p>
        </p:txBody>
      </p:sp>
      <p:sp>
        <p:nvSpPr>
          <p:cNvPr id="22531" name="Rectangle 3"/>
          <p:cNvSpPr>
            <a:spLocks noGrp="1" noChangeArrowheads="1"/>
          </p:cNvSpPr>
          <p:nvPr>
            <p:ph type="body" idx="1"/>
          </p:nvPr>
        </p:nvSpPr>
        <p:spPr>
          <a:xfrm>
            <a:off x="2590800" y="1371600"/>
            <a:ext cx="6629400" cy="4724400"/>
          </a:xfrm>
        </p:spPr>
        <p:txBody>
          <a:bodyPr>
            <a:normAutofit fontScale="92500" lnSpcReduction="20000"/>
          </a:bodyPr>
          <a:lstStyle/>
          <a:p>
            <a:pPr marL="0" indent="0">
              <a:buNone/>
              <a:defRPr/>
            </a:pPr>
            <a:r>
              <a:rPr lang="en-US" b="1" dirty="0">
                <a:latin typeface="Cambria" panose="02040503050406030204" pitchFamily="18" charset="0"/>
                <a:ea typeface="Cambria" panose="02040503050406030204" pitchFamily="18" charset="0"/>
              </a:rPr>
              <a:t>It works on certain assumptions:</a:t>
            </a:r>
            <a:endParaRPr lang="en-US" altLang="en-US" b="1" dirty="0">
              <a:latin typeface="Cambria" panose="02040503050406030204" pitchFamily="18" charset="0"/>
              <a:ea typeface="Cambria" panose="02040503050406030204" pitchFamily="18" charset="0"/>
            </a:endParaRPr>
          </a:p>
          <a:p>
            <a:pPr>
              <a:defRPr/>
            </a:pPr>
            <a:r>
              <a:rPr lang="en-US" dirty="0">
                <a:latin typeface="Cambria" panose="02040503050406030204" pitchFamily="18" charset="0"/>
                <a:ea typeface="Cambria" panose="02040503050406030204" pitchFamily="18" charset="0"/>
              </a:rPr>
              <a:t>The system will handle all the test input variations within a partition in the same way.</a:t>
            </a:r>
            <a:endParaRPr lang="en-US" dirty="0">
              <a:latin typeface="Cambria" panose="02040503050406030204" pitchFamily="18" charset="0"/>
              <a:ea typeface="Cambria" panose="02040503050406030204" pitchFamily="18" charset="0"/>
            </a:endParaRPr>
          </a:p>
          <a:p>
            <a:pPr>
              <a:defRPr/>
            </a:pPr>
            <a:r>
              <a:rPr lang="en-US" dirty="0">
                <a:latin typeface="Cambria" panose="02040503050406030204" pitchFamily="18" charset="0"/>
                <a:ea typeface="Cambria" panose="02040503050406030204" pitchFamily="18" charset="0"/>
              </a:rPr>
              <a:t>If one of the input condition passes, then all other input conditions within the partition will pass as well.</a:t>
            </a:r>
            <a:endParaRPr lang="en-US" dirty="0">
              <a:latin typeface="Cambria" panose="02040503050406030204" pitchFamily="18" charset="0"/>
              <a:ea typeface="Cambria" panose="02040503050406030204" pitchFamily="18" charset="0"/>
            </a:endParaRPr>
          </a:p>
          <a:p>
            <a:pPr>
              <a:defRPr/>
            </a:pPr>
            <a:r>
              <a:rPr lang="en-US" dirty="0">
                <a:latin typeface="Cambria" panose="02040503050406030204" pitchFamily="18" charset="0"/>
                <a:ea typeface="Cambria" panose="02040503050406030204" pitchFamily="18" charset="0"/>
              </a:rPr>
              <a:t>If one of the input conditions fails, then all other input conditions within the partition will fail as well.</a:t>
            </a:r>
            <a:endParaRPr lang="en-US" dirty="0">
              <a:latin typeface="Cambria" panose="02040503050406030204" pitchFamily="18" charset="0"/>
              <a:ea typeface="Cambria" panose="02040503050406030204" pitchFamily="18" charset="0"/>
            </a:endParaRPr>
          </a:p>
          <a:p>
            <a:pPr marL="0" indent="0">
              <a:buNone/>
              <a:defRPr/>
            </a:pPr>
            <a:endParaRPr lang="en-US" dirty="0">
              <a:latin typeface="Cambria" panose="02040503050406030204" pitchFamily="18" charset="0"/>
              <a:ea typeface="Cambria" panose="02040503050406030204" pitchFamily="18" charset="0"/>
            </a:endParaRPr>
          </a:p>
          <a:p>
            <a:pPr marL="0" indent="0">
              <a:buNone/>
              <a:defRPr/>
            </a:pPr>
            <a:r>
              <a:rPr lang="en-US" altLang="en-US" b="1" u="sng" dirty="0">
                <a:latin typeface="Cambria" panose="02040503050406030204" pitchFamily="18" charset="0"/>
                <a:ea typeface="Cambria" panose="02040503050406030204" pitchFamily="18" charset="0"/>
              </a:rPr>
              <a:t>Equivalence Class</a:t>
            </a:r>
            <a:r>
              <a:rPr lang="en-US" b="1" u="sng" dirty="0">
                <a:latin typeface="Cambria" panose="02040503050406030204" pitchFamily="18" charset="0"/>
                <a:ea typeface="Cambria" panose="02040503050406030204" pitchFamily="18" charset="0"/>
              </a:rPr>
              <a:t> helps to reduce the total number of test cases from infinite to finite.</a:t>
            </a:r>
            <a:endParaRPr lang="en-US" b="1" u="sng" dirty="0">
              <a:latin typeface="Cambria" panose="02040503050406030204" pitchFamily="18" charset="0"/>
              <a:ea typeface="Cambria" panose="02040503050406030204" pitchFamily="18"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981200" y="0"/>
            <a:ext cx="7848600" cy="838200"/>
          </a:xfrm>
        </p:spPr>
        <p:txBody>
          <a:bodyPr/>
          <a:lstStyle/>
          <a:p>
            <a:r>
              <a:rPr lang="en-US" altLang="en-US"/>
              <a:t>Equivalence Class Definitions</a:t>
            </a:r>
            <a:endParaRPr lang="en-US" altLang="en-US"/>
          </a:p>
        </p:txBody>
      </p:sp>
      <p:sp>
        <p:nvSpPr>
          <p:cNvPr id="33795" name="Rectangle 3"/>
          <p:cNvSpPr>
            <a:spLocks noGrp="1" noChangeArrowheads="1"/>
          </p:cNvSpPr>
          <p:nvPr>
            <p:ph type="body" idx="1"/>
          </p:nvPr>
        </p:nvSpPr>
        <p:spPr>
          <a:xfrm>
            <a:off x="2438400" y="1371600"/>
            <a:ext cx="6781800" cy="4724400"/>
          </a:xfrm>
        </p:spPr>
        <p:txBody>
          <a:bodyPr/>
          <a:lstStyle/>
          <a:p>
            <a:pPr>
              <a:buFont typeface="Wingdings" panose="05000000000000000000" pitchFamily="2" charset="2"/>
              <a:buNone/>
            </a:pPr>
            <a:r>
              <a:rPr lang="en-US" altLang="en-US">
                <a:latin typeface="Cambria" panose="02040503050406030204" pitchFamily="18" charset="0"/>
                <a:ea typeface="Cambria" panose="02040503050406030204" pitchFamily="18" charset="0"/>
                <a:cs typeface="Cambria" panose="02040503050406030204" pitchFamily="18" charset="0"/>
              </a:rPr>
              <a:t>	</a:t>
            </a:r>
            <a:r>
              <a:rPr lang="en-US" altLang="en-US" b="1">
                <a:latin typeface="Cambria" panose="02040503050406030204" pitchFamily="18" charset="0"/>
                <a:ea typeface="Cambria" panose="02040503050406030204" pitchFamily="18" charset="0"/>
                <a:cs typeface="Cambria" panose="02040503050406030204" pitchFamily="18" charset="0"/>
              </a:rPr>
              <a:t>For example:  </a:t>
            </a:r>
            <a:endParaRPr lang="en-US" altLang="en-US" b="1">
              <a:latin typeface="Cambria" panose="02040503050406030204" pitchFamily="18" charset="0"/>
              <a:ea typeface="Cambria" panose="02040503050406030204" pitchFamily="18" charset="0"/>
              <a:cs typeface="Cambria" panose="02040503050406030204" pitchFamily="18" charset="0"/>
            </a:endParaRPr>
          </a:p>
          <a:p>
            <a:pPr>
              <a:buFont typeface="Wingdings" panose="05000000000000000000" pitchFamily="2" charset="2"/>
              <a:buNone/>
            </a:pPr>
            <a:r>
              <a:rPr lang="en-US" altLang="en-US">
                <a:latin typeface="Cambria" panose="02040503050406030204" pitchFamily="18" charset="0"/>
                <a:ea typeface="Cambria" panose="02040503050406030204" pitchFamily="18" charset="0"/>
                <a:cs typeface="Cambria" panose="02040503050406030204" pitchFamily="18" charset="0"/>
              </a:rPr>
              <a:t>	Readout shall be </a:t>
            </a:r>
            <a:r>
              <a:rPr lang="en-US" altLang="en-US">
                <a:solidFill>
                  <a:srgbClr val="008000"/>
                </a:solidFill>
                <a:latin typeface="Cambria" panose="02040503050406030204" pitchFamily="18" charset="0"/>
                <a:ea typeface="Cambria" panose="02040503050406030204" pitchFamily="18" charset="0"/>
                <a:cs typeface="Cambria" panose="02040503050406030204" pitchFamily="18" charset="0"/>
              </a:rPr>
              <a:t>Green</a:t>
            </a:r>
            <a:r>
              <a:rPr lang="en-US" altLang="en-US">
                <a:latin typeface="Cambria" panose="02040503050406030204" pitchFamily="18" charset="0"/>
                <a:ea typeface="Cambria" panose="02040503050406030204" pitchFamily="18" charset="0"/>
                <a:cs typeface="Cambria" panose="02040503050406030204" pitchFamily="18" charset="0"/>
              </a:rPr>
              <a:t> when 25 &lt;= x &lt;= 50, otherwise readout shall be </a:t>
            </a:r>
            <a:r>
              <a:rPr lang="en-US" altLang="en-US">
                <a:solidFill>
                  <a:srgbClr val="FF0000"/>
                </a:solidFill>
                <a:latin typeface="Cambria" panose="02040503050406030204" pitchFamily="18" charset="0"/>
                <a:ea typeface="Cambria" panose="02040503050406030204" pitchFamily="18" charset="0"/>
                <a:cs typeface="Cambria" panose="02040503050406030204" pitchFamily="18" charset="0"/>
              </a:rPr>
              <a:t>Red</a:t>
            </a:r>
            <a:r>
              <a:rPr lang="en-US" altLang="en-US">
                <a:latin typeface="Cambria" panose="02040503050406030204" pitchFamily="18" charset="0"/>
                <a:ea typeface="Cambria" panose="02040503050406030204" pitchFamily="18" charset="0"/>
                <a:cs typeface="Cambria" panose="02040503050406030204" pitchFamily="18" charset="0"/>
              </a:rPr>
              <a:t>.</a:t>
            </a:r>
            <a:endParaRPr lang="en-US" altLang="en-US">
              <a:latin typeface="Cambria" panose="02040503050406030204" pitchFamily="18" charset="0"/>
              <a:ea typeface="Cambria" panose="02040503050406030204" pitchFamily="18" charset="0"/>
              <a:cs typeface="Cambria" panose="02040503050406030204" pitchFamily="18" charset="0"/>
            </a:endParaRPr>
          </a:p>
          <a:p>
            <a:pPr lvl="2"/>
            <a:endParaRPr lang="en-US" altLang="en-US">
              <a:latin typeface="Cambria" panose="02040503050406030204" pitchFamily="18" charset="0"/>
              <a:ea typeface="Cambria" panose="02040503050406030204" pitchFamily="18" charset="0"/>
              <a:cs typeface="Cambria" panose="02040503050406030204" pitchFamily="18" charset="0"/>
            </a:endParaRPr>
          </a:p>
          <a:p>
            <a:pPr lvl="1"/>
            <a:r>
              <a:rPr lang="en-US" altLang="en-US" sz="2000">
                <a:latin typeface="Cambria" panose="02040503050406030204" pitchFamily="18" charset="0"/>
                <a:ea typeface="Cambria" panose="02040503050406030204" pitchFamily="18" charset="0"/>
                <a:cs typeface="Cambria" panose="02040503050406030204" pitchFamily="18" charset="0"/>
              </a:rPr>
              <a:t>Values 25 .. 50 are equivalent.  </a:t>
            </a:r>
            <a:endParaRPr lang="en-US" altLang="en-US" sz="2000">
              <a:latin typeface="Cambria" panose="02040503050406030204" pitchFamily="18" charset="0"/>
              <a:ea typeface="Cambria" panose="02040503050406030204" pitchFamily="18" charset="0"/>
              <a:cs typeface="Cambria" panose="02040503050406030204" pitchFamily="18" charset="0"/>
            </a:endParaRPr>
          </a:p>
          <a:p>
            <a:pPr lvl="1"/>
            <a:r>
              <a:rPr lang="en-US" altLang="en-US" sz="2000">
                <a:latin typeface="Cambria" panose="02040503050406030204" pitchFamily="18" charset="0"/>
                <a:ea typeface="Cambria" panose="02040503050406030204" pitchFamily="18" charset="0"/>
                <a:cs typeface="Cambria" panose="02040503050406030204" pitchFamily="18" charset="0"/>
              </a:rPr>
              <a:t>They all cause the readout to be GREEN.</a:t>
            </a:r>
            <a:endParaRPr lang="en-US" altLang="en-US" sz="2000">
              <a:latin typeface="Cambria" panose="02040503050406030204" pitchFamily="18" charset="0"/>
              <a:ea typeface="Cambria" panose="02040503050406030204" pitchFamily="18" charset="0"/>
              <a:cs typeface="Cambria" panose="02040503050406030204"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7FCAC83-CC01-407C-A7C7-1ACE6248823D}" type="slidenum">
              <a:rPr lang="en-US" altLang="en-US"/>
            </a:fld>
            <a:endParaRPr lang="en-US" altLang="en-US"/>
          </a:p>
        </p:txBody>
      </p:sp>
      <p:sp>
        <p:nvSpPr>
          <p:cNvPr id="5123" name="Rectangle 2"/>
          <p:cNvSpPr>
            <a:spLocks noChangeArrowheads="1"/>
          </p:cNvSpPr>
          <p:nvPr/>
        </p:nvSpPr>
        <p:spPr bwMode="auto">
          <a:xfrm>
            <a:off x="2743200" y="2828925"/>
            <a:ext cx="6248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600">
                <a:solidFill>
                  <a:srgbClr val="7030A0"/>
                </a:solidFill>
              </a:rPr>
              <a:t>Requirements-based testing(RBT)?</a:t>
            </a:r>
            <a:endParaRPr lang="en-US" altLang="en-US" sz="3600">
              <a:solidFill>
                <a:srgbClr val="7030A0"/>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057400" y="0"/>
            <a:ext cx="7772400" cy="838200"/>
          </a:xfrm>
        </p:spPr>
        <p:txBody>
          <a:bodyPr/>
          <a:lstStyle/>
          <a:p>
            <a:r>
              <a:rPr lang="en-US" altLang="en-US"/>
              <a:t>Equivalence Class Definitions</a:t>
            </a:r>
            <a:endParaRPr lang="en-US" altLang="en-US"/>
          </a:p>
        </p:txBody>
      </p:sp>
      <p:sp>
        <p:nvSpPr>
          <p:cNvPr id="24579" name="Rectangle 3"/>
          <p:cNvSpPr>
            <a:spLocks noGrp="1" noChangeArrowheads="1"/>
          </p:cNvSpPr>
          <p:nvPr>
            <p:ph type="body" idx="1"/>
          </p:nvPr>
        </p:nvSpPr>
        <p:spPr>
          <a:xfrm>
            <a:off x="2514600" y="1371601"/>
            <a:ext cx="7391400" cy="4754563"/>
          </a:xfrm>
        </p:spPr>
        <p:txBody>
          <a:bodyPr>
            <a:normAutofit lnSpcReduction="10000"/>
          </a:bodyPr>
          <a:lstStyle/>
          <a:p>
            <a:pPr>
              <a:defRPr/>
            </a:pPr>
            <a:r>
              <a:rPr lang="en-US" altLang="en-US" dirty="0">
                <a:latin typeface="Cambria" panose="02040503050406030204" pitchFamily="18" charset="0"/>
                <a:ea typeface="Cambria" panose="02040503050406030204" pitchFamily="18" charset="0"/>
              </a:rPr>
              <a:t>A valid equivalence class is an equivalence class of valid data.</a:t>
            </a:r>
            <a:endParaRPr lang="en-US" altLang="en-US" dirty="0">
              <a:latin typeface="Cambria" panose="02040503050406030204" pitchFamily="18" charset="0"/>
              <a:ea typeface="Cambria" panose="02040503050406030204" pitchFamily="18" charset="0"/>
            </a:endParaRPr>
          </a:p>
          <a:p>
            <a:pPr lvl="1">
              <a:buFont typeface="Wingdings" panose="05000000000000000000" pitchFamily="2" charset="2"/>
              <a:buNone/>
              <a:defRPr/>
            </a:pPr>
            <a:r>
              <a:rPr lang="en-US" altLang="en-US" sz="2000" dirty="0">
                <a:latin typeface="Cambria" panose="02040503050406030204" pitchFamily="18" charset="0"/>
                <a:ea typeface="Cambria" panose="02040503050406030204" pitchFamily="18" charset="0"/>
              </a:rPr>
              <a:t>e.g.    25, 40, 50	</a:t>
            </a:r>
            <a:r>
              <a:rPr lang="en-US" altLang="en-US" sz="2000" dirty="0">
                <a:latin typeface="Cambria" panose="02040503050406030204" pitchFamily="18" charset="0"/>
                <a:ea typeface="Cambria" panose="02040503050406030204" pitchFamily="18" charset="0"/>
                <a:sym typeface="Symbol" panose="05050102010706020507" pitchFamily="18" charset="2"/>
              </a:rPr>
              <a:t></a:t>
            </a:r>
            <a:r>
              <a:rPr lang="en-US" altLang="en-US" sz="2000" dirty="0">
                <a:latin typeface="Cambria" panose="02040503050406030204" pitchFamily="18" charset="0"/>
                <a:ea typeface="Cambria" panose="02040503050406030204" pitchFamily="18" charset="0"/>
              </a:rPr>
              <a:t> valid data</a:t>
            </a:r>
            <a:endParaRPr lang="en-US" altLang="en-US" sz="2000" dirty="0">
              <a:latin typeface="Cambria" panose="02040503050406030204" pitchFamily="18" charset="0"/>
              <a:ea typeface="Cambria" panose="02040503050406030204" pitchFamily="18" charset="0"/>
            </a:endParaRPr>
          </a:p>
          <a:p>
            <a:pPr lvl="1">
              <a:defRPr/>
            </a:pPr>
            <a:endParaRPr lang="en-US" altLang="en-US" sz="2000" dirty="0">
              <a:latin typeface="Cambria" panose="02040503050406030204" pitchFamily="18" charset="0"/>
              <a:ea typeface="Cambria" panose="02040503050406030204" pitchFamily="18" charset="0"/>
            </a:endParaRPr>
          </a:p>
          <a:p>
            <a:pPr lvl="1">
              <a:defRPr/>
            </a:pPr>
            <a:endParaRPr lang="en-US" altLang="en-US" sz="2000" dirty="0">
              <a:latin typeface="Cambria" panose="02040503050406030204" pitchFamily="18" charset="0"/>
              <a:ea typeface="Cambria" panose="02040503050406030204" pitchFamily="18" charset="0"/>
            </a:endParaRPr>
          </a:p>
          <a:p>
            <a:pPr>
              <a:defRPr/>
            </a:pPr>
            <a:r>
              <a:rPr lang="en-US" altLang="en-US" dirty="0">
                <a:latin typeface="Cambria" panose="02040503050406030204" pitchFamily="18" charset="0"/>
                <a:ea typeface="Cambria" panose="02040503050406030204" pitchFamily="18" charset="0"/>
              </a:rPr>
              <a:t>An  invalid equivalence class is an equivalence class of invalid data.</a:t>
            </a:r>
            <a:endParaRPr lang="en-US" altLang="en-US" dirty="0">
              <a:latin typeface="Cambria" panose="02040503050406030204" pitchFamily="18" charset="0"/>
              <a:ea typeface="Cambria" panose="02040503050406030204" pitchFamily="18" charset="0"/>
            </a:endParaRPr>
          </a:p>
          <a:p>
            <a:pPr marL="0" indent="0">
              <a:buNone/>
              <a:defRPr/>
            </a:pPr>
            <a:r>
              <a:rPr lang="en-US" altLang="en-US" dirty="0">
                <a:solidFill>
                  <a:srgbClr val="FF0000"/>
                </a:solidFill>
                <a:latin typeface="Cambria" panose="02040503050406030204" pitchFamily="18" charset="0"/>
                <a:ea typeface="Cambria" panose="02040503050406030204" pitchFamily="18" charset="0"/>
              </a:rPr>
              <a:t>	e.g. </a:t>
            </a:r>
            <a:r>
              <a:rPr lang="en-US" dirty="0">
                <a:solidFill>
                  <a:srgbClr val="FF0000"/>
                </a:solidFill>
                <a:latin typeface="Cambria" panose="02040503050406030204" pitchFamily="18" charset="0"/>
                <a:ea typeface="Cambria" panose="02040503050406030204" pitchFamily="18" charset="0"/>
              </a:rPr>
              <a:t>x &lt; 25  - Invalid </a:t>
            </a:r>
            <a:endParaRPr lang="en-US" dirty="0">
              <a:solidFill>
                <a:srgbClr val="FF0000"/>
              </a:solidFill>
              <a:latin typeface="Cambria" panose="02040503050406030204" pitchFamily="18" charset="0"/>
              <a:ea typeface="Cambria" panose="02040503050406030204" pitchFamily="18" charset="0"/>
            </a:endParaRPr>
          </a:p>
          <a:p>
            <a:pPr marL="0" indent="0">
              <a:buNone/>
              <a:defRPr/>
            </a:pPr>
            <a:r>
              <a:rPr lang="en-US" dirty="0">
                <a:solidFill>
                  <a:srgbClr val="FF0000"/>
                </a:solidFill>
                <a:latin typeface="Cambria" panose="02040503050406030204" pitchFamily="18" charset="0"/>
                <a:ea typeface="Cambria" panose="02040503050406030204" pitchFamily="18" charset="0"/>
              </a:rPr>
              <a:t>	       x &gt; 50  - Invalid </a:t>
            </a:r>
            <a:endParaRPr lang="en-US" dirty="0">
              <a:solidFill>
                <a:srgbClr val="FF0000"/>
              </a:solidFill>
              <a:latin typeface="Cambria" panose="02040503050406030204" pitchFamily="18" charset="0"/>
              <a:ea typeface="Cambria" panose="02040503050406030204" pitchFamily="18" charset="0"/>
            </a:endParaRPr>
          </a:p>
          <a:p>
            <a:pPr>
              <a:defRPr/>
            </a:pPr>
            <a:r>
              <a:rPr lang="en-US" dirty="0">
                <a:latin typeface="Cambria" panose="02040503050406030204" pitchFamily="18" charset="0"/>
                <a:ea typeface="Cambria" panose="02040503050406030204" pitchFamily="18" charset="0"/>
              </a:rPr>
              <a:t>The success of equivalence of partition is dependent on our ability to segment the data and make a partition.</a:t>
            </a:r>
            <a:endParaRPr lang="en-US" altLang="en-US" dirty="0">
              <a:latin typeface="Cambria" panose="02040503050406030204" pitchFamily="18" charset="0"/>
              <a:ea typeface="Cambria" panose="02040503050406030204" pitchFamily="18"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981200" y="0"/>
            <a:ext cx="7848600" cy="838200"/>
          </a:xfrm>
        </p:spPr>
        <p:txBody>
          <a:bodyPr/>
          <a:lstStyle/>
          <a:p>
            <a:r>
              <a:rPr lang="en-US" altLang="en-US"/>
              <a:t>Examples of Equivalence Classes</a:t>
            </a:r>
            <a:endParaRPr lang="en-US" altLang="en-US"/>
          </a:p>
        </p:txBody>
      </p:sp>
      <p:graphicFrame>
        <p:nvGraphicFramePr>
          <p:cNvPr id="277537" name="Group 33"/>
          <p:cNvGraphicFramePr>
            <a:graphicFrameLocks noGrp="1"/>
          </p:cNvGraphicFramePr>
          <p:nvPr>
            <p:ph sz="half" idx="2"/>
          </p:nvPr>
        </p:nvGraphicFramePr>
        <p:xfrm>
          <a:off x="2131695" y="696595"/>
          <a:ext cx="7698105" cy="6023610"/>
        </p:xfrm>
        <a:graphic>
          <a:graphicData uri="http://schemas.openxmlformats.org/drawingml/2006/table">
            <a:tbl>
              <a:tblPr/>
              <a:tblGrid>
                <a:gridCol w="1876425"/>
                <a:gridCol w="2508250"/>
                <a:gridCol w="3313430"/>
              </a:tblGrid>
              <a:tr h="887095">
                <a:tc>
                  <a:txBody>
                    <a:bodyPr/>
                    <a:lstStyle/>
                    <a:p>
                      <a:pPr marL="0" marR="0" lvl="0" indent="0" algn="l" defTabSz="914400" rtl="0" eaLnBrk="0" fontAlgn="base" latinLnBrk="0" hangingPunct="0">
                        <a:lnSpc>
                          <a:spcPct val="14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Equivalence Class</a:t>
                      </a:r>
                      <a:endParaRPr kumimoji="0" 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txBody>
                  <a:tcPr marT="45704" marB="4570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00"/>
                    </a:solidFill>
                  </a:tcPr>
                </a:tc>
                <a:tc>
                  <a:txBody>
                    <a:bodyPr/>
                    <a:lstStyle/>
                    <a:p>
                      <a:pPr marL="0" marR="0" lvl="0" indent="0" algn="l" defTabSz="914400" rtl="0" eaLnBrk="0" fontAlgn="base" latinLnBrk="0" hangingPunct="0">
                        <a:lnSpc>
                          <a:spcPct val="14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Types of Tests for equivalence conditions</a:t>
                      </a:r>
                      <a:endParaRPr kumimoji="0" 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txBody>
                  <a:tcPr marT="45704" marB="4570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00"/>
                    </a:solidFill>
                  </a:tcPr>
                </a:tc>
                <a:tc>
                  <a:txBody>
                    <a:bodyPr/>
                    <a:lstStyle/>
                    <a:p>
                      <a:pPr marL="0" marR="0" lvl="0" indent="0" algn="l" defTabSz="914400" rtl="0" eaLnBrk="0" fontAlgn="base" latinLnBrk="0" hangingPunct="0">
                        <a:lnSpc>
                          <a:spcPct val="14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Example</a:t>
                      </a:r>
                      <a:endParaRPr kumimoji="0" 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txBody>
                  <a:tcPr marT="45704" marB="4570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00"/>
                    </a:solidFill>
                  </a:tcPr>
                </a:tc>
              </a:tr>
              <a:tr h="2282190">
                <a:tc>
                  <a:txBody>
                    <a:bodyPr/>
                    <a:lstStyle/>
                    <a:p>
                      <a:pPr marL="0" marR="0" lvl="0" indent="0" algn="l" defTabSz="914400" rtl="0" eaLnBrk="0" fontAlgn="base" latinLnBrk="0" hangingPunct="0">
                        <a:lnSpc>
                          <a:spcPct val="14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Range of Values</a:t>
                      </a:r>
                      <a:endParaRPr kumimoji="0" 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txBody>
                  <a:tcPr marT="45704" marB="4570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4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One valid and Two Invalid</a:t>
                      </a:r>
                      <a:endParaRPr kumimoji="0" 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txBody>
                  <a:tcPr marT="45704" marB="4570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4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In case of Readout shall be </a:t>
                      </a:r>
                      <a:r>
                        <a:rPr kumimoji="0" lang="en-US" sz="1600" b="0" i="0" u="none" strike="noStrike" cap="none" normalizeH="0" baseline="0" dirty="0">
                          <a:ln>
                            <a:noFill/>
                          </a:ln>
                          <a:solidFill>
                            <a:srgbClr val="008000"/>
                          </a:solidFill>
                          <a:effectLst/>
                          <a:latin typeface="Cambria" panose="02040503050406030204" pitchFamily="18" charset="0"/>
                          <a:ea typeface="Cambria" panose="02040503050406030204" pitchFamily="18" charset="0"/>
                        </a:rPr>
                        <a:t>Green</a:t>
                      </a:r>
                      <a:r>
                        <a:rPr kumimoji="0" 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when 25 &lt;= x &lt;= 50, otherwise readout shall be </a:t>
                      </a:r>
                      <a:r>
                        <a:rPr kumimoji="0" lang="en-US" sz="1600" b="0" i="0" u="none" strike="noStrike" cap="none" normalizeH="0" baseline="0" dirty="0">
                          <a:ln>
                            <a:noFill/>
                          </a:ln>
                          <a:solidFill>
                            <a:srgbClr val="FF0000"/>
                          </a:solidFill>
                          <a:effectLst/>
                          <a:latin typeface="Cambria" panose="02040503050406030204" pitchFamily="18" charset="0"/>
                          <a:ea typeface="Cambria" panose="02040503050406030204" pitchFamily="18" charset="0"/>
                        </a:rPr>
                        <a:t>Red</a:t>
                      </a:r>
                      <a:r>
                        <a:rPr kumimoji="0" 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endParaRPr kumimoji="0" 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4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Valid    -   x = 25..50</a:t>
                      </a:r>
                      <a:endParaRPr kumimoji="0" 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4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Invalid -   x &lt; 25</a:t>
                      </a:r>
                      <a:endParaRPr kumimoji="0" 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4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Invalid -  x &gt; 50</a:t>
                      </a:r>
                      <a:endParaRPr kumimoji="0" 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txBody>
                  <a:tcPr marT="45704" marB="4570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210945">
                <a:tc>
                  <a:txBody>
                    <a:bodyPr/>
                    <a:lstStyle/>
                    <a:p>
                      <a:pPr marL="0" marR="0" lvl="0" indent="0" algn="l" defTabSz="914400" rtl="0" eaLnBrk="0" fontAlgn="base" latinLnBrk="0" hangingPunct="0">
                        <a:lnSpc>
                          <a:spcPct val="14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Number of Values</a:t>
                      </a:r>
                      <a:endParaRPr kumimoji="0" 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txBody>
                  <a:tcPr marT="45704" marB="4570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4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One valid and Two Invalid</a:t>
                      </a:r>
                      <a:endParaRPr kumimoji="0" 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txBody>
                  <a:tcPr marT="45704" marB="4570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4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Valid    -   correct #</a:t>
                      </a:r>
                      <a:endParaRPr kumimoji="0" 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4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Invalid -  Too few</a:t>
                      </a:r>
                      <a:endParaRPr kumimoji="0" 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4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Invalid -  Too many</a:t>
                      </a:r>
                      <a:endParaRPr kumimoji="0" 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txBody>
                  <a:tcPr marT="45704" marB="4570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21690">
                <a:tc>
                  <a:txBody>
                    <a:bodyPr/>
                    <a:lstStyle/>
                    <a:p>
                      <a:pPr marL="0" marR="0" lvl="0" indent="0" algn="l" defTabSz="914400" rtl="0" eaLnBrk="0" fontAlgn="base" latinLnBrk="0" hangingPunct="0">
                        <a:lnSpc>
                          <a:spcPct val="14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a:ln>
                            <a:noFill/>
                          </a:ln>
                          <a:solidFill>
                            <a:schemeClr val="tx1"/>
                          </a:solidFill>
                          <a:effectLst/>
                          <a:latin typeface="Cambria" panose="02040503050406030204" pitchFamily="18" charset="0"/>
                          <a:ea typeface="Cambria" panose="02040503050406030204" pitchFamily="18" charset="0"/>
                        </a:rPr>
                        <a:t>Set of Values</a:t>
                      </a:r>
                      <a:endParaRPr kumimoji="0" lang="en-US" sz="1600" b="0" i="0" u="none" strike="noStrike" cap="none" normalizeH="0" baseline="0">
                        <a:ln>
                          <a:noFill/>
                        </a:ln>
                        <a:solidFill>
                          <a:schemeClr val="tx1"/>
                        </a:solidFill>
                        <a:effectLst/>
                        <a:latin typeface="Cambria" panose="02040503050406030204" pitchFamily="18" charset="0"/>
                        <a:ea typeface="Cambria" panose="02040503050406030204" pitchFamily="18" charset="0"/>
                      </a:endParaRPr>
                    </a:p>
                  </a:txBody>
                  <a:tcPr marT="45704" marB="4570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4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One valid and One Invalid</a:t>
                      </a:r>
                      <a:endParaRPr kumimoji="0" 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txBody>
                  <a:tcPr marT="45704" marB="4570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4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Valid    - In the set</a:t>
                      </a:r>
                      <a:endParaRPr kumimoji="0" 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4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Invalid - Not in the set</a:t>
                      </a:r>
                      <a:endParaRPr kumimoji="0" 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txBody>
                  <a:tcPr marT="45704" marB="4570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21690">
                <a:tc>
                  <a:txBody>
                    <a:bodyPr/>
                    <a:lstStyle/>
                    <a:p>
                      <a:pPr marL="0" marR="0" lvl="0" indent="0" algn="l" defTabSz="914400" rtl="0" eaLnBrk="0" fontAlgn="base" latinLnBrk="0" hangingPunct="0">
                        <a:lnSpc>
                          <a:spcPct val="14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a:ln>
                            <a:noFill/>
                          </a:ln>
                          <a:solidFill>
                            <a:srgbClr val="FF0000"/>
                          </a:solidFill>
                          <a:effectLst/>
                          <a:latin typeface="Cambria" panose="02040503050406030204" pitchFamily="18" charset="0"/>
                          <a:ea typeface="Cambria" panose="02040503050406030204" pitchFamily="18" charset="0"/>
                        </a:rPr>
                        <a:t>Must Be</a:t>
                      </a:r>
                      <a:r>
                        <a:rPr kumimoji="0" lang="en-US" sz="1600" b="0" i="0" u="none" strike="noStrike" cap="none" normalizeH="0" baseline="0">
                          <a:ln>
                            <a:noFill/>
                          </a:ln>
                          <a:solidFill>
                            <a:schemeClr val="tx1"/>
                          </a:solidFill>
                          <a:effectLst/>
                          <a:latin typeface="Cambria" panose="02040503050406030204" pitchFamily="18" charset="0"/>
                          <a:ea typeface="Cambria" panose="02040503050406030204" pitchFamily="18" charset="0"/>
                        </a:rPr>
                        <a:t> condition</a:t>
                      </a:r>
                      <a:endParaRPr kumimoji="0" lang="en-US" sz="1600" b="0" i="0" u="none" strike="noStrike" cap="none" normalizeH="0" baseline="0">
                        <a:ln>
                          <a:noFill/>
                        </a:ln>
                        <a:solidFill>
                          <a:schemeClr val="tx1"/>
                        </a:solidFill>
                        <a:effectLst/>
                        <a:latin typeface="Cambria" panose="02040503050406030204" pitchFamily="18" charset="0"/>
                        <a:ea typeface="Cambria" panose="02040503050406030204" pitchFamily="18" charset="0"/>
                      </a:endParaRPr>
                    </a:p>
                  </a:txBody>
                  <a:tcPr marT="45704" marB="4570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4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a:ln>
                            <a:noFill/>
                          </a:ln>
                          <a:solidFill>
                            <a:schemeClr val="tx1"/>
                          </a:solidFill>
                          <a:effectLst/>
                          <a:latin typeface="Cambria" panose="02040503050406030204" pitchFamily="18" charset="0"/>
                          <a:ea typeface="Cambria" panose="02040503050406030204" pitchFamily="18" charset="0"/>
                        </a:rPr>
                        <a:t>One valid and One Invalid</a:t>
                      </a:r>
                      <a:endParaRPr kumimoji="0" lang="en-US" sz="1600" b="0" i="0" u="none" strike="noStrike" cap="none" normalizeH="0" baseline="0">
                        <a:ln>
                          <a:noFill/>
                        </a:ln>
                        <a:solidFill>
                          <a:schemeClr val="tx1"/>
                        </a:solidFill>
                        <a:effectLst/>
                        <a:latin typeface="Cambria" panose="02040503050406030204" pitchFamily="18" charset="0"/>
                        <a:ea typeface="Cambria" panose="02040503050406030204" pitchFamily="18" charset="0"/>
                      </a:endParaRPr>
                    </a:p>
                  </a:txBody>
                  <a:tcPr marT="45704" marB="4570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4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Valid    - condition is  TRUE</a:t>
                      </a:r>
                      <a:endParaRPr kumimoji="0" 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4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Invalid - condition is FALSE</a:t>
                      </a:r>
                      <a:endParaRPr kumimoji="0" 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txBody>
                  <a:tcPr marT="45704" marB="4570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a:t>Examples of Equivalence Classes…</a:t>
            </a:r>
            <a:endParaRPr lang="en-US" altLang="en-US"/>
          </a:p>
        </p:txBody>
      </p:sp>
      <p:sp>
        <p:nvSpPr>
          <p:cNvPr id="3" name="Content Placeholder 2"/>
          <p:cNvSpPr>
            <a:spLocks noGrp="1"/>
          </p:cNvSpPr>
          <p:nvPr>
            <p:ph idx="1"/>
          </p:nvPr>
        </p:nvSpPr>
        <p:spPr>
          <a:xfrm>
            <a:off x="2514600" y="1371601"/>
            <a:ext cx="7315200" cy="4754563"/>
          </a:xfrm>
        </p:spPr>
        <p:txBody>
          <a:bodyPr/>
          <a:lstStyle/>
          <a:p>
            <a:pPr>
              <a:defRPr/>
            </a:pPr>
            <a:r>
              <a:rPr lang="en-US" b="1" dirty="0">
                <a:latin typeface="Cambria" panose="02040503050406030204" pitchFamily="18" charset="0"/>
                <a:ea typeface="Cambria" panose="02040503050406030204" pitchFamily="18" charset="0"/>
              </a:rPr>
              <a:t>Example:</a:t>
            </a:r>
            <a:endParaRPr lang="en-US" dirty="0">
              <a:latin typeface="Cambria" panose="02040503050406030204" pitchFamily="18" charset="0"/>
              <a:ea typeface="Cambria" panose="02040503050406030204" pitchFamily="18" charset="0"/>
            </a:endParaRPr>
          </a:p>
          <a:p>
            <a:pPr marL="0" indent="0">
              <a:buNone/>
              <a:defRPr/>
            </a:pPr>
            <a:r>
              <a:rPr lang="en-US" dirty="0">
                <a:latin typeface="Cambria" panose="02040503050406030204" pitchFamily="18" charset="0"/>
                <a:ea typeface="Cambria" panose="02040503050406030204" pitchFamily="18" charset="0"/>
              </a:rPr>
              <a:t>Assume, we have to test a filed which accepts a Mobile Number of ten digits.</a:t>
            </a:r>
            <a:endParaRPr lang="en-US" dirty="0">
              <a:latin typeface="Cambria" panose="02040503050406030204" pitchFamily="18" charset="0"/>
              <a:ea typeface="Cambria" panose="02040503050406030204" pitchFamily="18" charset="0"/>
            </a:endParaRPr>
          </a:p>
          <a:p>
            <a:pPr>
              <a:defRPr/>
            </a:pPr>
            <a:endParaRPr lang="en-US" dirty="0">
              <a:latin typeface="Cambria" panose="02040503050406030204" pitchFamily="18" charset="0"/>
              <a:ea typeface="Cambria" panose="02040503050406030204" pitchFamily="18" charset="0"/>
            </a:endParaRPr>
          </a:p>
        </p:txBody>
      </p:sp>
      <p:pic>
        <p:nvPicPr>
          <p:cNvPr id="39940" name="Picture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514601" y="3124200"/>
            <a:ext cx="6061075"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a:t>Examples of Equivalence Classes…</a:t>
            </a:r>
            <a:endParaRPr lang="en-US" altLang="en-US"/>
          </a:p>
        </p:txBody>
      </p:sp>
      <p:sp>
        <p:nvSpPr>
          <p:cNvPr id="40963" name="Content Placeholder 2"/>
          <p:cNvSpPr>
            <a:spLocks noGrp="1"/>
          </p:cNvSpPr>
          <p:nvPr>
            <p:ph idx="1"/>
          </p:nvPr>
        </p:nvSpPr>
        <p:spPr>
          <a:xfrm>
            <a:off x="2514600" y="1447800"/>
            <a:ext cx="6781800" cy="4191000"/>
          </a:xfrm>
        </p:spPr>
        <p:txBody>
          <a:bodyPr/>
          <a:lstStyle/>
          <a:p>
            <a:r>
              <a:rPr lang="en-US" altLang="en-US">
                <a:latin typeface="Cambria" panose="02040503050406030204" pitchFamily="18" charset="0"/>
                <a:ea typeface="Cambria" panose="02040503050406030204" pitchFamily="18" charset="0"/>
                <a:cs typeface="Cambria" panose="02040503050406030204" pitchFamily="18" charset="0"/>
              </a:rPr>
              <a:t>Valid input: 10 digits</a:t>
            </a:r>
            <a:endParaRPr lang="en-US" altLang="en-US">
              <a:latin typeface="Cambria" panose="02040503050406030204" pitchFamily="18" charset="0"/>
              <a:ea typeface="Cambria" panose="02040503050406030204" pitchFamily="18" charset="0"/>
              <a:cs typeface="Cambria" panose="02040503050406030204" pitchFamily="18" charset="0"/>
            </a:endParaRPr>
          </a:p>
          <a:p>
            <a:r>
              <a:rPr lang="en-US" altLang="en-US">
                <a:latin typeface="Cambria" panose="02040503050406030204" pitchFamily="18" charset="0"/>
                <a:ea typeface="Cambria" panose="02040503050406030204" pitchFamily="18" charset="0"/>
                <a:cs typeface="Cambria" panose="02040503050406030204" pitchFamily="18" charset="0"/>
              </a:rPr>
              <a:t>Invalid Input: </a:t>
            </a:r>
            <a:r>
              <a:rPr lang="en-US" altLang="en-US">
                <a:solidFill>
                  <a:srgbClr val="FF0000"/>
                </a:solidFill>
                <a:latin typeface="Cambria" panose="02040503050406030204" pitchFamily="18" charset="0"/>
                <a:ea typeface="Cambria" panose="02040503050406030204" pitchFamily="18" charset="0"/>
                <a:cs typeface="Cambria" panose="02040503050406030204" pitchFamily="18" charset="0"/>
              </a:rPr>
              <a:t>9 digits, 11 digits</a:t>
            </a:r>
            <a:endParaRPr lang="en-US" altLang="en-US">
              <a:solidFill>
                <a:srgbClr val="FF0000"/>
              </a:solidFill>
              <a:latin typeface="Cambria" panose="02040503050406030204" pitchFamily="18" charset="0"/>
              <a:ea typeface="Cambria" panose="02040503050406030204" pitchFamily="18" charset="0"/>
              <a:cs typeface="Cambria" panose="02040503050406030204" pitchFamily="18" charset="0"/>
            </a:endParaRPr>
          </a:p>
          <a:p>
            <a:r>
              <a:rPr lang="en-US" altLang="en-US">
                <a:latin typeface="Cambria" panose="02040503050406030204" pitchFamily="18" charset="0"/>
                <a:ea typeface="Cambria" panose="02040503050406030204" pitchFamily="18" charset="0"/>
                <a:cs typeface="Cambria" panose="02040503050406030204" pitchFamily="18" charset="0"/>
              </a:rPr>
              <a:t>Valid Class: Enter 10 digit mobile number = 9876543210</a:t>
            </a:r>
            <a:endParaRPr lang="en-US" altLang="en-US">
              <a:latin typeface="Cambria" panose="02040503050406030204" pitchFamily="18" charset="0"/>
              <a:ea typeface="Cambria" panose="02040503050406030204" pitchFamily="18" charset="0"/>
              <a:cs typeface="Cambria" panose="02040503050406030204" pitchFamily="18" charset="0"/>
            </a:endParaRPr>
          </a:p>
          <a:p>
            <a:r>
              <a:rPr lang="en-US" altLang="en-US">
                <a:latin typeface="Cambria" panose="02040503050406030204" pitchFamily="18" charset="0"/>
                <a:ea typeface="Cambria" panose="02040503050406030204" pitchFamily="18" charset="0"/>
                <a:cs typeface="Cambria" panose="02040503050406030204" pitchFamily="18" charset="0"/>
              </a:rPr>
              <a:t>Invalid Class Enter mobile number which has less than 10 digits = </a:t>
            </a:r>
            <a:r>
              <a:rPr lang="en-US" altLang="en-US">
                <a:solidFill>
                  <a:srgbClr val="FF0000"/>
                </a:solidFill>
                <a:latin typeface="Cambria" panose="02040503050406030204" pitchFamily="18" charset="0"/>
                <a:ea typeface="Cambria" panose="02040503050406030204" pitchFamily="18" charset="0"/>
                <a:cs typeface="Cambria" panose="02040503050406030204" pitchFamily="18" charset="0"/>
              </a:rPr>
              <a:t>987654321</a:t>
            </a:r>
            <a:endParaRPr lang="en-US" altLang="en-US">
              <a:solidFill>
                <a:srgbClr val="FF0000"/>
              </a:solidFill>
              <a:latin typeface="Cambria" panose="02040503050406030204" pitchFamily="18" charset="0"/>
              <a:ea typeface="Cambria" panose="02040503050406030204" pitchFamily="18" charset="0"/>
              <a:cs typeface="Cambria" panose="02040503050406030204" pitchFamily="18" charset="0"/>
            </a:endParaRPr>
          </a:p>
          <a:p>
            <a:r>
              <a:rPr lang="en-US" altLang="en-US">
                <a:latin typeface="Cambria" panose="02040503050406030204" pitchFamily="18" charset="0"/>
                <a:ea typeface="Cambria" panose="02040503050406030204" pitchFamily="18" charset="0"/>
                <a:cs typeface="Cambria" panose="02040503050406030204" pitchFamily="18" charset="0"/>
              </a:rPr>
              <a:t>Invalid Class Enter mobile number which has more than 11 digits = </a:t>
            </a:r>
            <a:r>
              <a:rPr lang="en-US" altLang="en-US">
                <a:solidFill>
                  <a:srgbClr val="FF0000"/>
                </a:solidFill>
                <a:latin typeface="Cambria" panose="02040503050406030204" pitchFamily="18" charset="0"/>
                <a:ea typeface="Cambria" panose="02040503050406030204" pitchFamily="18" charset="0"/>
                <a:cs typeface="Cambria" panose="02040503050406030204" pitchFamily="18" charset="0"/>
              </a:rPr>
              <a:t>98765432109</a:t>
            </a:r>
            <a:endParaRPr lang="en-US" altLang="en-US">
              <a:solidFill>
                <a:srgbClr val="FF0000"/>
              </a:solidFill>
              <a:latin typeface="Cambria" panose="02040503050406030204" pitchFamily="18" charset="0"/>
              <a:ea typeface="Cambria" panose="02040503050406030204" pitchFamily="18" charset="0"/>
              <a:cs typeface="Cambria" panose="02040503050406030204" pitchFamily="18" charset="0"/>
            </a:endParaRPr>
          </a:p>
          <a:p>
            <a:endParaRPr lang="en-US" alt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981200" y="0"/>
            <a:ext cx="7848600" cy="838200"/>
          </a:xfrm>
        </p:spPr>
        <p:txBody>
          <a:bodyPr/>
          <a:lstStyle/>
          <a:p>
            <a:r>
              <a:rPr lang="en-US" altLang="en-US"/>
              <a:t>Boundary Value Analysis</a:t>
            </a:r>
            <a:endParaRPr lang="en-US" altLang="en-US"/>
          </a:p>
        </p:txBody>
      </p:sp>
      <p:sp>
        <p:nvSpPr>
          <p:cNvPr id="41987" name="Rectangle 3"/>
          <p:cNvSpPr>
            <a:spLocks noGrp="1" noChangeArrowheads="1"/>
          </p:cNvSpPr>
          <p:nvPr>
            <p:ph type="body" idx="1"/>
          </p:nvPr>
        </p:nvSpPr>
        <p:spPr>
          <a:xfrm>
            <a:off x="2514600" y="1219200"/>
            <a:ext cx="7251700" cy="4076700"/>
          </a:xfrm>
        </p:spPr>
        <p:txBody>
          <a:bodyPr>
            <a:normAutofit fontScale="77500" lnSpcReduction="20000"/>
          </a:bodyPr>
          <a:lstStyle/>
          <a:p>
            <a:pPr>
              <a:lnSpc>
                <a:spcPct val="90000"/>
              </a:lnSpc>
            </a:pPr>
            <a:r>
              <a:rPr lang="en-US" altLang="en-US">
                <a:latin typeface="Cambria" panose="02040503050406030204" pitchFamily="18" charset="0"/>
                <a:ea typeface="Cambria" panose="02040503050406030204" pitchFamily="18" charset="0"/>
                <a:cs typeface="Cambria" panose="02040503050406030204" pitchFamily="18" charset="0"/>
              </a:rPr>
              <a:t>Based on the principle that the </a:t>
            </a:r>
            <a:r>
              <a:rPr lang="en-US" altLang="en-US">
                <a:solidFill>
                  <a:srgbClr val="FF0000"/>
                </a:solidFill>
                <a:latin typeface="Cambria" panose="02040503050406030204" pitchFamily="18" charset="0"/>
                <a:ea typeface="Cambria" panose="02040503050406030204" pitchFamily="18" charset="0"/>
                <a:cs typeface="Cambria" panose="02040503050406030204" pitchFamily="18" charset="0"/>
              </a:rPr>
              <a:t>most fruitful</a:t>
            </a:r>
            <a:r>
              <a:rPr lang="en-US" altLang="en-US">
                <a:latin typeface="Cambria" panose="02040503050406030204" pitchFamily="18" charset="0"/>
                <a:ea typeface="Cambria" panose="02040503050406030204" pitchFamily="18" charset="0"/>
                <a:cs typeface="Cambria" panose="02040503050406030204" pitchFamily="18" charset="0"/>
              </a:rPr>
              <a:t> place to search for errors is in and around the boundaries of the input and the output.</a:t>
            </a:r>
            <a:endParaRPr lang="en-US" altLang="en-US">
              <a:latin typeface="Cambria" panose="02040503050406030204" pitchFamily="18" charset="0"/>
              <a:ea typeface="Cambria" panose="02040503050406030204" pitchFamily="18" charset="0"/>
              <a:cs typeface="Cambria" panose="02040503050406030204" pitchFamily="18" charset="0"/>
            </a:endParaRPr>
          </a:p>
          <a:p>
            <a:pPr>
              <a:lnSpc>
                <a:spcPct val="90000"/>
              </a:lnSpc>
            </a:pPr>
            <a:endParaRPr lang="en-US" altLang="en-US">
              <a:latin typeface="Cambria" panose="02040503050406030204" pitchFamily="18" charset="0"/>
              <a:ea typeface="Cambria" panose="02040503050406030204" pitchFamily="18" charset="0"/>
              <a:cs typeface="Cambria" panose="02040503050406030204" pitchFamily="18" charset="0"/>
            </a:endParaRPr>
          </a:p>
          <a:p>
            <a:pPr>
              <a:lnSpc>
                <a:spcPct val="90000"/>
              </a:lnSpc>
            </a:pPr>
            <a:r>
              <a:rPr lang="en-US" altLang="en-US">
                <a:latin typeface="Cambria" panose="02040503050406030204" pitchFamily="18" charset="0"/>
                <a:ea typeface="Cambria" panose="02040503050406030204" pitchFamily="18" charset="0"/>
                <a:cs typeface="Cambria" panose="02040503050406030204" pitchFamily="18" charset="0"/>
              </a:rPr>
              <a:t>Focuses on boundaries of both the inputs and the results (or outputs).</a:t>
            </a:r>
            <a:endParaRPr lang="en-US" altLang="en-US">
              <a:latin typeface="Cambria" panose="02040503050406030204" pitchFamily="18" charset="0"/>
              <a:ea typeface="Cambria" panose="02040503050406030204" pitchFamily="18" charset="0"/>
              <a:cs typeface="Cambria" panose="02040503050406030204" pitchFamily="18" charset="0"/>
            </a:endParaRPr>
          </a:p>
          <a:p>
            <a:pPr>
              <a:lnSpc>
                <a:spcPct val="90000"/>
              </a:lnSpc>
            </a:pPr>
            <a:endParaRPr lang="en-US" altLang="en-US">
              <a:latin typeface="Cambria" panose="02040503050406030204" pitchFamily="18" charset="0"/>
              <a:ea typeface="Cambria" panose="02040503050406030204" pitchFamily="18" charset="0"/>
              <a:cs typeface="Cambria" panose="02040503050406030204" pitchFamily="18" charset="0"/>
            </a:endParaRPr>
          </a:p>
          <a:p>
            <a:pPr>
              <a:lnSpc>
                <a:spcPct val="90000"/>
              </a:lnSpc>
            </a:pPr>
            <a:r>
              <a:rPr lang="en-US" altLang="en-US">
                <a:latin typeface="Cambria" panose="02040503050406030204" pitchFamily="18" charset="0"/>
                <a:ea typeface="Cambria" panose="02040503050406030204" pitchFamily="18" charset="0"/>
                <a:cs typeface="Cambria" panose="02040503050406030204" pitchFamily="18" charset="0"/>
              </a:rPr>
              <a:t>Explores the situation on and around the edges of the equivalence classes.</a:t>
            </a:r>
            <a:endParaRPr lang="en-US" altLang="en-US">
              <a:latin typeface="Cambria" panose="02040503050406030204" pitchFamily="18" charset="0"/>
              <a:ea typeface="Cambria" panose="02040503050406030204" pitchFamily="18" charset="0"/>
              <a:cs typeface="Cambria" panose="02040503050406030204" pitchFamily="18" charset="0"/>
            </a:endParaRPr>
          </a:p>
          <a:p>
            <a:pPr>
              <a:lnSpc>
                <a:spcPct val="90000"/>
              </a:lnSpc>
              <a:buFont typeface="Wingdings" panose="05000000000000000000" pitchFamily="2" charset="2"/>
              <a:buNone/>
            </a:pPr>
            <a:r>
              <a:rPr lang="en-US" altLang="en-US">
                <a:latin typeface="Cambria" panose="02040503050406030204" pitchFamily="18" charset="0"/>
                <a:ea typeface="Cambria" panose="02040503050406030204" pitchFamily="18" charset="0"/>
                <a:cs typeface="Cambria" panose="02040503050406030204" pitchFamily="18" charset="0"/>
              </a:rPr>
              <a:t>	</a:t>
            </a:r>
            <a:endParaRPr lang="en-US" altLang="en-US">
              <a:latin typeface="Cambria" panose="02040503050406030204" pitchFamily="18" charset="0"/>
              <a:ea typeface="Cambria" panose="02040503050406030204" pitchFamily="18" charset="0"/>
              <a:cs typeface="Cambria" panose="02040503050406030204" pitchFamily="18" charset="0"/>
            </a:endParaRPr>
          </a:p>
          <a:p>
            <a:pPr>
              <a:lnSpc>
                <a:spcPct val="90000"/>
              </a:lnSpc>
              <a:buFont typeface="Wingdings" panose="05000000000000000000" pitchFamily="2" charset="2"/>
              <a:buNone/>
            </a:pPr>
            <a:r>
              <a:rPr lang="en-US" altLang="en-US">
                <a:latin typeface="Cambria" panose="02040503050406030204" pitchFamily="18" charset="0"/>
                <a:ea typeface="Cambria" panose="02040503050406030204" pitchFamily="18" charset="0"/>
                <a:cs typeface="Cambria" panose="02040503050406030204" pitchFamily="18" charset="0"/>
              </a:rPr>
              <a:t>	For example, In case of Readout shall be </a:t>
            </a:r>
            <a:r>
              <a:rPr lang="en-US" altLang="en-US">
                <a:solidFill>
                  <a:srgbClr val="008000"/>
                </a:solidFill>
                <a:latin typeface="Cambria" panose="02040503050406030204" pitchFamily="18" charset="0"/>
                <a:ea typeface="Cambria" panose="02040503050406030204" pitchFamily="18" charset="0"/>
                <a:cs typeface="Cambria" panose="02040503050406030204" pitchFamily="18" charset="0"/>
              </a:rPr>
              <a:t>Green</a:t>
            </a:r>
            <a:r>
              <a:rPr lang="en-US" altLang="en-US">
                <a:latin typeface="Cambria" panose="02040503050406030204" pitchFamily="18" charset="0"/>
                <a:ea typeface="Cambria" panose="02040503050406030204" pitchFamily="18" charset="0"/>
                <a:cs typeface="Cambria" panose="02040503050406030204" pitchFamily="18" charset="0"/>
              </a:rPr>
              <a:t> when 25 &lt;= x &lt;=50, otherwise readout shall be </a:t>
            </a:r>
            <a:r>
              <a:rPr lang="en-US" altLang="en-US">
                <a:solidFill>
                  <a:srgbClr val="FF0000"/>
                </a:solidFill>
                <a:latin typeface="Cambria" panose="02040503050406030204" pitchFamily="18" charset="0"/>
                <a:ea typeface="Cambria" panose="02040503050406030204" pitchFamily="18" charset="0"/>
                <a:cs typeface="Cambria" panose="02040503050406030204" pitchFamily="18" charset="0"/>
              </a:rPr>
              <a:t>Red</a:t>
            </a:r>
            <a:r>
              <a:rPr lang="en-US" altLang="en-US">
                <a:latin typeface="Cambria" panose="02040503050406030204" pitchFamily="18" charset="0"/>
                <a:ea typeface="Cambria" panose="02040503050406030204" pitchFamily="18" charset="0"/>
                <a:cs typeface="Cambria" panose="02040503050406030204" pitchFamily="18" charset="0"/>
              </a:rPr>
              <a:t>.</a:t>
            </a:r>
            <a:endParaRPr lang="en-US" altLang="en-US">
              <a:latin typeface="Cambria" panose="02040503050406030204" pitchFamily="18" charset="0"/>
              <a:ea typeface="Cambria" panose="02040503050406030204" pitchFamily="18" charset="0"/>
              <a:cs typeface="Cambria" panose="02040503050406030204" pitchFamily="18" charset="0"/>
            </a:endParaRPr>
          </a:p>
          <a:p>
            <a:pPr>
              <a:lnSpc>
                <a:spcPct val="90000"/>
              </a:lnSpc>
              <a:buFont typeface="Wingdings" panose="05000000000000000000" pitchFamily="2" charset="2"/>
              <a:buNone/>
            </a:pPr>
            <a:r>
              <a:rPr lang="en-US" altLang="en-US"/>
              <a:t>   </a:t>
            </a:r>
            <a:endParaRPr lang="en-US" altLang="en-US"/>
          </a:p>
        </p:txBody>
      </p:sp>
      <p:grpSp>
        <p:nvGrpSpPr>
          <p:cNvPr id="41988" name="Group 4"/>
          <p:cNvGrpSpPr/>
          <p:nvPr/>
        </p:nvGrpSpPr>
        <p:grpSpPr bwMode="auto">
          <a:xfrm>
            <a:off x="2884488" y="5203826"/>
            <a:ext cx="6348412" cy="930275"/>
            <a:chOff x="801" y="3025"/>
            <a:chExt cx="3999" cy="586"/>
          </a:xfrm>
        </p:grpSpPr>
        <p:sp>
          <p:nvSpPr>
            <p:cNvPr id="41989" name="Rectangle 5"/>
            <p:cNvSpPr>
              <a:spLocks noChangeArrowheads="1"/>
            </p:cNvSpPr>
            <p:nvPr/>
          </p:nvSpPr>
          <p:spPr bwMode="auto">
            <a:xfrm>
              <a:off x="1696" y="3264"/>
              <a:ext cx="2288" cy="233"/>
            </a:xfrm>
            <a:prstGeom prst="rect">
              <a:avLst/>
            </a:prstGeom>
            <a:solidFill>
              <a:srgbClr val="008000"/>
            </a:solidFill>
            <a:ln w="9525">
              <a:solidFill>
                <a:srgbClr val="000000"/>
              </a:solidFill>
              <a:miter lim="800000"/>
            </a:ln>
          </p:spPr>
          <p:txBody>
            <a:bodyPr anchor="ctr">
              <a:spAutoFit/>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eaLnBrk="1" hangingPunct="1">
                <a:lnSpc>
                  <a:spcPct val="100000"/>
                </a:lnSpc>
                <a:spcBef>
                  <a:spcPct val="0"/>
                </a:spcBef>
                <a:buClrTx/>
                <a:buFontTx/>
                <a:buNone/>
              </a:pPr>
              <a:endParaRPr lang="en-US" altLang="en-US" sz="1800"/>
            </a:p>
          </p:txBody>
        </p:sp>
        <p:sp>
          <p:nvSpPr>
            <p:cNvPr id="41990" name="Text Box 6"/>
            <p:cNvSpPr txBox="1">
              <a:spLocks noChangeArrowheads="1"/>
            </p:cNvSpPr>
            <p:nvPr/>
          </p:nvSpPr>
          <p:spPr bwMode="auto">
            <a:xfrm>
              <a:off x="1752" y="3025"/>
              <a:ext cx="4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gn="ctr">
                <a:lnSpc>
                  <a:spcPct val="100000"/>
                </a:lnSpc>
                <a:spcBef>
                  <a:spcPct val="50000"/>
                </a:spcBef>
                <a:buClrTx/>
                <a:buFontTx/>
                <a:buNone/>
              </a:pPr>
              <a:r>
                <a:rPr lang="en-US" altLang="en-US" sz="1800">
                  <a:latin typeface="Times New Roman" panose="02020603050405020304" pitchFamily="18" charset="0"/>
                </a:rPr>
                <a:t>25</a:t>
              </a:r>
              <a:endParaRPr lang="en-US" altLang="en-US" sz="1800">
                <a:latin typeface="Times New Roman" panose="02020603050405020304" pitchFamily="18" charset="0"/>
              </a:endParaRPr>
            </a:p>
          </p:txBody>
        </p:sp>
        <p:sp>
          <p:nvSpPr>
            <p:cNvPr id="41991" name="Text Box 7"/>
            <p:cNvSpPr txBox="1">
              <a:spLocks noChangeArrowheads="1"/>
            </p:cNvSpPr>
            <p:nvPr/>
          </p:nvSpPr>
          <p:spPr bwMode="auto">
            <a:xfrm>
              <a:off x="3384" y="3025"/>
              <a:ext cx="4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gn="ctr">
                <a:lnSpc>
                  <a:spcPct val="100000"/>
                </a:lnSpc>
                <a:spcBef>
                  <a:spcPct val="50000"/>
                </a:spcBef>
                <a:buClrTx/>
                <a:buFontTx/>
                <a:buNone/>
              </a:pPr>
              <a:r>
                <a:rPr lang="en-US" altLang="en-US" sz="1800">
                  <a:latin typeface="Times New Roman" panose="02020603050405020304" pitchFamily="18" charset="0"/>
                </a:rPr>
                <a:t>50</a:t>
              </a:r>
              <a:endParaRPr lang="en-US" altLang="en-US" sz="1800">
                <a:latin typeface="Times New Roman" panose="02020603050405020304" pitchFamily="18" charset="0"/>
              </a:endParaRPr>
            </a:p>
          </p:txBody>
        </p:sp>
        <p:sp>
          <p:nvSpPr>
            <p:cNvPr id="41992" name="AutoShape 8"/>
            <p:cNvSpPr>
              <a:spLocks noChangeArrowheads="1"/>
            </p:cNvSpPr>
            <p:nvPr/>
          </p:nvSpPr>
          <p:spPr bwMode="auto">
            <a:xfrm>
              <a:off x="3624" y="3149"/>
              <a:ext cx="1176" cy="462"/>
            </a:xfrm>
            <a:prstGeom prst="rightArrow">
              <a:avLst>
                <a:gd name="adj1" fmla="val 50000"/>
                <a:gd name="adj2" fmla="val 48515"/>
              </a:avLst>
            </a:prstGeom>
            <a:solidFill>
              <a:srgbClr val="FF0000"/>
            </a:solidFill>
            <a:ln w="9525" algn="ctr">
              <a:solidFill>
                <a:srgbClr val="000000"/>
              </a:solidFill>
              <a:miter lim="800000"/>
            </a:ln>
          </p:spPr>
          <p:txBody>
            <a:bodyPr anchor="ctr">
              <a:spAutoFit/>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eaLnBrk="1" hangingPunct="1">
                <a:lnSpc>
                  <a:spcPct val="100000"/>
                </a:lnSpc>
                <a:spcBef>
                  <a:spcPct val="0"/>
                </a:spcBef>
                <a:buClrTx/>
                <a:buFontTx/>
                <a:buNone/>
              </a:pPr>
              <a:endParaRPr lang="en-US" altLang="en-US" sz="1800"/>
            </a:p>
          </p:txBody>
        </p:sp>
        <p:sp>
          <p:nvSpPr>
            <p:cNvPr id="41993" name="AutoShape 9"/>
            <p:cNvSpPr>
              <a:spLocks noChangeArrowheads="1"/>
            </p:cNvSpPr>
            <p:nvPr/>
          </p:nvSpPr>
          <p:spPr bwMode="auto">
            <a:xfrm flipH="1">
              <a:off x="801" y="3149"/>
              <a:ext cx="1176" cy="462"/>
            </a:xfrm>
            <a:prstGeom prst="rightArrow">
              <a:avLst>
                <a:gd name="adj1" fmla="val 50000"/>
                <a:gd name="adj2" fmla="val 48515"/>
              </a:avLst>
            </a:prstGeom>
            <a:solidFill>
              <a:srgbClr val="FF0000"/>
            </a:solidFill>
            <a:ln w="9525">
              <a:solidFill>
                <a:srgbClr val="000000"/>
              </a:solidFill>
              <a:miter lim="800000"/>
            </a:ln>
          </p:spPr>
          <p:txBody>
            <a:bodyPr anchor="ctr">
              <a:spAutoFit/>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eaLnBrk="1" hangingPunct="1">
                <a:lnSpc>
                  <a:spcPct val="100000"/>
                </a:lnSpc>
                <a:spcBef>
                  <a:spcPct val="0"/>
                </a:spcBef>
                <a:buClrTx/>
                <a:buFontTx/>
                <a:buNone/>
              </a:pPr>
              <a:endParaRPr lang="en-US" altLang="en-US" sz="1800"/>
            </a:p>
          </p:txBody>
        </p:sp>
      </p:gr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600200" y="0"/>
            <a:ext cx="8229600" cy="838200"/>
          </a:xfrm>
        </p:spPr>
        <p:txBody>
          <a:bodyPr/>
          <a:lstStyle/>
          <a:p>
            <a:r>
              <a:rPr lang="en-US" altLang="en-US"/>
              <a:t>Boundary Value Analysis</a:t>
            </a:r>
            <a:endParaRPr lang="en-US" altLang="en-US"/>
          </a:p>
        </p:txBody>
      </p:sp>
      <p:sp>
        <p:nvSpPr>
          <p:cNvPr id="30723" name="Rectangle 3"/>
          <p:cNvSpPr>
            <a:spLocks noGrp="1" noChangeArrowheads="1"/>
          </p:cNvSpPr>
          <p:nvPr>
            <p:ph type="body" idx="1"/>
          </p:nvPr>
        </p:nvSpPr>
        <p:spPr>
          <a:xfrm>
            <a:off x="2362200" y="1524000"/>
            <a:ext cx="7391400" cy="4343400"/>
          </a:xfrm>
        </p:spPr>
        <p:txBody>
          <a:bodyPr>
            <a:normAutofit fontScale="92500" lnSpcReduction="20000"/>
          </a:bodyPr>
          <a:lstStyle/>
          <a:p>
            <a:pPr>
              <a:lnSpc>
                <a:spcPct val="90000"/>
              </a:lnSpc>
              <a:defRPr/>
            </a:pPr>
            <a:endParaRPr lang="en-US" altLang="en-US" dirty="0">
              <a:latin typeface="Cambria" panose="02040503050406030204" pitchFamily="18" charset="0"/>
              <a:ea typeface="Cambria" panose="02040503050406030204" pitchFamily="18" charset="0"/>
            </a:endParaRPr>
          </a:p>
          <a:p>
            <a:pPr>
              <a:lnSpc>
                <a:spcPct val="90000"/>
              </a:lnSpc>
              <a:defRPr/>
            </a:pPr>
            <a:endParaRPr lang="en-US" altLang="en-US" dirty="0">
              <a:latin typeface="Cambria" panose="02040503050406030204" pitchFamily="18" charset="0"/>
              <a:ea typeface="Cambria" panose="02040503050406030204" pitchFamily="18" charset="0"/>
            </a:endParaRPr>
          </a:p>
          <a:p>
            <a:pPr>
              <a:lnSpc>
                <a:spcPct val="90000"/>
              </a:lnSpc>
              <a:defRPr/>
            </a:pPr>
            <a:endParaRPr lang="en-US" altLang="en-US" dirty="0">
              <a:latin typeface="Cambria" panose="02040503050406030204" pitchFamily="18" charset="0"/>
              <a:ea typeface="Cambria" panose="02040503050406030204" pitchFamily="18" charset="0"/>
            </a:endParaRPr>
          </a:p>
          <a:p>
            <a:pPr>
              <a:lnSpc>
                <a:spcPct val="90000"/>
              </a:lnSpc>
              <a:defRPr/>
            </a:pPr>
            <a:endParaRPr lang="en-US" altLang="en-US" dirty="0">
              <a:latin typeface="Cambria" panose="02040503050406030204" pitchFamily="18" charset="0"/>
              <a:ea typeface="Cambria" panose="02040503050406030204" pitchFamily="18" charset="0"/>
            </a:endParaRPr>
          </a:p>
          <a:p>
            <a:pPr>
              <a:lnSpc>
                <a:spcPct val="90000"/>
              </a:lnSpc>
              <a:defRPr/>
            </a:pPr>
            <a:endParaRPr lang="en-US" altLang="en-US" dirty="0">
              <a:latin typeface="Cambria" panose="02040503050406030204" pitchFamily="18" charset="0"/>
              <a:ea typeface="Cambria" panose="02040503050406030204" pitchFamily="18" charset="0"/>
            </a:endParaRPr>
          </a:p>
          <a:p>
            <a:pPr>
              <a:lnSpc>
                <a:spcPct val="90000"/>
              </a:lnSpc>
              <a:defRPr/>
            </a:pPr>
            <a:endParaRPr lang="en-US" altLang="en-US" dirty="0">
              <a:latin typeface="Cambria" panose="02040503050406030204" pitchFamily="18" charset="0"/>
              <a:ea typeface="Cambria" panose="02040503050406030204" pitchFamily="18" charset="0"/>
            </a:endParaRPr>
          </a:p>
          <a:p>
            <a:pPr marL="0" indent="0">
              <a:buNone/>
              <a:defRPr/>
            </a:pPr>
            <a:endParaRPr lang="en-US" altLang="en-US" dirty="0">
              <a:latin typeface="Cambria" panose="02040503050406030204" pitchFamily="18" charset="0"/>
              <a:ea typeface="Cambria" panose="02040503050406030204" pitchFamily="18" charset="0"/>
            </a:endParaRPr>
          </a:p>
          <a:p>
            <a:pPr>
              <a:lnSpc>
                <a:spcPct val="90000"/>
              </a:lnSpc>
              <a:defRPr/>
            </a:pPr>
            <a:endParaRPr lang="en-US" altLang="en-US" dirty="0">
              <a:latin typeface="Cambria" panose="02040503050406030204" pitchFamily="18" charset="0"/>
              <a:ea typeface="Cambria" panose="02040503050406030204" pitchFamily="18" charset="0"/>
            </a:endParaRPr>
          </a:p>
          <a:p>
            <a:pPr>
              <a:lnSpc>
                <a:spcPct val="90000"/>
              </a:lnSpc>
              <a:defRPr/>
            </a:pPr>
            <a:r>
              <a:rPr lang="en-US" altLang="en-US" b="1" dirty="0">
                <a:latin typeface="Cambria" panose="02040503050406030204" pitchFamily="18" charset="0"/>
                <a:ea typeface="Cambria" panose="02040503050406030204" pitchFamily="18" charset="0"/>
              </a:rPr>
              <a:t>Range of input values </a:t>
            </a:r>
            <a:endParaRPr lang="en-US" altLang="en-US" b="1" dirty="0">
              <a:latin typeface="Cambria" panose="02040503050406030204" pitchFamily="18" charset="0"/>
              <a:ea typeface="Cambria" panose="02040503050406030204" pitchFamily="18" charset="0"/>
            </a:endParaRPr>
          </a:p>
          <a:p>
            <a:pPr marL="800100" lvl="1" indent="-342900">
              <a:buFont typeface="+mj-lt"/>
              <a:buAutoNum type="arabicPeriod"/>
              <a:defRPr/>
            </a:pPr>
            <a:r>
              <a:rPr lang="en-US" altLang="en-US" sz="2000" dirty="0">
                <a:latin typeface="Cambria" panose="02040503050406030204" pitchFamily="18" charset="0"/>
                <a:ea typeface="Cambria" panose="02040503050406030204" pitchFamily="18" charset="0"/>
              </a:rPr>
              <a:t>Test the ends of the valid input range.</a:t>
            </a:r>
            <a:endParaRPr lang="en-US" altLang="en-US" sz="2000" dirty="0">
              <a:latin typeface="Cambria" panose="02040503050406030204" pitchFamily="18" charset="0"/>
              <a:ea typeface="Cambria" panose="02040503050406030204" pitchFamily="18" charset="0"/>
            </a:endParaRPr>
          </a:p>
          <a:p>
            <a:pPr marL="800100" lvl="1" indent="-342900">
              <a:buFont typeface="+mj-lt"/>
              <a:buAutoNum type="arabicPeriod"/>
              <a:defRPr/>
            </a:pPr>
            <a:r>
              <a:rPr lang="en-US" altLang="en-US" sz="2000" dirty="0">
                <a:latin typeface="Cambria" panose="02040503050406030204" pitchFamily="18" charset="0"/>
                <a:ea typeface="Cambria" panose="02040503050406030204" pitchFamily="18" charset="0"/>
              </a:rPr>
              <a:t>Test invalid inputs just beyond the ends. (For example, 24 and 51) from previous example</a:t>
            </a:r>
            <a:endParaRPr lang="en-US" altLang="en-US" sz="2000" dirty="0">
              <a:latin typeface="Cambria" panose="02040503050406030204" pitchFamily="18" charset="0"/>
              <a:ea typeface="Cambria" panose="02040503050406030204" pitchFamily="18" charset="0"/>
            </a:endParaRPr>
          </a:p>
        </p:txBody>
      </p:sp>
      <p:pic>
        <p:nvPicPr>
          <p:cNvPr id="44036" name="Picture 5" descr="https://www.softwaretestinghelp.com/wp-content/qa/uploads/2018/03/Boundary-Value-Analysis.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19401" y="1752600"/>
            <a:ext cx="639127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600200" y="0"/>
            <a:ext cx="8229600" cy="838200"/>
          </a:xfrm>
        </p:spPr>
        <p:txBody>
          <a:bodyPr/>
          <a:lstStyle/>
          <a:p>
            <a:r>
              <a:rPr lang="en-US" altLang="en-US"/>
              <a:t>Boundary Value Analysis</a:t>
            </a:r>
            <a:endParaRPr lang="en-US" altLang="en-US"/>
          </a:p>
        </p:txBody>
      </p:sp>
      <p:sp>
        <p:nvSpPr>
          <p:cNvPr id="30723" name="Rectangle 3"/>
          <p:cNvSpPr>
            <a:spLocks noGrp="1" noChangeArrowheads="1"/>
          </p:cNvSpPr>
          <p:nvPr>
            <p:ph type="body" idx="1"/>
          </p:nvPr>
        </p:nvSpPr>
        <p:spPr>
          <a:xfrm>
            <a:off x="2667000" y="1295400"/>
            <a:ext cx="6858000" cy="4267200"/>
          </a:xfrm>
        </p:spPr>
        <p:txBody>
          <a:bodyPr/>
          <a:lstStyle/>
          <a:p>
            <a:pPr marL="0" indent="0">
              <a:buNone/>
              <a:defRPr/>
            </a:pPr>
            <a:endParaRPr lang="en-US" altLang="en-US" dirty="0"/>
          </a:p>
          <a:p>
            <a:pPr lvl="4">
              <a:lnSpc>
                <a:spcPct val="90000"/>
              </a:lnSpc>
              <a:defRPr/>
            </a:pPr>
            <a:endParaRPr lang="en-US" altLang="en-US" dirty="0">
              <a:latin typeface="Cambria" panose="02040503050406030204" pitchFamily="18" charset="0"/>
              <a:ea typeface="Cambria" panose="02040503050406030204" pitchFamily="18" charset="0"/>
            </a:endParaRPr>
          </a:p>
          <a:p>
            <a:pPr>
              <a:lnSpc>
                <a:spcPct val="90000"/>
              </a:lnSpc>
              <a:defRPr/>
            </a:pPr>
            <a:r>
              <a:rPr lang="en-US" altLang="en-US" b="1" dirty="0">
                <a:latin typeface="Cambria" panose="02040503050406030204" pitchFamily="18" charset="0"/>
                <a:ea typeface="Cambria" panose="02040503050406030204" pitchFamily="18" charset="0"/>
              </a:rPr>
              <a:t>Number of input values</a:t>
            </a:r>
            <a:endParaRPr lang="en-US" altLang="en-US" b="1" dirty="0">
              <a:latin typeface="Cambria" panose="02040503050406030204" pitchFamily="18" charset="0"/>
              <a:ea typeface="Cambria" panose="02040503050406030204" pitchFamily="18" charset="0"/>
            </a:endParaRPr>
          </a:p>
          <a:p>
            <a:pPr marL="800100" lvl="1" indent="-342900">
              <a:buFont typeface="+mj-lt"/>
              <a:buAutoNum type="arabicPeriod"/>
              <a:defRPr/>
            </a:pPr>
            <a:r>
              <a:rPr lang="en-US" altLang="en-US" sz="2000" dirty="0">
                <a:latin typeface="Cambria" panose="02040503050406030204" pitchFamily="18" charset="0"/>
                <a:ea typeface="Cambria" panose="02040503050406030204" pitchFamily="18" charset="0"/>
              </a:rPr>
              <a:t>Test the minimum and maximum number of values.</a:t>
            </a:r>
            <a:endParaRPr lang="en-US" altLang="en-US" sz="2000" dirty="0">
              <a:latin typeface="Cambria" panose="02040503050406030204" pitchFamily="18" charset="0"/>
              <a:ea typeface="Cambria" panose="02040503050406030204" pitchFamily="18" charset="0"/>
            </a:endParaRPr>
          </a:p>
          <a:p>
            <a:pPr marL="800100" lvl="1" indent="-342900">
              <a:buFont typeface="+mj-lt"/>
              <a:buAutoNum type="arabicPeriod"/>
              <a:defRPr/>
            </a:pPr>
            <a:r>
              <a:rPr lang="en-US" altLang="en-US" sz="2000" dirty="0">
                <a:latin typeface="Cambria" panose="02040503050406030204" pitchFamily="18" charset="0"/>
                <a:ea typeface="Cambria" panose="02040503050406030204" pitchFamily="18" charset="0"/>
              </a:rPr>
              <a:t>Test one beneath and one beyond these values.</a:t>
            </a:r>
            <a:endParaRPr lang="en-US" altLang="en-US" sz="2000" dirty="0">
              <a:latin typeface="Cambria" panose="02040503050406030204" pitchFamily="18" charset="0"/>
              <a:ea typeface="Cambria" panose="02040503050406030204" pitchFamily="18" charset="0"/>
            </a:endParaRPr>
          </a:p>
          <a:p>
            <a:pPr lvl="4">
              <a:lnSpc>
                <a:spcPct val="90000"/>
              </a:lnSpc>
              <a:defRPr/>
            </a:pPr>
            <a:endParaRPr lang="en-US" altLang="en-US" sz="2000" dirty="0">
              <a:latin typeface="Cambria" panose="02040503050406030204" pitchFamily="18" charset="0"/>
              <a:ea typeface="Cambria" panose="02040503050406030204" pitchFamily="18" charset="0"/>
            </a:endParaRPr>
          </a:p>
          <a:p>
            <a:pPr>
              <a:lnSpc>
                <a:spcPct val="90000"/>
              </a:lnSpc>
              <a:defRPr/>
            </a:pPr>
            <a:r>
              <a:rPr lang="en-US" altLang="en-US" b="1" dirty="0">
                <a:latin typeface="Cambria" panose="02040503050406030204" pitchFamily="18" charset="0"/>
                <a:ea typeface="Cambria" panose="02040503050406030204" pitchFamily="18" charset="0"/>
              </a:rPr>
              <a:t>Range of output values</a:t>
            </a:r>
            <a:endParaRPr lang="en-US" altLang="en-US" b="1" dirty="0">
              <a:latin typeface="Cambria" panose="02040503050406030204" pitchFamily="18" charset="0"/>
              <a:ea typeface="Cambria" panose="02040503050406030204" pitchFamily="18" charset="0"/>
            </a:endParaRPr>
          </a:p>
          <a:p>
            <a:pPr marL="800100" lvl="1" indent="-342900">
              <a:buFont typeface="+mj-lt"/>
              <a:buAutoNum type="arabicPeriod"/>
              <a:defRPr/>
            </a:pPr>
            <a:r>
              <a:rPr lang="en-US" altLang="en-US" sz="2000" dirty="0">
                <a:latin typeface="Cambria" panose="02040503050406030204" pitchFamily="18" charset="0"/>
                <a:ea typeface="Cambria" panose="02040503050406030204" pitchFamily="18" charset="0"/>
              </a:rPr>
              <a:t>Test the ends of the valid output range.</a:t>
            </a:r>
            <a:endParaRPr lang="en-US" altLang="en-US" sz="2000" dirty="0">
              <a:latin typeface="Cambria" panose="02040503050406030204" pitchFamily="18" charset="0"/>
              <a:ea typeface="Cambria" panose="02040503050406030204" pitchFamily="18" charset="0"/>
            </a:endParaRPr>
          </a:p>
          <a:p>
            <a:pPr marL="800100" lvl="1" indent="-342900">
              <a:buFont typeface="+mj-lt"/>
              <a:buAutoNum type="arabicPeriod"/>
              <a:defRPr/>
            </a:pPr>
            <a:r>
              <a:rPr lang="en-US" altLang="en-US" sz="2000" dirty="0">
                <a:latin typeface="Cambria" panose="02040503050406030204" pitchFamily="18" charset="0"/>
                <a:ea typeface="Cambria" panose="02040503050406030204" pitchFamily="18" charset="0"/>
              </a:rPr>
              <a:t>Test invalid output just beyond the ends.</a:t>
            </a:r>
            <a:endParaRPr lang="en-US" altLang="en-US" sz="2000" dirty="0">
              <a:latin typeface="Cambria" panose="02040503050406030204" pitchFamily="18" charset="0"/>
              <a:ea typeface="Cambria" panose="02040503050406030204" pitchFamily="18" charset="0"/>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600200" y="0"/>
            <a:ext cx="8229600" cy="838200"/>
          </a:xfrm>
        </p:spPr>
        <p:txBody>
          <a:bodyPr/>
          <a:lstStyle/>
          <a:p>
            <a:r>
              <a:rPr lang="en-US" altLang="en-US"/>
              <a:t>Boundary Value Analysis</a:t>
            </a:r>
            <a:endParaRPr lang="en-US" altLang="en-US"/>
          </a:p>
        </p:txBody>
      </p:sp>
      <p:sp>
        <p:nvSpPr>
          <p:cNvPr id="48131" name="Rectangle 3"/>
          <p:cNvSpPr>
            <a:spLocks noGrp="1" noChangeArrowheads="1"/>
          </p:cNvSpPr>
          <p:nvPr>
            <p:ph type="body" idx="1"/>
          </p:nvPr>
        </p:nvSpPr>
        <p:spPr>
          <a:xfrm>
            <a:off x="2362200" y="1447800"/>
            <a:ext cx="7239000" cy="4572000"/>
          </a:xfrm>
        </p:spPr>
        <p:txBody>
          <a:bodyPr/>
          <a:lstStyle/>
          <a:p>
            <a:r>
              <a:rPr lang="en-US" altLang="en-US" b="1">
                <a:latin typeface="Cambria" panose="02040503050406030204" pitchFamily="18" charset="0"/>
                <a:ea typeface="Cambria" panose="02040503050406030204" pitchFamily="18" charset="0"/>
                <a:cs typeface="Cambria" panose="02040503050406030204" pitchFamily="18" charset="0"/>
              </a:rPr>
              <a:t>Number of output values</a:t>
            </a:r>
            <a:endParaRPr lang="en-US" altLang="en-US" b="1">
              <a:latin typeface="Cambria" panose="02040503050406030204" pitchFamily="18" charset="0"/>
              <a:ea typeface="Cambria" panose="02040503050406030204" pitchFamily="18" charset="0"/>
              <a:cs typeface="Cambria" panose="02040503050406030204" pitchFamily="18" charset="0"/>
            </a:endParaRPr>
          </a:p>
          <a:p>
            <a:pPr lvl="1"/>
            <a:r>
              <a:rPr lang="en-US" altLang="en-US" sz="2000">
                <a:latin typeface="Cambria" panose="02040503050406030204" pitchFamily="18" charset="0"/>
                <a:ea typeface="Cambria" panose="02040503050406030204" pitchFamily="18" charset="0"/>
                <a:cs typeface="Cambria" panose="02040503050406030204" pitchFamily="18" charset="0"/>
              </a:rPr>
              <a:t>Test the minimum &amp; maximum number of output values.</a:t>
            </a:r>
            <a:endParaRPr lang="en-US" altLang="en-US" sz="2000">
              <a:latin typeface="Cambria" panose="02040503050406030204" pitchFamily="18" charset="0"/>
              <a:ea typeface="Cambria" panose="02040503050406030204" pitchFamily="18" charset="0"/>
              <a:cs typeface="Cambria" panose="02040503050406030204" pitchFamily="18" charset="0"/>
            </a:endParaRPr>
          </a:p>
          <a:p>
            <a:pPr lvl="1"/>
            <a:r>
              <a:rPr lang="en-US" altLang="en-US" sz="2000">
                <a:latin typeface="Cambria" panose="02040503050406030204" pitchFamily="18" charset="0"/>
                <a:ea typeface="Cambria" panose="02040503050406030204" pitchFamily="18" charset="0"/>
                <a:cs typeface="Cambria" panose="02040503050406030204" pitchFamily="18" charset="0"/>
              </a:rPr>
              <a:t>Test one beneath &amp; one beyond these output values.</a:t>
            </a:r>
            <a:endParaRPr lang="en-US" altLang="en-US" sz="2000">
              <a:latin typeface="Cambria" panose="02040503050406030204" pitchFamily="18" charset="0"/>
              <a:ea typeface="Cambria" panose="02040503050406030204" pitchFamily="18" charset="0"/>
              <a:cs typeface="Cambria" panose="02040503050406030204" pitchFamily="18" charset="0"/>
            </a:endParaRPr>
          </a:p>
          <a:p>
            <a:pPr lvl="1">
              <a:buFont typeface="Wingdings" panose="05000000000000000000" pitchFamily="2" charset="2"/>
              <a:buNone/>
            </a:pPr>
            <a:endParaRPr lang="en-US" altLang="en-US" sz="2000">
              <a:latin typeface="Cambria" panose="02040503050406030204" pitchFamily="18" charset="0"/>
              <a:ea typeface="Cambria" panose="02040503050406030204" pitchFamily="18" charset="0"/>
              <a:cs typeface="Cambria" panose="02040503050406030204" pitchFamily="18" charset="0"/>
            </a:endParaRPr>
          </a:p>
          <a:p>
            <a:r>
              <a:rPr lang="en-US" altLang="en-US" b="1">
                <a:latin typeface="Cambria" panose="02040503050406030204" pitchFamily="18" charset="0"/>
                <a:ea typeface="Cambria" panose="02040503050406030204" pitchFamily="18" charset="0"/>
                <a:cs typeface="Cambria" panose="02040503050406030204" pitchFamily="18" charset="0"/>
              </a:rPr>
              <a:t>Ordered Set</a:t>
            </a:r>
            <a:endParaRPr lang="en-US" altLang="en-US" b="1">
              <a:latin typeface="Cambria" panose="02040503050406030204" pitchFamily="18" charset="0"/>
              <a:ea typeface="Cambria" panose="02040503050406030204" pitchFamily="18" charset="0"/>
              <a:cs typeface="Cambria" panose="02040503050406030204" pitchFamily="18" charset="0"/>
            </a:endParaRPr>
          </a:p>
          <a:p>
            <a:pPr lvl="1"/>
            <a:r>
              <a:rPr lang="en-US" altLang="en-US" sz="2000">
                <a:latin typeface="Cambria" panose="02040503050406030204" pitchFamily="18" charset="0"/>
                <a:ea typeface="Cambria" panose="02040503050406030204" pitchFamily="18" charset="0"/>
                <a:cs typeface="Cambria" panose="02040503050406030204" pitchFamily="18" charset="0"/>
              </a:rPr>
              <a:t>For a set of input or output conditions, focus attention on the first and last elements of the set.</a:t>
            </a:r>
            <a:endParaRPr lang="en-US" altLang="en-US" sz="2000">
              <a:latin typeface="Cambria" panose="02040503050406030204" pitchFamily="18" charset="0"/>
              <a:ea typeface="Cambria" panose="02040503050406030204" pitchFamily="18" charset="0"/>
              <a:cs typeface="Cambria" panose="02040503050406030204" pitchFamily="18" charset="0"/>
            </a:endParaRPr>
          </a:p>
          <a:p>
            <a:pPr lvl="1">
              <a:buFont typeface="Wingdings" panose="05000000000000000000" pitchFamily="2" charset="2"/>
              <a:buNone/>
            </a:pPr>
            <a:endParaRPr lang="en-US" alt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905000" y="0"/>
            <a:ext cx="7924800" cy="838200"/>
          </a:xfrm>
        </p:spPr>
        <p:txBody>
          <a:bodyPr/>
          <a:lstStyle/>
          <a:p>
            <a:r>
              <a:rPr lang="en-US" altLang="en-US"/>
              <a:t>Boundary Value Analysis Example</a:t>
            </a:r>
            <a:endParaRPr lang="en-US" altLang="en-US"/>
          </a:p>
        </p:txBody>
      </p:sp>
      <p:sp>
        <p:nvSpPr>
          <p:cNvPr id="50179" name="Rectangle 3"/>
          <p:cNvSpPr>
            <a:spLocks noGrp="1" noChangeArrowheads="1"/>
          </p:cNvSpPr>
          <p:nvPr>
            <p:ph type="body" idx="1"/>
          </p:nvPr>
        </p:nvSpPr>
        <p:spPr>
          <a:xfrm>
            <a:off x="2514600" y="1447800"/>
            <a:ext cx="7010400" cy="4572000"/>
          </a:xfrm>
        </p:spPr>
        <p:txBody>
          <a:bodyPr/>
          <a:lstStyle/>
          <a:p>
            <a:r>
              <a:rPr lang="en-US" altLang="en-US">
                <a:latin typeface="Cambria" panose="02040503050406030204" pitchFamily="18" charset="0"/>
                <a:ea typeface="Cambria" panose="02040503050406030204" pitchFamily="18" charset="0"/>
                <a:cs typeface="Cambria" panose="02040503050406030204" pitchFamily="18" charset="0"/>
              </a:rPr>
              <a:t>Let’s consider the same example</a:t>
            </a:r>
            <a:r>
              <a:rPr lang="en-US" altLang="en-US">
                <a:latin typeface="Cambria" panose="02040503050406030204" pitchFamily="18" charset="0"/>
                <a:ea typeface="Cambria" panose="02040503050406030204" pitchFamily="18" charset="0"/>
                <a:cs typeface="Cambria" panose="02040503050406030204" pitchFamily="18" charset="0"/>
              </a:rPr>
              <a:t> that </a:t>
            </a:r>
            <a:r>
              <a:rPr lang="en-US" altLang="en-US">
                <a:latin typeface="Cambria" panose="02040503050406030204" pitchFamily="18" charset="0"/>
                <a:ea typeface="Cambria" panose="02040503050406030204" pitchFamily="18" charset="0"/>
                <a:cs typeface="Cambria" panose="02040503050406030204" pitchFamily="18" charset="0"/>
              </a:rPr>
              <a:t>accepts a numeric number as input with a value between 10 to 100.</a:t>
            </a:r>
            <a:endParaRPr lang="en-US" altLang="en-US">
              <a:latin typeface="Cambria" panose="02040503050406030204" pitchFamily="18" charset="0"/>
              <a:ea typeface="Cambria" panose="02040503050406030204" pitchFamily="18" charset="0"/>
              <a:cs typeface="Cambria" panose="02040503050406030204" pitchFamily="18" charset="0"/>
            </a:endParaRPr>
          </a:p>
          <a:p>
            <a:endParaRPr lang="en-US" altLang="en-US">
              <a:latin typeface="Cambria" panose="02040503050406030204" pitchFamily="18" charset="0"/>
              <a:ea typeface="Cambria" panose="02040503050406030204" pitchFamily="18" charset="0"/>
              <a:cs typeface="Cambria" panose="02040503050406030204" pitchFamily="18" charset="0"/>
            </a:endParaRPr>
          </a:p>
          <a:p>
            <a:r>
              <a:rPr lang="en-US" altLang="en-US">
                <a:latin typeface="Cambria" panose="02040503050406030204" pitchFamily="18" charset="0"/>
                <a:ea typeface="Cambria" panose="02040503050406030204" pitchFamily="18" charset="0"/>
                <a:cs typeface="Cambria" panose="02040503050406030204" pitchFamily="18" charset="0"/>
              </a:rPr>
              <a:t>While testing such application, we will not only test it with values from 10 to 100 but also with other sets of values like – less than 10, greater 10, special characters, alphanumeric, etc.</a:t>
            </a:r>
            <a:endParaRPr lang="en-US" altLang="en-US">
              <a:latin typeface="Cambria" panose="02040503050406030204" pitchFamily="18" charset="0"/>
              <a:ea typeface="Cambria" panose="02040503050406030204" pitchFamily="18" charset="0"/>
              <a:cs typeface="Cambria" panose="02040503050406030204" pitchFamily="18" charset="0"/>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057400" y="0"/>
            <a:ext cx="7772400" cy="838200"/>
          </a:xfrm>
        </p:spPr>
        <p:txBody>
          <a:bodyPr/>
          <a:lstStyle/>
          <a:p>
            <a:r>
              <a:rPr lang="en-US" altLang="en-US"/>
              <a:t>Boundary Value Analysis Example</a:t>
            </a:r>
            <a:endParaRPr lang="en-US" altLang="en-US"/>
          </a:p>
        </p:txBody>
      </p:sp>
      <p:pic>
        <p:nvPicPr>
          <p:cNvPr id="52227"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971800" y="1985964"/>
            <a:ext cx="6400800" cy="334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8" name="Rectangle 3"/>
          <p:cNvSpPr>
            <a:spLocks noGrp="1" noChangeArrowheads="1"/>
          </p:cNvSpPr>
          <p:nvPr>
            <p:ph type="body" idx="1"/>
          </p:nvPr>
        </p:nvSpPr>
        <p:spPr>
          <a:xfrm>
            <a:off x="2552700" y="1219200"/>
            <a:ext cx="7239000" cy="4572000"/>
          </a:xfrm>
        </p:spPr>
        <p:txBody>
          <a:bodyPr/>
          <a:lstStyle/>
          <a:p>
            <a:r>
              <a:rPr lang="en-US" altLang="en-US">
                <a:latin typeface="Cambria" panose="02040503050406030204" pitchFamily="18" charset="0"/>
                <a:ea typeface="Cambria" panose="02040503050406030204" pitchFamily="18" charset="0"/>
                <a:cs typeface="Cambria" panose="02040503050406030204" pitchFamily="18" charset="0"/>
              </a:rPr>
              <a:t>Equivalence </a:t>
            </a:r>
            <a:r>
              <a:rPr lang="en-US" altLang="en-US">
                <a:latin typeface="Cambria" panose="02040503050406030204" pitchFamily="18" charset="0"/>
                <a:ea typeface="Cambria" panose="02040503050406030204" pitchFamily="18" charset="0"/>
                <a:cs typeface="Cambria" panose="02040503050406030204" pitchFamily="18" charset="0"/>
              </a:rPr>
              <a:t>class </a:t>
            </a:r>
            <a:r>
              <a:rPr lang="en-US" altLang="en-US">
                <a:latin typeface="Cambria" panose="02040503050406030204" pitchFamily="18" charset="0"/>
                <a:ea typeface="Cambria" panose="02040503050406030204" pitchFamily="18" charset="0"/>
                <a:cs typeface="Cambria" panose="02040503050406030204" pitchFamily="18" charset="0"/>
              </a:rPr>
              <a:t>partitioning</a:t>
            </a:r>
            <a:r>
              <a:rPr lang="en-US" altLang="en-US">
                <a:latin typeface="Cambria" panose="02040503050406030204" pitchFamily="18" charset="0"/>
                <a:ea typeface="Cambria" panose="02040503050406030204" pitchFamily="18" charset="0"/>
                <a:cs typeface="Cambria" panose="02040503050406030204" pitchFamily="18" charset="0"/>
              </a:rPr>
              <a:t> of the value 10 and 100</a:t>
            </a:r>
            <a:endParaRPr lang="en-US" altLang="en-US">
              <a:latin typeface="Cambria" panose="02040503050406030204" pitchFamily="18" charset="0"/>
              <a:ea typeface="Cambria" panose="02040503050406030204" pitchFamily="18" charset="0"/>
              <a:cs typeface="Cambria" panose="02040503050406030204" pitchFamily="18"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a:t>What is Requirements-Based Testing?</a:t>
            </a:r>
            <a:endParaRPr lang="en-US" altLang="en-US"/>
          </a:p>
        </p:txBody>
      </p:sp>
      <p:sp>
        <p:nvSpPr>
          <p:cNvPr id="6147" name="Content Placeholder 2"/>
          <p:cNvSpPr>
            <a:spLocks noGrp="1"/>
          </p:cNvSpPr>
          <p:nvPr>
            <p:ph idx="1"/>
          </p:nvPr>
        </p:nvSpPr>
        <p:spPr>
          <a:xfrm>
            <a:off x="2362200" y="1219201"/>
            <a:ext cx="7315200" cy="4906963"/>
          </a:xfrm>
        </p:spPr>
        <p:txBody>
          <a:bodyPr>
            <a:normAutofit lnSpcReduction="10000"/>
          </a:bodyPr>
          <a:lstStyle/>
          <a:p>
            <a:r>
              <a:rPr lang="en-US" altLang="en-US"/>
              <a:t>The process of requirements based testing deals with </a:t>
            </a:r>
            <a:r>
              <a:rPr lang="en-US" altLang="en-US" b="1"/>
              <a:t>validating whether the requirements are complete, consistent , unambiguous, complete and logically connected</a:t>
            </a:r>
            <a:r>
              <a:rPr lang="en-US" altLang="en-US"/>
              <a:t>. With such requirements, we can proceed to develop test cases to ensure that the test cases fulfill all the requirements. </a:t>
            </a:r>
            <a:endParaRPr lang="en-US" altLang="en-US"/>
          </a:p>
          <a:p>
            <a:r>
              <a:rPr lang="en-US" altLang="en-US" b="1"/>
              <a:t>Test cases are designed based on test objectives and test conditions that are derived from requirements</a:t>
            </a:r>
            <a:r>
              <a:rPr lang="en-US" altLang="en-US"/>
              <a:t>.</a:t>
            </a:r>
            <a:endParaRPr lang="en-US" altLang="en-US"/>
          </a:p>
          <a:p>
            <a:r>
              <a:rPr lang="en-US" altLang="en-US"/>
              <a:t>Testing in this technique revolves around requirements. </a:t>
            </a:r>
            <a:endParaRPr lang="en-US" alt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373505" y="379095"/>
            <a:ext cx="9749790" cy="838200"/>
          </a:xfrm>
        </p:spPr>
        <p:txBody>
          <a:bodyPr>
            <a:normAutofit/>
          </a:bodyPr>
          <a:lstStyle/>
          <a:p>
            <a:r>
              <a:rPr lang="en-US" altLang="en-US"/>
              <a:t>Boundary Value Analysis Example</a:t>
            </a:r>
            <a:endParaRPr lang="en-US" altLang="en-US"/>
          </a:p>
        </p:txBody>
      </p:sp>
      <p:sp>
        <p:nvSpPr>
          <p:cNvPr id="54275" name="Content Placeholder 1"/>
          <p:cNvSpPr>
            <a:spLocks noGrp="1"/>
          </p:cNvSpPr>
          <p:nvPr>
            <p:ph idx="1"/>
          </p:nvPr>
        </p:nvSpPr>
        <p:spPr>
          <a:xfrm>
            <a:off x="2514600" y="1295401"/>
            <a:ext cx="7162800" cy="4830763"/>
          </a:xfrm>
        </p:spPr>
        <p:txBody>
          <a:bodyPr/>
          <a:lstStyle/>
          <a:p>
            <a:r>
              <a:rPr lang="en-US" altLang="en-US">
                <a:latin typeface="Cambria" panose="02040503050406030204" pitchFamily="18" charset="0"/>
                <a:ea typeface="Cambria" panose="02040503050406030204" pitchFamily="18" charset="0"/>
                <a:cs typeface="Cambria" panose="02040503050406030204" pitchFamily="18" charset="0"/>
              </a:rPr>
              <a:t>For increasing the probability of finding errors instead of picking random values from those classes, we can pick the values at the boundaries like below</a:t>
            </a:r>
            <a:r>
              <a:rPr lang="en-US" altLang="en-US">
                <a:latin typeface="Cambria" panose="02040503050406030204" pitchFamily="18" charset="0"/>
                <a:ea typeface="Cambria" panose="02040503050406030204" pitchFamily="18" charset="0"/>
                <a:cs typeface="Cambria" panose="02040503050406030204" pitchFamily="18" charset="0"/>
              </a:rPr>
              <a:t> </a:t>
            </a:r>
            <a:r>
              <a:rPr lang="en-US" altLang="en-US">
                <a:latin typeface="Cambria" panose="02040503050406030204" pitchFamily="18" charset="0"/>
                <a:ea typeface="Cambria" panose="02040503050406030204" pitchFamily="18" charset="0"/>
                <a:cs typeface="Cambria" panose="02040503050406030204" pitchFamily="18" charset="0"/>
              </a:rPr>
              <a:t>-</a:t>
            </a:r>
            <a:endParaRPr lang="en-US" altLang="en-US">
              <a:latin typeface="Cambria" panose="02040503050406030204" pitchFamily="18" charset="0"/>
              <a:ea typeface="Cambria" panose="02040503050406030204" pitchFamily="18" charset="0"/>
              <a:cs typeface="Cambria" panose="02040503050406030204" pitchFamily="18" charset="0"/>
            </a:endParaRPr>
          </a:p>
        </p:txBody>
      </p:sp>
      <p:graphicFrame>
        <p:nvGraphicFramePr>
          <p:cNvPr id="3" name="Table 2"/>
          <p:cNvGraphicFramePr>
            <a:graphicFrameLocks noGrp="1"/>
          </p:cNvGraphicFramePr>
          <p:nvPr/>
        </p:nvGraphicFramePr>
        <p:xfrm>
          <a:off x="2895600" y="3124201"/>
          <a:ext cx="6705600" cy="2590801"/>
        </p:xfrm>
        <a:graphic>
          <a:graphicData uri="http://schemas.openxmlformats.org/drawingml/2006/table">
            <a:tbl>
              <a:tblPr/>
              <a:tblGrid>
                <a:gridCol w="3352800"/>
                <a:gridCol w="3352800"/>
              </a:tblGrid>
              <a:tr h="901615">
                <a:tc>
                  <a:txBody>
                    <a:bodyPr/>
                    <a:lstStyle/>
                    <a:p>
                      <a:pPr algn="l"/>
                      <a:r>
                        <a:rPr lang="en-US" sz="1800" b="1" dirty="0">
                          <a:effectLst/>
                          <a:latin typeface="Cambria" panose="02040503050406030204" pitchFamily="18" charset="0"/>
                          <a:ea typeface="Cambria" panose="02040503050406030204" pitchFamily="18" charset="0"/>
                        </a:rPr>
                        <a:t>Equivalence Classes</a:t>
                      </a:r>
                      <a:endParaRPr lang="en-US" sz="1800" b="1" dirty="0">
                        <a:effectLst/>
                        <a:latin typeface="Cambria" panose="02040503050406030204" pitchFamily="18" charset="0"/>
                        <a:ea typeface="Cambria" panose="02040503050406030204" pitchFamily="18" charset="0"/>
                      </a:endParaRPr>
                    </a:p>
                  </a:txBody>
                  <a:tcPr marL="50800" marR="50800" marT="50800" marB="50800" anchor="ctr">
                    <a:lnL w="12700" cap="flat" cmpd="sng" algn="ctr">
                      <a:solidFill>
                        <a:srgbClr val="50C1F1"/>
                      </a:solidFill>
                      <a:prstDash val="solid"/>
                      <a:round/>
                      <a:headEnd type="none" w="med" len="med"/>
                      <a:tailEnd type="none" w="med" len="med"/>
                    </a:lnL>
                    <a:lnR w="12700" cap="flat" cmpd="sng" algn="ctr">
                      <a:solidFill>
                        <a:srgbClr val="10B9F1"/>
                      </a:solidFill>
                      <a:prstDash val="solid"/>
                      <a:round/>
                      <a:headEnd type="none" w="med" len="med"/>
                      <a:tailEnd type="none" w="med" len="med"/>
                    </a:lnR>
                    <a:lnT w="12700" cap="flat" cmpd="sng" algn="ctr">
                      <a:solidFill>
                        <a:srgbClr val="50C1F1"/>
                      </a:solidFill>
                      <a:prstDash val="solid"/>
                      <a:round/>
                      <a:headEnd type="none" w="med" len="med"/>
                      <a:tailEnd type="none" w="med" len="med"/>
                    </a:lnT>
                    <a:lnB w="12700" cap="flat" cmpd="sng" algn="ctr">
                      <a:solidFill>
                        <a:srgbClr val="E0B5F1"/>
                      </a:solidFill>
                      <a:prstDash val="solid"/>
                      <a:round/>
                      <a:headEnd type="none" w="med" len="med"/>
                      <a:tailEnd type="none" w="med" len="med"/>
                    </a:lnB>
                    <a:solidFill>
                      <a:srgbClr val="FFFFFF"/>
                    </a:solidFill>
                  </a:tcPr>
                </a:tc>
                <a:tc>
                  <a:txBody>
                    <a:bodyPr/>
                    <a:lstStyle/>
                    <a:p>
                      <a:pPr algn="l"/>
                      <a:r>
                        <a:rPr lang="en-US" sz="1800" b="1" dirty="0">
                          <a:effectLst/>
                          <a:latin typeface="Cambria" panose="02040503050406030204" pitchFamily="18" charset="0"/>
                          <a:ea typeface="Cambria" panose="02040503050406030204" pitchFamily="18" charset="0"/>
                        </a:rPr>
                        <a:t>Test Data using Boundary Value Analysis</a:t>
                      </a:r>
                      <a:endParaRPr lang="en-US" sz="1800" b="1" dirty="0">
                        <a:effectLst/>
                        <a:latin typeface="Cambria" panose="02040503050406030204" pitchFamily="18" charset="0"/>
                        <a:ea typeface="Cambria" panose="02040503050406030204" pitchFamily="18" charset="0"/>
                      </a:endParaRPr>
                    </a:p>
                  </a:txBody>
                  <a:tcPr marL="50800" marR="50800" marT="50800" marB="50800" anchor="ctr">
                    <a:lnL w="12700" cap="flat" cmpd="sng" algn="ctr">
                      <a:solidFill>
                        <a:srgbClr val="10B9F1"/>
                      </a:solidFill>
                      <a:prstDash val="solid"/>
                      <a:round/>
                      <a:headEnd type="none" w="med" len="med"/>
                      <a:tailEnd type="none" w="med" len="med"/>
                    </a:lnL>
                    <a:lnR w="6350" cap="flat" cmpd="sng" algn="ctr">
                      <a:solidFill>
                        <a:srgbClr val="10B9F1"/>
                      </a:solidFill>
                      <a:prstDash val="solid"/>
                      <a:round/>
                      <a:headEnd type="none" w="med" len="med"/>
                      <a:tailEnd type="none" w="med" len="med"/>
                    </a:lnR>
                    <a:lnT w="12700" cap="flat" cmpd="sng" algn="ctr">
                      <a:solidFill>
                        <a:srgbClr val="10B9F1"/>
                      </a:solidFill>
                      <a:prstDash val="solid"/>
                      <a:round/>
                      <a:headEnd type="none" w="med" len="med"/>
                      <a:tailEnd type="none" w="med" len="med"/>
                    </a:lnT>
                    <a:lnB w="12700" cap="flat" cmpd="sng" algn="ctr">
                      <a:solidFill>
                        <a:srgbClr val="80B8F1"/>
                      </a:solidFill>
                      <a:prstDash val="solid"/>
                      <a:round/>
                      <a:headEnd type="none" w="med" len="med"/>
                      <a:tailEnd type="none" w="med" len="med"/>
                    </a:lnB>
                    <a:solidFill>
                      <a:srgbClr val="FFFFFF"/>
                    </a:solidFill>
                  </a:tcPr>
                </a:tc>
              </a:tr>
              <a:tr h="563062">
                <a:tc>
                  <a:txBody>
                    <a:bodyPr/>
                    <a:lstStyle/>
                    <a:p>
                      <a:pPr algn="l"/>
                      <a:r>
                        <a:rPr lang="en-US" sz="1800" b="0" dirty="0">
                          <a:effectLst/>
                          <a:latin typeface="Cambria" panose="02040503050406030204" pitchFamily="18" charset="0"/>
                          <a:ea typeface="Cambria" panose="02040503050406030204" pitchFamily="18" charset="0"/>
                        </a:rPr>
                        <a:t>Numbers between 10 to100</a:t>
                      </a:r>
                      <a:endParaRPr lang="en-US" sz="1800" b="0" dirty="0">
                        <a:effectLst/>
                        <a:latin typeface="Cambria" panose="02040503050406030204" pitchFamily="18" charset="0"/>
                        <a:ea typeface="Cambria" panose="02040503050406030204" pitchFamily="18" charset="0"/>
                      </a:endParaRPr>
                    </a:p>
                  </a:txBody>
                  <a:tcPr marL="50800" marR="50800" marT="50800" marB="50800" anchor="ctr">
                    <a:lnL w="12700" cap="flat" cmpd="sng" algn="ctr">
                      <a:solidFill>
                        <a:srgbClr val="E0B5F1"/>
                      </a:solidFill>
                      <a:prstDash val="solid"/>
                      <a:round/>
                      <a:headEnd type="none" w="med" len="med"/>
                      <a:tailEnd type="none" w="med" len="med"/>
                    </a:lnL>
                    <a:lnR w="12700" cap="flat" cmpd="sng" algn="ctr">
                      <a:solidFill>
                        <a:srgbClr val="80B8F1"/>
                      </a:solidFill>
                      <a:prstDash val="solid"/>
                      <a:round/>
                      <a:headEnd type="none" w="med" len="med"/>
                      <a:tailEnd type="none" w="med" len="med"/>
                    </a:lnR>
                    <a:lnT w="12700" cap="flat" cmpd="sng" algn="ctr">
                      <a:solidFill>
                        <a:srgbClr val="E0B5F1"/>
                      </a:solidFill>
                      <a:prstDash val="solid"/>
                      <a:round/>
                      <a:headEnd type="none" w="med" len="med"/>
                      <a:tailEnd type="none" w="med" len="med"/>
                    </a:lnT>
                    <a:lnB w="12700" cap="flat" cmpd="sng" algn="ctr">
                      <a:solidFill>
                        <a:srgbClr val="70B9F1"/>
                      </a:solidFill>
                      <a:prstDash val="solid"/>
                      <a:round/>
                      <a:headEnd type="none" w="med" len="med"/>
                      <a:tailEnd type="none" w="med" len="med"/>
                    </a:lnB>
                    <a:solidFill>
                      <a:srgbClr val="FFFFFF"/>
                    </a:solidFill>
                  </a:tcPr>
                </a:tc>
                <a:tc>
                  <a:txBody>
                    <a:bodyPr/>
                    <a:lstStyle/>
                    <a:p>
                      <a:pPr algn="l"/>
                      <a:r>
                        <a:rPr lang="en-US" sz="1800" b="0" dirty="0">
                          <a:effectLst/>
                          <a:latin typeface="Cambria" panose="02040503050406030204" pitchFamily="18" charset="0"/>
                          <a:ea typeface="Cambria" panose="02040503050406030204" pitchFamily="18" charset="0"/>
                        </a:rPr>
                        <a:t>10, 100</a:t>
                      </a:r>
                      <a:endParaRPr lang="en-US" sz="1800" b="0" dirty="0">
                        <a:effectLst/>
                        <a:latin typeface="Cambria" panose="02040503050406030204" pitchFamily="18" charset="0"/>
                        <a:ea typeface="Cambria" panose="02040503050406030204" pitchFamily="18" charset="0"/>
                      </a:endParaRPr>
                    </a:p>
                  </a:txBody>
                  <a:tcPr marL="50800" marR="50800" marT="50800" marB="50800" anchor="ctr">
                    <a:lnL w="12700" cap="flat" cmpd="sng" algn="ctr">
                      <a:solidFill>
                        <a:srgbClr val="80B8F1"/>
                      </a:solidFill>
                      <a:prstDash val="solid"/>
                      <a:round/>
                      <a:headEnd type="none" w="med" len="med"/>
                      <a:tailEnd type="none" w="med" len="med"/>
                    </a:lnL>
                    <a:lnR w="6350" cap="flat" cmpd="sng" algn="ctr">
                      <a:solidFill>
                        <a:srgbClr val="80B8F1"/>
                      </a:solidFill>
                      <a:prstDash val="solid"/>
                      <a:round/>
                      <a:headEnd type="none" w="med" len="med"/>
                      <a:tailEnd type="none" w="med" len="med"/>
                    </a:lnR>
                    <a:lnT w="12700" cap="flat" cmpd="sng" algn="ctr">
                      <a:solidFill>
                        <a:srgbClr val="80B8F1"/>
                      </a:solidFill>
                      <a:prstDash val="solid"/>
                      <a:round/>
                      <a:headEnd type="none" w="med" len="med"/>
                      <a:tailEnd type="none" w="med" len="med"/>
                    </a:lnT>
                    <a:lnB w="12700" cap="flat" cmpd="sng" algn="ctr">
                      <a:solidFill>
                        <a:srgbClr val="30BAF1"/>
                      </a:solidFill>
                      <a:prstDash val="solid"/>
                      <a:round/>
                      <a:headEnd type="none" w="med" len="med"/>
                      <a:tailEnd type="none" w="med" len="med"/>
                    </a:lnB>
                    <a:solidFill>
                      <a:srgbClr val="FFFFFF"/>
                    </a:solidFill>
                  </a:tcPr>
                </a:tc>
              </a:tr>
              <a:tr h="563062">
                <a:tc>
                  <a:txBody>
                    <a:bodyPr/>
                    <a:lstStyle/>
                    <a:p>
                      <a:pPr algn="l"/>
                      <a:r>
                        <a:rPr lang="en-US" sz="1800" b="0" dirty="0">
                          <a:effectLst/>
                          <a:latin typeface="Cambria" panose="02040503050406030204" pitchFamily="18" charset="0"/>
                          <a:ea typeface="Cambria" panose="02040503050406030204" pitchFamily="18" charset="0"/>
                        </a:rPr>
                        <a:t>Numbers less than 10</a:t>
                      </a:r>
                      <a:endParaRPr lang="en-US" sz="1800" b="0" dirty="0">
                        <a:effectLst/>
                        <a:latin typeface="Cambria" panose="02040503050406030204" pitchFamily="18" charset="0"/>
                        <a:ea typeface="Cambria" panose="02040503050406030204" pitchFamily="18" charset="0"/>
                      </a:endParaRPr>
                    </a:p>
                  </a:txBody>
                  <a:tcPr marL="50800" marR="50800" marT="50800" marB="50800" anchor="ctr">
                    <a:lnL w="12700" cap="flat" cmpd="sng" algn="ctr">
                      <a:solidFill>
                        <a:srgbClr val="70B9F1"/>
                      </a:solidFill>
                      <a:prstDash val="solid"/>
                      <a:round/>
                      <a:headEnd type="none" w="med" len="med"/>
                      <a:tailEnd type="none" w="med" len="med"/>
                    </a:lnL>
                    <a:lnR w="12700" cap="flat" cmpd="sng" algn="ctr">
                      <a:solidFill>
                        <a:srgbClr val="30BAF1"/>
                      </a:solidFill>
                      <a:prstDash val="solid"/>
                      <a:round/>
                      <a:headEnd type="none" w="med" len="med"/>
                      <a:tailEnd type="none" w="med" len="med"/>
                    </a:lnR>
                    <a:lnT w="12700" cap="flat" cmpd="sng" algn="ctr">
                      <a:solidFill>
                        <a:srgbClr val="70B9F1"/>
                      </a:solidFill>
                      <a:prstDash val="solid"/>
                      <a:round/>
                      <a:headEnd type="none" w="med" len="med"/>
                      <a:tailEnd type="none" w="med" len="med"/>
                    </a:lnT>
                    <a:lnB w="12700" cap="flat" cmpd="sng" algn="ctr">
                      <a:solidFill>
                        <a:srgbClr val="90C0F1"/>
                      </a:solidFill>
                      <a:prstDash val="solid"/>
                      <a:round/>
                      <a:headEnd type="none" w="med" len="med"/>
                      <a:tailEnd type="none" w="med" len="med"/>
                    </a:lnB>
                    <a:solidFill>
                      <a:srgbClr val="FFFFFF"/>
                    </a:solidFill>
                  </a:tcPr>
                </a:tc>
                <a:tc>
                  <a:txBody>
                    <a:bodyPr/>
                    <a:lstStyle/>
                    <a:p>
                      <a:pPr algn="l"/>
                      <a:r>
                        <a:rPr lang="en-US" sz="1800" b="0" dirty="0">
                          <a:effectLst/>
                          <a:latin typeface="Cambria" panose="02040503050406030204" pitchFamily="18" charset="0"/>
                          <a:ea typeface="Cambria" panose="02040503050406030204" pitchFamily="18" charset="0"/>
                        </a:rPr>
                        <a:t>9</a:t>
                      </a:r>
                      <a:endParaRPr lang="en-US" sz="1800" b="0" dirty="0">
                        <a:effectLst/>
                        <a:latin typeface="Cambria" panose="02040503050406030204" pitchFamily="18" charset="0"/>
                        <a:ea typeface="Cambria" panose="02040503050406030204" pitchFamily="18" charset="0"/>
                      </a:endParaRPr>
                    </a:p>
                  </a:txBody>
                  <a:tcPr marL="50800" marR="50800" marT="50800" marB="50800" anchor="ctr">
                    <a:lnL w="12700" cap="flat" cmpd="sng" algn="ctr">
                      <a:solidFill>
                        <a:srgbClr val="30BAF1"/>
                      </a:solidFill>
                      <a:prstDash val="solid"/>
                      <a:round/>
                      <a:headEnd type="none" w="med" len="med"/>
                      <a:tailEnd type="none" w="med" len="med"/>
                    </a:lnL>
                    <a:lnR w="6350" cap="flat" cmpd="sng" algn="ctr">
                      <a:solidFill>
                        <a:srgbClr val="30BAF1"/>
                      </a:solidFill>
                      <a:prstDash val="solid"/>
                      <a:round/>
                      <a:headEnd type="none" w="med" len="med"/>
                      <a:tailEnd type="none" w="med" len="med"/>
                    </a:lnR>
                    <a:lnT w="12700" cap="flat" cmpd="sng" algn="ctr">
                      <a:solidFill>
                        <a:srgbClr val="30BAF1"/>
                      </a:solidFill>
                      <a:prstDash val="solid"/>
                      <a:round/>
                      <a:headEnd type="none" w="med" len="med"/>
                      <a:tailEnd type="none" w="med" len="med"/>
                    </a:lnT>
                    <a:lnB w="12700" cap="flat" cmpd="sng" algn="ctr">
                      <a:solidFill>
                        <a:srgbClr val="70CBF1"/>
                      </a:solidFill>
                      <a:prstDash val="solid"/>
                      <a:round/>
                      <a:headEnd type="none" w="med" len="med"/>
                      <a:tailEnd type="none" w="med" len="med"/>
                    </a:lnB>
                    <a:solidFill>
                      <a:srgbClr val="FFFFFF"/>
                    </a:solidFill>
                  </a:tcPr>
                </a:tc>
              </a:tr>
              <a:tr h="563062">
                <a:tc>
                  <a:txBody>
                    <a:bodyPr/>
                    <a:lstStyle/>
                    <a:p>
                      <a:pPr algn="l"/>
                      <a:r>
                        <a:rPr lang="en-US" sz="1800" b="0" dirty="0">
                          <a:effectLst/>
                          <a:latin typeface="Cambria" panose="02040503050406030204" pitchFamily="18" charset="0"/>
                          <a:ea typeface="Cambria" panose="02040503050406030204" pitchFamily="18" charset="0"/>
                        </a:rPr>
                        <a:t>Numbers greater than 100</a:t>
                      </a:r>
                      <a:endParaRPr lang="en-US" sz="1800" b="0" dirty="0">
                        <a:effectLst/>
                        <a:latin typeface="Cambria" panose="02040503050406030204" pitchFamily="18" charset="0"/>
                        <a:ea typeface="Cambria" panose="02040503050406030204" pitchFamily="18" charset="0"/>
                      </a:endParaRPr>
                    </a:p>
                  </a:txBody>
                  <a:tcPr marL="50800" marR="50800" marT="50800" marB="50800" anchor="ctr">
                    <a:lnL w="12700" cap="flat" cmpd="sng" algn="ctr">
                      <a:solidFill>
                        <a:srgbClr val="90C0F1"/>
                      </a:solidFill>
                      <a:prstDash val="solid"/>
                      <a:round/>
                      <a:headEnd type="none" w="med" len="med"/>
                      <a:tailEnd type="none" w="med" len="med"/>
                    </a:lnL>
                    <a:lnR w="12700" cap="flat" cmpd="sng" algn="ctr">
                      <a:solidFill>
                        <a:srgbClr val="70CBF1"/>
                      </a:solidFill>
                      <a:prstDash val="solid"/>
                      <a:round/>
                      <a:headEnd type="none" w="med" len="med"/>
                      <a:tailEnd type="none" w="med" len="med"/>
                    </a:lnR>
                    <a:lnT w="12700" cap="flat" cmpd="sng" algn="ctr">
                      <a:solidFill>
                        <a:srgbClr val="90C0F1"/>
                      </a:solidFill>
                      <a:prstDash val="solid"/>
                      <a:round/>
                      <a:headEnd type="none" w="med" len="med"/>
                      <a:tailEnd type="none" w="med" len="med"/>
                    </a:lnT>
                    <a:lnB w="6350" cap="flat" cmpd="sng" algn="ctr">
                      <a:solidFill>
                        <a:srgbClr val="90C0F1"/>
                      </a:solidFill>
                      <a:prstDash val="solid"/>
                      <a:round/>
                      <a:headEnd type="none" w="med" len="med"/>
                      <a:tailEnd type="none" w="med" len="med"/>
                    </a:lnB>
                    <a:solidFill>
                      <a:srgbClr val="FFFFFF"/>
                    </a:solidFill>
                  </a:tcPr>
                </a:tc>
                <a:tc>
                  <a:txBody>
                    <a:bodyPr/>
                    <a:lstStyle/>
                    <a:p>
                      <a:pPr algn="l"/>
                      <a:r>
                        <a:rPr lang="en-US" sz="1800" b="0" dirty="0">
                          <a:effectLst/>
                          <a:latin typeface="Cambria" panose="02040503050406030204" pitchFamily="18" charset="0"/>
                          <a:ea typeface="Cambria" panose="02040503050406030204" pitchFamily="18" charset="0"/>
                        </a:rPr>
                        <a:t>101</a:t>
                      </a:r>
                      <a:endParaRPr lang="en-US" sz="1800" b="0" dirty="0">
                        <a:effectLst/>
                        <a:latin typeface="Cambria" panose="02040503050406030204" pitchFamily="18" charset="0"/>
                        <a:ea typeface="Cambria" panose="02040503050406030204" pitchFamily="18" charset="0"/>
                      </a:endParaRPr>
                    </a:p>
                  </a:txBody>
                  <a:tcPr marL="50800" marR="50800" marT="50800" marB="50800" anchor="ctr">
                    <a:lnL w="12700" cap="flat" cmpd="sng" algn="ctr">
                      <a:solidFill>
                        <a:srgbClr val="70CBF1"/>
                      </a:solidFill>
                      <a:prstDash val="solid"/>
                      <a:round/>
                      <a:headEnd type="none" w="med" len="med"/>
                      <a:tailEnd type="none" w="med" len="med"/>
                    </a:lnL>
                    <a:lnR w="6350" cap="flat" cmpd="sng" algn="ctr">
                      <a:solidFill>
                        <a:srgbClr val="70CBF1"/>
                      </a:solidFill>
                      <a:prstDash val="solid"/>
                      <a:round/>
                      <a:headEnd type="none" w="med" len="med"/>
                      <a:tailEnd type="none" w="med" len="med"/>
                    </a:lnR>
                    <a:lnT w="12700" cap="flat" cmpd="sng" algn="ctr">
                      <a:solidFill>
                        <a:srgbClr val="70CBF1"/>
                      </a:solidFill>
                      <a:prstDash val="solid"/>
                      <a:round/>
                      <a:headEnd type="none" w="med" len="med"/>
                      <a:tailEnd type="none" w="med" len="med"/>
                    </a:lnT>
                    <a:lnB w="6350" cap="flat" cmpd="sng" algn="ctr">
                      <a:solidFill>
                        <a:srgbClr val="70CBF1"/>
                      </a:solidFill>
                      <a:prstDash val="solid"/>
                      <a:round/>
                      <a:headEnd type="none" w="med" len="med"/>
                      <a:tailEnd type="none" w="med" len="med"/>
                    </a:lnB>
                    <a:solidFill>
                      <a:srgbClr val="FFFFFF"/>
                    </a:solidFill>
                  </a:tcPr>
                </a:tc>
              </a:tr>
            </a:tbl>
          </a:graphicData>
        </a:graphic>
      </p:graphicFrame>
      <p:sp>
        <p:nvSpPr>
          <p:cNvPr id="2" name="Text Box 1"/>
          <p:cNvSpPr txBox="1"/>
          <p:nvPr/>
        </p:nvSpPr>
        <p:spPr>
          <a:xfrm>
            <a:off x="1883410" y="2959100"/>
            <a:ext cx="4064000" cy="368300"/>
          </a:xfrm>
          <a:prstGeom prst="rect">
            <a:avLst/>
          </a:prstGeom>
          <a:noFill/>
        </p:spPr>
        <p:txBody>
          <a:bodyPr wrap="square" rtlCol="0">
            <a:spAutoFit/>
          </a:bodyPr>
          <a:p>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517650" y="189230"/>
            <a:ext cx="9431020" cy="838200"/>
          </a:xfrm>
        </p:spPr>
        <p:txBody>
          <a:bodyPr>
            <a:normAutofit/>
          </a:bodyPr>
          <a:lstStyle/>
          <a:p>
            <a:r>
              <a:rPr lang="en-US" altLang="en-US"/>
              <a:t>Advantages of Boundary Value Analysis</a:t>
            </a:r>
            <a:endParaRPr lang="en-US" altLang="en-US"/>
          </a:p>
        </p:txBody>
      </p:sp>
      <p:sp>
        <p:nvSpPr>
          <p:cNvPr id="56323" name="Rectangle 3"/>
          <p:cNvSpPr>
            <a:spLocks noGrp="1" noChangeArrowheads="1"/>
          </p:cNvSpPr>
          <p:nvPr>
            <p:ph type="body" idx="1"/>
          </p:nvPr>
        </p:nvSpPr>
        <p:spPr>
          <a:xfrm>
            <a:off x="2514600" y="1219200"/>
            <a:ext cx="6934200" cy="3810000"/>
          </a:xfrm>
        </p:spPr>
        <p:txBody>
          <a:bodyPr/>
          <a:lstStyle/>
          <a:p>
            <a:r>
              <a:rPr lang="en-US" altLang="en-US">
                <a:latin typeface="Cambria" panose="02040503050406030204" pitchFamily="18" charset="0"/>
                <a:ea typeface="Cambria" panose="02040503050406030204" pitchFamily="18" charset="0"/>
                <a:cs typeface="Cambria" panose="02040503050406030204" pitchFamily="18" charset="0"/>
              </a:rPr>
              <a:t>It is easier and faster to find defects using this technique. This is because the density of defects at boundaries is more.</a:t>
            </a:r>
            <a:br>
              <a:rPr lang="en-US" altLang="en-US">
                <a:latin typeface="Cambria" panose="02040503050406030204" pitchFamily="18" charset="0"/>
                <a:ea typeface="Cambria" panose="02040503050406030204" pitchFamily="18" charset="0"/>
                <a:cs typeface="Cambria" panose="02040503050406030204" pitchFamily="18" charset="0"/>
              </a:rPr>
            </a:br>
            <a:endParaRPr lang="en-US" altLang="en-US">
              <a:latin typeface="Cambria" panose="02040503050406030204" pitchFamily="18" charset="0"/>
              <a:ea typeface="Cambria" panose="02040503050406030204" pitchFamily="18" charset="0"/>
              <a:cs typeface="Cambria" panose="02040503050406030204" pitchFamily="18" charset="0"/>
            </a:endParaRPr>
          </a:p>
          <a:p>
            <a:r>
              <a:rPr lang="en-US" altLang="en-US">
                <a:latin typeface="Cambria" panose="02040503050406030204" pitchFamily="18" charset="0"/>
                <a:ea typeface="Cambria" panose="02040503050406030204" pitchFamily="18" charset="0"/>
                <a:cs typeface="Cambria" panose="02040503050406030204" pitchFamily="18" charset="0"/>
              </a:rPr>
              <a:t>Instead of testing will all set of test data, we only pick the one at the boundaries. So, the overall test execution time reduces</a:t>
            </a:r>
            <a:endParaRPr lang="en-US" altLang="en-US">
              <a:latin typeface="Cambria" panose="02040503050406030204" pitchFamily="18" charset="0"/>
              <a:ea typeface="Cambria" panose="02040503050406030204" pitchFamily="18" charset="0"/>
              <a:cs typeface="Cambria" panose="02040503050406030204" pitchFamily="18" charset="0"/>
            </a:endParaRPr>
          </a:p>
          <a:p>
            <a:endParaRPr lang="en-US" alt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659255" y="189865"/>
            <a:ext cx="9166225" cy="838200"/>
          </a:xfrm>
        </p:spPr>
        <p:txBody>
          <a:bodyPr>
            <a:normAutofit fontScale="90000"/>
          </a:bodyPr>
          <a:lstStyle/>
          <a:p>
            <a:r>
              <a:rPr lang="en-US" altLang="en-US"/>
              <a:t>Disadvantages of boundary value analysis</a:t>
            </a:r>
            <a:endParaRPr lang="en-US" altLang="en-US"/>
          </a:p>
        </p:txBody>
      </p:sp>
      <p:sp>
        <p:nvSpPr>
          <p:cNvPr id="58371" name="Rectangle 3"/>
          <p:cNvSpPr>
            <a:spLocks noGrp="1" noChangeArrowheads="1"/>
          </p:cNvSpPr>
          <p:nvPr>
            <p:ph type="body" idx="1"/>
          </p:nvPr>
        </p:nvSpPr>
        <p:spPr>
          <a:xfrm>
            <a:off x="2514600" y="1295400"/>
            <a:ext cx="7086600" cy="4724400"/>
          </a:xfrm>
        </p:spPr>
        <p:txBody>
          <a:bodyPr>
            <a:normAutofit lnSpcReduction="10000"/>
          </a:bodyPr>
          <a:lstStyle/>
          <a:p>
            <a:r>
              <a:rPr lang="en-US" altLang="en-US">
                <a:latin typeface="Cambria" panose="02040503050406030204" pitchFamily="18" charset="0"/>
                <a:ea typeface="Cambria" panose="02040503050406030204" pitchFamily="18" charset="0"/>
                <a:cs typeface="Cambria" panose="02040503050406030204" pitchFamily="18" charset="0"/>
              </a:rPr>
              <a:t>The success of the testing using this technique depends on the equivalence classes identified, which further depends on the expertise of the tester and his knowledge of the application. Hence, incorrect identification of equivalence classes leads to incorrect boundary value testing.</a:t>
            </a:r>
            <a:endParaRPr lang="en-US" altLang="en-US">
              <a:latin typeface="Cambria" panose="02040503050406030204" pitchFamily="18" charset="0"/>
              <a:ea typeface="Cambria" panose="02040503050406030204" pitchFamily="18" charset="0"/>
              <a:cs typeface="Cambria" panose="02040503050406030204" pitchFamily="18" charset="0"/>
            </a:endParaRPr>
          </a:p>
          <a:p>
            <a:r>
              <a:rPr lang="en-US" altLang="en-US">
                <a:latin typeface="Cambria" panose="02040503050406030204" pitchFamily="18" charset="0"/>
                <a:ea typeface="Cambria" panose="02040503050406030204" pitchFamily="18" charset="0"/>
                <a:cs typeface="Cambria" panose="02040503050406030204" pitchFamily="18" charset="0"/>
              </a:rPr>
              <a:t>Applications with open boundaries or applications not having one-dimensional boundaries are not suitable for this technique.</a:t>
            </a:r>
            <a:endParaRPr lang="en-US" altLang="en-US">
              <a:latin typeface="Cambria" panose="02040503050406030204" pitchFamily="18" charset="0"/>
              <a:ea typeface="Cambria" panose="02040503050406030204" pitchFamily="18" charset="0"/>
              <a:cs typeface="Cambria" panose="02040503050406030204" pitchFamily="18" charset="0"/>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0"/>
            <a:ext cx="7848600" cy="838200"/>
          </a:xfrm>
        </p:spPr>
        <p:txBody>
          <a:bodyPr/>
          <a:lstStyle/>
          <a:p>
            <a:r>
              <a:rPr lang="en-US" altLang="en-US" b="0"/>
              <a:t>Decision Table Testing</a:t>
            </a:r>
            <a:endParaRPr lang="en-US" altLang="en-US"/>
          </a:p>
        </p:txBody>
      </p:sp>
      <p:sp>
        <p:nvSpPr>
          <p:cNvPr id="32771" name="Rectangle 3"/>
          <p:cNvSpPr>
            <a:spLocks noGrp="1" noChangeArrowheads="1"/>
          </p:cNvSpPr>
          <p:nvPr>
            <p:ph type="body" idx="1"/>
          </p:nvPr>
        </p:nvSpPr>
        <p:spPr>
          <a:xfrm>
            <a:off x="2362200" y="1295400"/>
            <a:ext cx="7543800" cy="4876800"/>
          </a:xfrm>
        </p:spPr>
        <p:txBody>
          <a:bodyPr>
            <a:normAutofit fontScale="92500" lnSpcReduction="10000"/>
          </a:bodyPr>
          <a:lstStyle/>
          <a:p>
            <a:pPr marL="0" indent="0">
              <a:buNone/>
              <a:defRPr/>
            </a:pPr>
            <a:r>
              <a:rPr lang="en-US" dirty="0">
                <a:latin typeface="Cambria" panose="02040503050406030204" pitchFamily="18" charset="0"/>
                <a:ea typeface="Cambria" panose="02040503050406030204" pitchFamily="18" charset="0"/>
              </a:rPr>
              <a:t>As the name itself suggests, wherever there are logical relationships like:</a:t>
            </a:r>
            <a:endParaRPr lang="en-US" dirty="0">
              <a:latin typeface="Cambria" panose="02040503050406030204" pitchFamily="18" charset="0"/>
              <a:ea typeface="Cambria" panose="02040503050406030204" pitchFamily="18" charset="0"/>
            </a:endParaRPr>
          </a:p>
          <a:p>
            <a:pPr marL="0" indent="0">
              <a:buNone/>
              <a:defRPr/>
            </a:pPr>
            <a:r>
              <a:rPr lang="en-US" b="1" i="1" dirty="0">
                <a:solidFill>
                  <a:schemeClr val="accent6">
                    <a:lumMod val="60000"/>
                    <a:lumOff val="40000"/>
                  </a:schemeClr>
                </a:solidFill>
                <a:latin typeface="Cambria" panose="02040503050406030204" pitchFamily="18" charset="0"/>
                <a:ea typeface="Cambria" panose="02040503050406030204" pitchFamily="18" charset="0"/>
              </a:rPr>
              <a:t>If</a:t>
            </a:r>
            <a:br>
              <a:rPr lang="en-US" b="1" dirty="0">
                <a:solidFill>
                  <a:schemeClr val="accent6">
                    <a:lumMod val="60000"/>
                    <a:lumOff val="40000"/>
                  </a:schemeClr>
                </a:solidFill>
                <a:latin typeface="Cambria" panose="02040503050406030204" pitchFamily="18" charset="0"/>
                <a:ea typeface="Cambria" panose="02040503050406030204" pitchFamily="18" charset="0"/>
              </a:rPr>
            </a:br>
            <a:r>
              <a:rPr lang="en-US" b="1" i="1" dirty="0">
                <a:solidFill>
                  <a:schemeClr val="accent6">
                    <a:lumMod val="60000"/>
                    <a:lumOff val="40000"/>
                  </a:schemeClr>
                </a:solidFill>
                <a:latin typeface="Cambria" panose="02040503050406030204" pitchFamily="18" charset="0"/>
                <a:ea typeface="Cambria" panose="02040503050406030204" pitchFamily="18" charset="0"/>
              </a:rPr>
              <a:t>{</a:t>
            </a:r>
            <a:br>
              <a:rPr lang="en-US" b="1" dirty="0">
                <a:solidFill>
                  <a:schemeClr val="accent6">
                    <a:lumMod val="60000"/>
                    <a:lumOff val="40000"/>
                  </a:schemeClr>
                </a:solidFill>
                <a:latin typeface="Cambria" panose="02040503050406030204" pitchFamily="18" charset="0"/>
                <a:ea typeface="Cambria" panose="02040503050406030204" pitchFamily="18" charset="0"/>
              </a:rPr>
            </a:br>
            <a:r>
              <a:rPr lang="en-US" b="1" i="1" dirty="0">
                <a:solidFill>
                  <a:schemeClr val="accent6">
                    <a:lumMod val="60000"/>
                    <a:lumOff val="40000"/>
                  </a:schemeClr>
                </a:solidFill>
                <a:latin typeface="Cambria" panose="02040503050406030204" pitchFamily="18" charset="0"/>
                <a:ea typeface="Cambria" panose="02040503050406030204" pitchFamily="18" charset="0"/>
              </a:rPr>
              <a:t>(Condition = True)      (user name and pass)</a:t>
            </a:r>
            <a:br>
              <a:rPr lang="en-US" b="1" dirty="0">
                <a:solidFill>
                  <a:schemeClr val="accent6">
                    <a:lumMod val="60000"/>
                    <a:lumOff val="40000"/>
                  </a:schemeClr>
                </a:solidFill>
                <a:latin typeface="Cambria" panose="02040503050406030204" pitchFamily="18" charset="0"/>
                <a:ea typeface="Cambria" panose="02040503050406030204" pitchFamily="18" charset="0"/>
              </a:rPr>
            </a:br>
            <a:r>
              <a:rPr lang="en-US" b="1" i="1" dirty="0">
                <a:solidFill>
                  <a:schemeClr val="accent6">
                    <a:lumMod val="60000"/>
                    <a:lumOff val="40000"/>
                  </a:schemeClr>
                </a:solidFill>
                <a:latin typeface="Cambria" panose="02040503050406030204" pitchFamily="18" charset="0"/>
                <a:ea typeface="Cambria" panose="02040503050406030204" pitchFamily="18" charset="0"/>
              </a:rPr>
              <a:t>then action1 ;</a:t>
            </a:r>
            <a:br>
              <a:rPr lang="en-US" b="1" dirty="0">
                <a:solidFill>
                  <a:schemeClr val="accent6">
                    <a:lumMod val="60000"/>
                    <a:lumOff val="40000"/>
                  </a:schemeClr>
                </a:solidFill>
                <a:latin typeface="Cambria" panose="02040503050406030204" pitchFamily="18" charset="0"/>
                <a:ea typeface="Cambria" panose="02040503050406030204" pitchFamily="18" charset="0"/>
              </a:rPr>
            </a:br>
            <a:r>
              <a:rPr lang="en-US" b="1" i="1" dirty="0">
                <a:solidFill>
                  <a:schemeClr val="accent6">
                    <a:lumMod val="60000"/>
                    <a:lumOff val="40000"/>
                  </a:schemeClr>
                </a:solidFill>
                <a:latin typeface="Cambria" panose="02040503050406030204" pitchFamily="18" charset="0"/>
                <a:ea typeface="Cambria" panose="02040503050406030204" pitchFamily="18" charset="0"/>
              </a:rPr>
              <a:t>}</a:t>
            </a:r>
            <a:br>
              <a:rPr lang="en-US" b="1" dirty="0">
                <a:solidFill>
                  <a:schemeClr val="accent6">
                    <a:lumMod val="60000"/>
                    <a:lumOff val="40000"/>
                  </a:schemeClr>
                </a:solidFill>
                <a:latin typeface="Cambria" panose="02040503050406030204" pitchFamily="18" charset="0"/>
                <a:ea typeface="Cambria" panose="02040503050406030204" pitchFamily="18" charset="0"/>
              </a:rPr>
            </a:br>
            <a:r>
              <a:rPr lang="en-US" b="1" i="1" dirty="0">
                <a:solidFill>
                  <a:schemeClr val="accent6">
                    <a:lumMod val="60000"/>
                    <a:lumOff val="40000"/>
                  </a:schemeClr>
                </a:solidFill>
                <a:latin typeface="Cambria" panose="02040503050406030204" pitchFamily="18" charset="0"/>
                <a:ea typeface="Cambria" panose="02040503050406030204" pitchFamily="18" charset="0"/>
              </a:rPr>
              <a:t>else action2; /*(condition = False)*/</a:t>
            </a:r>
            <a:endParaRPr lang="en-US" b="1" dirty="0">
              <a:solidFill>
                <a:schemeClr val="accent6">
                  <a:lumMod val="60000"/>
                  <a:lumOff val="40000"/>
                </a:schemeClr>
              </a:solidFill>
              <a:latin typeface="Cambria" panose="02040503050406030204" pitchFamily="18" charset="0"/>
              <a:ea typeface="Cambria" panose="02040503050406030204" pitchFamily="18" charset="0"/>
            </a:endParaRPr>
          </a:p>
          <a:p>
            <a:pPr marL="0" indent="0">
              <a:buNone/>
              <a:defRPr/>
            </a:pPr>
            <a:r>
              <a:rPr lang="en-US" dirty="0">
                <a:latin typeface="Cambria" panose="02040503050406030204" pitchFamily="18" charset="0"/>
                <a:ea typeface="Cambria" panose="02040503050406030204" pitchFamily="18" charset="0"/>
              </a:rPr>
              <a:t>Then a tester will identify two outputs (action1 and action2) for two conditions (True and False). So based on the probable scenarios a Decision table is carved to prepare a set of test cases.</a:t>
            </a:r>
            <a:br>
              <a:rPr lang="en-US" dirty="0"/>
            </a:br>
            <a:endParaRPr lang="en-US" alt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600200" y="0"/>
            <a:ext cx="8229600" cy="838200"/>
          </a:xfrm>
        </p:spPr>
        <p:txBody>
          <a:bodyPr/>
          <a:lstStyle/>
          <a:p>
            <a:r>
              <a:rPr lang="en-US" altLang="en-US" b="0"/>
              <a:t>Decision Table Testing…</a:t>
            </a:r>
            <a:endParaRPr lang="en-US" altLang="en-US"/>
          </a:p>
        </p:txBody>
      </p:sp>
      <p:sp>
        <p:nvSpPr>
          <p:cNvPr id="62467" name="Rectangle 3"/>
          <p:cNvSpPr>
            <a:spLocks noGrp="1" noChangeArrowheads="1"/>
          </p:cNvSpPr>
          <p:nvPr>
            <p:ph type="body" idx="1"/>
          </p:nvPr>
        </p:nvSpPr>
        <p:spPr>
          <a:xfrm>
            <a:off x="2514600" y="1295400"/>
            <a:ext cx="7467600" cy="5029200"/>
          </a:xfrm>
        </p:spPr>
        <p:txBody>
          <a:bodyPr/>
          <a:lstStyle/>
          <a:p>
            <a:r>
              <a:rPr lang="en-US" altLang="en-US" b="1">
                <a:latin typeface="Cambria" panose="02040503050406030204" pitchFamily="18" charset="0"/>
                <a:ea typeface="Cambria" panose="02040503050406030204" pitchFamily="18" charset="0"/>
                <a:cs typeface="Cambria" panose="02040503050406030204" pitchFamily="18" charset="0"/>
              </a:rPr>
              <a:t>Example 1: </a:t>
            </a:r>
            <a:r>
              <a:rPr lang="en-US" altLang="en-US">
                <a:latin typeface="Cambria" panose="02040503050406030204" pitchFamily="18" charset="0"/>
                <a:ea typeface="Cambria" panose="02040503050406030204" pitchFamily="18" charset="0"/>
                <a:cs typeface="Cambria" panose="02040503050406030204" pitchFamily="18" charset="0"/>
              </a:rPr>
              <a:t>In this example, we see how to create the decision table for a login screen that asks for UserId and Password.</a:t>
            </a:r>
            <a:endParaRPr lang="en-US" altLang="en-US">
              <a:latin typeface="Cambria" panose="02040503050406030204" pitchFamily="18" charset="0"/>
              <a:ea typeface="Cambria" panose="02040503050406030204" pitchFamily="18" charset="0"/>
              <a:cs typeface="Cambria" panose="02040503050406030204" pitchFamily="18" charset="0"/>
            </a:endParaRPr>
          </a:p>
          <a:p>
            <a:r>
              <a:rPr lang="en-US" altLang="en-US">
                <a:latin typeface="Cambria" panose="02040503050406030204" pitchFamily="18" charset="0"/>
                <a:ea typeface="Cambria" panose="02040503050406030204" pitchFamily="18" charset="0"/>
                <a:cs typeface="Cambria" panose="02040503050406030204" pitchFamily="18" charset="0"/>
              </a:rPr>
              <a:t>The condition here is that the user will be redirected to the homepage if he enters the correct user name and password, and an error message will be displayed if the input is wrong.</a:t>
            </a:r>
            <a:br>
              <a:rPr lang="en-US" altLang="en-US"/>
            </a:br>
            <a:br>
              <a:rPr lang="en-US" altLang="en-US"/>
            </a:br>
            <a:endParaRPr lang="en-US" altLang="en-US"/>
          </a:p>
        </p:txBody>
      </p:sp>
      <p:graphicFrame>
        <p:nvGraphicFramePr>
          <p:cNvPr id="2" name="Table 1"/>
          <p:cNvGraphicFramePr>
            <a:graphicFrameLocks noGrp="1"/>
          </p:cNvGraphicFramePr>
          <p:nvPr/>
        </p:nvGraphicFramePr>
        <p:xfrm>
          <a:off x="2838451" y="4246245"/>
          <a:ext cx="6400801" cy="2286000"/>
        </p:xfrm>
        <a:graphic>
          <a:graphicData uri="http://schemas.openxmlformats.org/drawingml/2006/table">
            <a:tbl>
              <a:tblPr/>
              <a:tblGrid>
                <a:gridCol w="1540194"/>
                <a:gridCol w="960120"/>
                <a:gridCol w="1300161"/>
                <a:gridCol w="1358423"/>
                <a:gridCol w="1241903"/>
              </a:tblGrid>
              <a:tr h="695739">
                <a:tc>
                  <a:txBody>
                    <a:bodyPr/>
                    <a:lstStyle/>
                    <a:p>
                      <a:pPr latinLnBrk="0"/>
                      <a:r>
                        <a:rPr lang="en-US" sz="900" b="1">
                          <a:effectLst/>
                        </a:rPr>
                        <a:t>Conditions</a:t>
                      </a:r>
                      <a:endParaRPr lang="en-US" sz="900">
                        <a:effectLst/>
                      </a:endParaRPr>
                    </a:p>
                  </a:txBody>
                  <a:tcPr marL="46027" marR="46027" marT="23013" marB="23013"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tc>
                  <a:txBody>
                    <a:bodyPr/>
                    <a:lstStyle/>
                    <a:p>
                      <a:pPr latinLnBrk="0"/>
                      <a:r>
                        <a:rPr lang="en-US" sz="900" b="1">
                          <a:effectLst/>
                        </a:rPr>
                        <a:t>Rule 1</a:t>
                      </a:r>
                      <a:endParaRPr lang="en-US" sz="900">
                        <a:effectLst/>
                      </a:endParaRPr>
                    </a:p>
                  </a:txBody>
                  <a:tcPr marL="46027" marR="46027" marT="23013" marB="23013"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tc>
                  <a:txBody>
                    <a:bodyPr/>
                    <a:lstStyle/>
                    <a:p>
                      <a:pPr latinLnBrk="0"/>
                      <a:r>
                        <a:rPr lang="en-US" sz="900" b="1" dirty="0">
                          <a:effectLst/>
                        </a:rPr>
                        <a:t>Rule 2</a:t>
                      </a:r>
                      <a:endParaRPr lang="en-US" sz="900" dirty="0">
                        <a:effectLst/>
                      </a:endParaRPr>
                    </a:p>
                  </a:txBody>
                  <a:tcPr marL="46027" marR="46027" marT="23013" marB="23013"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tc>
                  <a:txBody>
                    <a:bodyPr/>
                    <a:lstStyle/>
                    <a:p>
                      <a:pPr latinLnBrk="0"/>
                      <a:r>
                        <a:rPr lang="en-US" sz="900" b="1">
                          <a:effectLst/>
                        </a:rPr>
                        <a:t>Rule 3</a:t>
                      </a:r>
                      <a:endParaRPr lang="en-US" sz="900">
                        <a:effectLst/>
                      </a:endParaRPr>
                    </a:p>
                  </a:txBody>
                  <a:tcPr marL="46027" marR="46027" marT="23013" marB="23013"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tc>
                  <a:txBody>
                    <a:bodyPr/>
                    <a:lstStyle/>
                    <a:p>
                      <a:pPr latinLnBrk="0"/>
                      <a:r>
                        <a:rPr lang="en-US" sz="900" b="1" dirty="0">
                          <a:effectLst/>
                        </a:rPr>
                        <a:t>Rule 4</a:t>
                      </a:r>
                      <a:endParaRPr lang="en-US" sz="900" dirty="0">
                        <a:effectLst/>
                      </a:endParaRPr>
                    </a:p>
                  </a:txBody>
                  <a:tcPr marL="46027" marR="46027" marT="23013" marB="23013"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tr>
              <a:tr h="496957">
                <a:tc>
                  <a:txBody>
                    <a:bodyPr/>
                    <a:lstStyle/>
                    <a:p>
                      <a:pPr latinLnBrk="0"/>
                      <a:r>
                        <a:rPr lang="en-US" sz="900" b="1" dirty="0">
                          <a:effectLst/>
                        </a:rPr>
                        <a:t>Username (T/F)</a:t>
                      </a:r>
                      <a:endParaRPr lang="en-US" sz="900" dirty="0">
                        <a:effectLst/>
                      </a:endParaRPr>
                    </a:p>
                  </a:txBody>
                  <a:tcPr marL="46027" marR="46027" marT="23013" marB="23013"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tc>
                  <a:txBody>
                    <a:bodyPr/>
                    <a:lstStyle/>
                    <a:p>
                      <a:pPr latinLnBrk="0"/>
                      <a:r>
                        <a:rPr lang="en-US" sz="900" b="0" dirty="0">
                          <a:effectLst/>
                        </a:rPr>
                        <a:t>F</a:t>
                      </a:r>
                      <a:endParaRPr lang="en-US" sz="900" dirty="0">
                        <a:effectLst/>
                      </a:endParaRPr>
                    </a:p>
                  </a:txBody>
                  <a:tcPr marL="46027" marR="46027" marT="23013" marB="23013"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tc>
                  <a:txBody>
                    <a:bodyPr/>
                    <a:lstStyle/>
                    <a:p>
                      <a:pPr latinLnBrk="0"/>
                      <a:r>
                        <a:rPr lang="en-US" sz="900" b="0" dirty="0">
                          <a:effectLst/>
                        </a:rPr>
                        <a:t>T</a:t>
                      </a:r>
                      <a:endParaRPr lang="en-US" sz="900" dirty="0">
                        <a:effectLst/>
                      </a:endParaRPr>
                    </a:p>
                  </a:txBody>
                  <a:tcPr marL="46027" marR="46027" marT="23013" marB="23013"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tc>
                  <a:txBody>
                    <a:bodyPr/>
                    <a:lstStyle/>
                    <a:p>
                      <a:pPr latinLnBrk="0"/>
                      <a:r>
                        <a:rPr lang="en-US" sz="900" b="0" dirty="0">
                          <a:effectLst/>
                        </a:rPr>
                        <a:t>F</a:t>
                      </a:r>
                      <a:endParaRPr lang="en-US" sz="900" dirty="0">
                        <a:effectLst/>
                      </a:endParaRPr>
                    </a:p>
                  </a:txBody>
                  <a:tcPr marL="46027" marR="46027" marT="23013" marB="23013"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tc>
                  <a:txBody>
                    <a:bodyPr/>
                    <a:lstStyle/>
                    <a:p>
                      <a:pPr latinLnBrk="0"/>
                      <a:r>
                        <a:rPr lang="en-US" sz="900" b="0" dirty="0">
                          <a:effectLst/>
                        </a:rPr>
                        <a:t>T</a:t>
                      </a:r>
                      <a:endParaRPr lang="en-US" sz="900" dirty="0">
                        <a:effectLst/>
                      </a:endParaRPr>
                    </a:p>
                  </a:txBody>
                  <a:tcPr marL="46027" marR="46027" marT="23013" marB="23013"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tr>
              <a:tr h="397565">
                <a:tc>
                  <a:txBody>
                    <a:bodyPr/>
                    <a:lstStyle/>
                    <a:p>
                      <a:pPr latinLnBrk="0"/>
                      <a:r>
                        <a:rPr lang="en-US" sz="900" b="1" dirty="0">
                          <a:effectLst/>
                        </a:rPr>
                        <a:t>Password (T/F)</a:t>
                      </a:r>
                      <a:endParaRPr lang="en-US" sz="900" dirty="0">
                        <a:effectLst/>
                      </a:endParaRPr>
                    </a:p>
                  </a:txBody>
                  <a:tcPr marL="46027" marR="46027" marT="23013" marB="23013"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tc>
                  <a:txBody>
                    <a:bodyPr/>
                    <a:lstStyle/>
                    <a:p>
                      <a:pPr latinLnBrk="0"/>
                      <a:r>
                        <a:rPr lang="en-US" sz="900" b="0">
                          <a:effectLst/>
                        </a:rPr>
                        <a:t>F</a:t>
                      </a:r>
                      <a:endParaRPr lang="en-US" sz="900">
                        <a:effectLst/>
                      </a:endParaRPr>
                    </a:p>
                  </a:txBody>
                  <a:tcPr marL="46027" marR="46027" marT="23013" marB="23013"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tc>
                  <a:txBody>
                    <a:bodyPr/>
                    <a:lstStyle/>
                    <a:p>
                      <a:pPr latinLnBrk="0"/>
                      <a:r>
                        <a:rPr lang="en-US" sz="900" b="0" dirty="0">
                          <a:effectLst/>
                        </a:rPr>
                        <a:t>F</a:t>
                      </a:r>
                      <a:endParaRPr lang="en-US" sz="900" dirty="0">
                        <a:effectLst/>
                      </a:endParaRPr>
                    </a:p>
                  </a:txBody>
                  <a:tcPr marL="46027" marR="46027" marT="23013" marB="23013"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tc>
                  <a:txBody>
                    <a:bodyPr/>
                    <a:lstStyle/>
                    <a:p>
                      <a:pPr latinLnBrk="0"/>
                      <a:r>
                        <a:rPr lang="en-US" sz="900" b="0">
                          <a:effectLst/>
                        </a:rPr>
                        <a:t>T</a:t>
                      </a:r>
                      <a:endParaRPr lang="en-US" sz="900">
                        <a:effectLst/>
                      </a:endParaRPr>
                    </a:p>
                  </a:txBody>
                  <a:tcPr marL="46027" marR="46027" marT="23013" marB="23013"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tc>
                  <a:txBody>
                    <a:bodyPr/>
                    <a:lstStyle/>
                    <a:p>
                      <a:pPr latinLnBrk="0"/>
                      <a:r>
                        <a:rPr lang="en-US" sz="900" b="0">
                          <a:effectLst/>
                        </a:rPr>
                        <a:t>T</a:t>
                      </a:r>
                      <a:endParaRPr lang="en-US" sz="900">
                        <a:effectLst/>
                      </a:endParaRPr>
                    </a:p>
                  </a:txBody>
                  <a:tcPr marL="46027" marR="46027" marT="23013" marB="23013"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tr>
              <a:tr h="695739">
                <a:tc>
                  <a:txBody>
                    <a:bodyPr/>
                    <a:lstStyle/>
                    <a:p>
                      <a:pPr latinLnBrk="0"/>
                      <a:r>
                        <a:rPr lang="en-US" sz="900" b="1">
                          <a:effectLst/>
                        </a:rPr>
                        <a:t>Output (E/H)</a:t>
                      </a:r>
                      <a:endParaRPr lang="en-US" sz="900">
                        <a:effectLst/>
                      </a:endParaRPr>
                    </a:p>
                  </a:txBody>
                  <a:tcPr marL="46027" marR="46027" marT="23013" marB="23013"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tc>
                  <a:txBody>
                    <a:bodyPr/>
                    <a:lstStyle/>
                    <a:p>
                      <a:pPr latinLnBrk="0"/>
                      <a:r>
                        <a:rPr lang="en-US" sz="900" b="0" dirty="0">
                          <a:effectLst/>
                        </a:rPr>
                        <a:t>E</a:t>
                      </a:r>
                      <a:endParaRPr lang="en-US" sz="900" dirty="0">
                        <a:effectLst/>
                      </a:endParaRPr>
                    </a:p>
                  </a:txBody>
                  <a:tcPr marL="46027" marR="46027" marT="23013" marB="23013"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tc>
                  <a:txBody>
                    <a:bodyPr/>
                    <a:lstStyle/>
                    <a:p>
                      <a:pPr latinLnBrk="0"/>
                      <a:r>
                        <a:rPr lang="en-US" sz="900" b="0" dirty="0">
                          <a:effectLst/>
                        </a:rPr>
                        <a:t>E</a:t>
                      </a:r>
                      <a:endParaRPr lang="en-US" sz="900" dirty="0">
                        <a:effectLst/>
                      </a:endParaRPr>
                    </a:p>
                  </a:txBody>
                  <a:tcPr marL="46027" marR="46027" marT="23013" marB="23013"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tc>
                  <a:txBody>
                    <a:bodyPr/>
                    <a:lstStyle/>
                    <a:p>
                      <a:pPr latinLnBrk="0"/>
                      <a:r>
                        <a:rPr lang="en-US" sz="900" b="0" dirty="0">
                          <a:effectLst/>
                        </a:rPr>
                        <a:t>E</a:t>
                      </a:r>
                      <a:endParaRPr lang="en-US" sz="900" dirty="0">
                        <a:effectLst/>
                      </a:endParaRPr>
                    </a:p>
                  </a:txBody>
                  <a:tcPr marL="46027" marR="46027" marT="23013" marB="23013"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tc>
                  <a:txBody>
                    <a:bodyPr/>
                    <a:lstStyle/>
                    <a:p>
                      <a:pPr latinLnBrk="0"/>
                      <a:r>
                        <a:rPr lang="en-US" sz="900" b="0" dirty="0">
                          <a:effectLst/>
                        </a:rPr>
                        <a:t>H</a:t>
                      </a:r>
                      <a:endParaRPr lang="en-US" sz="900" dirty="0">
                        <a:effectLst/>
                      </a:endParaRPr>
                    </a:p>
                  </a:txBody>
                  <a:tcPr marL="46027" marR="46027" marT="23013" marB="23013" anchor="ctr">
                    <a:lnL w="6350" cap="flat" cmpd="sng" algn="ctr">
                      <a:solidFill>
                        <a:srgbClr val="767676"/>
                      </a:solidFill>
                      <a:prstDash val="solid"/>
                      <a:round/>
                      <a:headEnd type="none" w="med" len="med"/>
                      <a:tailEnd type="none" w="med" len="med"/>
                    </a:lnL>
                    <a:lnR w="6350" cap="flat" cmpd="sng" algn="ctr">
                      <a:solidFill>
                        <a:srgbClr val="767676"/>
                      </a:solidFill>
                      <a:prstDash val="solid"/>
                      <a:round/>
                      <a:headEnd type="none" w="med" len="med"/>
                      <a:tailEnd type="none" w="med" len="med"/>
                    </a:lnR>
                    <a:lnT w="6350" cap="flat" cmpd="sng" algn="ctr">
                      <a:solidFill>
                        <a:srgbClr val="767676"/>
                      </a:solidFill>
                      <a:prstDash val="solid"/>
                      <a:round/>
                      <a:headEnd type="none" w="med" len="med"/>
                      <a:tailEnd type="none" w="med" len="med"/>
                    </a:lnT>
                    <a:lnB w="6350" cap="flat" cmpd="sng" algn="ctr">
                      <a:solidFill>
                        <a:srgbClr val="767676"/>
                      </a:solidFill>
                      <a:prstDash val="solid"/>
                      <a:round/>
                      <a:headEnd type="none" w="med" len="med"/>
                      <a:tailEnd type="none" w="med" len="med"/>
                    </a:lnB>
                    <a:solidFill>
                      <a:srgbClr val="FFFFFF"/>
                    </a:solidFill>
                  </a:tcPr>
                </a:tc>
              </a:tr>
            </a:tbl>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981200" y="0"/>
            <a:ext cx="7848600" cy="838200"/>
          </a:xfrm>
        </p:spPr>
        <p:txBody>
          <a:bodyPr/>
          <a:lstStyle/>
          <a:p>
            <a:r>
              <a:rPr lang="en-US" altLang="en-US" b="0"/>
              <a:t>Decision Table Testing…</a:t>
            </a:r>
            <a:endParaRPr lang="en-US" altLang="en-US"/>
          </a:p>
        </p:txBody>
      </p:sp>
      <p:sp>
        <p:nvSpPr>
          <p:cNvPr id="36867" name="Rectangle 3"/>
          <p:cNvSpPr>
            <a:spLocks noGrp="1" noChangeArrowheads="1"/>
          </p:cNvSpPr>
          <p:nvPr>
            <p:ph type="body" idx="1"/>
          </p:nvPr>
        </p:nvSpPr>
        <p:spPr>
          <a:xfrm>
            <a:off x="2362200" y="1447800"/>
            <a:ext cx="6400800" cy="3505200"/>
          </a:xfrm>
        </p:spPr>
        <p:txBody>
          <a:bodyPr/>
          <a:lstStyle/>
          <a:p>
            <a:pPr>
              <a:defRPr/>
            </a:pPr>
            <a:r>
              <a:rPr lang="en-US" b="1" dirty="0">
                <a:latin typeface="Cambria" panose="02040503050406030204" pitchFamily="18" charset="0"/>
                <a:ea typeface="Cambria" panose="02040503050406030204" pitchFamily="18" charset="0"/>
              </a:rPr>
              <a:t>Legend</a:t>
            </a:r>
            <a:endParaRPr lang="en-US" b="1" dirty="0">
              <a:latin typeface="Cambria" panose="02040503050406030204" pitchFamily="18" charset="0"/>
              <a:ea typeface="Cambria" panose="02040503050406030204" pitchFamily="18" charset="0"/>
            </a:endParaRPr>
          </a:p>
          <a:p>
            <a:pPr marL="857250" lvl="1" indent="-457200">
              <a:buFont typeface="+mj-lt"/>
              <a:buAutoNum type="arabicPeriod"/>
              <a:defRPr/>
            </a:pPr>
            <a:r>
              <a:rPr lang="en-US" sz="2000" dirty="0">
                <a:latin typeface="Cambria" panose="02040503050406030204" pitchFamily="18" charset="0"/>
                <a:ea typeface="Cambria" panose="02040503050406030204" pitchFamily="18" charset="0"/>
              </a:rPr>
              <a:t>T - Make sure your login and password are correct.</a:t>
            </a:r>
            <a:endParaRPr lang="en-US" sz="2000" dirty="0">
              <a:latin typeface="Cambria" panose="02040503050406030204" pitchFamily="18" charset="0"/>
              <a:ea typeface="Cambria" panose="02040503050406030204" pitchFamily="18" charset="0"/>
            </a:endParaRPr>
          </a:p>
          <a:p>
            <a:pPr marL="857250" lvl="1" indent="-457200">
              <a:buFont typeface="+mj-lt"/>
              <a:buAutoNum type="arabicPeriod"/>
              <a:defRPr/>
            </a:pPr>
            <a:r>
              <a:rPr lang="en-US" sz="2000" dirty="0">
                <a:latin typeface="Cambria" panose="02040503050406030204" pitchFamily="18" charset="0"/>
                <a:ea typeface="Cambria" panose="02040503050406030204" pitchFamily="18" charset="0"/>
              </a:rPr>
              <a:t>F - Incorrect login or password</a:t>
            </a:r>
            <a:endParaRPr lang="en-US" sz="2000" dirty="0">
              <a:latin typeface="Cambria" panose="02040503050406030204" pitchFamily="18" charset="0"/>
              <a:ea typeface="Cambria" panose="02040503050406030204" pitchFamily="18" charset="0"/>
            </a:endParaRPr>
          </a:p>
          <a:p>
            <a:pPr marL="857250" lvl="1" indent="-457200">
              <a:buFont typeface="+mj-lt"/>
              <a:buAutoNum type="arabicPeriod"/>
              <a:defRPr/>
            </a:pPr>
            <a:r>
              <a:rPr lang="en-US" sz="2000" dirty="0">
                <a:latin typeface="Cambria" panose="02040503050406030204" pitchFamily="18" charset="0"/>
                <a:ea typeface="Cambria" panose="02040503050406030204" pitchFamily="18" charset="0"/>
              </a:rPr>
              <a:t>E - An error message appears.</a:t>
            </a:r>
            <a:endParaRPr lang="en-US" sz="2000" dirty="0">
              <a:latin typeface="Cambria" panose="02040503050406030204" pitchFamily="18" charset="0"/>
              <a:ea typeface="Cambria" panose="02040503050406030204" pitchFamily="18" charset="0"/>
            </a:endParaRPr>
          </a:p>
          <a:p>
            <a:pPr marL="857250" lvl="1" indent="-457200">
              <a:buFont typeface="+mj-lt"/>
              <a:buAutoNum type="arabicPeriod"/>
              <a:defRPr/>
            </a:pPr>
            <a:r>
              <a:rPr lang="en-US" sz="2000" dirty="0">
                <a:latin typeface="Cambria" panose="02040503050406030204" pitchFamily="18" charset="0"/>
                <a:ea typeface="Cambria" panose="02040503050406030204" pitchFamily="18" charset="0"/>
              </a:rPr>
              <a:t>H - The home screen appears.</a:t>
            </a:r>
            <a:endParaRPr lang="en-US" sz="2000" dirty="0">
              <a:latin typeface="Cambria" panose="02040503050406030204" pitchFamily="18" charset="0"/>
              <a:ea typeface="Cambria" panose="02040503050406030204" pitchFamily="18" charset="0"/>
            </a:endParaRPr>
          </a:p>
          <a:p>
            <a:pPr marL="0" indent="0">
              <a:buNone/>
              <a:defRPr/>
            </a:pPr>
            <a:br>
              <a:rPr lang="en-US" altLang="en-US" dirty="0"/>
            </a:br>
            <a:br>
              <a:rPr lang="en-US" altLang="en-US" dirty="0"/>
            </a:br>
            <a:endParaRPr lang="en-US" altLang="en-US"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981200" y="0"/>
            <a:ext cx="7848600" cy="838200"/>
          </a:xfrm>
        </p:spPr>
        <p:txBody>
          <a:bodyPr/>
          <a:lstStyle/>
          <a:p>
            <a:r>
              <a:rPr lang="en-US" altLang="en-US" b="0"/>
              <a:t>Decision Table Testing…</a:t>
            </a:r>
            <a:endParaRPr lang="en-US" altLang="en-US"/>
          </a:p>
        </p:txBody>
      </p:sp>
      <p:sp>
        <p:nvSpPr>
          <p:cNvPr id="66563" name="Rectangle 3"/>
          <p:cNvSpPr>
            <a:spLocks noGrp="1" noChangeArrowheads="1"/>
          </p:cNvSpPr>
          <p:nvPr>
            <p:ph type="body" idx="1"/>
          </p:nvPr>
        </p:nvSpPr>
        <p:spPr>
          <a:xfrm>
            <a:off x="2362200" y="1371600"/>
            <a:ext cx="7467600" cy="4953000"/>
          </a:xfrm>
        </p:spPr>
        <p:txBody>
          <a:bodyPr/>
          <a:lstStyle/>
          <a:p>
            <a:r>
              <a:rPr lang="en-US" altLang="en-US" b="1">
                <a:latin typeface="Cambria" panose="02040503050406030204" pitchFamily="18" charset="0"/>
                <a:ea typeface="Cambria" panose="02040503050406030204" pitchFamily="18" charset="0"/>
                <a:cs typeface="Cambria" panose="02040503050406030204" pitchFamily="18" charset="0"/>
              </a:rPr>
              <a:t>Interpretation</a:t>
            </a:r>
            <a:endParaRPr lang="en-US" altLang="en-US" b="1">
              <a:latin typeface="Cambria" panose="02040503050406030204" pitchFamily="18" charset="0"/>
              <a:ea typeface="Cambria" panose="02040503050406030204" pitchFamily="18" charset="0"/>
              <a:cs typeface="Cambria" panose="02040503050406030204" pitchFamily="18" charset="0"/>
            </a:endParaRPr>
          </a:p>
          <a:p>
            <a:pPr marL="857250" lvl="1" indent="-457200">
              <a:buFont typeface="Arial" panose="020B0604020202020204" pitchFamily="34" charset="0"/>
              <a:buAutoNum type="arabicPeriod"/>
            </a:pPr>
            <a:r>
              <a:rPr lang="en-US" altLang="en-US" sz="2000">
                <a:latin typeface="Cambria" panose="02040503050406030204" pitchFamily="18" charset="0"/>
                <a:ea typeface="Cambria" panose="02040503050406030204" pitchFamily="18" charset="0"/>
                <a:cs typeface="Cambria" panose="02040503050406030204" pitchFamily="18" charset="0"/>
              </a:rPr>
              <a:t>Case 1 − Both the username and password were incorrect. An error message is displayed to the user.</a:t>
            </a:r>
            <a:endParaRPr lang="en-US" altLang="en-US" sz="2000">
              <a:latin typeface="Cambria" panose="02040503050406030204" pitchFamily="18" charset="0"/>
              <a:ea typeface="Cambria" panose="02040503050406030204" pitchFamily="18" charset="0"/>
              <a:cs typeface="Cambria" panose="02040503050406030204" pitchFamily="18" charset="0"/>
            </a:endParaRPr>
          </a:p>
          <a:p>
            <a:pPr marL="857250" lvl="1" indent="-457200">
              <a:buFont typeface="Arial" panose="020B0604020202020204" pitchFamily="34" charset="0"/>
              <a:buAutoNum type="arabicPeriod"/>
            </a:pPr>
            <a:r>
              <a:rPr lang="en-US" altLang="en-US" sz="2000">
                <a:latin typeface="Cambria" panose="02040503050406030204" pitchFamily="18" charset="0"/>
                <a:ea typeface="Cambria" panose="02040503050406030204" pitchFamily="18" charset="0"/>
                <a:cs typeface="Cambria" panose="02040503050406030204" pitchFamily="18" charset="0"/>
              </a:rPr>
              <a:t>Case 2 − The username and password were both right, however, the password was incorrect. An error message is displayed to the user.</a:t>
            </a:r>
            <a:endParaRPr lang="en-US" altLang="en-US" sz="2000">
              <a:latin typeface="Cambria" panose="02040503050406030204" pitchFamily="18" charset="0"/>
              <a:ea typeface="Cambria" panose="02040503050406030204" pitchFamily="18" charset="0"/>
              <a:cs typeface="Cambria" panose="02040503050406030204" pitchFamily="18" charset="0"/>
            </a:endParaRPr>
          </a:p>
          <a:p>
            <a:pPr marL="857250" lvl="1" indent="-457200">
              <a:buFont typeface="Arial" panose="020B0604020202020204" pitchFamily="34" charset="0"/>
              <a:buAutoNum type="arabicPeriod"/>
            </a:pPr>
            <a:r>
              <a:rPr lang="en-US" altLang="en-US" sz="2000">
                <a:latin typeface="Cambria" panose="02040503050406030204" pitchFamily="18" charset="0"/>
                <a:ea typeface="Cambria" panose="02040503050406030204" pitchFamily="18" charset="0"/>
                <a:cs typeface="Cambria" panose="02040503050406030204" pitchFamily="18" charset="0"/>
              </a:rPr>
              <a:t>Case 3 − Although the username was incorrect, the password was accurate. An error message is displayed to the user.</a:t>
            </a:r>
            <a:endParaRPr lang="en-US" altLang="en-US" sz="2000">
              <a:latin typeface="Cambria" panose="02040503050406030204" pitchFamily="18" charset="0"/>
              <a:ea typeface="Cambria" panose="02040503050406030204" pitchFamily="18" charset="0"/>
              <a:cs typeface="Cambria" panose="02040503050406030204" pitchFamily="18" charset="0"/>
            </a:endParaRPr>
          </a:p>
          <a:p>
            <a:pPr marL="857250" lvl="1" indent="-457200">
              <a:buFont typeface="Arial" panose="020B0604020202020204" pitchFamily="34" charset="0"/>
              <a:buAutoNum type="arabicPeriod"/>
            </a:pPr>
            <a:r>
              <a:rPr lang="en-US" altLang="en-US" sz="2000">
                <a:latin typeface="Cambria" panose="02040503050406030204" pitchFamily="18" charset="0"/>
                <a:ea typeface="Cambria" panose="02040503050406030204" pitchFamily="18" charset="0"/>
                <a:cs typeface="Cambria" panose="02040503050406030204" pitchFamily="18" charset="0"/>
              </a:rPr>
              <a:t>Case 4 − The user's username and password were both accurate, and the user went to the homepage.</a:t>
            </a:r>
            <a:endParaRPr lang="en-US" altLang="en-US" sz="2000">
              <a:latin typeface="Cambria" panose="02040503050406030204" pitchFamily="18" charset="0"/>
              <a:ea typeface="Cambria" panose="02040503050406030204" pitchFamily="18" charset="0"/>
              <a:cs typeface="Cambria" panose="02040503050406030204" pitchFamily="18" charset="0"/>
            </a:endParaRPr>
          </a:p>
          <a:p>
            <a:pPr>
              <a:buFont typeface="Wingdings" panose="05000000000000000000" pitchFamily="2" charset="2"/>
              <a:buNone/>
            </a:pPr>
            <a:br>
              <a:rPr lang="en-US" altLang="en-US"/>
            </a:br>
            <a:br>
              <a:rPr lang="en-US" altLang="en-US"/>
            </a:br>
            <a:endParaRPr lang="en-US" alt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2286000" y="0"/>
            <a:ext cx="7543800" cy="838200"/>
          </a:xfrm>
        </p:spPr>
        <p:txBody>
          <a:bodyPr/>
          <a:lstStyle/>
          <a:p>
            <a:r>
              <a:rPr lang="en-US" altLang="en-US" b="0"/>
              <a:t>State Transition Testing</a:t>
            </a:r>
            <a:endParaRPr lang="en-US" altLang="en-US"/>
          </a:p>
        </p:txBody>
      </p:sp>
      <p:sp>
        <p:nvSpPr>
          <p:cNvPr id="32771" name="Rectangle 3"/>
          <p:cNvSpPr>
            <a:spLocks noGrp="1" noChangeArrowheads="1"/>
          </p:cNvSpPr>
          <p:nvPr>
            <p:ph type="body" idx="1"/>
          </p:nvPr>
        </p:nvSpPr>
        <p:spPr>
          <a:xfrm>
            <a:off x="2590800" y="1371600"/>
            <a:ext cx="7086600" cy="4495800"/>
          </a:xfrm>
        </p:spPr>
        <p:txBody>
          <a:bodyPr>
            <a:normAutofit fontScale="92500" lnSpcReduction="10000"/>
          </a:bodyPr>
          <a:lstStyle/>
          <a:p>
            <a:pPr>
              <a:defRPr/>
            </a:pPr>
            <a:r>
              <a:rPr lang="en-US" dirty="0">
                <a:latin typeface="Cambria" panose="02040503050406030204" pitchFamily="18" charset="0"/>
                <a:ea typeface="Cambria" panose="02040503050406030204" pitchFamily="18" charset="0"/>
              </a:rPr>
              <a:t>State Transition Testing is a technique that is used to test the different states of the system under test. The state of the system changes depending upon the conditions or events. The events trigger states which become scenarios and a tester needs to test them.</a:t>
            </a:r>
            <a:endParaRPr lang="en-US" dirty="0">
              <a:latin typeface="Cambria" panose="02040503050406030204" pitchFamily="18" charset="0"/>
              <a:ea typeface="Cambria" panose="02040503050406030204" pitchFamily="18" charset="0"/>
            </a:endParaRPr>
          </a:p>
          <a:p>
            <a:pPr marL="0" indent="0">
              <a:buNone/>
              <a:defRPr/>
            </a:pPr>
            <a:endParaRPr lang="en-US" dirty="0">
              <a:latin typeface="Cambria" panose="02040503050406030204" pitchFamily="18" charset="0"/>
              <a:ea typeface="Cambria" panose="02040503050406030204" pitchFamily="18" charset="0"/>
            </a:endParaRPr>
          </a:p>
          <a:p>
            <a:pPr>
              <a:defRPr/>
            </a:pPr>
            <a:r>
              <a:rPr lang="en-US" dirty="0">
                <a:latin typeface="Cambria" panose="02040503050406030204" pitchFamily="18" charset="0"/>
                <a:ea typeface="Cambria" panose="02040503050406030204" pitchFamily="18" charset="0"/>
              </a:rPr>
              <a:t>A systematic state transition diagram gives a clear view of the state changes but it is effective for simpler applications. More complex projects may lead to more complex transition diagrams thereby making it less effective.</a:t>
            </a:r>
            <a:br>
              <a:rPr lang="en-US" dirty="0"/>
            </a:br>
            <a:endParaRPr lang="en-US" altLang="en-US"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2057400" y="0"/>
            <a:ext cx="7772400" cy="838200"/>
          </a:xfrm>
        </p:spPr>
        <p:txBody>
          <a:bodyPr>
            <a:normAutofit fontScale="90000"/>
          </a:bodyPr>
          <a:lstStyle/>
          <a:p>
            <a:r>
              <a:rPr lang="en-US" altLang="en-US" b="0"/>
              <a:t>Example of State Transition Testing</a:t>
            </a:r>
            <a:endParaRPr lang="en-US" altLang="en-US"/>
          </a:p>
        </p:txBody>
      </p:sp>
      <p:sp>
        <p:nvSpPr>
          <p:cNvPr id="70659" name="Rectangle 3"/>
          <p:cNvSpPr>
            <a:spLocks noGrp="1" noChangeArrowheads="1"/>
          </p:cNvSpPr>
          <p:nvPr>
            <p:ph type="body" idx="1"/>
          </p:nvPr>
        </p:nvSpPr>
        <p:spPr>
          <a:xfrm>
            <a:off x="2514600" y="1447800"/>
            <a:ext cx="7162800" cy="4876800"/>
          </a:xfrm>
        </p:spPr>
        <p:txBody>
          <a:bodyPr/>
          <a:lstStyle/>
          <a:p>
            <a:pPr marL="0" indent="0">
              <a:buNone/>
            </a:pPr>
            <a:r>
              <a:rPr lang="en-US" altLang="en-US">
                <a:latin typeface="Cambria" panose="02040503050406030204" pitchFamily="18" charset="0"/>
                <a:ea typeface="Cambria" panose="02040503050406030204" pitchFamily="18" charset="0"/>
                <a:cs typeface="Cambria" panose="02040503050406030204" pitchFamily="18" charset="0"/>
              </a:rPr>
              <a:t>There is a login function of an application which provides a maximum three number of attempts, and after exceeding three attempts, it will be directed to an error page.</a:t>
            </a:r>
            <a:endParaRPr lang="en-US" altLang="en-US">
              <a:latin typeface="Cambria" panose="02040503050406030204" pitchFamily="18" charset="0"/>
              <a:ea typeface="Cambria" panose="02040503050406030204" pitchFamily="18" charset="0"/>
              <a:cs typeface="Cambria" panose="02040503050406030204" pitchFamily="18" charset="0"/>
            </a:endParaRPr>
          </a:p>
        </p:txBody>
      </p:sp>
      <p:pic>
        <p:nvPicPr>
          <p:cNvPr id="70660" name="Picture 8" descr="State Transition Techniqu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71775" y="3189605"/>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2057400" y="0"/>
            <a:ext cx="7772400" cy="838200"/>
          </a:xfrm>
        </p:spPr>
        <p:txBody>
          <a:bodyPr>
            <a:normAutofit fontScale="90000"/>
          </a:bodyPr>
          <a:lstStyle/>
          <a:p>
            <a:r>
              <a:rPr lang="en-US" altLang="en-US" b="0"/>
              <a:t>Example of State Transition Testing</a:t>
            </a:r>
            <a:endParaRPr lang="en-US" altLang="en-US"/>
          </a:p>
        </p:txBody>
      </p:sp>
      <p:sp>
        <p:nvSpPr>
          <p:cNvPr id="72707" name="Rectangle 3"/>
          <p:cNvSpPr>
            <a:spLocks noGrp="1" noChangeArrowheads="1"/>
          </p:cNvSpPr>
          <p:nvPr>
            <p:ph type="body" idx="1"/>
          </p:nvPr>
        </p:nvSpPr>
        <p:spPr>
          <a:xfrm>
            <a:off x="2362200" y="1447800"/>
            <a:ext cx="7162800" cy="4114800"/>
          </a:xfrm>
        </p:spPr>
        <p:txBody>
          <a:bodyPr>
            <a:normAutofit lnSpcReduction="10000"/>
          </a:bodyPr>
          <a:lstStyle/>
          <a:p>
            <a:r>
              <a:rPr lang="en-US" altLang="en-US">
                <a:latin typeface="Cambria" panose="02040503050406030204" pitchFamily="18" charset="0"/>
                <a:ea typeface="Cambria" panose="02040503050406030204" pitchFamily="18" charset="0"/>
                <a:cs typeface="Cambria" panose="02040503050406030204" pitchFamily="18" charset="0"/>
              </a:rPr>
              <a:t>In the above state transition table, we see that state S1 denotes first login attempt. When the first attempt is invalid, the user will be directed to the second attempt (state S2). If the second attempt is also invalid, then the user will be directed to the third attempt (state S3). Now if the third and last attempt is invalid, then the user will be directed to the error page (state S5).</a:t>
            </a:r>
            <a:endParaRPr lang="en-US" altLang="en-US">
              <a:latin typeface="Cambria" panose="02040503050406030204" pitchFamily="18" charset="0"/>
              <a:ea typeface="Cambria" panose="02040503050406030204" pitchFamily="18" charset="0"/>
              <a:cs typeface="Cambria" panose="02040503050406030204" pitchFamily="18" charset="0"/>
            </a:endParaRPr>
          </a:p>
          <a:p>
            <a:r>
              <a:rPr lang="en-US" altLang="en-US">
                <a:latin typeface="Cambria" panose="02040503050406030204" pitchFamily="18" charset="0"/>
                <a:ea typeface="Cambria" panose="02040503050406030204" pitchFamily="18" charset="0"/>
                <a:cs typeface="Cambria" panose="02040503050406030204" pitchFamily="18" charset="0"/>
              </a:rPr>
              <a:t>But if the third attempt is valid, then it will be directed to the homepage (state S4).</a:t>
            </a:r>
            <a:endParaRPr lang="en-US" altLang="en-US">
              <a:latin typeface="Cambria" panose="02040503050406030204" pitchFamily="18" charset="0"/>
              <a:ea typeface="Cambria" panose="02040503050406030204" pitchFamily="18" charset="0"/>
              <a:cs typeface="Cambria" panose="02040503050406030204"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981200" y="588010"/>
            <a:ext cx="7086600" cy="838200"/>
          </a:xfrm>
        </p:spPr>
        <p:txBody>
          <a:bodyPr>
            <a:normAutofit fontScale="90000"/>
          </a:bodyPr>
          <a:lstStyle/>
          <a:p>
            <a:r>
              <a:rPr lang="en-US" altLang="en-US" b="0"/>
              <a:t>What is the purpose of requirements based testing?</a:t>
            </a:r>
            <a:endParaRPr lang="en-US" altLang="en-US"/>
          </a:p>
        </p:txBody>
      </p:sp>
      <p:sp>
        <p:nvSpPr>
          <p:cNvPr id="7171" name="Content Placeholder 2"/>
          <p:cNvSpPr>
            <a:spLocks noGrp="1"/>
          </p:cNvSpPr>
          <p:nvPr>
            <p:ph idx="1"/>
          </p:nvPr>
        </p:nvSpPr>
        <p:spPr>
          <a:xfrm>
            <a:off x="2743200" y="1600201"/>
            <a:ext cx="6858000" cy="4525963"/>
          </a:xfrm>
        </p:spPr>
        <p:txBody>
          <a:bodyPr/>
          <a:lstStyle/>
          <a:p>
            <a:r>
              <a:rPr lang="en-US" altLang="en-US"/>
              <a:t>The purpose of requirements-based tests is </a:t>
            </a:r>
            <a:r>
              <a:rPr lang="en-US" altLang="en-US" b="1"/>
              <a:t>to ensure that the software does what it was intended to do and nothing else</a:t>
            </a:r>
            <a:r>
              <a:rPr lang="en-US" altLang="en-US"/>
              <a:t>. </a:t>
            </a:r>
            <a:endParaRPr lang="en-US" altLang="en-US"/>
          </a:p>
          <a:p>
            <a:r>
              <a:rPr lang="en-US" altLang="en-US"/>
              <a:t>Testing against high level requirements is vital to ensure that the software fulfils its purpose.</a:t>
            </a:r>
            <a:br>
              <a:rPr lang="en-US" altLang="en-US"/>
            </a:br>
            <a:endParaRPr lang="en-US" alt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2057400" y="0"/>
            <a:ext cx="7772400" cy="838200"/>
          </a:xfrm>
        </p:spPr>
        <p:txBody>
          <a:bodyPr>
            <a:normAutofit fontScale="90000"/>
          </a:bodyPr>
          <a:lstStyle/>
          <a:p>
            <a:r>
              <a:rPr lang="en-US" altLang="en-US" b="0"/>
              <a:t>Example of State Transition Testing</a:t>
            </a:r>
            <a:endParaRPr lang="en-US" altLang="en-US"/>
          </a:p>
        </p:txBody>
      </p:sp>
      <p:sp>
        <p:nvSpPr>
          <p:cNvPr id="74755" name="Rectangle 3"/>
          <p:cNvSpPr>
            <a:spLocks noGrp="1" noChangeArrowheads="1"/>
          </p:cNvSpPr>
          <p:nvPr>
            <p:ph type="body" idx="1"/>
          </p:nvPr>
        </p:nvSpPr>
        <p:spPr>
          <a:xfrm>
            <a:off x="2362200" y="1371600"/>
            <a:ext cx="7467600" cy="4343400"/>
          </a:xfrm>
        </p:spPr>
        <p:txBody>
          <a:bodyPr/>
          <a:lstStyle/>
          <a:p>
            <a:pPr marL="0" indent="0">
              <a:buNone/>
            </a:pPr>
            <a:r>
              <a:rPr lang="en-US" altLang="en-US" sz="2400" b="1">
                <a:latin typeface="Cambria" panose="02040503050406030204" pitchFamily="18" charset="0"/>
                <a:ea typeface="Cambria" panose="02040503050406030204" pitchFamily="18" charset="0"/>
                <a:cs typeface="Cambria" panose="02040503050406030204" pitchFamily="18" charset="0"/>
              </a:rPr>
              <a:t>State transition table:</a:t>
            </a:r>
            <a:endParaRPr lang="en-US" altLang="en-US" sz="2400">
              <a:latin typeface="Cambria" panose="02040503050406030204" pitchFamily="18" charset="0"/>
              <a:ea typeface="Cambria" panose="02040503050406030204" pitchFamily="18" charset="0"/>
              <a:cs typeface="Cambria" panose="02040503050406030204" pitchFamily="18" charset="0"/>
            </a:endParaRPr>
          </a:p>
        </p:txBody>
      </p:sp>
      <p:pic>
        <p:nvPicPr>
          <p:cNvPr id="74756" name="Picture 9"/>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438400" y="2139950"/>
            <a:ext cx="7010400" cy="311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2057400" y="0"/>
            <a:ext cx="7772400" cy="838200"/>
          </a:xfrm>
        </p:spPr>
        <p:txBody>
          <a:bodyPr>
            <a:normAutofit fontScale="90000"/>
          </a:bodyPr>
          <a:lstStyle/>
          <a:p>
            <a:r>
              <a:rPr lang="en-US" altLang="en-US" b="0"/>
              <a:t>Example of State Transition Testing</a:t>
            </a:r>
            <a:endParaRPr lang="en-US" altLang="en-US"/>
          </a:p>
        </p:txBody>
      </p:sp>
      <p:sp>
        <p:nvSpPr>
          <p:cNvPr id="76803" name="Rectangle 3"/>
          <p:cNvSpPr>
            <a:spLocks noGrp="1" noChangeArrowheads="1"/>
          </p:cNvSpPr>
          <p:nvPr>
            <p:ph type="body" idx="1"/>
          </p:nvPr>
        </p:nvSpPr>
        <p:spPr>
          <a:xfrm>
            <a:off x="2438400" y="1524000"/>
            <a:ext cx="7315200" cy="4572000"/>
          </a:xfrm>
        </p:spPr>
        <p:txBody>
          <a:bodyPr/>
          <a:lstStyle/>
          <a:p>
            <a:pPr marL="0" indent="0">
              <a:buNone/>
            </a:pPr>
            <a:r>
              <a:rPr lang="en-US" altLang="en-US" b="1">
                <a:latin typeface="Cambria" panose="02040503050406030204" pitchFamily="18" charset="0"/>
                <a:ea typeface="Cambria" panose="02040503050406030204" pitchFamily="18" charset="0"/>
                <a:cs typeface="Cambria" panose="02040503050406030204" pitchFamily="18" charset="0"/>
              </a:rPr>
              <a:t>Let's see state transition table if third attempt is valid:</a:t>
            </a:r>
            <a:endParaRPr lang="en-US" altLang="en-US">
              <a:latin typeface="Cambria" panose="02040503050406030204" pitchFamily="18" charset="0"/>
              <a:ea typeface="Cambria" panose="02040503050406030204" pitchFamily="18" charset="0"/>
              <a:cs typeface="Cambria" panose="02040503050406030204" pitchFamily="18" charset="0"/>
            </a:endParaRPr>
          </a:p>
        </p:txBody>
      </p:sp>
      <p:pic>
        <p:nvPicPr>
          <p:cNvPr id="76804" name="Picture 9"/>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514600" y="2286000"/>
            <a:ext cx="6781800"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2209800" y="0"/>
            <a:ext cx="7620000" cy="838200"/>
          </a:xfrm>
        </p:spPr>
        <p:txBody>
          <a:bodyPr/>
          <a:lstStyle/>
          <a:p>
            <a:r>
              <a:rPr lang="en-US" altLang="en-US"/>
              <a:t>Error Guessing</a:t>
            </a:r>
            <a:endParaRPr lang="en-US" altLang="en-US"/>
          </a:p>
        </p:txBody>
      </p:sp>
      <p:sp>
        <p:nvSpPr>
          <p:cNvPr id="78851" name="Rectangle 3"/>
          <p:cNvSpPr>
            <a:spLocks noGrp="1" noChangeArrowheads="1"/>
          </p:cNvSpPr>
          <p:nvPr>
            <p:ph type="body" idx="1"/>
          </p:nvPr>
        </p:nvSpPr>
        <p:spPr>
          <a:xfrm>
            <a:off x="2590800" y="1447800"/>
            <a:ext cx="7086600" cy="4876800"/>
          </a:xfrm>
        </p:spPr>
        <p:txBody>
          <a:bodyPr/>
          <a:lstStyle/>
          <a:p>
            <a:r>
              <a:rPr lang="en-US" altLang="en-US">
                <a:latin typeface="Cambria" panose="02040503050406030204" pitchFamily="18" charset="0"/>
                <a:ea typeface="Cambria" panose="02040503050406030204" pitchFamily="18" charset="0"/>
                <a:cs typeface="Cambria" panose="02040503050406030204" pitchFamily="18" charset="0"/>
              </a:rPr>
              <a:t>This is a classic example of Experience-Based Testing.</a:t>
            </a:r>
            <a:endParaRPr lang="en-US" altLang="en-US">
              <a:latin typeface="Cambria" panose="02040503050406030204" pitchFamily="18" charset="0"/>
              <a:ea typeface="Cambria" panose="02040503050406030204" pitchFamily="18" charset="0"/>
              <a:cs typeface="Cambria" panose="02040503050406030204" pitchFamily="18" charset="0"/>
            </a:endParaRPr>
          </a:p>
          <a:p>
            <a:r>
              <a:rPr lang="en-US" altLang="en-US">
                <a:latin typeface="Cambria" panose="02040503050406030204" pitchFamily="18" charset="0"/>
                <a:ea typeface="Cambria" panose="02040503050406030204" pitchFamily="18" charset="0"/>
                <a:cs typeface="Cambria" panose="02040503050406030204" pitchFamily="18" charset="0"/>
              </a:rPr>
              <a:t>Given a particular program, certain problem types of errors are surmised, both by intuition and experience, and test cases are written to expose these errors.</a:t>
            </a:r>
            <a:endParaRPr lang="en-US" altLang="en-US">
              <a:latin typeface="Cambria" panose="02040503050406030204" pitchFamily="18" charset="0"/>
              <a:ea typeface="Cambria" panose="02040503050406030204" pitchFamily="18" charset="0"/>
              <a:cs typeface="Cambria" panose="02040503050406030204" pitchFamily="18" charset="0"/>
            </a:endParaRPr>
          </a:p>
          <a:p>
            <a:r>
              <a:rPr lang="en-US" altLang="en-US">
                <a:latin typeface="Cambria" panose="02040503050406030204" pitchFamily="18" charset="0"/>
                <a:ea typeface="Cambria" panose="02040503050406030204" pitchFamily="18" charset="0"/>
                <a:cs typeface="Cambria" panose="02040503050406030204" pitchFamily="18" charset="0"/>
              </a:rPr>
              <a:t>Understanding of the system under test.</a:t>
            </a:r>
            <a:endParaRPr lang="en-US" altLang="en-US">
              <a:latin typeface="Cambria" panose="02040503050406030204" pitchFamily="18" charset="0"/>
              <a:ea typeface="Cambria" panose="02040503050406030204" pitchFamily="18" charset="0"/>
              <a:cs typeface="Cambria" panose="02040503050406030204" pitchFamily="18" charset="0"/>
            </a:endParaRPr>
          </a:p>
          <a:p>
            <a:r>
              <a:rPr lang="en-US" altLang="en-US">
                <a:latin typeface="Cambria" panose="02040503050406030204" pitchFamily="18" charset="0"/>
                <a:ea typeface="Cambria" panose="02040503050406030204" pitchFamily="18" charset="0"/>
                <a:cs typeface="Cambria" panose="02040503050406030204" pitchFamily="18" charset="0"/>
              </a:rPr>
              <a:t>Supplement your test cases based on your intuition and experience.</a:t>
            </a:r>
            <a:endParaRPr lang="en-US" altLang="en-US">
              <a:latin typeface="Cambria" panose="02040503050406030204" pitchFamily="18" charset="0"/>
              <a:ea typeface="Cambria" panose="02040503050406030204" pitchFamily="18" charset="0"/>
              <a:cs typeface="Cambria" panose="02040503050406030204" pitchFamily="18" charset="0"/>
            </a:endParaRPr>
          </a:p>
        </p:txBody>
      </p:sp>
      <p:graphicFrame>
        <p:nvGraphicFramePr>
          <p:cNvPr id="78852" name="Object 4"/>
          <p:cNvGraphicFramePr>
            <a:graphicFrameLocks noChangeAspect="1"/>
          </p:cNvGraphicFramePr>
          <p:nvPr/>
        </p:nvGraphicFramePr>
        <p:xfrm>
          <a:off x="9677400" y="4198620"/>
          <a:ext cx="1143000" cy="1803400"/>
        </p:xfrm>
        <a:graphic>
          <a:graphicData uri="http://schemas.openxmlformats.org/presentationml/2006/ole">
            <mc:AlternateContent xmlns:mc="http://schemas.openxmlformats.org/markup-compatibility/2006">
              <mc:Choice xmlns:v="urn:schemas-microsoft-com:vml" Requires="v">
                <p:oleObj spid="_x0000_s0" name="Clip" r:id="rId1" imgW="1857375" imgH="3996055" progId="MS_ClipArt_Gallery.2">
                  <p:embed/>
                </p:oleObj>
              </mc:Choice>
              <mc:Fallback>
                <p:oleObj name="Clip" r:id="rId1" imgW="1857375" imgH="3996055" progId="MS_ClipArt_Gallery.2">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7400" y="4198620"/>
                        <a:ext cx="114300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981200" y="0"/>
            <a:ext cx="7848600" cy="838200"/>
          </a:xfrm>
        </p:spPr>
        <p:txBody>
          <a:bodyPr/>
          <a:lstStyle/>
          <a:p>
            <a:r>
              <a:rPr lang="en-US" altLang="en-US"/>
              <a:t>Black Box Testing Advantages</a:t>
            </a:r>
            <a:endParaRPr lang="en-US" altLang="en-US"/>
          </a:p>
        </p:txBody>
      </p:sp>
      <p:sp>
        <p:nvSpPr>
          <p:cNvPr id="80899" name="Rectangle 3"/>
          <p:cNvSpPr>
            <a:spLocks noGrp="1" noChangeArrowheads="1"/>
          </p:cNvSpPr>
          <p:nvPr>
            <p:ph type="body" idx="1"/>
          </p:nvPr>
        </p:nvSpPr>
        <p:spPr>
          <a:xfrm>
            <a:off x="2514600" y="1447800"/>
            <a:ext cx="7162800" cy="4724400"/>
          </a:xfrm>
        </p:spPr>
        <p:txBody>
          <a:bodyPr>
            <a:normAutofit lnSpcReduction="10000"/>
          </a:bodyPr>
          <a:lstStyle/>
          <a:p>
            <a:r>
              <a:rPr lang="en-US" altLang="en-US">
                <a:latin typeface="Cambria" panose="02040503050406030204" pitchFamily="18" charset="0"/>
                <a:ea typeface="Cambria" panose="02040503050406030204" pitchFamily="18" charset="0"/>
                <a:cs typeface="Cambria" panose="02040503050406030204" pitchFamily="18" charset="0"/>
              </a:rPr>
              <a:t>The tester does not need to have a technical background. It is important to test by being in the user’s shoes and think from the user’s point of view.</a:t>
            </a:r>
            <a:endParaRPr lang="en-US" altLang="en-US">
              <a:latin typeface="Cambria" panose="02040503050406030204" pitchFamily="18" charset="0"/>
              <a:ea typeface="Cambria" panose="02040503050406030204" pitchFamily="18" charset="0"/>
              <a:cs typeface="Cambria" panose="02040503050406030204" pitchFamily="18" charset="0"/>
            </a:endParaRPr>
          </a:p>
          <a:p>
            <a:r>
              <a:rPr lang="en-US" altLang="en-US">
                <a:latin typeface="Cambria" panose="02040503050406030204" pitchFamily="18" charset="0"/>
                <a:ea typeface="Cambria" panose="02040503050406030204" pitchFamily="18" charset="0"/>
                <a:cs typeface="Cambria" panose="02040503050406030204" pitchFamily="18" charset="0"/>
              </a:rPr>
              <a:t>Testing can start once the development of the project/application is done. Both the testers and developers work independently without interfering in each other’s space.</a:t>
            </a:r>
            <a:endParaRPr lang="en-US" altLang="en-US">
              <a:latin typeface="Cambria" panose="02040503050406030204" pitchFamily="18" charset="0"/>
              <a:ea typeface="Cambria" panose="02040503050406030204" pitchFamily="18" charset="0"/>
              <a:cs typeface="Cambria" panose="02040503050406030204" pitchFamily="18" charset="0"/>
            </a:endParaRPr>
          </a:p>
          <a:p>
            <a:r>
              <a:rPr lang="en-US" altLang="en-US">
                <a:latin typeface="Cambria" panose="02040503050406030204" pitchFamily="18" charset="0"/>
                <a:ea typeface="Cambria" panose="02040503050406030204" pitchFamily="18" charset="0"/>
                <a:cs typeface="Cambria" panose="02040503050406030204" pitchFamily="18" charset="0"/>
              </a:rPr>
              <a:t>It is more effective for large and complex applications.</a:t>
            </a:r>
            <a:endParaRPr lang="en-US" altLang="en-US">
              <a:latin typeface="Cambria" panose="02040503050406030204" pitchFamily="18" charset="0"/>
              <a:ea typeface="Cambria" panose="02040503050406030204" pitchFamily="18" charset="0"/>
              <a:cs typeface="Cambria" panose="02040503050406030204" pitchFamily="18" charset="0"/>
            </a:endParaRPr>
          </a:p>
          <a:p>
            <a:r>
              <a:rPr lang="en-US" altLang="en-US">
                <a:latin typeface="Cambria" panose="02040503050406030204" pitchFamily="18" charset="0"/>
                <a:ea typeface="Cambria" panose="02040503050406030204" pitchFamily="18" charset="0"/>
                <a:cs typeface="Cambria" panose="02040503050406030204" pitchFamily="18" charset="0"/>
              </a:rPr>
              <a:t>Defects and inconsistencies can be identified in the early stages of testing.</a:t>
            </a:r>
            <a:endParaRPr lang="en-US" altLang="en-US">
              <a:latin typeface="Cambria" panose="02040503050406030204" pitchFamily="18" charset="0"/>
              <a:ea typeface="Cambria" panose="02040503050406030204" pitchFamily="18" charset="0"/>
              <a:cs typeface="Cambria" panose="02040503050406030204" pitchFamily="18" charset="0"/>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981200" y="110490"/>
            <a:ext cx="7848600" cy="838200"/>
          </a:xfrm>
        </p:spPr>
        <p:txBody>
          <a:bodyPr/>
          <a:lstStyle/>
          <a:p>
            <a:r>
              <a:rPr lang="en-US" altLang="en-US"/>
              <a:t>Black Box Testing Disadvantages</a:t>
            </a:r>
            <a:endParaRPr lang="en-US" altLang="en-US"/>
          </a:p>
        </p:txBody>
      </p:sp>
      <p:sp>
        <p:nvSpPr>
          <p:cNvPr id="82947" name="Content Placeholder 1"/>
          <p:cNvSpPr>
            <a:spLocks noGrp="1"/>
          </p:cNvSpPr>
          <p:nvPr>
            <p:ph idx="1"/>
          </p:nvPr>
        </p:nvSpPr>
        <p:spPr>
          <a:xfrm>
            <a:off x="2514600" y="1524000"/>
            <a:ext cx="7239000" cy="4114800"/>
          </a:xfrm>
        </p:spPr>
        <p:txBody>
          <a:bodyPr/>
          <a:lstStyle/>
          <a:p>
            <a:r>
              <a:rPr lang="en-US" altLang="en-US">
                <a:latin typeface="Cambria" panose="02040503050406030204" pitchFamily="18" charset="0"/>
                <a:ea typeface="Cambria" panose="02040503050406030204" pitchFamily="18" charset="0"/>
                <a:cs typeface="Cambria" panose="02040503050406030204" pitchFamily="18" charset="0"/>
              </a:rPr>
              <a:t>Without any technical or programming knowledge, there are chances of ignoring possible conditions of the scenario to be tested.</a:t>
            </a:r>
            <a:endParaRPr lang="en-US" altLang="en-US">
              <a:latin typeface="Cambria" panose="02040503050406030204" pitchFamily="18" charset="0"/>
              <a:ea typeface="Cambria" panose="02040503050406030204" pitchFamily="18" charset="0"/>
              <a:cs typeface="Cambria" panose="02040503050406030204" pitchFamily="18" charset="0"/>
            </a:endParaRPr>
          </a:p>
          <a:p>
            <a:r>
              <a:rPr lang="en-US" altLang="en-US">
                <a:latin typeface="Cambria" panose="02040503050406030204" pitchFamily="18" charset="0"/>
                <a:ea typeface="Cambria" panose="02040503050406030204" pitchFamily="18" charset="0"/>
                <a:cs typeface="Cambria" panose="02040503050406030204" pitchFamily="18" charset="0"/>
              </a:rPr>
              <a:t>In a stipulated time there is a possibility of testing less and skipping all possible inputs and their output testing.</a:t>
            </a:r>
            <a:endParaRPr lang="en-US" altLang="en-US">
              <a:latin typeface="Cambria" panose="02040503050406030204" pitchFamily="18" charset="0"/>
              <a:ea typeface="Cambria" panose="02040503050406030204" pitchFamily="18" charset="0"/>
              <a:cs typeface="Cambria" panose="02040503050406030204" pitchFamily="18" charset="0"/>
            </a:endParaRPr>
          </a:p>
          <a:p>
            <a:r>
              <a:rPr lang="en-US" altLang="en-US">
                <a:latin typeface="Cambria" panose="02040503050406030204" pitchFamily="18" charset="0"/>
                <a:ea typeface="Cambria" panose="02040503050406030204" pitchFamily="18" charset="0"/>
                <a:cs typeface="Cambria" panose="02040503050406030204" pitchFamily="18" charset="0"/>
              </a:rPr>
              <a:t>Complete Test Coverage is not possible for large and complex projects</a:t>
            </a:r>
            <a:endParaRPr lang="en-US" altLang="en-US">
              <a:latin typeface="Cambria" panose="02040503050406030204" pitchFamily="18" charset="0"/>
              <a:ea typeface="Cambria" panose="02040503050406030204" pitchFamily="18" charset="0"/>
              <a:cs typeface="Cambria" panose="02040503050406030204" pitchFamily="18" charset="0"/>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altLang="en-US"/>
              <a:t>Questions?</a:t>
            </a:r>
            <a:endParaRPr lang="en-US" altLang="en-US"/>
          </a:p>
        </p:txBody>
      </p:sp>
      <p:sp>
        <p:nvSpPr>
          <p:cNvPr id="84995" name="Slide Number Placeholder 2"/>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3E2C8B5E-8986-4CFC-A3AD-03F557594424}" type="slidenum">
              <a:rPr lang="en-US" altLang="en-US" sz="900"/>
            </a:fld>
            <a:endParaRPr lang="en-US" altLang="en-US" sz="900"/>
          </a:p>
        </p:txBody>
      </p:sp>
      <p:pic>
        <p:nvPicPr>
          <p:cNvPr id="84996" name="Picture 3" descr="See the source imag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93616" y="1152526"/>
            <a:ext cx="5203825"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a:t>Stages in Requirements based Testing</a:t>
            </a:r>
            <a:endParaRPr lang="en-US" altLang="en-US"/>
          </a:p>
        </p:txBody>
      </p:sp>
      <p:sp>
        <p:nvSpPr>
          <p:cNvPr id="8195" name="Content Placeholder 2"/>
          <p:cNvSpPr>
            <a:spLocks noGrp="1"/>
          </p:cNvSpPr>
          <p:nvPr>
            <p:ph idx="1"/>
          </p:nvPr>
        </p:nvSpPr>
        <p:spPr>
          <a:xfrm>
            <a:off x="2362200" y="1219201"/>
            <a:ext cx="6858000" cy="4906963"/>
          </a:xfrm>
        </p:spPr>
        <p:txBody>
          <a:bodyPr/>
          <a:lstStyle/>
          <a:p>
            <a:r>
              <a:rPr lang="en-US" altLang="en-US" b="1"/>
              <a:t>Defining Test Completion Criteria - </a:t>
            </a:r>
            <a:r>
              <a:rPr lang="en-US" altLang="en-US"/>
              <a:t>Testing is completed only when all the functional and non-functional testing is complete.</a:t>
            </a:r>
            <a:endParaRPr lang="en-US" altLang="en-US"/>
          </a:p>
          <a:p>
            <a:r>
              <a:rPr lang="en-US" altLang="en-US" b="1"/>
              <a:t>Design Test Cases - </a:t>
            </a:r>
            <a:r>
              <a:rPr lang="en-US" altLang="en-US"/>
              <a:t>A Test case has five parameters namely the initial state or precondition, data setup, the inputs, expected outcomes and actual outcomes.</a:t>
            </a:r>
            <a:endParaRPr lang="en-US" altLang="en-US"/>
          </a:p>
          <a:p>
            <a:r>
              <a:rPr lang="en-US" altLang="en-US" b="1"/>
              <a:t>Execute Tests</a:t>
            </a:r>
            <a:r>
              <a:rPr lang="en-US" altLang="en-US"/>
              <a:t> - Execute the test cases against the system under test and document the results.</a:t>
            </a:r>
            <a:endParaRPr lang="en-US" alt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a:t>Stages in Requirements based Testing…</a:t>
            </a:r>
            <a:endParaRPr lang="en-US" altLang="en-US"/>
          </a:p>
        </p:txBody>
      </p:sp>
      <p:sp>
        <p:nvSpPr>
          <p:cNvPr id="9219" name="Content Placeholder 2"/>
          <p:cNvSpPr>
            <a:spLocks noGrp="1"/>
          </p:cNvSpPr>
          <p:nvPr>
            <p:ph idx="1"/>
          </p:nvPr>
        </p:nvSpPr>
        <p:spPr>
          <a:xfrm>
            <a:off x="2362200" y="1295401"/>
            <a:ext cx="7086600" cy="4830763"/>
          </a:xfrm>
        </p:spPr>
        <p:txBody>
          <a:bodyPr/>
          <a:lstStyle/>
          <a:p>
            <a:r>
              <a:rPr lang="en-US" altLang="en-US" b="1"/>
              <a:t>Verify Test Results - </a:t>
            </a:r>
            <a:r>
              <a:rPr lang="en-US" altLang="en-US"/>
              <a:t>Verify if the expected and actual results match each other.</a:t>
            </a:r>
            <a:endParaRPr lang="en-US" altLang="en-US"/>
          </a:p>
          <a:p>
            <a:r>
              <a:rPr lang="en-US" altLang="en-US" b="1"/>
              <a:t>Verify Test Coverage - </a:t>
            </a:r>
            <a:r>
              <a:rPr lang="en-US" altLang="en-US"/>
              <a:t>Verify if the tests cover both functional and non-functional aspects of the requirement.</a:t>
            </a:r>
            <a:endParaRPr lang="en-US" altLang="en-US"/>
          </a:p>
          <a:p>
            <a:r>
              <a:rPr lang="en-US" altLang="en-US" b="1"/>
              <a:t>Track and Manage Defects - </a:t>
            </a:r>
            <a:r>
              <a:rPr lang="en-US" altLang="en-US"/>
              <a:t>Any defects detected during the testing process goes through the defect life cycle and are tracked to resolution. Defect Statistics are maintained which will give us the overall status of the project.</a:t>
            </a:r>
            <a:endParaRPr lang="en-US" altLang="en-US"/>
          </a:p>
          <a:p>
            <a:endParaRPr lang="en-US" alt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057400" y="0"/>
            <a:ext cx="7772400" cy="838200"/>
          </a:xfrm>
        </p:spPr>
        <p:txBody>
          <a:bodyPr/>
          <a:lstStyle/>
          <a:p>
            <a:r>
              <a:rPr lang="en-US" altLang="en-US"/>
              <a:t>Black-Box Testing</a:t>
            </a:r>
            <a:endParaRPr lang="en-US" altLang="en-US"/>
          </a:p>
        </p:txBody>
      </p:sp>
      <p:sp>
        <p:nvSpPr>
          <p:cNvPr id="3075" name="Rectangle 3"/>
          <p:cNvSpPr>
            <a:spLocks noGrp="1" noChangeArrowheads="1"/>
          </p:cNvSpPr>
          <p:nvPr>
            <p:ph type="body" idx="1"/>
          </p:nvPr>
        </p:nvSpPr>
        <p:spPr>
          <a:xfrm>
            <a:off x="2514600" y="1371600"/>
            <a:ext cx="7239000" cy="4648200"/>
          </a:xfrm>
        </p:spPr>
        <p:txBody>
          <a:bodyPr/>
          <a:lstStyle/>
          <a:p>
            <a:pPr marL="0" indent="0">
              <a:buNone/>
              <a:defRPr/>
            </a:pPr>
            <a:r>
              <a:rPr lang="en-US" sz="2400" b="1" dirty="0">
                <a:latin typeface="Cambria" panose="02040503050406030204" pitchFamily="18" charset="0"/>
                <a:ea typeface="Cambria" panose="02040503050406030204" pitchFamily="18" charset="0"/>
              </a:rPr>
              <a:t>Black Box Testing:</a:t>
            </a:r>
            <a:endParaRPr lang="en-US" sz="2400" b="1" dirty="0">
              <a:latin typeface="Cambria" panose="02040503050406030204" pitchFamily="18" charset="0"/>
              <a:ea typeface="Cambria" panose="02040503050406030204" pitchFamily="18" charset="0"/>
            </a:endParaRPr>
          </a:p>
          <a:p>
            <a:pPr>
              <a:defRPr/>
            </a:pPr>
            <a:r>
              <a:rPr lang="en-US" b="1" dirty="0">
                <a:latin typeface="Cambria" panose="02040503050406030204" pitchFamily="18" charset="0"/>
                <a:ea typeface="Cambria" panose="02040503050406030204" pitchFamily="18" charset="0"/>
              </a:rPr>
              <a:t>Black Box Testing</a:t>
            </a:r>
            <a:r>
              <a:rPr lang="en-US" dirty="0">
                <a:latin typeface="Cambria" panose="02040503050406030204" pitchFamily="18" charset="0"/>
                <a:ea typeface="Cambria" panose="02040503050406030204" pitchFamily="18" charset="0"/>
              </a:rPr>
              <a:t> is a software testing method in which the functionalities of software applications are tested without having knowledge of internal code structure, implementation details and internal paths.</a:t>
            </a:r>
            <a:endParaRPr lang="en-US" dirty="0">
              <a:latin typeface="Cambria" panose="02040503050406030204" pitchFamily="18" charset="0"/>
              <a:ea typeface="Cambria" panose="02040503050406030204" pitchFamily="18" charset="0"/>
            </a:endParaRPr>
          </a:p>
          <a:p>
            <a:pPr>
              <a:defRPr/>
            </a:pPr>
            <a:r>
              <a:rPr lang="en-US" dirty="0">
                <a:latin typeface="Cambria" panose="02040503050406030204" pitchFamily="18" charset="0"/>
                <a:ea typeface="Cambria" panose="02040503050406030204" pitchFamily="18" charset="0"/>
              </a:rPr>
              <a:t>Black Box Testing mainly focuses on input and output of software applications and it is entirely based on software requirements and specifications. </a:t>
            </a:r>
            <a:endParaRPr lang="en-US" dirty="0">
              <a:latin typeface="Cambria" panose="02040503050406030204" pitchFamily="18" charset="0"/>
              <a:ea typeface="Cambria" panose="02040503050406030204" pitchFamily="18" charset="0"/>
            </a:endParaRPr>
          </a:p>
          <a:p>
            <a:pPr>
              <a:defRPr/>
            </a:pPr>
            <a:r>
              <a:rPr lang="en-US" dirty="0">
                <a:latin typeface="Cambria" panose="02040503050406030204" pitchFamily="18" charset="0"/>
                <a:ea typeface="Cambria" panose="02040503050406030204" pitchFamily="18" charset="0"/>
              </a:rPr>
              <a:t>It is also known as Behavioral Testing.</a:t>
            </a:r>
            <a:endParaRPr lang="en-US" dirty="0">
              <a:latin typeface="Cambria" panose="02040503050406030204" pitchFamily="18" charset="0"/>
              <a:ea typeface="Cambria" panose="02040503050406030204" pitchFamily="18"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a:t>Black-Box Testing…</a:t>
            </a:r>
            <a:endParaRPr lang="en-US" altLang="en-US"/>
          </a:p>
        </p:txBody>
      </p:sp>
      <p:sp>
        <p:nvSpPr>
          <p:cNvPr id="12291" name="Slide Number Placeholder 2"/>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9A68ECAF-8823-4DBB-ACC3-42262A775695}" type="slidenum">
              <a:rPr lang="en-US" altLang="en-US" sz="900"/>
            </a:fld>
            <a:endParaRPr lang="en-US" altLang="en-US" sz="900"/>
          </a:p>
        </p:txBody>
      </p:sp>
      <p:pic>
        <p:nvPicPr>
          <p:cNvPr id="12292" name="Picture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362200" y="1600201"/>
            <a:ext cx="7258050"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600200" y="0"/>
            <a:ext cx="8229600" cy="838200"/>
          </a:xfrm>
        </p:spPr>
        <p:txBody>
          <a:bodyPr/>
          <a:lstStyle/>
          <a:p>
            <a:r>
              <a:rPr lang="en-US" altLang="en-US"/>
              <a:t>Black-Box Testing…</a:t>
            </a:r>
            <a:endParaRPr lang="en-US" altLang="en-US"/>
          </a:p>
        </p:txBody>
      </p:sp>
      <p:sp>
        <p:nvSpPr>
          <p:cNvPr id="8195" name="Rectangle 3"/>
          <p:cNvSpPr>
            <a:spLocks noGrp="1" noChangeArrowheads="1"/>
          </p:cNvSpPr>
          <p:nvPr>
            <p:ph type="body" idx="1"/>
          </p:nvPr>
        </p:nvSpPr>
        <p:spPr>
          <a:xfrm>
            <a:off x="2438400" y="1447800"/>
            <a:ext cx="7010400" cy="3949700"/>
          </a:xfrm>
        </p:spPr>
        <p:txBody>
          <a:bodyPr>
            <a:normAutofit lnSpcReduction="10000"/>
          </a:bodyPr>
          <a:lstStyle/>
          <a:p>
            <a:pPr>
              <a:defRPr/>
            </a:pPr>
            <a:r>
              <a:rPr lang="en-US" altLang="en-US" dirty="0">
                <a:latin typeface="Cambria" panose="02040503050406030204" pitchFamily="18" charset="0"/>
                <a:ea typeface="Cambria" panose="02040503050406030204" pitchFamily="18" charset="0"/>
              </a:rPr>
              <a:t>The above Black-Box can be any software system you want to test. For Example, an operating system like Windows, a website like Google, a database like Oracle or even your own custom application. </a:t>
            </a:r>
            <a:endParaRPr lang="en-US" altLang="en-US" dirty="0">
              <a:latin typeface="Cambria" panose="02040503050406030204" pitchFamily="18" charset="0"/>
              <a:ea typeface="Cambria" panose="02040503050406030204" pitchFamily="18" charset="0"/>
            </a:endParaRPr>
          </a:p>
          <a:p>
            <a:pPr marL="0" indent="0">
              <a:buNone/>
              <a:defRPr/>
            </a:pPr>
            <a:endParaRPr lang="en-US" altLang="en-US" dirty="0">
              <a:latin typeface="Cambria" panose="02040503050406030204" pitchFamily="18" charset="0"/>
              <a:ea typeface="Cambria" panose="02040503050406030204" pitchFamily="18" charset="0"/>
            </a:endParaRPr>
          </a:p>
          <a:p>
            <a:pPr>
              <a:defRPr/>
            </a:pPr>
            <a:r>
              <a:rPr lang="en-US" altLang="en-US" dirty="0">
                <a:latin typeface="Cambria" panose="02040503050406030204" pitchFamily="18" charset="0"/>
                <a:ea typeface="Cambria" panose="02040503050406030204" pitchFamily="18" charset="0"/>
              </a:rPr>
              <a:t>Under Black Box Testing, you can test these applications by just focusing on the inputs and outputs without knowing their internal code implementation.</a:t>
            </a:r>
            <a:endParaRPr lang="en-US" altLang="en-US" dirty="0">
              <a:latin typeface="Cambria" panose="02040503050406030204" pitchFamily="18" charset="0"/>
              <a:ea typeface="Cambria" panose="02040503050406030204" pitchFamily="18" charset="0"/>
            </a:endParaRP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13066</Words>
  <Application>WPS Presentation</Application>
  <PresentationFormat>Widescreen</PresentationFormat>
  <Paragraphs>393</Paragraphs>
  <Slides>45</Slides>
  <Notes>35</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59" baseType="lpstr">
      <vt:lpstr>Arial</vt:lpstr>
      <vt:lpstr>SimSun</vt:lpstr>
      <vt:lpstr>Wingdings</vt:lpstr>
      <vt:lpstr>Cambria</vt:lpstr>
      <vt:lpstr>Cambria</vt:lpstr>
      <vt:lpstr>Calibri</vt:lpstr>
      <vt:lpstr>Microsoft YaHei</vt:lpstr>
      <vt:lpstr>Arial Unicode MS</vt:lpstr>
      <vt:lpstr>Calibri Light</vt:lpstr>
      <vt:lpstr>Symbol</vt:lpstr>
      <vt:lpstr>Times New Roman</vt:lpstr>
      <vt:lpstr>Arial</vt:lpstr>
      <vt:lpstr>Office Theme</vt:lpstr>
      <vt:lpstr>MS_ClipArt_Gallery.2</vt:lpstr>
      <vt:lpstr>PowerPoint 演示文稿</vt:lpstr>
      <vt:lpstr>PowerPoint 演示文稿</vt:lpstr>
      <vt:lpstr>What is Requirements-Based Testing?</vt:lpstr>
      <vt:lpstr>What is the purpose of requirements based testing?</vt:lpstr>
      <vt:lpstr>Stages in Requirements based Testing</vt:lpstr>
      <vt:lpstr>Stages in Requirements based Testing…</vt:lpstr>
      <vt:lpstr>Black-Box Testing</vt:lpstr>
      <vt:lpstr>Black-Box Testing…</vt:lpstr>
      <vt:lpstr>Black-Box Testing…</vt:lpstr>
      <vt:lpstr>How to do BlackBox Testing</vt:lpstr>
      <vt:lpstr>How to do BlackBox Testing...</vt:lpstr>
      <vt:lpstr>Types of Black Box Testing</vt:lpstr>
      <vt:lpstr>Types of Black Box Testing…</vt:lpstr>
      <vt:lpstr>Types of Black Box Testing…</vt:lpstr>
      <vt:lpstr>Black-Box Testing Techniques</vt:lpstr>
      <vt:lpstr>Equivalence Class Definitions</vt:lpstr>
      <vt:lpstr>Equivalence Class Definitions</vt:lpstr>
      <vt:lpstr>Equivalence Class Definitions</vt:lpstr>
      <vt:lpstr>Equivalence Class Definitions</vt:lpstr>
      <vt:lpstr>Equivalence Class Definitions</vt:lpstr>
      <vt:lpstr>Examples of Equivalence Classes</vt:lpstr>
      <vt:lpstr>Examples of Equivalence Classes…</vt:lpstr>
      <vt:lpstr>Examples of Equivalence Classes…</vt:lpstr>
      <vt:lpstr>Boundary Value Analysis</vt:lpstr>
      <vt:lpstr>Boundary Value Analysis</vt:lpstr>
      <vt:lpstr>Boundary Value Analysis</vt:lpstr>
      <vt:lpstr>Boundary Value Analysis</vt:lpstr>
      <vt:lpstr>Boundary Value Analysis Example</vt:lpstr>
      <vt:lpstr>Boundary Value Analysis Example</vt:lpstr>
      <vt:lpstr>Boundary Value Analysis Example</vt:lpstr>
      <vt:lpstr>Advantages of Boundary Value Analysis</vt:lpstr>
      <vt:lpstr>Disadvantages of boundary value analysis</vt:lpstr>
      <vt:lpstr>Decision Table Testing</vt:lpstr>
      <vt:lpstr>Decision Table Testing…</vt:lpstr>
      <vt:lpstr>Decision Table Testing…</vt:lpstr>
      <vt:lpstr>Decision Table Testing…</vt:lpstr>
      <vt:lpstr>State Transition Testing</vt:lpstr>
      <vt:lpstr>Example of State Transition Testing</vt:lpstr>
      <vt:lpstr>Example of State Transition Testing</vt:lpstr>
      <vt:lpstr>Example of State Transition Testing</vt:lpstr>
      <vt:lpstr>Example of State Transition Testing</vt:lpstr>
      <vt:lpstr>Error Guessing</vt:lpstr>
      <vt:lpstr>Black Box Testing Advantages</vt:lpstr>
      <vt:lpstr>Black Box Testing Disadvantages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DANH</dc:creator>
  <cp:lastModifiedBy>DELL</cp:lastModifiedBy>
  <cp:revision>2</cp:revision>
  <dcterms:created xsi:type="dcterms:W3CDTF">2023-05-24T14:19:00Z</dcterms:created>
  <dcterms:modified xsi:type="dcterms:W3CDTF">2023-11-12T12:16:42Z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141742A976294819B15F5B3082635D06_12</vt:lpwstr>
  </property>
  <property fmtid="{D5CDD505-2E9C-101B-9397-08002B2CF9AE}" pid="3" name="KSOProductBuildVer">
    <vt:lpwstr>1033-12.2.0.13266</vt:lpwstr>
  </property>
</Properties>
</file>