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346" r:id="rId4"/>
    <p:sldId id="358" r:id="rId5"/>
    <p:sldId id="359" r:id="rId6"/>
    <p:sldId id="360" r:id="rId7"/>
    <p:sldId id="361" r:id="rId8"/>
    <p:sldId id="362" r:id="rId9"/>
    <p:sldId id="363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12E45-E3F4-42B5-A366-B7234189BF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9FD7-BF8F-4D17-8964-1E8F2FDA45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D0C2E6-33D6-447C-B0E0-96BF0E72495C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09800" y="304800"/>
            <a:ext cx="8153400" cy="2286000"/>
          </a:xfrm>
        </p:spPr>
        <p:txBody>
          <a:bodyPr/>
          <a:lstStyle/>
          <a:p>
            <a:pPr algn="ctr" eaLnBrk="1" hangingPunct="1"/>
            <a:r>
              <a:rPr lang="nl-NL" dirty="0"/>
              <a:t>Fundamental Test Process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Activities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299" y="1324233"/>
            <a:ext cx="8458200" cy="1905000"/>
          </a:xfrm>
          <a:noFill/>
        </p:spPr>
        <p:txBody>
          <a:bodyPr>
            <a:normAutofit lnSpcReduction="100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Test process involves five activities: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Test Planning &amp; Control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Test Analysis &amp; Design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Test Implementation &amp; Execution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Evaluating Exit Criteria &amp; Reporting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Test Closure Activities</a:t>
            </a:r>
            <a:endParaRPr lang="en-US" altLang="en-US" sz="1700" dirty="0"/>
          </a:p>
        </p:txBody>
      </p:sp>
      <p:pic>
        <p:nvPicPr>
          <p:cNvPr id="1026" name="Picture 2" descr="Fundamental Test proces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822952"/>
            <a:ext cx="66579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Test Planning &amp; Control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458200" cy="1905000"/>
          </a:xfrm>
          <a:noFill/>
        </p:spPr>
        <p:txBody>
          <a:bodyPr>
            <a:noAutofit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sz="2000" dirty="0"/>
              <a:t>“A goal without a plan is just a wish“:</a:t>
            </a:r>
            <a:endParaRPr lang="en-US" altLang="en-US" sz="16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400" dirty="0"/>
              <a:t>Define test strategy and approach.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Define the scope of testing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Identify the objectives and risk associated with the testing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Plan resources, test environments and workstations etc.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State all assumptions and conditions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Identify the test tasks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Identify test tools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Plan testing budget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Plan tests for specific testing like (System testing, Performance testing etc.)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Schedule time for test analysis, design, implementation, and closure process.</a:t>
            </a:r>
            <a:endParaRPr lang="en-US" altLang="en-US" sz="1400" dirty="0"/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2. Test Analysis &amp; Design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458200" cy="1905000"/>
          </a:xfrm>
          <a:noFill/>
        </p:spPr>
        <p:txBody>
          <a:bodyPr>
            <a:noAutofit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sz="2000" i="1" dirty="0"/>
              <a:t>“Analysis gain better understanding“:</a:t>
            </a:r>
            <a:endParaRPr lang="en-US" sz="2000" i="1" dirty="0"/>
          </a:p>
          <a:p>
            <a:r>
              <a:rPr lang="en-US" sz="1400" dirty="0"/>
              <a:t>Review the test basis (basically documents like requirements, architecture, high-level design, product analysis)</a:t>
            </a:r>
            <a:endParaRPr lang="en-US" sz="1400" dirty="0"/>
          </a:p>
          <a:p>
            <a:r>
              <a:rPr lang="en-US" sz="1400" dirty="0"/>
              <a:t>Identify test conditions</a:t>
            </a:r>
            <a:endParaRPr lang="en-US" sz="1400" dirty="0"/>
          </a:p>
          <a:p>
            <a:r>
              <a:rPr lang="en-US" sz="1400" dirty="0"/>
              <a:t>Design test cases based on the technique selected during planning</a:t>
            </a:r>
            <a:endParaRPr lang="en-US" sz="1400" dirty="0"/>
          </a:p>
          <a:p>
            <a:r>
              <a:rPr lang="en-US" sz="1400" dirty="0"/>
              <a:t>Design test environment set-up</a:t>
            </a:r>
            <a:endParaRPr lang="en-US" sz="1400" dirty="0"/>
          </a:p>
          <a:p>
            <a:r>
              <a:rPr lang="en-US" sz="1400" dirty="0"/>
              <a:t>Write test scripts and test data</a:t>
            </a:r>
            <a:endParaRPr lang="en-US" sz="1400" dirty="0"/>
          </a:p>
          <a:p>
            <a:r>
              <a:rPr lang="en-US" sz="1400" dirty="0"/>
              <a:t>Analyze the test tools that are identified during planning</a:t>
            </a:r>
            <a:endParaRPr lang="en-US" sz="1400" dirty="0"/>
          </a:p>
          <a:p>
            <a:r>
              <a:rPr lang="en-US" sz="1400" dirty="0"/>
              <a:t>Design test automation script</a:t>
            </a:r>
            <a:endParaRPr lang="en-US" sz="1400" dirty="0"/>
          </a:p>
          <a:p>
            <a:r>
              <a:rPr lang="en-US" sz="1400" dirty="0"/>
              <a:t>Evaluate the testability of the software based on requirements</a:t>
            </a:r>
            <a:endParaRPr lang="en-US" sz="1400" dirty="0"/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3. Test Implementation &amp; Execution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458200" cy="1905000"/>
          </a:xfrm>
          <a:noFill/>
        </p:spPr>
        <p:txBody>
          <a:bodyPr>
            <a:noAutofit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sz="2000" dirty="0"/>
              <a:t>““Ideas are Easy. Implementation is hard““:</a:t>
            </a:r>
            <a:endParaRPr lang="en-US" altLang="en-US" sz="16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400" dirty="0"/>
              <a:t>Implement the designed test conditions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Create test suites (Test suites – Group test cases together that have the same set of behaviors)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Execute the developed test cases and scenarios using the test data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Execute necessary automation test scripts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Execute the tests in different test environments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Re-execute the tests that are failed in the first place to confirm the bug fix.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Log the test outcomes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Verify the actual and expected results of the test cases</a:t>
            </a:r>
            <a:endParaRPr lang="en-US" sz="1400" dirty="0"/>
          </a:p>
          <a:p>
            <a:pPr lvl="1" eaLnBrk="1" hangingPunct="1">
              <a:buClrTx/>
            </a:pPr>
            <a:r>
              <a:rPr lang="en-US" sz="1400" dirty="0"/>
              <a:t>Report the discrepancies in the results as incidents.</a:t>
            </a:r>
            <a:endParaRPr lang="en-US" altLang="en-US" sz="1400" dirty="0"/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4. Evaluating Exit criteria &amp; Reporting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458200" cy="1905000"/>
          </a:xfrm>
          <a:noFill/>
        </p:spPr>
        <p:txBody>
          <a:bodyPr>
            <a:normAutofit lnSpcReduction="100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“Evaluation- Learning tool to Improve“</a:t>
            </a:r>
            <a:endParaRPr lang="en-US" dirty="0"/>
          </a:p>
          <a:p>
            <a:pPr lvl="1" eaLnBrk="1" hangingPunct="1">
              <a:buClrTx/>
            </a:pPr>
            <a:r>
              <a:rPr lang="en-US" sz="1700" dirty="0"/>
              <a:t>Exit criteria:</a:t>
            </a:r>
            <a:endParaRPr lang="en-US" sz="1700" dirty="0"/>
          </a:p>
          <a:p>
            <a:pPr marL="1090930" lvl="1" indent="-352425">
              <a:buFont typeface="Wingdings" panose="05000000000000000000" pitchFamily="2" charset="2"/>
              <a:buChar char="ü"/>
            </a:pPr>
            <a:r>
              <a:rPr lang="en-US" sz="1700" dirty="0"/>
              <a:t>Executed more test cases with certain pass percentage</a:t>
            </a:r>
            <a:endParaRPr lang="en-US" sz="1700" dirty="0"/>
          </a:p>
          <a:p>
            <a:pPr marL="1090930" lvl="1" indent="-352425">
              <a:buFont typeface="Wingdings" panose="05000000000000000000" pitchFamily="2" charset="2"/>
              <a:buChar char="ü"/>
            </a:pPr>
            <a:r>
              <a:rPr lang="en-US" sz="1700" dirty="0"/>
              <a:t>Bug rate is low</a:t>
            </a:r>
            <a:endParaRPr lang="en-US" sz="1700" dirty="0"/>
          </a:p>
          <a:p>
            <a:pPr marL="1090930" lvl="1" indent="-352425">
              <a:buFont typeface="Wingdings" panose="05000000000000000000" pitchFamily="2" charset="2"/>
              <a:buChar char="ü"/>
            </a:pPr>
            <a:r>
              <a:rPr lang="en-US" sz="1700" dirty="0"/>
              <a:t>Deadlines achieved</a:t>
            </a:r>
            <a:endParaRPr lang="en-US" sz="1700" dirty="0"/>
          </a:p>
          <a:p>
            <a:pPr marL="1090930" lvl="1" indent="-352425">
              <a:buFont typeface="Wingdings" panose="05000000000000000000" pitchFamily="2" charset="2"/>
              <a:buChar char="ü"/>
            </a:pPr>
            <a:r>
              <a:rPr lang="en-US" sz="1700" dirty="0"/>
              <a:t>No critical issues</a:t>
            </a:r>
            <a:endParaRPr lang="en-US" sz="1700" dirty="0"/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/>
              <a:t>4. Evaluating Exit criteria &amp; Reporting (</a:t>
            </a:r>
            <a:r>
              <a:rPr lang="en-US" b="0" dirty="0" err="1"/>
              <a:t>Cont</a:t>
            </a:r>
            <a:r>
              <a:rPr lang="en-US" b="0" dirty="0"/>
              <a:t>…)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458200" cy="1905000"/>
          </a:xfrm>
          <a:noFill/>
        </p:spPr>
        <p:txBody>
          <a:bodyPr>
            <a:normAutofit fontScale="77500" lnSpcReduction="200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“Evaluation- Learning tool to Improve“</a:t>
            </a:r>
            <a:endParaRPr lang="en-US" dirty="0"/>
          </a:p>
          <a:p>
            <a:pPr lvl="1" eaLnBrk="1" hangingPunct="1">
              <a:buClrTx/>
            </a:pPr>
            <a:r>
              <a:rPr lang="en-US" sz="1700" dirty="0"/>
              <a:t>Evaluating exit criteria and reporting:</a:t>
            </a:r>
            <a:endParaRPr lang="en-US" sz="1700" dirty="0"/>
          </a:p>
          <a:p>
            <a:pPr marL="973455" indent="-234950">
              <a:buFont typeface="Wingdings" panose="05000000000000000000" pitchFamily="2" charset="2"/>
              <a:buChar char="ü"/>
            </a:pPr>
            <a:r>
              <a:rPr lang="en-US" sz="1700" dirty="0"/>
              <a:t>Verify the test logs against the exit criteria</a:t>
            </a:r>
            <a:endParaRPr lang="en-US" sz="1700" dirty="0"/>
          </a:p>
          <a:p>
            <a:pPr marL="973455" indent="-234950">
              <a:buFont typeface="Wingdings" panose="05000000000000000000" pitchFamily="2" charset="2"/>
              <a:buChar char="ü"/>
            </a:pPr>
            <a:r>
              <a:rPr lang="en-US" sz="1700" dirty="0"/>
              <a:t>Determine more test cases are required or to change the exit criteria plan</a:t>
            </a:r>
            <a:endParaRPr lang="en-US" sz="1700" dirty="0"/>
          </a:p>
          <a:p>
            <a:pPr marL="973455" indent="-234950">
              <a:buFont typeface="Wingdings" panose="05000000000000000000" pitchFamily="2" charset="2"/>
              <a:buChar char="ü"/>
            </a:pPr>
            <a:r>
              <a:rPr lang="en-US" sz="1700" dirty="0"/>
              <a:t>Document the test results for the executed test cases (done in parallel with test execution)</a:t>
            </a:r>
            <a:endParaRPr lang="en-US" sz="1700" dirty="0"/>
          </a:p>
          <a:p>
            <a:pPr marL="973455" indent="-234950">
              <a:buFont typeface="Wingdings" panose="05000000000000000000" pitchFamily="2" charset="2"/>
              <a:buChar char="ü"/>
            </a:pPr>
            <a:r>
              <a:rPr lang="en-US" sz="1700" dirty="0"/>
              <a:t>Verify the logged incidents and validate whether the executed test is wrong or the fault is in the system</a:t>
            </a:r>
            <a:endParaRPr lang="en-US" sz="1700" dirty="0"/>
          </a:p>
          <a:p>
            <a:pPr marL="973455" indent="-234950">
              <a:buFont typeface="Wingdings" panose="05000000000000000000" pitchFamily="2" charset="2"/>
              <a:buChar char="ü"/>
            </a:pPr>
            <a:r>
              <a:rPr lang="en-US" sz="1700" dirty="0"/>
              <a:t>Prepare test summary report of the test execution</a:t>
            </a:r>
            <a:endParaRPr lang="en-US" sz="1700" dirty="0"/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169793-E6CD-4654-B074-75BE433FC00B}" type="slidenum">
              <a:rPr lang="en-US" altLang="en-US" sz="1400"/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1"/>
            <a:ext cx="7772400" cy="792163"/>
          </a:xfrm>
          <a:noFill/>
        </p:spPr>
        <p:txBody>
          <a:bodyPr/>
          <a:lstStyle/>
          <a:p>
            <a:r>
              <a:rPr lang="en-US" b="0" dirty="0"/>
              <a:t>5. Test closure activities</a:t>
            </a:r>
            <a:endParaRPr lang="en-US" b="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458200" cy="1905000"/>
          </a:xfrm>
          <a:noFill/>
        </p:spPr>
        <p:txBody>
          <a:bodyPr>
            <a:normAutofit lnSpcReduction="10000"/>
          </a:bodyPr>
          <a:lstStyle/>
          <a:p>
            <a:pPr marL="609600" indent="-609600">
              <a:buClr>
                <a:srgbClr val="FFCC00"/>
              </a:buClr>
              <a:buNone/>
            </a:pPr>
            <a:r>
              <a:rPr lang="en-US" dirty="0"/>
              <a:t>“Closure – Way to start new beginning“:</a:t>
            </a:r>
            <a:endParaRPr lang="en-US" altLang="en-US" sz="1800" u="sng" dirty="0">
              <a:solidFill>
                <a:schemeClr val="tx2"/>
              </a:solidFill>
            </a:endParaRPr>
          </a:p>
          <a:p>
            <a:pPr lvl="1" eaLnBrk="1" hangingPunct="1">
              <a:buClrTx/>
            </a:pPr>
            <a:r>
              <a:rPr lang="en-US" sz="1700" dirty="0"/>
              <a:t>Validate the deliverable are matching with the requirement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Finalize the test cases, scripts, and data for future reuse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Validate all logged incidents are resolved and closed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Lessons learned documentation preparation</a:t>
            </a:r>
            <a:endParaRPr lang="en-US" sz="1700" dirty="0"/>
          </a:p>
          <a:p>
            <a:pPr lvl="1" eaLnBrk="1" hangingPunct="1">
              <a:buClrTx/>
            </a:pPr>
            <a:r>
              <a:rPr lang="en-US" sz="1700" dirty="0"/>
              <a:t>Handover the test summary to the support and maintenance</a:t>
            </a:r>
            <a:endParaRPr lang="en-US" altLang="en-US" sz="1700" dirty="0"/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133600"/>
            <a:ext cx="6400800" cy="762000"/>
          </a:xfrm>
        </p:spPr>
        <p:txBody>
          <a:bodyPr/>
          <a:lstStyle/>
          <a:p>
            <a:pPr algn="ctr" eaLnBrk="1" hangingPunct="1"/>
            <a:r>
              <a:rPr lang="en-US" altLang="en-US" sz="3200"/>
              <a:t>Thank You</a:t>
            </a:r>
            <a:endParaRPr lang="en-US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2780</Words>
  <Application>WPS Presentation</Application>
  <PresentationFormat>Widescreen</PresentationFormat>
  <Paragraphs>94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Fundamental Test Process</vt:lpstr>
      <vt:lpstr>Activities</vt:lpstr>
      <vt:lpstr>Test Planning &amp; Control</vt:lpstr>
      <vt:lpstr>2. Test Analysis &amp; Design</vt:lpstr>
      <vt:lpstr>3. Test Implementation &amp; Execution</vt:lpstr>
      <vt:lpstr>4. Evaluating Exit criteria &amp; Reporting</vt:lpstr>
      <vt:lpstr>4. Evaluating Exit criteria &amp; Reporting (Cont…)</vt:lpstr>
      <vt:lpstr>5. Test closure activities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DANH</dc:creator>
  <cp:lastModifiedBy>DELL</cp:lastModifiedBy>
  <cp:revision>2</cp:revision>
  <dcterms:created xsi:type="dcterms:W3CDTF">2023-05-24T14:13:00Z</dcterms:created>
  <dcterms:modified xsi:type="dcterms:W3CDTF">2023-11-12T12:04:44Z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B57347F9A4084198B2F3B675C489457D_12</vt:lpwstr>
  </property>
  <property fmtid="{D5CDD505-2E9C-101B-9397-08002B2CF9AE}" pid="3" name="KSOProductBuildVer">
    <vt:lpwstr>1033-12.2.0.13266</vt:lpwstr>
  </property>
</Properties>
</file>