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312" r:id="rId4"/>
    <p:sldId id="313" r:id="rId5"/>
    <p:sldId id="314" r:id="rId7"/>
    <p:sldId id="316" r:id="rId8"/>
    <p:sldId id="317" r:id="rId9"/>
    <p:sldId id="318" r:id="rId10"/>
    <p:sldId id="315" r:id="rId11"/>
    <p:sldId id="3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3A98E-336A-4E21-98B6-D4F79630634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9135-C42E-4AC2-A5FD-41DDA3294E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5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6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73A22D-8112-4432-AEEC-68EF68AC4FB3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2292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330D15-21BE-4199-90BB-2AA0892EE64B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209800" y="304800"/>
            <a:ext cx="7772400" cy="2286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/>
              <a:t>MC/DC</a:t>
            </a:r>
            <a:br>
              <a:rPr lang="en-US" altLang="en-US"/>
            </a:br>
            <a:r>
              <a:rPr lang="en-US" altLang="en-US"/>
              <a:t>MODIFIED CONDITIONS and DECISION COVERAGE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71CECAB-5756-4DB3-9EA9-3303BF81E98F}" type="slidenum">
              <a:rPr lang="en-US" altLang="en-US" sz="1400"/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/>
          <a:lstStyle/>
          <a:p>
            <a:pPr eaLnBrk="1" hangingPunct="1"/>
            <a:r>
              <a:rPr lang="en-US" altLang="en-US" u="sng"/>
              <a:t>Test-case Design</a:t>
            </a:r>
            <a:endParaRPr lang="en-US" altLang="en-US" u="sng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828800"/>
            <a:ext cx="8458200" cy="47244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altLang="en-US"/>
              <a:t> 	</a:t>
            </a:r>
            <a:r>
              <a:rPr lang="en-US" altLang="en-US" sz="1800" u="sng">
                <a:solidFill>
                  <a:schemeClr val="tx2"/>
                </a:solidFill>
              </a:rPr>
              <a:t>Modified condition/decision coverage(MC/DC):</a:t>
            </a:r>
            <a:endParaRPr lang="en-US" altLang="en-US" sz="1800" u="sng">
              <a:solidFill>
                <a:schemeClr val="tx2"/>
              </a:solidFill>
            </a:endParaRPr>
          </a:p>
          <a:p>
            <a:pPr marL="990600" lvl="1" indent="-533400">
              <a:buClr>
                <a:srgbClr val="FFCC00"/>
              </a:buClr>
            </a:pPr>
            <a:r>
              <a:rPr lang="en-US" altLang="en-US" sz="1700"/>
              <a:t>Consider the following example</a:t>
            </a:r>
            <a:endParaRPr lang="en-US" altLang="en-US" sz="1700"/>
          </a:p>
          <a:p>
            <a:pPr marL="990600" lvl="1" indent="-533400">
              <a:buClr>
                <a:srgbClr val="FFCC00"/>
              </a:buClr>
              <a:buNone/>
            </a:pPr>
            <a:r>
              <a:rPr lang="en-US" altLang="en-US" sz="1700"/>
              <a:t>if( kettle &amp;&amp; cup &amp;&amp; coffee ) {</a:t>
            </a:r>
            <a:endParaRPr lang="en-US" altLang="en-US" sz="1700"/>
          </a:p>
          <a:p>
            <a:pPr marL="990600" lvl="1" indent="-533400">
              <a:buClr>
                <a:srgbClr val="FFCC00"/>
              </a:buClr>
              <a:buNone/>
            </a:pPr>
            <a:r>
              <a:rPr lang="en-US" altLang="en-US" sz="1700"/>
              <a:t>  return cup_of_coffee;</a:t>
            </a:r>
            <a:endParaRPr lang="en-US" altLang="en-US" sz="1700"/>
          </a:p>
          <a:p>
            <a:pPr marL="990600" lvl="1" indent="-533400">
              <a:buClr>
                <a:srgbClr val="FFCC00"/>
              </a:buClr>
              <a:buNone/>
            </a:pPr>
            <a:r>
              <a:rPr lang="en-US" altLang="en-US" sz="1700"/>
              <a:t>}</a:t>
            </a:r>
            <a:endParaRPr lang="en-US" altLang="en-US" sz="1700"/>
          </a:p>
          <a:p>
            <a:pPr marL="990600" lvl="1" indent="-533400">
              <a:buClr>
                <a:srgbClr val="FFCC00"/>
              </a:buClr>
              <a:buNone/>
            </a:pPr>
            <a:r>
              <a:rPr lang="en-US" altLang="en-US" sz="1700"/>
              <a:t>else {</a:t>
            </a:r>
            <a:endParaRPr lang="en-US" altLang="en-US" sz="1700"/>
          </a:p>
          <a:p>
            <a:pPr marL="990600" lvl="1" indent="-533400">
              <a:buClr>
                <a:srgbClr val="FFCC00"/>
              </a:buClr>
              <a:buNone/>
            </a:pPr>
            <a:r>
              <a:rPr lang="en-US" altLang="en-US" sz="1700"/>
              <a:t>  return none;</a:t>
            </a:r>
            <a:endParaRPr lang="en-US" altLang="en-US" sz="1700"/>
          </a:p>
          <a:p>
            <a:pPr marL="990600" lvl="1" indent="-533400">
              <a:buClr>
                <a:srgbClr val="FFCC00"/>
              </a:buClr>
              <a:buNone/>
            </a:pPr>
            <a:r>
              <a:rPr lang="en-US" altLang="en-US" sz="1700"/>
              <a:t>}</a:t>
            </a:r>
            <a:endParaRPr lang="en-US" altLang="en-US" sz="1700"/>
          </a:p>
        </p:txBody>
      </p:sp>
      <p:pic>
        <p:nvPicPr>
          <p:cNvPr id="6149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6000"/>
            <a:ext cx="3810000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664AFEF-D59C-4616-B260-1FBFB4CE905F}" type="slidenum">
              <a:rPr lang="en-US" altLang="en-US" sz="1400"/>
            </a:fld>
            <a:endParaRPr lang="en-US" altLang="en-US" sz="14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8458200" cy="47244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altLang="en-US"/>
              <a:t>	 </a:t>
            </a:r>
            <a:r>
              <a:rPr lang="en-US" altLang="en-US" sz="1800" u="sng">
                <a:solidFill>
                  <a:schemeClr val="tx2"/>
                </a:solidFill>
              </a:rPr>
              <a:t>Modified condition/decision coverage(MC/DC):</a:t>
            </a:r>
            <a:endParaRPr lang="en-US" altLang="en-US" sz="1800" u="sng">
              <a:solidFill>
                <a:schemeClr val="tx2"/>
              </a:solidFill>
            </a:endParaRPr>
          </a:p>
          <a:p>
            <a:pPr marL="990600" lvl="1" indent="-533400">
              <a:buClr>
                <a:srgbClr val="FFCC00"/>
              </a:buClr>
            </a:pPr>
            <a:r>
              <a:rPr lang="en-US" altLang="en-US" sz="1700"/>
              <a:t>Using exhaustive testing method eight test cases are required for complete testing as shown by the following table.      </a:t>
            </a:r>
            <a:endParaRPr lang="en-US" altLang="en-US" sz="1700"/>
          </a:p>
        </p:txBody>
      </p:sp>
      <p:sp>
        <p:nvSpPr>
          <p:cNvPr id="7172" name="Rectangle 69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/>
          <a:lstStyle/>
          <a:p>
            <a:pPr eaLnBrk="1" hangingPunct="1"/>
            <a:r>
              <a:rPr lang="en-US" altLang="en-US" u="sng"/>
              <a:t>Test-case Design</a:t>
            </a:r>
            <a:endParaRPr lang="en-US" altLang="en-US" u="sng"/>
          </a:p>
        </p:txBody>
      </p:sp>
      <p:pic>
        <p:nvPicPr>
          <p:cNvPr id="7173" name="Picture 6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619376"/>
            <a:ext cx="375285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1501AF4-E56F-4EBF-9523-FDBA1A1C11A8}" type="slidenum">
              <a:rPr lang="en-US" altLang="en-US" sz="1400"/>
            </a:fld>
            <a:endParaRPr lang="en-US" altLang="en-US" sz="140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0" y="1371600"/>
            <a:ext cx="8458200" cy="47244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altLang="en-US"/>
              <a:t>	 </a:t>
            </a:r>
            <a:r>
              <a:rPr lang="en-US" altLang="en-US" sz="1800" u="sng">
                <a:solidFill>
                  <a:schemeClr val="tx2"/>
                </a:solidFill>
              </a:rPr>
              <a:t>Modified condition/decision coverage(MC/DC):</a:t>
            </a:r>
            <a:endParaRPr lang="en-US" altLang="en-US" sz="1800" u="sng">
              <a:solidFill>
                <a:schemeClr val="tx2"/>
              </a:solidFill>
            </a:endParaRPr>
          </a:p>
          <a:p>
            <a:pPr marL="990600" lvl="1" indent="-533400">
              <a:buClr>
                <a:srgbClr val="FFCC00"/>
              </a:buClr>
            </a:pPr>
            <a:r>
              <a:rPr lang="en-US" altLang="en-US" sz="1700"/>
              <a:t>Using MC/DC only four test cases are sufficient  </a:t>
            </a:r>
            <a:endParaRPr lang="en-US" altLang="en-US" sz="1700"/>
          </a:p>
        </p:txBody>
      </p:sp>
      <p:sp>
        <p:nvSpPr>
          <p:cNvPr id="9220" name="Rectangle 59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/>
          <a:lstStyle/>
          <a:p>
            <a:pPr eaLnBrk="1" hangingPunct="1"/>
            <a:r>
              <a:rPr lang="en-US" altLang="en-US" u="sng"/>
              <a:t>Test-case Design</a:t>
            </a:r>
            <a:endParaRPr lang="en-US" altLang="en-US" u="sng"/>
          </a:p>
        </p:txBody>
      </p:sp>
      <p:pic>
        <p:nvPicPr>
          <p:cNvPr id="9221" name="Picture 6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03476"/>
            <a:ext cx="4090988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92F84FB-2006-4EE3-A374-0EECD6189266}" type="slidenum">
              <a:rPr lang="en-US" altLang="en-US" sz="1400"/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/>
          <a:lstStyle/>
          <a:p>
            <a:pPr eaLnBrk="1" hangingPunct="1"/>
            <a:r>
              <a:rPr lang="en-US" altLang="en-US" u="sng"/>
              <a:t>Test-case Design</a:t>
            </a:r>
            <a:endParaRPr lang="en-US" altLang="en-US" u="sng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828800"/>
            <a:ext cx="8458200" cy="47244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altLang="en-US"/>
              <a:t> 	</a:t>
            </a:r>
            <a:r>
              <a:rPr lang="en-US" altLang="en-US" sz="1800" u="sng">
                <a:solidFill>
                  <a:schemeClr val="tx2"/>
                </a:solidFill>
              </a:rPr>
              <a:t>Modified condition/decision coverage(MC/DC):</a:t>
            </a:r>
            <a:endParaRPr lang="en-US" altLang="en-US" sz="1800" u="sng">
              <a:solidFill>
                <a:schemeClr val="tx2"/>
              </a:solidFill>
            </a:endParaRPr>
          </a:p>
          <a:p>
            <a:pPr marL="990600" lvl="1" indent="-533400">
              <a:buClr>
                <a:srgbClr val="FFCC00"/>
              </a:buClr>
            </a:pPr>
            <a:r>
              <a:rPr lang="en-US" altLang="en-US" sz="1700"/>
              <a:t>Consider the following example</a:t>
            </a:r>
            <a:endParaRPr lang="en-US" altLang="en-US" sz="1700"/>
          </a:p>
          <a:p>
            <a:pPr marL="990600" lvl="1" indent="-533400">
              <a:buClr>
                <a:srgbClr val="FFCC00"/>
              </a:buClr>
              <a:buNone/>
            </a:pPr>
            <a:endParaRPr lang="en-US" altLang="en-US" sz="1700"/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9" y="2725739"/>
            <a:ext cx="74771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799D7C0-5F5A-492D-A203-B11EFDEB3489}" type="slidenum">
              <a:rPr lang="en-US" altLang="en-US" sz="1400"/>
            </a:fld>
            <a:endParaRPr lang="en-US" altLang="en-US" sz="140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8458200" cy="47244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altLang="en-US"/>
              <a:t>	 </a:t>
            </a:r>
            <a:r>
              <a:rPr lang="en-US" altLang="en-US" sz="1800" u="sng">
                <a:solidFill>
                  <a:schemeClr val="tx2"/>
                </a:solidFill>
              </a:rPr>
              <a:t>Modified condition/decision coverage(MC/DC):</a:t>
            </a:r>
            <a:endParaRPr lang="en-US" altLang="en-US" sz="1800" u="sng">
              <a:solidFill>
                <a:schemeClr val="tx2"/>
              </a:solidFill>
            </a:endParaRPr>
          </a:p>
          <a:p>
            <a:pPr marL="990600" lvl="1" indent="-533400">
              <a:buClr>
                <a:srgbClr val="FFCC00"/>
              </a:buClr>
            </a:pPr>
            <a:r>
              <a:rPr lang="en-US" altLang="en-US" sz="1700"/>
              <a:t>Using exhaustive testing method eight test cases are required for complete testing as shown by the following table.      </a:t>
            </a:r>
            <a:endParaRPr lang="en-US" altLang="en-US" sz="1700"/>
          </a:p>
        </p:txBody>
      </p:sp>
      <p:sp>
        <p:nvSpPr>
          <p:cNvPr id="11268" name="Rectangle 69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/>
          <a:lstStyle/>
          <a:p>
            <a:pPr eaLnBrk="1" hangingPunct="1"/>
            <a:r>
              <a:rPr lang="en-US" altLang="en-US" u="sng"/>
              <a:t>Test-case Design</a:t>
            </a:r>
            <a:endParaRPr lang="en-US" altLang="en-US" u="sng"/>
          </a:p>
        </p:txBody>
      </p:sp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2514600"/>
            <a:ext cx="500221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11B6990-E929-4E64-94FF-9DE91FEDA906}" type="slidenum">
              <a:rPr lang="en-US" altLang="en-US" sz="1400"/>
            </a:fld>
            <a:endParaRPr lang="en-US" altLang="en-US" sz="140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0" y="1371600"/>
            <a:ext cx="8458200" cy="47244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altLang="en-US"/>
              <a:t>	 </a:t>
            </a:r>
            <a:r>
              <a:rPr lang="en-US" altLang="en-US" sz="1800" u="sng">
                <a:solidFill>
                  <a:schemeClr val="tx2"/>
                </a:solidFill>
              </a:rPr>
              <a:t>Modified condition/decision coverage(MC/DC):</a:t>
            </a:r>
            <a:endParaRPr lang="en-US" altLang="en-US" sz="1800" u="sng">
              <a:solidFill>
                <a:schemeClr val="tx2"/>
              </a:solidFill>
            </a:endParaRPr>
          </a:p>
          <a:p>
            <a:pPr marL="990600" lvl="1" indent="-533400">
              <a:buClr>
                <a:srgbClr val="FFCC00"/>
              </a:buClr>
            </a:pPr>
            <a:r>
              <a:rPr lang="en-US" altLang="en-US" sz="1700"/>
              <a:t>Using MC/DC</a:t>
            </a:r>
            <a:endParaRPr lang="en-US" altLang="en-US" sz="1700"/>
          </a:p>
        </p:txBody>
      </p:sp>
      <p:sp>
        <p:nvSpPr>
          <p:cNvPr id="13316" name="Rectangle 59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/>
          <a:lstStyle/>
          <a:p>
            <a:pPr eaLnBrk="1" hangingPunct="1"/>
            <a:r>
              <a:rPr lang="en-US" altLang="en-US" u="sng"/>
              <a:t>Test-case Design</a:t>
            </a:r>
            <a:endParaRPr lang="en-US" altLang="en-US" u="sng"/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286000"/>
            <a:ext cx="50006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E008C0C-860F-4285-95CE-BD682F282425}" type="slidenum">
              <a:rPr lang="en-US" altLang="en-US" sz="1400"/>
            </a:fld>
            <a:endParaRPr lang="en-US" altLang="en-US" sz="140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828800"/>
            <a:ext cx="8458200" cy="47244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altLang="en-US"/>
              <a:t>	 </a:t>
            </a:r>
            <a:r>
              <a:rPr lang="en-US" altLang="en-US" sz="1800" u="sng">
                <a:solidFill>
                  <a:schemeClr val="tx2"/>
                </a:solidFill>
              </a:rPr>
              <a:t>Modified condition/decision coverage(MC/DC):</a:t>
            </a:r>
            <a:endParaRPr lang="en-US" altLang="en-US" sz="1800" u="sng">
              <a:solidFill>
                <a:schemeClr val="tx2"/>
              </a:solidFill>
            </a:endParaRPr>
          </a:p>
          <a:p>
            <a:pPr marL="990600" lvl="1" indent="-533400">
              <a:buClr>
                <a:srgbClr val="FFCC00"/>
              </a:buClr>
            </a:pPr>
            <a:r>
              <a:rPr lang="en-US" altLang="en-US" sz="1700"/>
              <a:t>In general Number of test cases required</a:t>
            </a:r>
            <a:endParaRPr lang="en-US" altLang="en-US" sz="1700"/>
          </a:p>
          <a:p>
            <a:pPr marL="990600" lvl="1" indent="-533400">
              <a:buClr>
                <a:srgbClr val="FFCC00"/>
              </a:buClr>
              <a:buNone/>
            </a:pPr>
            <a:r>
              <a:rPr lang="en-US" altLang="en-US" sz="1700"/>
              <a:t>	Using Exhaustive Testing Method = 2</a:t>
            </a:r>
            <a:r>
              <a:rPr lang="en-US" altLang="en-US" sz="1700" baseline="30000"/>
              <a:t>N</a:t>
            </a:r>
            <a:endParaRPr lang="en-US" altLang="en-US" sz="1700"/>
          </a:p>
          <a:p>
            <a:pPr marL="990600" lvl="1" indent="-533400">
              <a:buClr>
                <a:srgbClr val="FFCC00"/>
              </a:buClr>
              <a:buNone/>
            </a:pPr>
            <a:r>
              <a:rPr lang="en-US" altLang="en-US" sz="1700"/>
              <a:t>      Using MC/DC  = (N + 1) </a:t>
            </a:r>
            <a:endParaRPr lang="en-US" altLang="en-US" sz="1700"/>
          </a:p>
        </p:txBody>
      </p:sp>
      <p:sp>
        <p:nvSpPr>
          <p:cNvPr id="14340" name="Rectangle 59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/>
          <a:lstStyle/>
          <a:p>
            <a:pPr eaLnBrk="1" hangingPunct="1"/>
            <a:r>
              <a:rPr lang="en-US" altLang="en-US" u="sng"/>
              <a:t>Test-case Design</a:t>
            </a:r>
            <a:endParaRPr lang="en-US" altLang="en-US" u="sng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133600"/>
            <a:ext cx="6400800" cy="762000"/>
          </a:xfrm>
        </p:spPr>
        <p:txBody>
          <a:bodyPr/>
          <a:lstStyle/>
          <a:p>
            <a:pPr algn="ctr" eaLnBrk="1" hangingPunct="1"/>
            <a:r>
              <a:rPr lang="en-US" altLang="en-US" sz="3200"/>
              <a:t>Thank You</a:t>
            </a:r>
            <a:endParaRPr lang="en-US" altLang="en-US" sz="320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1041</Words>
  <Application>WPS Presentation</Application>
  <PresentationFormat>Widescreen</PresentationFormat>
  <Paragraphs>62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Calibri Light</vt:lpstr>
      <vt:lpstr>Calibri</vt:lpstr>
      <vt:lpstr>Microsoft YaHei</vt:lpstr>
      <vt:lpstr>Arial Unicode MS</vt:lpstr>
      <vt:lpstr>Office Theme</vt:lpstr>
      <vt:lpstr>MC/DC MODIFIED CONDITIONS and DECISION COVERAGE</vt:lpstr>
      <vt:lpstr>Test-case Design</vt:lpstr>
      <vt:lpstr>Test-case Design</vt:lpstr>
      <vt:lpstr>Test-case Design</vt:lpstr>
      <vt:lpstr>Test-case Design</vt:lpstr>
      <vt:lpstr>Test-case Design</vt:lpstr>
      <vt:lpstr>Test-case Design</vt:lpstr>
      <vt:lpstr>Test-case Design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DANH</dc:creator>
  <cp:lastModifiedBy>DELL</cp:lastModifiedBy>
  <cp:revision>2</cp:revision>
  <dcterms:created xsi:type="dcterms:W3CDTF">2023-05-24T14:11:00Z</dcterms:created>
  <dcterms:modified xsi:type="dcterms:W3CDTF">2023-11-12T11:00:19Z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A48974D6B38947D282CA754AF5158024_12</vt:lpwstr>
  </property>
  <property fmtid="{D5CDD505-2E9C-101B-9397-08002B2CF9AE}" pid="3" name="KSOProductBuildVer">
    <vt:lpwstr>1033-12.2.0.13266</vt:lpwstr>
  </property>
</Properties>
</file>