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76" r:id="rId5"/>
    <p:sldId id="377" r:id="rId6"/>
    <p:sldId id="346" r:id="rId7"/>
    <p:sldId id="371" r:id="rId8"/>
    <p:sldId id="372" r:id="rId9"/>
    <p:sldId id="373" r:id="rId10"/>
    <p:sldId id="374" r:id="rId11"/>
    <p:sldId id="375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B5380-89DD-4242-8DC5-6C648CB5617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38A7-313F-4605-BCFB-776F043ADF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1AA7-5851-4975-8A6C-1CE1B8FAC6E7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1AA7-5851-4975-8A6C-1CE1B8FAC6E7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1AA7-5851-4975-8A6C-1CE1B8FAC6E7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1AA7-5851-4975-8A6C-1CE1B8FAC6E7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31AA7-5851-4975-8A6C-1CE1B8FAC6E7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D0C2E6-33D6-447C-B0E0-96BF0E72495C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09800" y="304800"/>
            <a:ext cx="8153400" cy="2286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Difference Between Test Procedure And Test Suite; Test Case and Test Script</a:t>
            </a:r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133600"/>
            <a:ext cx="6400800" cy="762000"/>
          </a:xfrm>
        </p:spPr>
        <p:txBody>
          <a:bodyPr/>
          <a:lstStyle/>
          <a:p>
            <a:pPr algn="ctr" eaLnBrk="1" hangingPunct="1"/>
            <a:r>
              <a:rPr lang="en-US" altLang="en-US" sz="3200"/>
              <a:t>Thank You</a:t>
            </a:r>
            <a:endParaRPr lang="en-US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22238"/>
            <a:ext cx="77724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Difference Between Test Case And Test Script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1371600"/>
            <a:ext cx="8458200" cy="1905000"/>
          </a:xfrm>
          <a:noFill/>
        </p:spPr>
        <p:txBody>
          <a:bodyPr>
            <a:normAutofit fontScale="92500" lnSpcReduction="10000"/>
          </a:bodyPr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Overview: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The test case is a sequence of steps that help us perform a certain test on the application. </a:t>
            </a:r>
            <a:endParaRPr lang="en-US" sz="1700" dirty="0"/>
          </a:p>
          <a:p>
            <a:pPr lvl="1" eaLnBrk="1" hangingPunct="1">
              <a:buClrTx/>
            </a:pPr>
            <a:r>
              <a:rPr lang="en-US" sz="1700" dirty="0"/>
              <a:t>The test script is also the same thing.</a:t>
            </a:r>
            <a:endParaRPr lang="en-US" sz="1700" dirty="0"/>
          </a:p>
          <a:p>
            <a:pPr lvl="1" eaLnBrk="1" hangingPunct="1">
              <a:buClrTx/>
            </a:pPr>
            <a:r>
              <a:rPr lang="en-US" altLang="en-US" sz="1700" dirty="0"/>
              <a:t>Test case is a term used in the manual testing environment</a:t>
            </a:r>
            <a:endParaRPr lang="en-US" altLang="en-US" sz="1700" dirty="0"/>
          </a:p>
          <a:p>
            <a:pPr lvl="1" eaLnBrk="1" hangingPunct="1">
              <a:buClrTx/>
            </a:pPr>
            <a:r>
              <a:rPr lang="en-US" altLang="en-US" sz="1700" dirty="0"/>
              <a:t>Test script is used in an automation environment</a:t>
            </a:r>
            <a:endParaRPr lang="en-US" altLang="en-US" sz="1700" dirty="0"/>
          </a:p>
          <a:p>
            <a:pPr lvl="1" eaLnBrk="1" hangingPunct="1">
              <a:buClrTx/>
            </a:pPr>
            <a:r>
              <a:rPr lang="en-US" altLang="en-US" sz="1700" dirty="0"/>
              <a:t>Test script and test case both are steps to be performed on an application to validate its functionality whether manually or through automation</a:t>
            </a:r>
            <a:endParaRPr lang="en-US" altLang="en-US" sz="1700" dirty="0"/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090" y="435293"/>
            <a:ext cx="77724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Difference Between Test Case And Test Script</a:t>
            </a:r>
            <a:endParaRPr lang="en-US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3600" y="1600201"/>
          <a:ext cx="7848600" cy="4655343"/>
        </p:xfrm>
        <a:graphic>
          <a:graphicData uri="http://schemas.openxmlformats.org/drawingml/2006/table">
            <a:tbl>
              <a:tblPr/>
              <a:tblGrid>
                <a:gridCol w="3924300"/>
                <a:gridCol w="3924300"/>
              </a:tblGrid>
              <a:tr h="209815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000" b="1" dirty="0">
                          <a:effectLst/>
                        </a:rPr>
                        <a:t>TEST CASE</a:t>
                      </a:r>
                      <a:endParaRPr lang="en-US" sz="1000" b="1" dirty="0">
                        <a:effectLst/>
                      </a:endParaRPr>
                    </a:p>
                  </a:txBody>
                  <a:tcPr marL="32279" marR="32279" marT="32279" marB="32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000" b="1">
                          <a:effectLst/>
                        </a:rPr>
                        <a:t>TEST SCRIPT</a:t>
                      </a:r>
                      <a:endParaRPr lang="en-US" sz="1000" b="1">
                        <a:effectLst/>
                      </a:endParaRPr>
                    </a:p>
                  </a:txBody>
                  <a:tcPr marL="32279" marR="32279" marT="32279" marB="32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5003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 dirty="0">
                          <a:effectLst/>
                        </a:rPr>
                        <a:t>It is a step by step by procedure that is used to test an application</a:t>
                      </a:r>
                      <a:endParaRPr lang="en-US" sz="1000" b="0" dirty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It is a set of instructions to test an application automatically.</a:t>
                      </a: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3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The term Test Case is used in the manual testing environment.</a:t>
                      </a: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The term Test Script is used in automation testing environment.</a:t>
                      </a: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5071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It is done manually.</a:t>
                      </a: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It is done by scripting format.</a:t>
                      </a: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071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It is developed in the form of templates.</a:t>
                      </a: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It is developed in the form of scripting.</a:t>
                      </a: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45583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Test case template includes Test Suit ID, Test Data, Test procedure, Actual results, Expected results etc.</a:t>
                      </a: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In Test Scrip,t we can use different commands to develop script.</a:t>
                      </a: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071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Is used to test an application.</a:t>
                      </a: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It is also used to test an application.</a:t>
                      </a: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003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It is the base form to test an application in sequence.</a:t>
                      </a: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Once we develop, the script will run it multiple times until the requirement is changed.</a:t>
                      </a: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660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>
                          <a:effectLst/>
                        </a:rPr>
                        <a:t>Example: We need to verify the login button in an application,</a:t>
                      </a:r>
                      <a:br>
                        <a:rPr lang="en-US" sz="1000" b="0">
                          <a:effectLst/>
                        </a:rPr>
                      </a:br>
                      <a:r>
                        <a:rPr lang="en-US" sz="1000" b="0">
                          <a:effectLst/>
                        </a:rPr>
                        <a:t>The steps include:</a:t>
                      </a:r>
                      <a:br>
                        <a:rPr lang="en-US" sz="1000" b="0">
                          <a:effectLst/>
                        </a:rPr>
                      </a:br>
                      <a:r>
                        <a:rPr lang="en-US" sz="1000" b="0">
                          <a:effectLst/>
                        </a:rPr>
                        <a:t>a) Launch the application.</a:t>
                      </a:r>
                      <a:br>
                        <a:rPr lang="en-US" sz="1000" b="0">
                          <a:effectLst/>
                        </a:rPr>
                      </a:br>
                      <a:r>
                        <a:rPr lang="en-US" sz="1000" b="0">
                          <a:effectLst/>
                        </a:rPr>
                        <a:t>b) Verify if the login button is displaying or not.</a:t>
                      </a:r>
                      <a:br>
                        <a:rPr lang="en-US" sz="1000" b="0">
                          <a:effectLst/>
                        </a:rPr>
                      </a:br>
                      <a:endParaRPr lang="en-US" sz="1000" b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000" b="0" dirty="0">
                          <a:effectLst/>
                        </a:rPr>
                        <a:t>Example: We want to click an image button in an application.</a:t>
                      </a:r>
                      <a:br>
                        <a:rPr lang="en-US" sz="1000" b="0" dirty="0">
                          <a:effectLst/>
                        </a:rPr>
                      </a:br>
                      <a:r>
                        <a:rPr lang="en-US" sz="1000" b="0" dirty="0">
                          <a:effectLst/>
                        </a:rPr>
                        <a:t>The script includes:</a:t>
                      </a:r>
                      <a:br>
                        <a:rPr lang="en-US" sz="1000" b="0" dirty="0">
                          <a:effectLst/>
                        </a:rPr>
                      </a:br>
                      <a:r>
                        <a:rPr lang="en-US" sz="1000" b="0" dirty="0">
                          <a:effectLst/>
                        </a:rPr>
                        <a:t>a) Click the Image Button.</a:t>
                      </a:r>
                      <a:endParaRPr lang="en-US" sz="1000" b="0" dirty="0">
                        <a:effectLst/>
                      </a:endParaRPr>
                    </a:p>
                  </a:txBody>
                  <a:tcPr marL="32279" marR="32279" marT="32279" marB="3227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22238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Test Procedure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1371600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Test Procedure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Combination of test cases based on a certain logical reason, like executing an end-to-end situation</a:t>
            </a:r>
            <a:endParaRPr lang="en-US" sz="1700" dirty="0"/>
          </a:p>
          <a:p>
            <a:pPr lvl="1" eaLnBrk="1" hangingPunct="1">
              <a:buClrTx/>
            </a:pPr>
            <a:r>
              <a:rPr lang="en-US" altLang="en-US" sz="1700" dirty="0"/>
              <a:t>The order in which the test cases are to be run is fixed</a:t>
            </a:r>
            <a:endParaRPr lang="en-US" altLang="en-US" sz="1700" dirty="0"/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22238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Test Procedure</a:t>
            </a:r>
            <a:endParaRPr lang="en-US" b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52600" y="1371600"/>
            <a:ext cx="8458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 eaLnBrk="1" hangingPunct="1">
              <a:buClr>
                <a:srgbClr val="FFCC00"/>
              </a:buClr>
              <a:buNone/>
            </a:pPr>
            <a:r>
              <a:rPr lang="en-US" kern="0" dirty="0"/>
              <a:t>For Example:</a:t>
            </a:r>
            <a:endParaRPr lang="en-US" kern="0" dirty="0"/>
          </a:p>
          <a:p>
            <a:pPr marL="0" indent="0" eaLnBrk="1" hangingPunct="1">
              <a:buClr>
                <a:srgbClr val="FFCC00"/>
              </a:buClr>
              <a:buNone/>
            </a:pPr>
            <a:r>
              <a:rPr lang="en-US" kern="0" dirty="0"/>
              <a:t>If want to test the sending of an email from Gmail.com, the order of test cases that I would combine to form a test procedure would be:</a:t>
            </a:r>
            <a:endParaRPr lang="en-US" altLang="en-US" sz="1800" u="sng" kern="0" dirty="0">
              <a:solidFill>
                <a:schemeClr val="tx2"/>
              </a:solidFill>
            </a:endParaRPr>
          </a:p>
          <a:p>
            <a:pPr marL="800100" lvl="1" indent="-342900" eaLnBrk="1" hangingPunct="1">
              <a:buClrTx/>
              <a:buFont typeface="+mj-lt"/>
              <a:buAutoNum type="arabicPeriod"/>
            </a:pPr>
            <a:r>
              <a:rPr lang="en-US" sz="1700" kern="0" dirty="0"/>
              <a:t>The test to check the login</a:t>
            </a:r>
            <a:endParaRPr lang="en-US" sz="1700" kern="0" dirty="0"/>
          </a:p>
          <a:p>
            <a:pPr marL="800100" lvl="1" indent="-342900" eaLnBrk="1" hangingPunct="1">
              <a:buClrTx/>
              <a:buFont typeface="+mj-lt"/>
              <a:buAutoNum type="arabicPeriod"/>
            </a:pPr>
            <a:r>
              <a:rPr lang="en-US" sz="1700" kern="0" dirty="0"/>
              <a:t>The test to compose an email</a:t>
            </a:r>
            <a:endParaRPr lang="en-US" sz="1700" kern="0" dirty="0"/>
          </a:p>
          <a:p>
            <a:pPr marL="800100" lvl="1" indent="-342900" eaLnBrk="1" hangingPunct="1">
              <a:buClrTx/>
              <a:buFont typeface="+mj-lt"/>
              <a:buAutoNum type="arabicPeriod"/>
            </a:pPr>
            <a:r>
              <a:rPr lang="en-US" sz="1700" kern="0" dirty="0"/>
              <a:t>The test to attach one/more attachments</a:t>
            </a:r>
            <a:endParaRPr lang="en-US" sz="1700" kern="0" dirty="0"/>
          </a:p>
          <a:p>
            <a:pPr marL="800100" lvl="1" indent="-342900" eaLnBrk="1" hangingPunct="1">
              <a:buClrTx/>
              <a:buFont typeface="+mj-lt"/>
              <a:buAutoNum type="arabicPeriod"/>
            </a:pPr>
            <a:r>
              <a:rPr lang="en-US" sz="1700" kern="0" dirty="0"/>
              <a:t>Formatting the email in the required way by using various options</a:t>
            </a:r>
            <a:endParaRPr lang="en-US" sz="1700" kern="0" dirty="0"/>
          </a:p>
          <a:p>
            <a:pPr marL="800100" lvl="1" indent="-342900" eaLnBrk="1" hangingPunct="1">
              <a:buClrTx/>
              <a:buFont typeface="+mj-lt"/>
              <a:buAutoNum type="arabicPeriod"/>
            </a:pPr>
            <a:r>
              <a:rPr lang="en-US" sz="1700" kern="0" dirty="0"/>
              <a:t>Adding contacts or email addresses to the To, BCC, CC fields</a:t>
            </a:r>
            <a:endParaRPr lang="en-US" sz="1700" kern="0" dirty="0"/>
          </a:p>
          <a:p>
            <a:pPr marL="800100" lvl="1" indent="-342900" eaLnBrk="1" hangingPunct="1">
              <a:buClrTx/>
              <a:buFont typeface="+mj-lt"/>
              <a:buAutoNum type="arabicPeriod"/>
            </a:pPr>
            <a:r>
              <a:rPr lang="en-US" sz="1700" kern="0" dirty="0"/>
              <a:t>Sending an email and making sure it is showing in the “Sent Mail” section</a:t>
            </a:r>
            <a:endParaRPr lang="en-US" altLang="en-US" sz="1700" kern="0" dirty="0"/>
          </a:p>
        </p:txBody>
      </p:sp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22238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Test Procedure</a:t>
            </a:r>
            <a:endParaRPr lang="en-US" b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52600" y="1371600"/>
            <a:ext cx="8458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 indent="-342900" eaLnBrk="1" hangingPunct="1">
              <a:buClrTx/>
              <a:buFont typeface="+mj-lt"/>
              <a:buAutoNum type="arabicPeriod"/>
            </a:pPr>
            <a:r>
              <a:rPr lang="en-US" sz="1700" kern="0" dirty="0"/>
              <a:t>The test to check the login</a:t>
            </a:r>
            <a:endParaRPr lang="en-US" sz="1700" kern="0" dirty="0"/>
          </a:p>
          <a:p>
            <a:pPr marL="800100" lvl="1" indent="-342900" eaLnBrk="1" hangingPunct="1">
              <a:buClrTx/>
              <a:buFont typeface="+mj-lt"/>
              <a:buAutoNum type="arabicPeriod"/>
            </a:pPr>
            <a:r>
              <a:rPr lang="en-US" sz="1700" kern="0" dirty="0"/>
              <a:t>The test to compose an email</a:t>
            </a:r>
            <a:endParaRPr lang="en-US" sz="1700" kern="0" dirty="0"/>
          </a:p>
          <a:p>
            <a:pPr marL="800100" lvl="1" indent="-342900" eaLnBrk="1" hangingPunct="1">
              <a:buClrTx/>
              <a:buFont typeface="+mj-lt"/>
              <a:buAutoNum type="arabicPeriod"/>
            </a:pPr>
            <a:r>
              <a:rPr lang="en-US" sz="1700" kern="0" dirty="0"/>
              <a:t>The test to attach one/more attachments</a:t>
            </a:r>
            <a:endParaRPr lang="en-US" sz="1700" kern="0" dirty="0"/>
          </a:p>
          <a:p>
            <a:pPr marL="800100" lvl="1" indent="-342900" eaLnBrk="1" hangingPunct="1">
              <a:buClrTx/>
              <a:buFont typeface="+mj-lt"/>
              <a:buAutoNum type="arabicPeriod"/>
            </a:pPr>
            <a:r>
              <a:rPr lang="en-US" sz="1700" kern="0" dirty="0"/>
              <a:t>Formatting the email in the required way by using various options</a:t>
            </a:r>
            <a:endParaRPr lang="en-US" sz="1700" kern="0" dirty="0"/>
          </a:p>
          <a:p>
            <a:pPr marL="800100" lvl="1" indent="-342900" eaLnBrk="1" hangingPunct="1">
              <a:buClrTx/>
              <a:buFont typeface="+mj-lt"/>
              <a:buAutoNum type="arabicPeriod"/>
            </a:pPr>
            <a:r>
              <a:rPr lang="en-US" sz="1700" kern="0" dirty="0"/>
              <a:t>Adding contacts or email addresses to the To, BCC, CC fields</a:t>
            </a:r>
            <a:endParaRPr lang="en-US" sz="1700" kern="0" dirty="0"/>
          </a:p>
          <a:p>
            <a:pPr marL="800100" lvl="1" indent="-342900" eaLnBrk="1" hangingPunct="1">
              <a:buClrTx/>
              <a:buFont typeface="+mj-lt"/>
              <a:buAutoNum type="arabicPeriod"/>
            </a:pPr>
            <a:r>
              <a:rPr lang="en-US" sz="1700" kern="0" dirty="0"/>
              <a:t>Sending an email and making sure it is showing in the “Sent Mail” section</a:t>
            </a:r>
            <a:endParaRPr lang="en-US" altLang="en-US" sz="1700" kern="0" dirty="0"/>
          </a:p>
        </p:txBody>
      </p:sp>
      <p:sp>
        <p:nvSpPr>
          <p:cNvPr id="3" name="Rectangle 2"/>
          <p:cNvSpPr/>
          <p:nvPr/>
        </p:nvSpPr>
        <p:spPr>
          <a:xfrm>
            <a:off x="2209800" y="3886201"/>
            <a:ext cx="8839200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the test cases are grouped to achieve a certain target at the end of them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procedures have a few test cases combined at any point in time</a:t>
            </a:r>
            <a:endParaRPr lang="en-US" dirty="0"/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22238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Test Suite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1371600"/>
            <a:ext cx="8458200" cy="1905000"/>
          </a:xfrm>
          <a:noFill/>
        </p:spPr>
        <p:txBody>
          <a:bodyPr>
            <a:normAutofit fontScale="92500" lnSpcReduction="10000"/>
          </a:bodyPr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Test Suite: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List of all the test cases that have to be executed as a part of a test cycle or a regression phase</a:t>
            </a:r>
            <a:endParaRPr lang="en-US" sz="1700" dirty="0"/>
          </a:p>
          <a:p>
            <a:pPr lvl="1" eaLnBrk="1" hangingPunct="1">
              <a:buClrTx/>
            </a:pPr>
            <a:r>
              <a:rPr lang="en-US" altLang="en-US" sz="1700" dirty="0"/>
              <a:t>There is no logical grouping based on functionality. </a:t>
            </a:r>
            <a:endParaRPr lang="en-US" altLang="en-US" sz="1700" dirty="0"/>
          </a:p>
          <a:p>
            <a:pPr lvl="1" eaLnBrk="1" hangingPunct="1">
              <a:buClrTx/>
            </a:pPr>
            <a:r>
              <a:rPr lang="en-US" altLang="en-US" sz="1700" dirty="0"/>
              <a:t>The order in which test cases get executed may or may not be important.</a:t>
            </a:r>
            <a:endParaRPr lang="en-US" altLang="en-US" sz="1700" dirty="0"/>
          </a:p>
          <a:p>
            <a:pPr lvl="1" eaLnBrk="1" hangingPunct="1">
              <a:buClrTx/>
            </a:pPr>
            <a:r>
              <a:rPr lang="en-US" altLang="en-US" sz="1700" dirty="0"/>
              <a:t>A container that has a set of tests which help the testers in executing and reporting the test execution status.</a:t>
            </a:r>
            <a:endParaRPr lang="en-US" altLang="en-US" sz="1700" dirty="0"/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22238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Test Suite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1371600"/>
            <a:ext cx="8420100" cy="1905000"/>
          </a:xfrm>
          <a:noFill/>
        </p:spPr>
        <p:txBody>
          <a:bodyPr>
            <a:normAutofit fontScale="85000" lnSpcReduction="10000"/>
          </a:bodyPr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Example of Test Suite: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If an application’s current version is 2.0. The previous version 1.0 might have had 1000 test cases to test it entirely. For version 2 there are 500 test cases to just test the new functionality that is added in the new version.</a:t>
            </a: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1090930" lvl="1" indent="-352425">
              <a:buFont typeface="Wingdings" panose="05000000000000000000" pitchFamily="2" charset="2"/>
              <a:buChar char="Ø"/>
            </a:pPr>
            <a:r>
              <a:rPr lang="en-US" altLang="en-US" sz="1700" dirty="0"/>
              <a:t>So, the current test suite would be 1000+500 test cases that include both regression and the new functionality. The suite is a combination too, but we are not trying to achieve a target function.</a:t>
            </a:r>
            <a:endParaRPr lang="en-US" altLang="en-US" sz="1700" dirty="0"/>
          </a:p>
          <a:p>
            <a:pPr marL="1090930" lvl="1" indent="-352425">
              <a:buFont typeface="Wingdings" panose="05000000000000000000" pitchFamily="2" charset="2"/>
              <a:buChar char="Ø"/>
            </a:pPr>
            <a:r>
              <a:rPr lang="en-US" altLang="en-US" sz="1700" dirty="0"/>
              <a:t>Test suites can contain 100s or even 1000s of test cases.</a:t>
            </a:r>
            <a:endParaRPr lang="en-US" altLang="en-US" sz="1700" dirty="0"/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22238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Test Procedure vs Test Suite</a:t>
            </a:r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600201"/>
          <a:ext cx="7315200" cy="4648201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27342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200" b="1">
                          <a:effectLst/>
                        </a:rPr>
                        <a:t>TEST PROCEDURE</a:t>
                      </a:r>
                      <a:endParaRPr lang="en-US" sz="1200" b="1">
                        <a:effectLst/>
                      </a:endParaRPr>
                    </a:p>
                  </a:txBody>
                  <a:tcPr marL="42065" marR="42065" marT="42065" marB="420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200" b="1">
                          <a:effectLst/>
                        </a:rPr>
                        <a:t>TEST SUITE</a:t>
                      </a:r>
                      <a:endParaRPr lang="en-US" sz="1200" b="1">
                        <a:effectLst/>
                      </a:endParaRPr>
                    </a:p>
                  </a:txBody>
                  <a:tcPr marL="42065" marR="42065" marT="42065" marB="420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46271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It is a combination of test cases to test an application.</a:t>
                      </a:r>
                      <a:endParaRPr lang="en-US" sz="1200" b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It is a group of test cases to test an application.</a:t>
                      </a:r>
                      <a:endParaRPr lang="en-US" sz="1200" b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71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It is a logical grouping based on the functionality.</a:t>
                      </a:r>
                      <a:endParaRPr lang="en-US" sz="1200" b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There is no logical grouping based on the functionality.</a:t>
                      </a:r>
                      <a:endParaRPr lang="en-US" sz="1200" b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41303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 dirty="0">
                          <a:effectLst/>
                        </a:rPr>
                        <a:t>Test Procedures are deliverable products in the software development process.</a:t>
                      </a:r>
                      <a:endParaRPr lang="en-US" sz="1200" b="0" dirty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 dirty="0">
                          <a:effectLst/>
                        </a:rPr>
                        <a:t>It is executed as a part of the test cycle or regression.</a:t>
                      </a:r>
                      <a:endParaRPr lang="en-US" sz="1200" b="0" dirty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71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The order of execution is fixed.</a:t>
                      </a:r>
                      <a:endParaRPr lang="en-US" sz="1200" b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 dirty="0">
                          <a:effectLst/>
                        </a:rPr>
                        <a:t>The order of execution may not be important.</a:t>
                      </a:r>
                      <a:endParaRPr lang="en-US" sz="1200" b="0" dirty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5201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Test procedure contains end to end test cases.</a:t>
                      </a:r>
                      <a:endParaRPr lang="en-US" sz="1200" b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 dirty="0">
                          <a:effectLst/>
                        </a:rPr>
                        <a:t>Test suite contains all new features and regression test cases.</a:t>
                      </a:r>
                      <a:endParaRPr lang="en-US" sz="1200" b="0" dirty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1303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Test procedures are coded in a new language called TPL(Test Procedure language).</a:t>
                      </a:r>
                      <a:endParaRPr lang="en-US" sz="1200" b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Test suite contains manual test cases or automation scripts.</a:t>
                      </a:r>
                      <a:endParaRPr lang="en-US" sz="1200" b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5201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Creation of Test Procedures is based on the end to end test flow.</a:t>
                      </a:r>
                      <a:endParaRPr lang="en-US" sz="1200" b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 dirty="0">
                          <a:effectLst/>
                        </a:rPr>
                        <a:t>Test suites are created based on the cycle or based on the scope.</a:t>
                      </a:r>
                      <a:endParaRPr lang="en-US" sz="1200" b="0" dirty="0">
                        <a:effectLst/>
                      </a:endParaRPr>
                    </a:p>
                  </a:txBody>
                  <a:tcPr marL="42065" marR="42065" marT="42065" marB="42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4444</Words>
  <Application>WPS Presentation</Application>
  <PresentationFormat>Widescreen</PresentationFormat>
  <Paragraphs>146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Difference Between Test Procedure And Test Suite; Test Case and Test Script</vt:lpstr>
      <vt:lpstr>Difference Between Test Case And Test Script</vt:lpstr>
      <vt:lpstr>Difference Between Test Case And Test Script</vt:lpstr>
      <vt:lpstr>Test Procedure</vt:lpstr>
      <vt:lpstr>Test Procedure</vt:lpstr>
      <vt:lpstr>Test Procedure</vt:lpstr>
      <vt:lpstr>Test Suite</vt:lpstr>
      <vt:lpstr>Test Suite</vt:lpstr>
      <vt:lpstr>Test Procedure vs Test Suite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DANH</dc:creator>
  <cp:lastModifiedBy>DELL</cp:lastModifiedBy>
  <cp:revision>2</cp:revision>
  <dcterms:created xsi:type="dcterms:W3CDTF">2023-05-24T14:14:00Z</dcterms:created>
  <dcterms:modified xsi:type="dcterms:W3CDTF">2023-11-12T12:07:21Z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CE1DB8E1D3944ED9A9C023943F57AF47_12</vt:lpwstr>
  </property>
  <property fmtid="{D5CDD505-2E9C-101B-9397-08002B2CF9AE}" pid="3" name="KSOProductBuildVer">
    <vt:lpwstr>1033-12.2.0.13266</vt:lpwstr>
  </property>
</Properties>
</file>