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971" r:id="rId3"/>
    <p:sldId id="984" r:id="rId4"/>
    <p:sldId id="985" r:id="rId5"/>
    <p:sldId id="968" r:id="rId6"/>
    <p:sldId id="986" r:id="rId8"/>
    <p:sldId id="987" r:id="rId9"/>
    <p:sldId id="988" r:id="rId10"/>
    <p:sldId id="983" r:id="rId11"/>
    <p:sldId id="990" r:id="rId12"/>
    <p:sldId id="995" r:id="rId13"/>
    <p:sldId id="991" r:id="rId14"/>
    <p:sldId id="992" r:id="rId15"/>
    <p:sldId id="993" r:id="rId16"/>
    <p:sldId id="994" r:id="rId17"/>
    <p:sldId id="996" r:id="rId18"/>
    <p:sldId id="997" r:id="rId19"/>
    <p:sldId id="998" r:id="rId20"/>
    <p:sldId id="999" r:id="rId21"/>
    <p:sldId id="1001" r:id="rId22"/>
    <p:sldId id="1002" r:id="rId23"/>
    <p:sldId id="989" r:id="rId24"/>
    <p:sldId id="980" r:id="rId25"/>
    <p:sldId id="100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22C09D-5366-4942-AC5C-9540F00209EE}"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BD496-6AA0-4F6F-B5D8-E36F02E02E9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77925" y="695325"/>
            <a:ext cx="4641850" cy="3481388"/>
          </a:xfrm>
        </p:spPr>
      </p:sp>
      <p:sp>
        <p:nvSpPr>
          <p:cNvPr id="11267"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77925" y="695325"/>
            <a:ext cx="4641850" cy="3481388"/>
          </a:xfrm>
        </p:spPr>
      </p:sp>
      <p:sp>
        <p:nvSpPr>
          <p:cNvPr id="29699"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77925" y="695325"/>
            <a:ext cx="4641850" cy="3481388"/>
          </a:xfrm>
        </p:spPr>
      </p:sp>
      <p:sp>
        <p:nvSpPr>
          <p:cNvPr id="31747"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404813" y="695325"/>
            <a:ext cx="6188075" cy="3481388"/>
          </a:xfrm>
        </p:spPr>
      </p:sp>
      <p:sp>
        <p:nvSpPr>
          <p:cNvPr id="33795"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77925" y="695325"/>
            <a:ext cx="4641850" cy="3481388"/>
          </a:xfrm>
        </p:spPr>
      </p:sp>
      <p:sp>
        <p:nvSpPr>
          <p:cNvPr id="35843"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77925" y="695325"/>
            <a:ext cx="4641850" cy="3481388"/>
          </a:xfrm>
        </p:spPr>
      </p:sp>
      <p:sp>
        <p:nvSpPr>
          <p:cNvPr id="37891"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77925" y="695325"/>
            <a:ext cx="4641850" cy="3481388"/>
          </a:xfrm>
        </p:spPr>
      </p:sp>
      <p:sp>
        <p:nvSpPr>
          <p:cNvPr id="39939"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77925" y="695325"/>
            <a:ext cx="4641850" cy="3481388"/>
          </a:xfrm>
        </p:spPr>
      </p:sp>
      <p:sp>
        <p:nvSpPr>
          <p:cNvPr id="41987"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404813" y="695325"/>
            <a:ext cx="6188075" cy="3481388"/>
          </a:xfrm>
        </p:spPr>
      </p:sp>
      <p:sp>
        <p:nvSpPr>
          <p:cNvPr id="44035"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77925" y="695325"/>
            <a:ext cx="4641850" cy="3481388"/>
          </a:xfrm>
        </p:spPr>
      </p:sp>
      <p:sp>
        <p:nvSpPr>
          <p:cNvPr id="46083"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77925" y="695325"/>
            <a:ext cx="4641850" cy="3481388"/>
          </a:xfrm>
        </p:spPr>
      </p:sp>
      <p:sp>
        <p:nvSpPr>
          <p:cNvPr id="13315"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77925" y="695325"/>
            <a:ext cx="4641850" cy="3481388"/>
          </a:xfrm>
        </p:spPr>
      </p:sp>
      <p:sp>
        <p:nvSpPr>
          <p:cNvPr id="15363"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7925" y="695325"/>
            <a:ext cx="4641850" cy="3481388"/>
          </a:xfrm>
        </p:spPr>
      </p:sp>
      <p:sp>
        <p:nvSpPr>
          <p:cNvPr id="17411"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77925" y="695325"/>
            <a:ext cx="4641850" cy="3481388"/>
          </a:xfrm>
        </p:spPr>
      </p:sp>
      <p:sp>
        <p:nvSpPr>
          <p:cNvPr id="19459"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77925" y="695325"/>
            <a:ext cx="4641850" cy="3481388"/>
          </a:xfrm>
        </p:spPr>
      </p:sp>
      <p:sp>
        <p:nvSpPr>
          <p:cNvPr id="21507"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177925" y="695325"/>
            <a:ext cx="4641850" cy="3481388"/>
          </a:xfrm>
        </p:spPr>
      </p:sp>
      <p:sp>
        <p:nvSpPr>
          <p:cNvPr id="23555"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77925" y="695325"/>
            <a:ext cx="4641850" cy="3481388"/>
          </a:xfrm>
        </p:spPr>
      </p:sp>
      <p:sp>
        <p:nvSpPr>
          <p:cNvPr id="25603"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77925" y="695325"/>
            <a:ext cx="4641850" cy="3481388"/>
          </a:xfrm>
        </p:spPr>
      </p:sp>
      <p:sp>
        <p:nvSpPr>
          <p:cNvPr id="27651"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889EE7F-C298-400E-B7CC-05E6D32AF27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A2AB1-DBEB-4380-8E77-967786E6B2C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89EE7F-C298-400E-B7CC-05E6D32AF27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A2AB1-DBEB-4380-8E77-967786E6B2C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89EE7F-C298-400E-B7CC-05E6D32AF27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A2AB1-DBEB-4380-8E77-967786E6B2C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89EE7F-C298-400E-B7CC-05E6D32AF27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A2AB1-DBEB-4380-8E77-967786E6B2C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89EE7F-C298-400E-B7CC-05E6D32AF27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A2AB1-DBEB-4380-8E77-967786E6B2C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889EE7F-C298-400E-B7CC-05E6D32AF27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A2AB1-DBEB-4380-8E77-967786E6B2C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889EE7F-C298-400E-B7CC-05E6D32AF27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A2AB1-DBEB-4380-8E77-967786E6B2C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889EE7F-C298-400E-B7CC-05E6D32AF27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A2AB1-DBEB-4380-8E77-967786E6B2C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9EE7F-C298-400E-B7CC-05E6D32AF27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A2AB1-DBEB-4380-8E77-967786E6B2C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89EE7F-C298-400E-B7CC-05E6D32AF27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A2AB1-DBEB-4380-8E77-967786E6B2C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89EE7F-C298-400E-B7CC-05E6D32AF27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A2AB1-DBEB-4380-8E77-967786E6B2C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89EE7F-C298-400E-B7CC-05E6D32AF27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A2AB1-DBEB-4380-8E77-967786E6B2C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157E7ADB-DB50-434D-9995-5B2460EEDDD2}" type="slidenum">
              <a:rPr lang="en-US" altLang="en-US">
                <a:solidFill>
                  <a:schemeClr val="tx1"/>
                </a:solidFill>
                <a:latin typeface="Arial" panose="020B0604020202020204" pitchFamily="34" charset="0"/>
              </a:rPr>
            </a:fld>
            <a:endParaRPr lang="en-US" altLang="en-US">
              <a:solidFill>
                <a:schemeClr val="tx1"/>
              </a:solidFill>
              <a:latin typeface="Arial" panose="020B0604020202020204" pitchFamily="34" charset="0"/>
            </a:endParaRPr>
          </a:p>
        </p:txBody>
      </p:sp>
      <p:sp>
        <p:nvSpPr>
          <p:cNvPr id="3" name="Rectangle 2"/>
          <p:cNvSpPr/>
          <p:nvPr/>
        </p:nvSpPr>
        <p:spPr>
          <a:xfrm>
            <a:off x="3733800" y="1066800"/>
            <a:ext cx="3983038" cy="2123658"/>
          </a:xfrm>
          <a:prstGeom prst="rect">
            <a:avLst/>
          </a:prstGeom>
        </p:spPr>
        <p:txBody>
          <a:bodyPr>
            <a:spAutoFit/>
          </a:bodyPr>
          <a:lstStyle/>
          <a:p>
            <a:pPr algn="r" eaLnBrk="1" hangingPunct="1">
              <a:defRPr/>
            </a:pPr>
            <a:endParaRPr lang="en-US" altLang="en-US" sz="4400" dirty="0">
              <a:solidFill>
                <a:schemeClr val="accent4">
                  <a:lumMod val="75000"/>
                  <a:lumOff val="25000"/>
                </a:schemeClr>
              </a:solidFill>
            </a:endParaRPr>
          </a:p>
          <a:p>
            <a:pPr algn="r" eaLnBrk="1" hangingPunct="1">
              <a:defRPr/>
            </a:pPr>
            <a:r>
              <a:rPr lang="en-US" altLang="en-US" sz="4400" dirty="0">
                <a:solidFill>
                  <a:schemeClr val="accent4">
                    <a:lumMod val="75000"/>
                    <a:lumOff val="25000"/>
                  </a:schemeClr>
                </a:solidFill>
              </a:rPr>
              <a:t>Introduction To Software Testing</a:t>
            </a:r>
            <a:endParaRPr lang="en-US" sz="4400" dirty="0">
              <a:solidFill>
                <a:schemeClr val="accent4">
                  <a:lumMod val="75000"/>
                  <a:lumOff val="25000"/>
                </a:schemeClr>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0" y="588963"/>
            <a:ext cx="8229600" cy="838200"/>
          </a:xfrm>
        </p:spPr>
        <p:txBody>
          <a:bodyPr rtlCol="0">
            <a:normAutofit/>
          </a:bodyPr>
          <a:lstStyle/>
          <a:p>
            <a:pPr>
              <a:defRPr/>
            </a:pPr>
            <a:r>
              <a:rPr lang="en-US" dirty="0"/>
              <a:t>     Functional Testing…</a:t>
            </a:r>
            <a:endParaRPr lang="en-US" altLang="en-US" dirty="0"/>
          </a:p>
        </p:txBody>
      </p:sp>
      <p:sp>
        <p:nvSpPr>
          <p:cNvPr id="3" name="Content Placeholder 2"/>
          <p:cNvSpPr>
            <a:spLocks noGrp="1"/>
          </p:cNvSpPr>
          <p:nvPr>
            <p:ph idx="1"/>
          </p:nvPr>
        </p:nvSpPr>
        <p:spPr>
          <a:xfrm>
            <a:off x="2133600" y="1524000"/>
            <a:ext cx="6781800" cy="4038600"/>
          </a:xfrm>
        </p:spPr>
        <p:txBody>
          <a:bodyPr rtlCol="0">
            <a:noAutofit/>
          </a:bodyPr>
          <a:lstStyle/>
          <a:p>
            <a:pPr>
              <a:buFont typeface="Wingdings 3" panose="05040102010807070707" pitchFamily="18" charset="2"/>
              <a:buChar char=""/>
              <a:defRPr/>
            </a:pPr>
            <a:r>
              <a:rPr lang="en-US" sz="2400" dirty="0">
                <a:solidFill>
                  <a:schemeClr val="tx1">
                    <a:lumMod val="75000"/>
                    <a:lumOff val="25000"/>
                  </a:schemeClr>
                </a:solidFill>
              </a:rPr>
              <a:t>Unit Testing</a:t>
            </a:r>
            <a:endParaRPr lang="en-US" sz="2400" dirty="0">
              <a:solidFill>
                <a:schemeClr val="tx1">
                  <a:lumMod val="75000"/>
                  <a:lumOff val="25000"/>
                </a:schemeClr>
              </a:solidFill>
            </a:endParaRPr>
          </a:p>
          <a:p>
            <a:pPr>
              <a:buFont typeface="Wingdings 3" panose="05040102010807070707" pitchFamily="18" charset="2"/>
              <a:buChar char=""/>
              <a:defRPr/>
            </a:pPr>
            <a:r>
              <a:rPr lang="en-US" sz="2400" dirty="0">
                <a:solidFill>
                  <a:schemeClr val="tx1">
                    <a:lumMod val="75000"/>
                    <a:lumOff val="25000"/>
                  </a:schemeClr>
                </a:solidFill>
              </a:rPr>
              <a:t>Integration Testing</a:t>
            </a:r>
            <a:endParaRPr lang="en-US" sz="2400" dirty="0">
              <a:solidFill>
                <a:schemeClr val="tx1">
                  <a:lumMod val="75000"/>
                  <a:lumOff val="25000"/>
                </a:schemeClr>
              </a:solidFill>
            </a:endParaRPr>
          </a:p>
          <a:p>
            <a:pPr>
              <a:buFont typeface="Wingdings 3" panose="05040102010807070707" pitchFamily="18" charset="2"/>
              <a:buChar char=""/>
              <a:defRPr/>
            </a:pPr>
            <a:r>
              <a:rPr lang="en-US" sz="2400" dirty="0">
                <a:solidFill>
                  <a:schemeClr val="tx1">
                    <a:lumMod val="75000"/>
                    <a:lumOff val="25000"/>
                  </a:schemeClr>
                </a:solidFill>
              </a:rPr>
              <a:t>Interface Testing</a:t>
            </a:r>
            <a:endParaRPr lang="en-US" sz="2400" dirty="0">
              <a:solidFill>
                <a:schemeClr val="tx1">
                  <a:lumMod val="75000"/>
                  <a:lumOff val="25000"/>
                </a:schemeClr>
              </a:solidFill>
            </a:endParaRPr>
          </a:p>
          <a:p>
            <a:pPr>
              <a:buFont typeface="Wingdings 3" panose="05040102010807070707" pitchFamily="18" charset="2"/>
              <a:buChar char=""/>
              <a:defRPr/>
            </a:pPr>
            <a:r>
              <a:rPr lang="en-US" sz="2400" dirty="0">
                <a:solidFill>
                  <a:schemeClr val="tx1">
                    <a:lumMod val="75000"/>
                    <a:lumOff val="25000"/>
                  </a:schemeClr>
                </a:solidFill>
              </a:rPr>
              <a:t>System Testing</a:t>
            </a:r>
            <a:endParaRPr lang="en-US" sz="2400" dirty="0">
              <a:solidFill>
                <a:schemeClr val="tx1">
                  <a:lumMod val="75000"/>
                  <a:lumOff val="25000"/>
                </a:schemeClr>
              </a:solidFill>
            </a:endParaRPr>
          </a:p>
          <a:p>
            <a:pPr>
              <a:buFont typeface="Wingdings 3" panose="05040102010807070707" pitchFamily="18" charset="2"/>
              <a:buChar char=""/>
              <a:defRPr/>
            </a:pPr>
            <a:r>
              <a:rPr lang="en-US" sz="2400" dirty="0">
                <a:solidFill>
                  <a:schemeClr val="tx1">
                    <a:lumMod val="75000"/>
                    <a:lumOff val="25000"/>
                  </a:schemeClr>
                </a:solidFill>
              </a:rPr>
              <a:t>Regression Testing</a:t>
            </a:r>
            <a:endParaRPr lang="en-US" sz="2400" dirty="0">
              <a:solidFill>
                <a:schemeClr val="tx1">
                  <a:lumMod val="75000"/>
                  <a:lumOff val="25000"/>
                </a:schemeClr>
              </a:solidFill>
            </a:endParaRPr>
          </a:p>
          <a:p>
            <a:pPr>
              <a:buFont typeface="Wingdings 3" panose="05040102010807070707" pitchFamily="18" charset="2"/>
              <a:buChar char=""/>
              <a:defRPr/>
            </a:pPr>
            <a:r>
              <a:rPr lang="en-US" sz="2400" dirty="0">
                <a:solidFill>
                  <a:schemeClr val="tx1">
                    <a:lumMod val="75000"/>
                    <a:lumOff val="25000"/>
                  </a:schemeClr>
                </a:solidFill>
              </a:rPr>
              <a:t>Smoke Testing</a:t>
            </a:r>
            <a:endParaRPr lang="en-US" sz="2400" dirty="0">
              <a:solidFill>
                <a:schemeClr val="tx1">
                  <a:lumMod val="75000"/>
                  <a:lumOff val="25000"/>
                </a:schemeClr>
              </a:solidFill>
            </a:endParaRPr>
          </a:p>
          <a:p>
            <a:pPr>
              <a:buFont typeface="Wingdings 3" panose="05040102010807070707" pitchFamily="18" charset="2"/>
              <a:buChar char=""/>
              <a:defRPr/>
            </a:pPr>
            <a:r>
              <a:rPr lang="en-US" sz="2400" dirty="0">
                <a:solidFill>
                  <a:schemeClr val="tx1">
                    <a:lumMod val="75000"/>
                    <a:lumOff val="25000"/>
                  </a:schemeClr>
                </a:solidFill>
              </a:rPr>
              <a:t>Sanity Testing</a:t>
            </a:r>
            <a:endParaRPr lang="en-US" sz="2400" dirty="0">
              <a:solidFill>
                <a:schemeClr val="tx1">
                  <a:lumMod val="75000"/>
                  <a:lumOff val="25000"/>
                </a:schemeClr>
              </a:solidFill>
            </a:endParaRPr>
          </a:p>
          <a:p>
            <a:pPr>
              <a:buFont typeface="Wingdings 3" panose="05040102010807070707" pitchFamily="18" charset="2"/>
              <a:buChar char=""/>
              <a:defRPr/>
            </a:pPr>
            <a:r>
              <a:rPr lang="en-US" sz="2400" dirty="0">
                <a:solidFill>
                  <a:schemeClr val="tx1">
                    <a:lumMod val="75000"/>
                    <a:lumOff val="25000"/>
                  </a:schemeClr>
                </a:solidFill>
              </a:rPr>
              <a:t>Acceptance Testing</a:t>
            </a:r>
            <a:br>
              <a:rPr lang="en-US" dirty="0">
                <a:solidFill>
                  <a:schemeClr val="tx1">
                    <a:lumMod val="75000"/>
                    <a:lumOff val="25000"/>
                  </a:schemeClr>
                </a:solidFill>
              </a:rPr>
            </a:br>
            <a:br>
              <a:rPr lang="en-US" dirty="0">
                <a:solidFill>
                  <a:schemeClr val="tx1">
                    <a:lumMod val="75000"/>
                    <a:lumOff val="25000"/>
                  </a:schemeClr>
                </a:solidFill>
              </a:rPr>
            </a:br>
            <a:endParaRPr lang="en-US" dirty="0">
              <a:solidFill>
                <a:schemeClr val="tx1">
                  <a:lumMod val="75000"/>
                  <a:lumOff val="25000"/>
                </a:schemeClr>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382713" y="152400"/>
            <a:ext cx="8229601" cy="838200"/>
          </a:xfrm>
        </p:spPr>
        <p:txBody>
          <a:bodyPr rtlCol="0">
            <a:normAutofit/>
          </a:bodyPr>
          <a:lstStyle/>
          <a:p>
            <a:pPr>
              <a:defRPr/>
            </a:pPr>
            <a:r>
              <a:rPr lang="en-US" dirty="0"/>
              <a:t>     Functional Testing…</a:t>
            </a:r>
            <a:endParaRPr lang="en-US" altLang="en-US" dirty="0"/>
          </a:p>
        </p:txBody>
      </p:sp>
      <p:sp>
        <p:nvSpPr>
          <p:cNvPr id="3" name="Content Placeholder 2"/>
          <p:cNvSpPr>
            <a:spLocks noGrp="1"/>
          </p:cNvSpPr>
          <p:nvPr>
            <p:ph idx="1"/>
          </p:nvPr>
        </p:nvSpPr>
        <p:spPr>
          <a:xfrm>
            <a:off x="1678305" y="1207770"/>
            <a:ext cx="6781800" cy="5562600"/>
          </a:xfrm>
        </p:spPr>
        <p:txBody>
          <a:bodyPr rtlCol="0">
            <a:noAutofit/>
          </a:bodyPr>
          <a:lstStyle/>
          <a:p>
            <a:pPr marL="0" indent="0">
              <a:buNone/>
              <a:defRPr/>
            </a:pPr>
            <a:r>
              <a:rPr lang="en-US" sz="2400" b="1" dirty="0">
                <a:solidFill>
                  <a:schemeClr val="tx1">
                    <a:lumMod val="75000"/>
                    <a:lumOff val="25000"/>
                  </a:schemeClr>
                </a:solidFill>
              </a:rPr>
              <a:t>Unit Testing:</a:t>
            </a:r>
            <a:endParaRPr lang="en-US" sz="2400" b="1" dirty="0">
              <a:solidFill>
                <a:schemeClr val="tx1">
                  <a:lumMod val="75000"/>
                  <a:lumOff val="25000"/>
                </a:schemeClr>
              </a:solidFill>
            </a:endParaRPr>
          </a:p>
          <a:p>
            <a:pPr>
              <a:buFont typeface="Wingdings 3" panose="05040102010807070707" pitchFamily="18" charset="2"/>
              <a:buChar char=""/>
              <a:defRPr/>
            </a:pPr>
            <a:r>
              <a:rPr lang="en-US" sz="1900" dirty="0">
                <a:solidFill>
                  <a:schemeClr val="tx1">
                    <a:lumMod val="75000"/>
                    <a:lumOff val="25000"/>
                  </a:schemeClr>
                </a:solidFill>
              </a:rPr>
              <a:t>Smallest functional and testable unit of code is tested during unit testing.</a:t>
            </a:r>
            <a:endParaRPr lang="en-US" sz="1900" dirty="0">
              <a:solidFill>
                <a:schemeClr val="tx1">
                  <a:lumMod val="75000"/>
                  <a:lumOff val="25000"/>
                </a:schemeClr>
              </a:solidFill>
            </a:endParaRPr>
          </a:p>
          <a:p>
            <a:pPr>
              <a:buFont typeface="Wingdings 3" panose="05040102010807070707" pitchFamily="18" charset="2"/>
              <a:buChar char=""/>
              <a:defRPr/>
            </a:pPr>
            <a:r>
              <a:rPr lang="en-US" sz="1900" dirty="0">
                <a:solidFill>
                  <a:schemeClr val="tx1">
                    <a:lumMod val="75000"/>
                    <a:lumOff val="25000"/>
                  </a:schemeClr>
                </a:solidFill>
              </a:rPr>
              <a:t>Performed during the earliest stages of development, hence helps in uncovering defects during initial development phases. This helps in saving the higher cost of fixing the defects during the later stages of the STLC.</a:t>
            </a:r>
            <a:endParaRPr lang="en-US" sz="1900" dirty="0">
              <a:solidFill>
                <a:schemeClr val="tx1">
                  <a:lumMod val="75000"/>
                  <a:lumOff val="25000"/>
                </a:schemeClr>
              </a:solidFill>
            </a:endParaRPr>
          </a:p>
          <a:p>
            <a:pPr marL="0" indent="0">
              <a:buNone/>
              <a:defRPr/>
            </a:pPr>
            <a:r>
              <a:rPr lang="en-US" sz="2400" b="1" dirty="0">
                <a:solidFill>
                  <a:schemeClr val="tx1">
                    <a:lumMod val="75000"/>
                    <a:lumOff val="25000"/>
                  </a:schemeClr>
                </a:solidFill>
              </a:rPr>
              <a:t>Integration Testing:</a:t>
            </a:r>
            <a:endParaRPr lang="en-US" sz="2400" b="1" dirty="0">
              <a:solidFill>
                <a:schemeClr val="tx1">
                  <a:lumMod val="75000"/>
                  <a:lumOff val="25000"/>
                </a:schemeClr>
              </a:solidFill>
            </a:endParaRPr>
          </a:p>
          <a:p>
            <a:pPr>
              <a:buFont typeface="Wingdings 3" panose="05040102010807070707" pitchFamily="18" charset="2"/>
              <a:buChar char=""/>
              <a:defRPr/>
            </a:pPr>
            <a:r>
              <a:rPr lang="en-US" sz="1900" dirty="0">
                <a:solidFill>
                  <a:schemeClr val="tx1">
                    <a:lumMod val="75000"/>
                    <a:lumOff val="25000"/>
                  </a:schemeClr>
                </a:solidFill>
              </a:rPr>
              <a:t>Two or more unit tested components of the software are integrated together, and tested to validate the interaction between them is as expected.</a:t>
            </a:r>
            <a:endParaRPr lang="en-US" sz="1900" dirty="0">
              <a:solidFill>
                <a:schemeClr val="tx1">
                  <a:lumMod val="75000"/>
                  <a:lumOff val="25000"/>
                </a:schemeClr>
              </a:solidFill>
            </a:endParaRPr>
          </a:p>
          <a:p>
            <a:pPr marL="0" indent="0">
              <a:buNone/>
              <a:defRPr/>
            </a:pPr>
            <a:r>
              <a:rPr lang="en-US" sz="2400" b="1" dirty="0">
                <a:solidFill>
                  <a:schemeClr val="tx1">
                    <a:lumMod val="75000"/>
                    <a:lumOff val="25000"/>
                  </a:schemeClr>
                </a:solidFill>
              </a:rPr>
              <a:t>Interface Testing:</a:t>
            </a:r>
            <a:endParaRPr lang="en-US" sz="2400" b="1" dirty="0">
              <a:solidFill>
                <a:schemeClr val="tx1">
                  <a:lumMod val="75000"/>
                  <a:lumOff val="25000"/>
                </a:schemeClr>
              </a:solidFill>
            </a:endParaRPr>
          </a:p>
          <a:p>
            <a:pPr>
              <a:buFont typeface="Wingdings 3" panose="05040102010807070707" pitchFamily="18" charset="2"/>
              <a:buChar char=""/>
              <a:defRPr/>
            </a:pPr>
            <a:r>
              <a:rPr lang="en-US" sz="1900" dirty="0">
                <a:solidFill>
                  <a:schemeClr val="tx1">
                    <a:lumMod val="75000"/>
                    <a:lumOff val="25000"/>
                  </a:schemeClr>
                </a:solidFill>
              </a:rPr>
              <a:t>A part of integration testing; the correctness of data exchange, data transfer, messages, calls and commands between two integrated components are tested.</a:t>
            </a:r>
            <a:br>
              <a:rPr lang="en-US" dirty="0">
                <a:solidFill>
                  <a:schemeClr val="tx1">
                    <a:lumMod val="75000"/>
                    <a:lumOff val="25000"/>
                  </a:schemeClr>
                </a:solidFill>
              </a:rPr>
            </a:br>
            <a:endParaRPr lang="en-US" dirty="0">
              <a:solidFill>
                <a:schemeClr val="tx1">
                  <a:lumMod val="75000"/>
                  <a:lumOff val="25000"/>
                </a:schemeClr>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382713" y="152400"/>
            <a:ext cx="8229601" cy="838200"/>
          </a:xfrm>
        </p:spPr>
        <p:txBody>
          <a:bodyPr rtlCol="0">
            <a:normAutofit/>
          </a:bodyPr>
          <a:lstStyle/>
          <a:p>
            <a:pPr>
              <a:defRPr/>
            </a:pPr>
            <a:r>
              <a:rPr lang="en-US" dirty="0"/>
              <a:t>     Functional Testing…</a:t>
            </a:r>
            <a:endParaRPr lang="en-US" altLang="en-US" dirty="0"/>
          </a:p>
        </p:txBody>
      </p:sp>
      <p:sp>
        <p:nvSpPr>
          <p:cNvPr id="3" name="Content Placeholder 2"/>
          <p:cNvSpPr>
            <a:spLocks noGrp="1"/>
          </p:cNvSpPr>
          <p:nvPr>
            <p:ph idx="1"/>
          </p:nvPr>
        </p:nvSpPr>
        <p:spPr>
          <a:xfrm>
            <a:off x="2133600" y="1064895"/>
            <a:ext cx="6705600" cy="5259705"/>
          </a:xfrm>
        </p:spPr>
        <p:txBody>
          <a:bodyPr rtlCol="0">
            <a:noAutofit/>
          </a:bodyPr>
          <a:lstStyle/>
          <a:p>
            <a:pPr marL="0" indent="0">
              <a:buNone/>
              <a:defRPr/>
            </a:pPr>
            <a:r>
              <a:rPr lang="en-US" sz="1600" b="1" dirty="0">
                <a:solidFill>
                  <a:schemeClr val="tx1">
                    <a:lumMod val="75000"/>
                    <a:lumOff val="25000"/>
                  </a:schemeClr>
                </a:solidFill>
              </a:rPr>
              <a:t>System Testing:</a:t>
            </a:r>
            <a:endParaRPr lang="en-US" sz="1600" b="1" dirty="0">
              <a:solidFill>
                <a:schemeClr val="tx1">
                  <a:lumMod val="75000"/>
                  <a:lumOff val="25000"/>
                </a:schemeClr>
              </a:solidFill>
            </a:endParaRPr>
          </a:p>
          <a:p>
            <a:pPr>
              <a:buFont typeface="Wingdings 3" panose="05040102010807070707" pitchFamily="18" charset="2"/>
              <a:buChar char=""/>
              <a:defRPr/>
            </a:pPr>
            <a:r>
              <a:rPr lang="en-US" sz="1800" dirty="0">
                <a:solidFill>
                  <a:schemeClr val="tx1">
                    <a:lumMod val="75000"/>
                    <a:lumOff val="25000"/>
                  </a:schemeClr>
                </a:solidFill>
              </a:rPr>
              <a:t>All components of the system are combined and the system is tested for compliance and correctness against the requirement specifications (Functional or System).</a:t>
            </a:r>
            <a:endParaRPr lang="en-US" sz="1800" dirty="0">
              <a:solidFill>
                <a:schemeClr val="tx1">
                  <a:lumMod val="75000"/>
                  <a:lumOff val="25000"/>
                </a:schemeClr>
              </a:solidFill>
            </a:endParaRPr>
          </a:p>
          <a:p>
            <a:pPr>
              <a:buFont typeface="Wingdings 3" panose="05040102010807070707" pitchFamily="18" charset="2"/>
              <a:buChar char=""/>
              <a:defRPr/>
            </a:pPr>
            <a:r>
              <a:rPr lang="en-US" sz="1800" dirty="0">
                <a:solidFill>
                  <a:schemeClr val="tx1">
                    <a:lumMod val="75000"/>
                    <a:lumOff val="25000"/>
                  </a:schemeClr>
                </a:solidFill>
              </a:rPr>
              <a:t>It is a Black-Box testing technique which validates the integrated system.</a:t>
            </a:r>
            <a:endParaRPr lang="en-US" sz="1800" dirty="0">
              <a:solidFill>
                <a:schemeClr val="tx1">
                  <a:lumMod val="75000"/>
                  <a:lumOff val="25000"/>
                </a:schemeClr>
              </a:solidFill>
            </a:endParaRPr>
          </a:p>
          <a:p>
            <a:pPr marL="0" indent="0">
              <a:buNone/>
              <a:defRPr/>
            </a:pPr>
            <a:r>
              <a:rPr lang="en-US" sz="1600" b="1" dirty="0">
                <a:solidFill>
                  <a:schemeClr val="tx1">
                    <a:lumMod val="75000"/>
                    <a:lumOff val="25000"/>
                  </a:schemeClr>
                </a:solidFill>
              </a:rPr>
              <a:t>Regression Testing:</a:t>
            </a:r>
            <a:endParaRPr lang="en-US" sz="1600" b="1" dirty="0">
              <a:solidFill>
                <a:schemeClr val="tx1">
                  <a:lumMod val="75000"/>
                  <a:lumOff val="25000"/>
                </a:schemeClr>
              </a:solidFill>
            </a:endParaRPr>
          </a:p>
          <a:p>
            <a:pPr>
              <a:buFont typeface="Wingdings 3" panose="05040102010807070707" pitchFamily="18" charset="2"/>
              <a:buChar char=""/>
              <a:defRPr/>
            </a:pPr>
            <a:r>
              <a:rPr lang="en-US" sz="1800" dirty="0">
                <a:solidFill>
                  <a:schemeClr val="tx1">
                    <a:lumMod val="75000"/>
                    <a:lumOff val="25000"/>
                  </a:schemeClr>
                </a:solidFill>
              </a:rPr>
              <a:t>After some enhancements or code fixes by developers, it becomes very important to run the regression test suite.</a:t>
            </a:r>
            <a:endParaRPr lang="en-US" sz="1800" dirty="0">
              <a:solidFill>
                <a:schemeClr val="tx1">
                  <a:lumMod val="75000"/>
                  <a:lumOff val="25000"/>
                </a:schemeClr>
              </a:solidFill>
            </a:endParaRPr>
          </a:p>
          <a:p>
            <a:pPr>
              <a:buFont typeface="Wingdings 3" panose="05040102010807070707" pitchFamily="18" charset="2"/>
              <a:buChar char=""/>
              <a:defRPr/>
            </a:pPr>
            <a:r>
              <a:rPr lang="en-US" sz="1800" dirty="0">
                <a:solidFill>
                  <a:schemeClr val="tx1">
                    <a:lumMod val="75000"/>
                    <a:lumOff val="25000"/>
                  </a:schemeClr>
                </a:solidFill>
              </a:rPr>
              <a:t>Regression is run to ensure that these code changes have not hampered the existing working functionalities or any new defect is not injected in the code.</a:t>
            </a:r>
            <a:endParaRPr lang="en-US" sz="1800" dirty="0">
              <a:solidFill>
                <a:schemeClr val="tx1">
                  <a:lumMod val="75000"/>
                  <a:lumOff val="25000"/>
                </a:schemeClr>
              </a:solidFill>
            </a:endParaRPr>
          </a:p>
          <a:p>
            <a:pPr marL="0" indent="0">
              <a:buNone/>
              <a:defRPr/>
            </a:pPr>
            <a:r>
              <a:rPr lang="en-US" sz="1600" b="1" dirty="0">
                <a:solidFill>
                  <a:schemeClr val="tx1">
                    <a:lumMod val="75000"/>
                    <a:lumOff val="25000"/>
                  </a:schemeClr>
                </a:solidFill>
              </a:rPr>
              <a:t>Smoke Testing:</a:t>
            </a:r>
            <a:endParaRPr lang="en-US" sz="1600" b="1" dirty="0">
              <a:solidFill>
                <a:schemeClr val="tx1">
                  <a:lumMod val="75000"/>
                  <a:lumOff val="25000"/>
                </a:schemeClr>
              </a:solidFill>
            </a:endParaRPr>
          </a:p>
          <a:p>
            <a:pPr>
              <a:buFont typeface="Wingdings 3" panose="05040102010807070707" pitchFamily="18" charset="2"/>
              <a:buChar char=""/>
              <a:defRPr/>
            </a:pPr>
            <a:r>
              <a:rPr lang="en-US" sz="1800" dirty="0">
                <a:solidFill>
                  <a:schemeClr val="tx1">
                    <a:lumMod val="75000"/>
                    <a:lumOff val="25000"/>
                  </a:schemeClr>
                </a:solidFill>
              </a:rPr>
              <a:t>After development, when a new build is released, Smoke Testing is performed on the application to ensure that all end-to-end major functionalities work.</a:t>
            </a:r>
            <a:br>
              <a:rPr lang="en-US" sz="1800" dirty="0">
                <a:solidFill>
                  <a:schemeClr val="tx1">
                    <a:lumMod val="75000"/>
                    <a:lumOff val="25000"/>
                  </a:schemeClr>
                </a:solidFill>
              </a:rPr>
            </a:br>
            <a:br>
              <a:rPr lang="en-US" sz="1800" dirty="0">
                <a:solidFill>
                  <a:schemeClr val="tx1">
                    <a:lumMod val="75000"/>
                    <a:lumOff val="25000"/>
                  </a:schemeClr>
                </a:solidFill>
              </a:rPr>
            </a:br>
            <a:br>
              <a:rPr lang="en-US" sz="1800" dirty="0">
                <a:solidFill>
                  <a:schemeClr val="tx1">
                    <a:lumMod val="75000"/>
                    <a:lumOff val="25000"/>
                  </a:schemeClr>
                </a:solidFill>
              </a:rPr>
            </a:br>
            <a:endParaRPr lang="en-US" sz="1800" dirty="0">
              <a:solidFill>
                <a:schemeClr val="tx1">
                  <a:lumMod val="75000"/>
                  <a:lumOff val="25000"/>
                </a:schemeClr>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05000" y="304800"/>
            <a:ext cx="7239000" cy="914400"/>
          </a:xfrm>
        </p:spPr>
        <p:txBody>
          <a:bodyPr rtlCol="0">
            <a:normAutofit/>
          </a:bodyPr>
          <a:lstStyle/>
          <a:p>
            <a:pPr>
              <a:defRPr/>
            </a:pPr>
            <a:r>
              <a:rPr lang="en-US" dirty="0"/>
              <a:t>Functional Testing…</a:t>
            </a:r>
            <a:endParaRPr lang="en-US" altLang="en-US" dirty="0"/>
          </a:p>
        </p:txBody>
      </p:sp>
      <p:sp>
        <p:nvSpPr>
          <p:cNvPr id="3" name="Content Placeholder 2"/>
          <p:cNvSpPr>
            <a:spLocks noGrp="1"/>
          </p:cNvSpPr>
          <p:nvPr>
            <p:ph idx="1"/>
          </p:nvPr>
        </p:nvSpPr>
        <p:spPr>
          <a:xfrm>
            <a:off x="2133600" y="1371600"/>
            <a:ext cx="6781800" cy="4953000"/>
          </a:xfrm>
        </p:spPr>
        <p:txBody>
          <a:bodyPr rtlCol="0">
            <a:noAutofit/>
          </a:bodyPr>
          <a:lstStyle/>
          <a:p>
            <a:pPr marL="0" indent="0">
              <a:buNone/>
              <a:defRPr/>
            </a:pPr>
            <a:r>
              <a:rPr lang="en-US" sz="2000" b="1" dirty="0">
                <a:solidFill>
                  <a:schemeClr val="tx1">
                    <a:lumMod val="75000"/>
                    <a:lumOff val="25000"/>
                  </a:schemeClr>
                </a:solidFill>
              </a:rPr>
              <a:t>Sanity Testing:</a:t>
            </a:r>
            <a:endParaRPr lang="en-US" sz="2000" b="1" dirty="0">
              <a:solidFill>
                <a:schemeClr val="tx1">
                  <a:lumMod val="75000"/>
                  <a:lumOff val="25000"/>
                </a:schemeClr>
              </a:solidFill>
            </a:endParaRPr>
          </a:p>
          <a:p>
            <a:pPr>
              <a:buFont typeface="Wingdings 3" panose="05040102010807070707" pitchFamily="18" charset="2"/>
              <a:buChar char=""/>
              <a:defRPr/>
            </a:pPr>
            <a:r>
              <a:rPr lang="en-US" sz="2400" dirty="0">
                <a:solidFill>
                  <a:schemeClr val="tx1">
                    <a:lumMod val="75000"/>
                    <a:lumOff val="25000"/>
                  </a:schemeClr>
                </a:solidFill>
              </a:rPr>
              <a:t>Sanity Testing is done on the new build created by developers for a relatively stable application.</a:t>
            </a:r>
            <a:endParaRPr lang="en-US" sz="2400" dirty="0">
              <a:solidFill>
                <a:schemeClr val="tx1">
                  <a:lumMod val="75000"/>
                  <a:lumOff val="25000"/>
                </a:schemeClr>
              </a:solidFill>
            </a:endParaRPr>
          </a:p>
          <a:p>
            <a:pPr marL="0" indent="0">
              <a:buNone/>
              <a:defRPr/>
            </a:pPr>
            <a:endParaRPr lang="en-US" sz="1800" dirty="0">
              <a:solidFill>
                <a:schemeClr val="tx1">
                  <a:lumMod val="75000"/>
                  <a:lumOff val="25000"/>
                </a:schemeClr>
              </a:solidFill>
            </a:endParaRPr>
          </a:p>
          <a:p>
            <a:pPr marL="0" indent="0">
              <a:buNone/>
              <a:defRPr/>
            </a:pPr>
            <a:r>
              <a:rPr lang="en-US" sz="2000" b="1" dirty="0">
                <a:solidFill>
                  <a:schemeClr val="tx1">
                    <a:lumMod val="75000"/>
                    <a:lumOff val="25000"/>
                  </a:schemeClr>
                </a:solidFill>
              </a:rPr>
              <a:t>Acceptance Testing:</a:t>
            </a:r>
            <a:endParaRPr lang="en-US" sz="2000" b="1" dirty="0">
              <a:solidFill>
                <a:schemeClr val="tx1">
                  <a:lumMod val="75000"/>
                  <a:lumOff val="25000"/>
                </a:schemeClr>
              </a:solidFill>
            </a:endParaRPr>
          </a:p>
          <a:p>
            <a:pPr>
              <a:buFont typeface="Wingdings 3" panose="05040102010807070707" pitchFamily="18" charset="2"/>
              <a:buChar char=""/>
              <a:defRPr/>
            </a:pPr>
            <a:r>
              <a:rPr lang="en-US" sz="2400" dirty="0">
                <a:solidFill>
                  <a:schemeClr val="tx1">
                    <a:lumMod val="75000"/>
                    <a:lumOff val="25000"/>
                  </a:schemeClr>
                </a:solidFill>
              </a:rPr>
              <a:t>During Acceptance Testing, the acceptance of the application by the end-user is tested. </a:t>
            </a:r>
            <a:endParaRPr lang="en-US" sz="2400" dirty="0">
              <a:solidFill>
                <a:schemeClr val="tx1">
                  <a:lumMod val="75000"/>
                  <a:lumOff val="25000"/>
                </a:schemeClr>
              </a:solidFill>
            </a:endParaRPr>
          </a:p>
          <a:p>
            <a:pPr>
              <a:buFont typeface="Wingdings 3" panose="05040102010807070707" pitchFamily="18" charset="2"/>
              <a:buChar char=""/>
              <a:defRPr/>
            </a:pPr>
            <a:r>
              <a:rPr lang="en-US" sz="2400" dirty="0">
                <a:solidFill>
                  <a:schemeClr val="tx1">
                    <a:lumMod val="75000"/>
                    <a:lumOff val="25000"/>
                  </a:schemeClr>
                </a:solidFill>
              </a:rPr>
              <a:t>Aim of this testing is to make sure that the developed system fulfils all the requirements that were agreed upon during the business requirement creation.</a:t>
            </a:r>
            <a:br>
              <a:rPr lang="en-US" sz="2400" dirty="0">
                <a:solidFill>
                  <a:schemeClr val="tx1">
                    <a:lumMod val="75000"/>
                    <a:lumOff val="25000"/>
                  </a:schemeClr>
                </a:solidFill>
              </a:rPr>
            </a:br>
            <a:br>
              <a:rPr lang="en-US" sz="2400" dirty="0">
                <a:solidFill>
                  <a:schemeClr val="tx1">
                    <a:lumMod val="75000"/>
                    <a:lumOff val="25000"/>
                  </a:schemeClr>
                </a:solidFill>
              </a:rPr>
            </a:br>
            <a:endParaRPr lang="en-US" sz="2400" dirty="0">
              <a:solidFill>
                <a:schemeClr val="tx1">
                  <a:lumMod val="75000"/>
                  <a:lumOff val="25000"/>
                </a:schemeClr>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0" y="588963"/>
            <a:ext cx="8229600" cy="838200"/>
          </a:xfrm>
        </p:spPr>
        <p:txBody>
          <a:bodyPr rtlCol="0">
            <a:normAutofit/>
          </a:bodyPr>
          <a:lstStyle/>
          <a:p>
            <a:pPr>
              <a:defRPr/>
            </a:pPr>
            <a:r>
              <a:rPr lang="en-US" dirty="0"/>
              <a:t>     Non-Functional Testing</a:t>
            </a:r>
            <a:endParaRPr lang="en-US" altLang="en-US" dirty="0"/>
          </a:p>
        </p:txBody>
      </p:sp>
      <p:sp>
        <p:nvSpPr>
          <p:cNvPr id="3" name="Content Placeholder 2"/>
          <p:cNvSpPr>
            <a:spLocks noGrp="1"/>
          </p:cNvSpPr>
          <p:nvPr>
            <p:ph idx="1"/>
          </p:nvPr>
        </p:nvSpPr>
        <p:spPr>
          <a:xfrm>
            <a:off x="2579370" y="2425065"/>
            <a:ext cx="6781800" cy="4038600"/>
          </a:xfrm>
        </p:spPr>
        <p:txBody>
          <a:bodyPr rtlCol="0">
            <a:noAutofit/>
          </a:bodyPr>
          <a:lstStyle/>
          <a:p>
            <a:pPr>
              <a:buFont typeface="Wingdings 3" panose="05040102010807070707" pitchFamily="18" charset="2"/>
              <a:buChar char=""/>
              <a:defRPr/>
            </a:pPr>
            <a:r>
              <a:rPr lang="en-US" sz="2000" b="1" dirty="0">
                <a:solidFill>
                  <a:schemeClr val="tx1">
                    <a:lumMod val="75000"/>
                    <a:lumOff val="25000"/>
                  </a:schemeClr>
                </a:solidFill>
              </a:rPr>
              <a:t>Non-functional testing</a:t>
            </a:r>
            <a:r>
              <a:rPr lang="en-US" sz="2000" dirty="0">
                <a:solidFill>
                  <a:schemeClr val="tx1">
                    <a:lumMod val="75000"/>
                    <a:lumOff val="25000"/>
                  </a:schemeClr>
                </a:solidFill>
              </a:rPr>
              <a:t> is defined as a type of Software testing to check non-functional aspects (performance, usability, reliability, </a:t>
            </a:r>
            <a:r>
              <a:rPr lang="en-US" sz="2000" dirty="0" err="1">
                <a:solidFill>
                  <a:schemeClr val="tx1">
                    <a:lumMod val="75000"/>
                    <a:lumOff val="25000"/>
                  </a:schemeClr>
                </a:solidFill>
              </a:rPr>
              <a:t>etc</a:t>
            </a:r>
            <a:r>
              <a:rPr lang="en-US" sz="2000" dirty="0">
                <a:solidFill>
                  <a:schemeClr val="tx1">
                    <a:lumMod val="75000"/>
                    <a:lumOff val="25000"/>
                  </a:schemeClr>
                </a:solidFill>
              </a:rPr>
              <a:t>) of a software application.</a:t>
            </a:r>
            <a:endParaRPr lang="en-US" sz="2000" dirty="0">
              <a:solidFill>
                <a:schemeClr val="tx1">
                  <a:lumMod val="75000"/>
                  <a:lumOff val="25000"/>
                </a:schemeClr>
              </a:solidFill>
            </a:endParaRPr>
          </a:p>
          <a:p>
            <a:pPr marL="0" indent="0">
              <a:buNone/>
              <a:defRPr/>
            </a:pPr>
            <a:br>
              <a:rPr lang="en-US" dirty="0">
                <a:solidFill>
                  <a:schemeClr val="tx1">
                    <a:lumMod val="75000"/>
                    <a:lumOff val="25000"/>
                  </a:schemeClr>
                </a:solidFill>
              </a:rPr>
            </a:br>
            <a:br>
              <a:rPr lang="en-US" dirty="0">
                <a:solidFill>
                  <a:schemeClr val="tx1">
                    <a:lumMod val="75000"/>
                    <a:lumOff val="25000"/>
                  </a:schemeClr>
                </a:solidFill>
              </a:rPr>
            </a:br>
            <a:br>
              <a:rPr lang="en-US" dirty="0">
                <a:solidFill>
                  <a:schemeClr val="tx1">
                    <a:lumMod val="75000"/>
                    <a:lumOff val="25000"/>
                  </a:schemeClr>
                </a:solidFill>
              </a:rPr>
            </a:br>
            <a:br>
              <a:rPr lang="en-US" dirty="0">
                <a:solidFill>
                  <a:schemeClr val="tx1">
                    <a:lumMod val="75000"/>
                    <a:lumOff val="25000"/>
                  </a:schemeClr>
                </a:solidFill>
              </a:rPr>
            </a:br>
            <a:br>
              <a:rPr lang="en-US" dirty="0">
                <a:solidFill>
                  <a:schemeClr val="tx1">
                    <a:lumMod val="75000"/>
                    <a:lumOff val="25000"/>
                  </a:schemeClr>
                </a:solidFill>
              </a:rPr>
            </a:br>
            <a:br>
              <a:rPr lang="en-US" dirty="0">
                <a:solidFill>
                  <a:schemeClr val="tx1">
                    <a:lumMod val="75000"/>
                    <a:lumOff val="25000"/>
                  </a:schemeClr>
                </a:solidFill>
              </a:rPr>
            </a:br>
            <a:br>
              <a:rPr lang="en-US" dirty="0">
                <a:solidFill>
                  <a:schemeClr val="tx1">
                    <a:lumMod val="75000"/>
                    <a:lumOff val="25000"/>
                  </a:schemeClr>
                </a:solidFill>
              </a:rPr>
            </a:br>
            <a:br>
              <a:rPr lang="en-US" dirty="0">
                <a:solidFill>
                  <a:schemeClr val="tx1">
                    <a:lumMod val="75000"/>
                    <a:lumOff val="25000"/>
                  </a:schemeClr>
                </a:solidFill>
              </a:rPr>
            </a:br>
            <a:endParaRPr lang="en-US" dirty="0">
              <a:solidFill>
                <a:schemeClr val="tx1">
                  <a:lumMod val="75000"/>
                  <a:lumOff val="25000"/>
                </a:schemeClr>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0" y="588963"/>
            <a:ext cx="8229600" cy="838200"/>
          </a:xfrm>
        </p:spPr>
        <p:txBody>
          <a:bodyPr rtlCol="0">
            <a:normAutofit/>
          </a:bodyPr>
          <a:lstStyle/>
          <a:p>
            <a:pPr>
              <a:defRPr/>
            </a:pPr>
            <a:r>
              <a:rPr lang="en-US" dirty="0"/>
              <a:t>     Non-Functional Testing…</a:t>
            </a:r>
            <a:endParaRPr lang="en-US" altLang="en-US" dirty="0"/>
          </a:p>
        </p:txBody>
      </p:sp>
      <p:sp>
        <p:nvSpPr>
          <p:cNvPr id="32771" name="Content Placeholder 2"/>
          <p:cNvSpPr>
            <a:spLocks noGrp="1"/>
          </p:cNvSpPr>
          <p:nvPr>
            <p:ph idx="1"/>
          </p:nvPr>
        </p:nvSpPr>
        <p:spPr>
          <a:xfrm>
            <a:off x="2133600" y="1524000"/>
            <a:ext cx="6781800" cy="4038600"/>
          </a:xfrm>
        </p:spPr>
        <p:txBody>
          <a:bodyPr>
            <a:noAutofit/>
          </a:bodyPr>
          <a:lstStyle/>
          <a:p>
            <a:r>
              <a:rPr lang="en-US" altLang="en-US"/>
              <a:t>Performance Testing</a:t>
            </a:r>
            <a:endParaRPr lang="en-US" altLang="en-US"/>
          </a:p>
          <a:p>
            <a:r>
              <a:rPr lang="en-US" altLang="en-US"/>
              <a:t>Load Testing</a:t>
            </a:r>
            <a:endParaRPr lang="en-US" altLang="en-US"/>
          </a:p>
          <a:p>
            <a:r>
              <a:rPr lang="en-US" altLang="en-US"/>
              <a:t>Stress Testing</a:t>
            </a:r>
            <a:endParaRPr lang="en-US" altLang="en-US"/>
          </a:p>
          <a:p>
            <a:r>
              <a:rPr lang="en-US" altLang="en-US"/>
              <a:t>Usability Testing</a:t>
            </a:r>
            <a:endParaRPr lang="en-US" altLang="en-US"/>
          </a:p>
          <a:p>
            <a:r>
              <a:rPr lang="en-US" altLang="en-US"/>
              <a:t>Security Testing</a:t>
            </a:r>
            <a:endParaRPr lang="en-US" altLang="en-US"/>
          </a:p>
          <a:p>
            <a:r>
              <a:rPr lang="en-US" altLang="en-US"/>
              <a:t>Volume Testing</a:t>
            </a:r>
            <a:endParaRPr lang="en-US" altLang="en-US" sz="36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0" y="588963"/>
            <a:ext cx="8229600" cy="838200"/>
          </a:xfrm>
        </p:spPr>
        <p:txBody>
          <a:bodyPr rtlCol="0">
            <a:normAutofit/>
          </a:bodyPr>
          <a:lstStyle/>
          <a:p>
            <a:pPr>
              <a:defRPr/>
            </a:pPr>
            <a:r>
              <a:rPr lang="en-US" dirty="0"/>
              <a:t>     Non-Functional Testing…</a:t>
            </a:r>
            <a:endParaRPr lang="en-US" altLang="en-US" dirty="0"/>
          </a:p>
        </p:txBody>
      </p:sp>
      <p:sp>
        <p:nvSpPr>
          <p:cNvPr id="3" name="Content Placeholder 2"/>
          <p:cNvSpPr>
            <a:spLocks noGrp="1"/>
          </p:cNvSpPr>
          <p:nvPr>
            <p:ph idx="1"/>
          </p:nvPr>
        </p:nvSpPr>
        <p:spPr>
          <a:xfrm>
            <a:off x="2133600" y="1524000"/>
            <a:ext cx="6781800" cy="4800600"/>
          </a:xfrm>
        </p:spPr>
        <p:txBody>
          <a:bodyPr rtlCol="0">
            <a:noAutofit/>
          </a:bodyPr>
          <a:lstStyle/>
          <a:p>
            <a:pPr marL="0" indent="0">
              <a:buNone/>
              <a:defRPr/>
            </a:pPr>
            <a:r>
              <a:rPr lang="en-US" sz="1600" b="1" dirty="0">
                <a:solidFill>
                  <a:schemeClr val="tx1">
                    <a:lumMod val="75000"/>
                    <a:lumOff val="25000"/>
                  </a:schemeClr>
                </a:solidFill>
              </a:rPr>
              <a:t>Performance Testing:</a:t>
            </a:r>
            <a:endParaRPr lang="en-US" sz="1600" dirty="0">
              <a:solidFill>
                <a:schemeClr val="tx1">
                  <a:lumMod val="75000"/>
                  <a:lumOff val="25000"/>
                </a:schemeClr>
              </a:solidFill>
            </a:endParaRPr>
          </a:p>
          <a:p>
            <a:pPr>
              <a:buFont typeface="Wingdings 3" panose="05040102010807070707" pitchFamily="18" charset="2"/>
              <a:buChar char=""/>
              <a:defRPr/>
            </a:pPr>
            <a:r>
              <a:rPr lang="en-US" sz="2000" dirty="0">
                <a:solidFill>
                  <a:schemeClr val="tx1">
                    <a:lumMod val="75000"/>
                    <a:lumOff val="25000"/>
                  </a:schemeClr>
                </a:solidFill>
              </a:rPr>
              <a:t>Performance testing examines the speed, stability, reliability, scalability, and resource usage of a software application under a specified workload.</a:t>
            </a:r>
            <a:endParaRPr lang="en-US" sz="2000" dirty="0">
              <a:solidFill>
                <a:schemeClr val="tx1">
                  <a:lumMod val="75000"/>
                  <a:lumOff val="25000"/>
                </a:schemeClr>
              </a:solidFill>
            </a:endParaRPr>
          </a:p>
          <a:p>
            <a:pPr marL="0" indent="0">
              <a:buNone/>
              <a:defRPr/>
            </a:pPr>
            <a:endParaRPr lang="en-US" sz="2000" dirty="0">
              <a:solidFill>
                <a:schemeClr val="tx1">
                  <a:lumMod val="75000"/>
                  <a:lumOff val="25000"/>
                </a:schemeClr>
              </a:solidFill>
            </a:endParaRPr>
          </a:p>
          <a:p>
            <a:pPr marL="0" indent="0">
              <a:buNone/>
              <a:defRPr/>
            </a:pPr>
            <a:r>
              <a:rPr lang="en-US" sz="1600" b="1" dirty="0">
                <a:solidFill>
                  <a:schemeClr val="tx1">
                    <a:lumMod val="75000"/>
                    <a:lumOff val="25000"/>
                  </a:schemeClr>
                </a:solidFill>
              </a:rPr>
              <a:t>Load Testing:</a:t>
            </a:r>
            <a:endParaRPr lang="en-US" sz="1600" b="1" dirty="0">
              <a:solidFill>
                <a:schemeClr val="tx1">
                  <a:lumMod val="75000"/>
                  <a:lumOff val="25000"/>
                </a:schemeClr>
              </a:solidFill>
            </a:endParaRPr>
          </a:p>
          <a:p>
            <a:pPr>
              <a:buFont typeface="Wingdings 3" panose="05040102010807070707" pitchFamily="18" charset="2"/>
              <a:buChar char=""/>
              <a:defRPr/>
            </a:pPr>
            <a:r>
              <a:rPr lang="en-US" sz="2000" dirty="0">
                <a:solidFill>
                  <a:schemeClr val="tx1">
                    <a:lumMod val="75000"/>
                    <a:lumOff val="25000"/>
                  </a:schemeClr>
                </a:solidFill>
              </a:rPr>
              <a:t>This type of software testing process determines how the software application behaves while being accessed by multiple users simultaneously. </a:t>
            </a:r>
            <a:endParaRPr lang="en-US" sz="2000" dirty="0">
              <a:solidFill>
                <a:schemeClr val="tx1">
                  <a:lumMod val="75000"/>
                  <a:lumOff val="25000"/>
                </a:schemeClr>
              </a:solidFill>
            </a:endParaRPr>
          </a:p>
          <a:p>
            <a:pPr marL="0" indent="0">
              <a:buNone/>
              <a:defRPr/>
            </a:pPr>
            <a:endParaRPr lang="en-US" sz="2000" dirty="0">
              <a:solidFill>
                <a:schemeClr val="tx1">
                  <a:lumMod val="75000"/>
                  <a:lumOff val="25000"/>
                </a:schemeClr>
              </a:solidFill>
            </a:endParaRPr>
          </a:p>
          <a:p>
            <a:pPr marL="0" indent="0">
              <a:buNone/>
              <a:defRPr/>
            </a:pPr>
            <a:r>
              <a:rPr lang="en-US" sz="1600" b="1" dirty="0">
                <a:solidFill>
                  <a:schemeClr val="tx1">
                    <a:lumMod val="75000"/>
                    <a:lumOff val="25000"/>
                  </a:schemeClr>
                </a:solidFill>
              </a:rPr>
              <a:t>Stress Testing:</a:t>
            </a:r>
            <a:endParaRPr lang="en-US" sz="1600" b="1" dirty="0">
              <a:solidFill>
                <a:schemeClr val="tx1">
                  <a:lumMod val="75000"/>
                  <a:lumOff val="25000"/>
                </a:schemeClr>
              </a:solidFill>
            </a:endParaRPr>
          </a:p>
          <a:p>
            <a:pPr>
              <a:buFont typeface="Wingdings 3" panose="05040102010807070707" pitchFamily="18" charset="2"/>
              <a:buChar char=""/>
              <a:defRPr/>
            </a:pPr>
            <a:r>
              <a:rPr lang="en-US" sz="2000" dirty="0">
                <a:solidFill>
                  <a:schemeClr val="tx1">
                    <a:lumMod val="75000"/>
                    <a:lumOff val="25000"/>
                  </a:schemeClr>
                </a:solidFill>
              </a:rPr>
              <a:t>Stress testing is a software testing activity that tests beyond normal operational capacity to test the results. </a:t>
            </a:r>
            <a:endParaRPr lang="en-US" sz="2000" dirty="0">
              <a:solidFill>
                <a:schemeClr val="tx1">
                  <a:lumMod val="75000"/>
                  <a:lumOff val="25000"/>
                </a:schemeClr>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0" y="588963"/>
            <a:ext cx="8229600" cy="838200"/>
          </a:xfrm>
        </p:spPr>
        <p:txBody>
          <a:bodyPr rtlCol="0">
            <a:normAutofit/>
          </a:bodyPr>
          <a:lstStyle/>
          <a:p>
            <a:pPr>
              <a:defRPr/>
            </a:pPr>
            <a:r>
              <a:rPr lang="en-US" dirty="0"/>
              <a:t>     Non-Functional Testing…</a:t>
            </a:r>
            <a:endParaRPr lang="en-US" altLang="en-US" dirty="0"/>
          </a:p>
        </p:txBody>
      </p:sp>
      <p:sp>
        <p:nvSpPr>
          <p:cNvPr id="3" name="Content Placeholder 2"/>
          <p:cNvSpPr>
            <a:spLocks noGrp="1"/>
          </p:cNvSpPr>
          <p:nvPr>
            <p:ph idx="1"/>
          </p:nvPr>
        </p:nvSpPr>
        <p:spPr>
          <a:xfrm>
            <a:off x="2133600" y="1524000"/>
            <a:ext cx="6781800" cy="4800600"/>
          </a:xfrm>
        </p:spPr>
        <p:txBody>
          <a:bodyPr rtlCol="0">
            <a:noAutofit/>
          </a:bodyPr>
          <a:lstStyle/>
          <a:p>
            <a:pPr marL="0" indent="0">
              <a:buNone/>
              <a:defRPr/>
            </a:pPr>
            <a:r>
              <a:rPr lang="en-US" sz="1600" b="1" dirty="0">
                <a:solidFill>
                  <a:schemeClr val="tx1">
                    <a:lumMod val="75000"/>
                    <a:lumOff val="25000"/>
                  </a:schemeClr>
                </a:solidFill>
              </a:rPr>
              <a:t>Usability Testing:</a:t>
            </a:r>
            <a:endParaRPr lang="en-US" sz="1600" b="1" dirty="0">
              <a:solidFill>
                <a:schemeClr val="tx1">
                  <a:lumMod val="75000"/>
                  <a:lumOff val="25000"/>
                </a:schemeClr>
              </a:solidFill>
            </a:endParaRPr>
          </a:p>
          <a:p>
            <a:pPr>
              <a:buFont typeface="Wingdings 3" panose="05040102010807070707" pitchFamily="18" charset="2"/>
              <a:buChar char=""/>
              <a:defRPr/>
            </a:pPr>
            <a:r>
              <a:rPr lang="en-US" sz="2000" dirty="0">
                <a:solidFill>
                  <a:schemeClr val="tx1">
                    <a:lumMod val="75000"/>
                    <a:lumOff val="25000"/>
                  </a:schemeClr>
                </a:solidFill>
              </a:rPr>
              <a:t>The application flow is tested to see if a new user can understand the application easily or not. Proper help is documented if a user gets stuck at any point. Basically, system navigation is checked in this testing.</a:t>
            </a:r>
            <a:endParaRPr lang="en-US" sz="2000" dirty="0">
              <a:solidFill>
                <a:schemeClr val="tx1">
                  <a:lumMod val="75000"/>
                  <a:lumOff val="25000"/>
                </a:schemeClr>
              </a:solidFill>
            </a:endParaRPr>
          </a:p>
          <a:p>
            <a:pPr marL="0" indent="0">
              <a:buNone/>
              <a:defRPr/>
            </a:pPr>
            <a:endParaRPr lang="en-US" sz="2000" dirty="0">
              <a:solidFill>
                <a:schemeClr val="tx1">
                  <a:lumMod val="75000"/>
                  <a:lumOff val="25000"/>
                </a:schemeClr>
              </a:solidFill>
            </a:endParaRPr>
          </a:p>
          <a:p>
            <a:pPr marL="0" indent="0">
              <a:buNone/>
              <a:defRPr/>
            </a:pPr>
            <a:r>
              <a:rPr lang="en-US" sz="1600" b="1" dirty="0">
                <a:solidFill>
                  <a:schemeClr val="tx1">
                    <a:lumMod val="75000"/>
                    <a:lumOff val="25000"/>
                  </a:schemeClr>
                </a:solidFill>
              </a:rPr>
              <a:t>Security Testing:</a:t>
            </a:r>
            <a:endParaRPr lang="en-US" sz="1600" b="1" dirty="0">
              <a:solidFill>
                <a:schemeClr val="tx1">
                  <a:lumMod val="75000"/>
                  <a:lumOff val="25000"/>
                </a:schemeClr>
              </a:solidFill>
            </a:endParaRPr>
          </a:p>
          <a:p>
            <a:pPr>
              <a:buFont typeface="Wingdings 3" panose="05040102010807070707" pitchFamily="18" charset="2"/>
              <a:buChar char=""/>
              <a:defRPr/>
            </a:pPr>
            <a:r>
              <a:rPr lang="en-US" sz="2000" dirty="0">
                <a:solidFill>
                  <a:schemeClr val="tx1">
                    <a:lumMod val="75000"/>
                    <a:lumOff val="25000"/>
                  </a:schemeClr>
                </a:solidFill>
              </a:rPr>
              <a:t>Security testing unveils the vulnerabilities of the system to ensure that the software system and application are free from any threats or risks. </a:t>
            </a:r>
            <a:endParaRPr lang="en-US" sz="2000" dirty="0">
              <a:solidFill>
                <a:schemeClr val="tx1">
                  <a:lumMod val="75000"/>
                  <a:lumOff val="25000"/>
                </a:schemeClr>
              </a:solidFill>
            </a:endParaRPr>
          </a:p>
          <a:p>
            <a:pPr>
              <a:buFont typeface="Wingdings 3" panose="05040102010807070707" pitchFamily="18" charset="2"/>
              <a:buChar char=""/>
              <a:defRPr/>
            </a:pPr>
            <a:r>
              <a:rPr lang="en-US" sz="2000" dirty="0">
                <a:solidFill>
                  <a:schemeClr val="tx1">
                    <a:lumMod val="75000"/>
                    <a:lumOff val="25000"/>
                  </a:schemeClr>
                </a:solidFill>
              </a:rPr>
              <a:t>These tests aim to find any potential flaws and weaknesses in the software system that could lead to a loss of data, revenue, or reputation per employees or outsides of a company.</a:t>
            </a:r>
            <a:br>
              <a:rPr lang="en-US" sz="2000" dirty="0">
                <a:solidFill>
                  <a:schemeClr val="tx1">
                    <a:lumMod val="75000"/>
                    <a:lumOff val="25000"/>
                  </a:schemeClr>
                </a:solidFill>
              </a:rPr>
            </a:br>
            <a:br>
              <a:rPr lang="en-US" sz="2000" dirty="0">
                <a:solidFill>
                  <a:schemeClr val="tx1">
                    <a:lumMod val="75000"/>
                    <a:lumOff val="25000"/>
                  </a:schemeClr>
                </a:solidFill>
              </a:rPr>
            </a:br>
            <a:br>
              <a:rPr lang="en-US" sz="2000" dirty="0">
                <a:solidFill>
                  <a:schemeClr val="tx1">
                    <a:lumMod val="75000"/>
                    <a:lumOff val="25000"/>
                  </a:schemeClr>
                </a:solidFill>
              </a:rPr>
            </a:br>
            <a:br>
              <a:rPr lang="en-US" sz="2000" dirty="0">
                <a:solidFill>
                  <a:schemeClr val="tx1">
                    <a:lumMod val="75000"/>
                    <a:lumOff val="25000"/>
                  </a:schemeClr>
                </a:solidFill>
              </a:rPr>
            </a:br>
            <a:endParaRPr lang="en-US" sz="2000" dirty="0">
              <a:solidFill>
                <a:schemeClr val="tx1">
                  <a:lumMod val="75000"/>
                  <a:lumOff val="25000"/>
                </a:schemeClr>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0" y="588963"/>
            <a:ext cx="8229600" cy="838200"/>
          </a:xfrm>
        </p:spPr>
        <p:txBody>
          <a:bodyPr rtlCol="0">
            <a:normAutofit/>
          </a:bodyPr>
          <a:lstStyle/>
          <a:p>
            <a:pPr>
              <a:defRPr/>
            </a:pPr>
            <a:r>
              <a:rPr lang="en-US" dirty="0"/>
              <a:t>     Non-Functional Testing…</a:t>
            </a:r>
            <a:endParaRPr lang="en-US" altLang="en-US" dirty="0"/>
          </a:p>
        </p:txBody>
      </p:sp>
      <p:sp>
        <p:nvSpPr>
          <p:cNvPr id="3" name="Content Placeholder 2"/>
          <p:cNvSpPr>
            <a:spLocks noGrp="1"/>
          </p:cNvSpPr>
          <p:nvPr>
            <p:ph idx="1"/>
          </p:nvPr>
        </p:nvSpPr>
        <p:spPr>
          <a:xfrm>
            <a:off x="2133600" y="1524000"/>
            <a:ext cx="6781800" cy="4800600"/>
          </a:xfrm>
        </p:spPr>
        <p:txBody>
          <a:bodyPr rtlCol="0">
            <a:noAutofit/>
          </a:bodyPr>
          <a:lstStyle/>
          <a:p>
            <a:pPr marL="0" indent="0">
              <a:buNone/>
              <a:defRPr/>
            </a:pPr>
            <a:r>
              <a:rPr lang="en-US" sz="2000" b="1" dirty="0">
                <a:solidFill>
                  <a:schemeClr val="tx1">
                    <a:lumMod val="75000"/>
                    <a:lumOff val="25000"/>
                  </a:schemeClr>
                </a:solidFill>
              </a:rPr>
              <a:t>Volume Testing:</a:t>
            </a:r>
            <a:endParaRPr lang="en-US" sz="2000" b="1" dirty="0">
              <a:solidFill>
                <a:schemeClr val="tx1">
                  <a:lumMod val="75000"/>
                  <a:lumOff val="25000"/>
                </a:schemeClr>
              </a:solidFill>
            </a:endParaRPr>
          </a:p>
          <a:p>
            <a:pPr>
              <a:buFont typeface="Wingdings 3" panose="05040102010807070707" pitchFamily="18" charset="2"/>
              <a:buChar char=""/>
              <a:defRPr/>
            </a:pPr>
            <a:r>
              <a:rPr lang="en-US" dirty="0">
                <a:solidFill>
                  <a:schemeClr val="tx1">
                    <a:lumMod val="75000"/>
                    <a:lumOff val="25000"/>
                  </a:schemeClr>
                </a:solidFill>
              </a:rPr>
              <a:t>The software or application undergoes a huge amount of data and Volume Testing checks the system behavior and response time of the application when the system came across such a high volume of data.</a:t>
            </a:r>
            <a:endParaRPr lang="en-US" dirty="0">
              <a:solidFill>
                <a:schemeClr val="tx1">
                  <a:lumMod val="75000"/>
                  <a:lumOff val="25000"/>
                </a:schemeClr>
              </a:solidFill>
            </a:endParaRPr>
          </a:p>
          <a:p>
            <a:pPr>
              <a:buFont typeface="Wingdings 3" panose="05040102010807070707" pitchFamily="18" charset="2"/>
              <a:buChar char=""/>
              <a:defRPr/>
            </a:pPr>
            <a:r>
              <a:rPr lang="en-US" dirty="0">
                <a:solidFill>
                  <a:schemeClr val="tx1">
                    <a:lumMod val="75000"/>
                    <a:lumOff val="25000"/>
                  </a:schemeClr>
                </a:solidFill>
              </a:rPr>
              <a:t>This high volume of data may impact the system’s performance and speed of processing time.</a:t>
            </a:r>
            <a:endParaRPr lang="en-US" dirty="0">
              <a:solidFill>
                <a:schemeClr val="tx1">
                  <a:lumMod val="75000"/>
                  <a:lumOff val="25000"/>
                </a:schemeClr>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3885" y="588963"/>
            <a:ext cx="8229600" cy="838200"/>
          </a:xfrm>
        </p:spPr>
        <p:txBody>
          <a:bodyPr/>
          <a:lstStyle/>
          <a:p>
            <a:r>
              <a:rPr lang="en-US" altLang="en-US"/>
              <a:t>    Example</a:t>
            </a:r>
            <a:endParaRPr lang="en-US" altLang="en-US"/>
          </a:p>
        </p:txBody>
      </p:sp>
      <p:sp>
        <p:nvSpPr>
          <p:cNvPr id="3" name="Content Placeholder 2"/>
          <p:cNvSpPr>
            <a:spLocks noGrp="1"/>
          </p:cNvSpPr>
          <p:nvPr>
            <p:ph idx="1"/>
          </p:nvPr>
        </p:nvSpPr>
        <p:spPr>
          <a:xfrm>
            <a:off x="833755" y="1524000"/>
            <a:ext cx="4953000" cy="4800600"/>
          </a:xfrm>
        </p:spPr>
        <p:txBody>
          <a:bodyPr rtlCol="0">
            <a:noAutofit/>
          </a:bodyPr>
          <a:lstStyle/>
          <a:p>
            <a:pPr marL="0" indent="0">
              <a:buNone/>
              <a:defRPr/>
            </a:pPr>
            <a:r>
              <a:rPr lang="en-US" sz="1600" b="1" dirty="0">
                <a:solidFill>
                  <a:schemeClr val="tx1">
                    <a:lumMod val="75000"/>
                    <a:lumOff val="25000"/>
                  </a:schemeClr>
                </a:solidFill>
              </a:rPr>
              <a:t>Write test cases for traffic signal:</a:t>
            </a:r>
            <a:endParaRPr lang="en-US" sz="1600" b="1" dirty="0">
              <a:solidFill>
                <a:schemeClr val="tx1">
                  <a:lumMod val="75000"/>
                  <a:lumOff val="25000"/>
                </a:schemeClr>
              </a:solidFill>
            </a:endParaRPr>
          </a:p>
          <a:p>
            <a:pPr marL="0" indent="0">
              <a:buNone/>
              <a:defRPr/>
            </a:pPr>
            <a:r>
              <a:rPr lang="en-US" sz="2000" dirty="0">
                <a:solidFill>
                  <a:schemeClr val="tx1">
                    <a:lumMod val="75000"/>
                    <a:lumOff val="25000"/>
                  </a:schemeClr>
                </a:solidFill>
              </a:rPr>
              <a:t>let’s first understand the lights.</a:t>
            </a:r>
            <a:endParaRPr lang="en-US" sz="2000" dirty="0">
              <a:solidFill>
                <a:schemeClr val="tx1">
                  <a:lumMod val="75000"/>
                  <a:lumOff val="25000"/>
                </a:schemeClr>
              </a:solidFill>
            </a:endParaRPr>
          </a:p>
          <a:p>
            <a:pPr>
              <a:buFont typeface="Wingdings 3" panose="05040102010807070707" pitchFamily="18" charset="2"/>
              <a:buChar char=""/>
              <a:defRPr/>
            </a:pPr>
            <a:r>
              <a:rPr lang="en-US" sz="2000" dirty="0">
                <a:solidFill>
                  <a:schemeClr val="tx1">
                    <a:lumMod val="75000"/>
                    <a:lumOff val="25000"/>
                  </a:schemeClr>
                </a:solidFill>
              </a:rPr>
              <a:t>Red – stop and wait before the zebra crossing line.</a:t>
            </a:r>
            <a:endParaRPr lang="en-US" sz="2000" dirty="0">
              <a:solidFill>
                <a:schemeClr val="tx1">
                  <a:lumMod val="75000"/>
                  <a:lumOff val="25000"/>
                </a:schemeClr>
              </a:solidFill>
            </a:endParaRPr>
          </a:p>
          <a:p>
            <a:pPr>
              <a:buFont typeface="Wingdings 3" panose="05040102010807070707" pitchFamily="18" charset="2"/>
              <a:buChar char=""/>
              <a:defRPr/>
            </a:pPr>
            <a:r>
              <a:rPr lang="en-US" sz="2000" dirty="0">
                <a:solidFill>
                  <a:schemeClr val="tx1">
                    <a:lumMod val="75000"/>
                    <a:lumOff val="25000"/>
                  </a:schemeClr>
                </a:solidFill>
              </a:rPr>
              <a:t>Green – go.</a:t>
            </a:r>
            <a:endParaRPr lang="en-US" sz="2000" dirty="0">
              <a:solidFill>
                <a:schemeClr val="tx1">
                  <a:lumMod val="75000"/>
                  <a:lumOff val="25000"/>
                </a:schemeClr>
              </a:solidFill>
            </a:endParaRPr>
          </a:p>
          <a:p>
            <a:pPr>
              <a:buFont typeface="Wingdings 3" panose="05040102010807070707" pitchFamily="18" charset="2"/>
              <a:buChar char=""/>
              <a:defRPr/>
            </a:pPr>
            <a:r>
              <a:rPr lang="en-US" sz="2000" dirty="0">
                <a:solidFill>
                  <a:schemeClr val="tx1">
                    <a:lumMod val="75000"/>
                    <a:lumOff val="25000"/>
                  </a:schemeClr>
                </a:solidFill>
              </a:rPr>
              <a:t>Yellow – stop, </a:t>
            </a:r>
            <a:endParaRPr lang="en-US" sz="2000" dirty="0">
              <a:solidFill>
                <a:schemeClr val="tx1">
                  <a:lumMod val="75000"/>
                  <a:lumOff val="25000"/>
                </a:schemeClr>
              </a:solidFill>
            </a:endParaRPr>
          </a:p>
          <a:p>
            <a:pPr marL="0" indent="0">
              <a:buNone/>
              <a:defRPr/>
            </a:pPr>
            <a:r>
              <a:rPr lang="en-US" sz="2000" dirty="0">
                <a:solidFill>
                  <a:schemeClr val="tx1">
                    <a:lumMod val="75000"/>
                    <a:lumOff val="25000"/>
                  </a:schemeClr>
                </a:solidFill>
              </a:rPr>
              <a:t>unless – 1) you’ve already crossed the stop line after green light is off. </a:t>
            </a:r>
            <a:endParaRPr lang="en-US" sz="2000" dirty="0">
              <a:solidFill>
                <a:schemeClr val="tx1">
                  <a:lumMod val="75000"/>
                  <a:lumOff val="25000"/>
                </a:schemeClr>
              </a:solidFill>
            </a:endParaRPr>
          </a:p>
          <a:p>
            <a:pPr marL="0" indent="0">
              <a:buNone/>
              <a:defRPr/>
            </a:pPr>
            <a:r>
              <a:rPr lang="en-US" sz="2000" dirty="0">
                <a:solidFill>
                  <a:schemeClr val="tx1">
                    <a:lumMod val="75000"/>
                    <a:lumOff val="25000"/>
                  </a:schemeClr>
                </a:solidFill>
              </a:rPr>
              <a:t>2) you’re so close to it that pulling up might cause an accident. 3) You’re in middle of the road and should move to next side rather than going back causing traffic problem.</a:t>
            </a:r>
            <a:endParaRPr lang="en-US" sz="2000" dirty="0">
              <a:solidFill>
                <a:schemeClr val="tx1">
                  <a:lumMod val="75000"/>
                  <a:lumOff val="25000"/>
                </a:schemeClr>
              </a:solidFill>
            </a:endParaRPr>
          </a:p>
        </p:txBody>
      </p:sp>
      <p:pic>
        <p:nvPicPr>
          <p:cNvPr id="40964" name="Picture 2" descr="traffic signal test cas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86601" y="1487488"/>
            <a:ext cx="2862263" cy="384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Software Testing</a:t>
            </a:r>
            <a:endParaRPr lang="en-US" altLang="en-US"/>
          </a:p>
        </p:txBody>
      </p:sp>
      <p:sp>
        <p:nvSpPr>
          <p:cNvPr id="3" name="Content Placeholder 2"/>
          <p:cNvSpPr>
            <a:spLocks noGrp="1"/>
          </p:cNvSpPr>
          <p:nvPr>
            <p:ph idx="1"/>
          </p:nvPr>
        </p:nvSpPr>
        <p:spPr/>
        <p:txBody>
          <a:bodyPr rtlCol="0">
            <a:normAutofit/>
          </a:bodyPr>
          <a:lstStyle/>
          <a:p>
            <a:pPr>
              <a:buFont typeface="Wingdings 3" panose="05040102010807070707" pitchFamily="18" charset="2"/>
              <a:buChar char=""/>
              <a:defRPr/>
            </a:pPr>
            <a:r>
              <a:rPr lang="en-US" dirty="0">
                <a:solidFill>
                  <a:schemeClr val="tx1">
                    <a:lumMod val="75000"/>
                    <a:lumOff val="25000"/>
                  </a:schemeClr>
                </a:solidFill>
              </a:rPr>
              <a:t>Software testing is </a:t>
            </a:r>
            <a:r>
              <a:rPr lang="en-US" b="1" dirty="0">
                <a:solidFill>
                  <a:schemeClr val="tx1">
                    <a:lumMod val="75000"/>
                    <a:lumOff val="25000"/>
                  </a:schemeClr>
                </a:solidFill>
              </a:rPr>
              <a:t>the process of evaluating and verifying that a software product or application does what it is supposed to do</a:t>
            </a:r>
            <a:r>
              <a:rPr lang="en-US" dirty="0">
                <a:solidFill>
                  <a:schemeClr val="tx1">
                    <a:lumMod val="75000"/>
                    <a:lumOff val="25000"/>
                  </a:schemeClr>
                </a:solidFill>
              </a:rPr>
              <a:t>. </a:t>
            </a:r>
            <a:endParaRPr lang="en-US" dirty="0">
              <a:solidFill>
                <a:schemeClr val="tx1">
                  <a:lumMod val="75000"/>
                  <a:lumOff val="25000"/>
                </a:schemeClr>
              </a:solidFill>
            </a:endParaRPr>
          </a:p>
          <a:p>
            <a:pPr marL="0" indent="0">
              <a:buNone/>
              <a:defRPr/>
            </a:pPr>
            <a:endParaRPr lang="en-US" dirty="0">
              <a:solidFill>
                <a:schemeClr val="tx1">
                  <a:lumMod val="75000"/>
                  <a:lumOff val="25000"/>
                </a:schemeClr>
              </a:solidFill>
            </a:endParaRPr>
          </a:p>
          <a:p>
            <a:pPr>
              <a:buFont typeface="Wingdings 3" panose="05040102010807070707" pitchFamily="18" charset="2"/>
              <a:buChar char=""/>
              <a:defRPr/>
            </a:pPr>
            <a:r>
              <a:rPr lang="en-US" dirty="0">
                <a:solidFill>
                  <a:schemeClr val="tx1">
                    <a:lumMod val="75000"/>
                    <a:lumOff val="25000"/>
                  </a:schemeClr>
                </a:solidFill>
              </a:rPr>
              <a:t>The benefits of testing include preventing bugs, reducing development costs and improving performance.</a:t>
            </a:r>
            <a:endParaRPr lang="en-US" dirty="0">
              <a:solidFill>
                <a:schemeClr val="tx1">
                  <a:lumMod val="75000"/>
                  <a:lumOff val="25000"/>
                </a:schemeClr>
              </a:solidFill>
            </a:endParaRPr>
          </a:p>
        </p:txBody>
      </p:sp>
      <p:sp>
        <p:nvSpPr>
          <p:cNvPr id="81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A4FBF39-B510-4CB0-8F3C-6025BE81ACF1}" type="slidenum">
              <a:rPr lang="en-US" altLang="en-US">
                <a:solidFill>
                  <a:schemeClr val="accent1"/>
                </a:solidFill>
              </a:rPr>
            </a:fld>
            <a:endParaRPr lang="en-US" altLang="en-US">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86000" y="152400"/>
            <a:ext cx="5943600" cy="838200"/>
          </a:xfrm>
        </p:spPr>
        <p:txBody>
          <a:bodyPr/>
          <a:lstStyle/>
          <a:p>
            <a:r>
              <a:rPr lang="en-US" altLang="en-US" sz="2400" b="1"/>
              <a:t>Here are the list of test cases for traffic signal</a:t>
            </a:r>
            <a:endParaRPr lang="en-US" altLang="en-US" sz="2400" b="1"/>
          </a:p>
        </p:txBody>
      </p:sp>
      <p:sp>
        <p:nvSpPr>
          <p:cNvPr id="43011" name="Content Placeholder 2"/>
          <p:cNvSpPr>
            <a:spLocks noGrp="1"/>
          </p:cNvSpPr>
          <p:nvPr>
            <p:ph idx="1"/>
          </p:nvPr>
        </p:nvSpPr>
        <p:spPr>
          <a:xfrm>
            <a:off x="2133600" y="1066800"/>
            <a:ext cx="7010400" cy="5257800"/>
          </a:xfrm>
        </p:spPr>
        <p:txBody>
          <a:bodyPr>
            <a:normAutofit fontScale="62500" lnSpcReduction="20000"/>
          </a:bodyPr>
          <a:lstStyle/>
          <a:p>
            <a:r>
              <a:rPr lang="en-US" altLang="en-US"/>
              <a:t>Check if the traffic lights are on during the expected traffic period as per rules.</a:t>
            </a:r>
            <a:endParaRPr lang="en-US" altLang="en-US"/>
          </a:p>
          <a:p>
            <a:r>
              <a:rPr lang="en-US" altLang="en-US"/>
              <a:t>Check if the traffic lights timer works as per expected specific signal.</a:t>
            </a:r>
            <a:endParaRPr lang="en-US" altLang="en-US"/>
          </a:p>
          <a:p>
            <a:r>
              <a:rPr lang="en-US" altLang="en-US"/>
              <a:t>Check if the traffic lights are displayed in sequential order.</a:t>
            </a:r>
            <a:endParaRPr lang="en-US" altLang="en-US"/>
          </a:p>
          <a:p>
            <a:r>
              <a:rPr lang="en-US" altLang="en-US"/>
              <a:t>Check if the traffic light for stop signal is shown with red light.</a:t>
            </a:r>
            <a:endParaRPr lang="en-US" altLang="en-US"/>
          </a:p>
          <a:p>
            <a:r>
              <a:rPr lang="en-US" altLang="en-US"/>
              <a:t>Check if the traffic light for wait unless signal is shown with yellow or amber color.</a:t>
            </a:r>
            <a:endParaRPr lang="en-US" altLang="en-US"/>
          </a:p>
          <a:p>
            <a:r>
              <a:rPr lang="en-US" altLang="en-US"/>
              <a:t>Check if the traffic light for go is shown with green.</a:t>
            </a:r>
            <a:endParaRPr lang="en-US" altLang="en-US"/>
          </a:p>
          <a:p>
            <a:r>
              <a:rPr lang="en-US" altLang="en-US"/>
              <a:t>Check if the traffic lights are one at a time.</a:t>
            </a:r>
            <a:endParaRPr lang="en-US" altLang="en-US"/>
          </a:p>
          <a:p>
            <a:r>
              <a:rPr lang="en-US" altLang="en-US"/>
              <a:t>Check if the traffic lights during off hours show blinking yellow or amber color displaying off for rules.</a:t>
            </a:r>
            <a:endParaRPr lang="en-US" altLang="en-US"/>
          </a:p>
          <a:p>
            <a:r>
              <a:rPr lang="en-US" altLang="en-US"/>
              <a:t>Check the time delay between the lights.</a:t>
            </a:r>
            <a:endParaRPr lang="en-US" altLang="en-US"/>
          </a:p>
          <a:p>
            <a:r>
              <a:rPr lang="en-US" altLang="en-US"/>
              <a:t>Check the sequence of multiple signal posts are in sync in cross roads.</a:t>
            </a:r>
            <a:br>
              <a:rPr lang="en-US" altLang="en-US" sz="2000"/>
            </a:br>
            <a:br>
              <a:rPr lang="en-US" altLang="en-US"/>
            </a:br>
            <a:br>
              <a:rPr lang="en-US" altLang="en-US"/>
            </a:br>
            <a:br>
              <a:rPr lang="en-US" altLang="en-US"/>
            </a:br>
            <a:br>
              <a:rPr lang="en-US" altLang="en-US"/>
            </a:br>
            <a:br>
              <a:rPr lang="en-US" altLang="en-US"/>
            </a:br>
            <a:br>
              <a:rPr lang="en-US" altLang="en-US"/>
            </a:br>
            <a:endParaRPr lang="en-US"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0" y="588963"/>
            <a:ext cx="8229600" cy="838200"/>
          </a:xfrm>
        </p:spPr>
        <p:txBody>
          <a:bodyPr rtlCol="0">
            <a:normAutofit fontScale="90000"/>
          </a:bodyPr>
          <a:lstStyle/>
          <a:p>
            <a:pPr>
              <a:defRPr/>
            </a:pPr>
            <a:r>
              <a:rPr lang="en-US" dirty="0"/>
              <a:t>     Why software testing is important</a:t>
            </a:r>
            <a:br>
              <a:rPr lang="en-US" dirty="0"/>
            </a:br>
            <a:br>
              <a:rPr lang="en-US" dirty="0"/>
            </a:br>
            <a:endParaRPr lang="en-US" altLang="en-US" dirty="0"/>
          </a:p>
        </p:txBody>
      </p:sp>
      <p:sp>
        <p:nvSpPr>
          <p:cNvPr id="45059" name="Rectangle 3"/>
          <p:cNvSpPr>
            <a:spLocks noGrp="1" noChangeArrowheads="1"/>
          </p:cNvSpPr>
          <p:nvPr>
            <p:ph idx="1"/>
          </p:nvPr>
        </p:nvSpPr>
        <p:spPr>
          <a:xfrm>
            <a:off x="2133600" y="1828800"/>
            <a:ext cx="6553200" cy="4648200"/>
          </a:xfrm>
        </p:spPr>
        <p:txBody>
          <a:bodyPr/>
          <a:lstStyle/>
          <a:p>
            <a:r>
              <a:rPr lang="en-US" altLang="en-US"/>
              <a:t>Architectural flaws</a:t>
            </a:r>
            <a:endParaRPr lang="en-US" altLang="en-US"/>
          </a:p>
          <a:p>
            <a:r>
              <a:rPr lang="en-US" altLang="en-US"/>
              <a:t>Poor design decisions</a:t>
            </a:r>
            <a:endParaRPr lang="en-US" altLang="en-US"/>
          </a:p>
          <a:p>
            <a:r>
              <a:rPr lang="en-US" altLang="en-US"/>
              <a:t>Invalid or incorrect functionality</a:t>
            </a:r>
            <a:endParaRPr lang="en-US" altLang="en-US"/>
          </a:p>
          <a:p>
            <a:r>
              <a:rPr lang="en-US" altLang="en-US"/>
              <a:t>Security vulnerabilities</a:t>
            </a:r>
            <a:endParaRPr lang="en-US" altLang="en-US"/>
          </a:p>
          <a:p>
            <a:r>
              <a:rPr lang="en-US" altLang="en-US"/>
              <a:t>Scalability issues</a:t>
            </a:r>
            <a:br>
              <a:rPr lang="en-US" altLang="en-US"/>
            </a:br>
            <a:br>
              <a:rPr lang="en-US" altLang="en-US"/>
            </a:br>
            <a:endParaRPr lang="en-US"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133601" y="609600"/>
            <a:ext cx="6348413" cy="1320800"/>
          </a:xfrm>
        </p:spPr>
        <p:txBody>
          <a:bodyPr/>
          <a:lstStyle/>
          <a:p>
            <a:r>
              <a:rPr lang="en-US" altLang="en-US"/>
              <a:t>Questions?</a:t>
            </a:r>
            <a:endParaRPr lang="en-US" altLang="en-US"/>
          </a:p>
        </p:txBody>
      </p:sp>
      <p:sp>
        <p:nvSpPr>
          <p:cNvPr id="4710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AD655149-3A51-4FD6-A042-C1BC41D65ED4}" type="slidenum">
              <a:rPr lang="en-US" altLang="en-US">
                <a:solidFill>
                  <a:schemeClr val="tx1"/>
                </a:solidFill>
                <a:latin typeface="Arial" panose="020B0604020202020204" pitchFamily="34" charset="0"/>
              </a:rPr>
            </a:fld>
            <a:endParaRPr lang="en-US" altLang="en-US">
              <a:solidFill>
                <a:schemeClr val="tx1"/>
              </a:solidFill>
              <a:latin typeface="Arial" panose="020B0604020202020204" pitchFamily="34" charset="0"/>
            </a:endParaRPr>
          </a:p>
        </p:txBody>
      </p:sp>
      <p:pic>
        <p:nvPicPr>
          <p:cNvPr id="47108" name="Picture 3" descr="See the source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1" y="1524001"/>
            <a:ext cx="4518025"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057401" y="3124200"/>
            <a:ext cx="6348413" cy="1320800"/>
          </a:xfrm>
        </p:spPr>
        <p:txBody>
          <a:bodyPr/>
          <a:lstStyle/>
          <a:p>
            <a:r>
              <a:rPr lang="en-US" altLang="en-US" dirty="0"/>
              <a:t>Thank you</a:t>
            </a:r>
            <a:endParaRPr lang="en-US" altLang="en-US" dirty="0"/>
          </a:p>
        </p:txBody>
      </p:sp>
      <p:sp>
        <p:nvSpPr>
          <p:cNvPr id="4710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AD655149-3A51-4FD6-A042-C1BC41D65ED4}" type="slidenum">
              <a:rPr lang="en-US" altLang="en-US">
                <a:solidFill>
                  <a:schemeClr val="tx1"/>
                </a:solidFill>
                <a:latin typeface="Arial" panose="020B0604020202020204" pitchFamily="34" charset="0"/>
              </a:rPr>
            </a:fld>
            <a:endParaRPr lang="en-US" altLang="en-US">
              <a:solidFill>
                <a:schemeClr val="tx1"/>
              </a:solidFill>
              <a:latin typeface="Arial" panose="020B060402020202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133601" y="588963"/>
            <a:ext cx="6348413" cy="1320800"/>
          </a:xfrm>
        </p:spPr>
        <p:txBody>
          <a:bodyPr/>
          <a:lstStyle/>
          <a:p>
            <a:r>
              <a:rPr lang="en-US" altLang="en-US"/>
              <a:t>Software Testing - Methods</a:t>
            </a:r>
            <a:br>
              <a:rPr lang="en-US" altLang="en-US"/>
            </a:br>
            <a:endParaRPr lang="en-US" altLang="en-US"/>
          </a:p>
        </p:txBody>
      </p:sp>
      <p:sp>
        <p:nvSpPr>
          <p:cNvPr id="3" name="Content Placeholder 2"/>
          <p:cNvSpPr>
            <a:spLocks noGrp="1"/>
          </p:cNvSpPr>
          <p:nvPr>
            <p:ph idx="1"/>
          </p:nvPr>
        </p:nvSpPr>
        <p:spPr>
          <a:xfrm>
            <a:off x="2590800" y="1376364"/>
            <a:ext cx="6140450" cy="4670425"/>
          </a:xfrm>
        </p:spPr>
        <p:txBody>
          <a:bodyPr rtlCol="0">
            <a:normAutofit/>
          </a:bodyPr>
          <a:lstStyle/>
          <a:p>
            <a:pPr marL="0" indent="0">
              <a:buNone/>
              <a:defRPr/>
            </a:pPr>
            <a:endParaRPr lang="en-US" sz="2400" dirty="0">
              <a:solidFill>
                <a:schemeClr val="tx1">
                  <a:lumMod val="75000"/>
                  <a:lumOff val="25000"/>
                </a:schemeClr>
              </a:solidFill>
            </a:endParaRPr>
          </a:p>
          <a:p>
            <a:pPr>
              <a:buFont typeface="Wingdings 3" panose="05040102010807070707" pitchFamily="18" charset="2"/>
              <a:buChar char=""/>
              <a:defRPr/>
            </a:pPr>
            <a:r>
              <a:rPr lang="en-US" sz="2400" dirty="0">
                <a:solidFill>
                  <a:schemeClr val="tx1">
                    <a:lumMod val="75000"/>
                    <a:lumOff val="25000"/>
                  </a:schemeClr>
                </a:solidFill>
              </a:rPr>
              <a:t>Black Box Testing</a:t>
            </a:r>
            <a:endParaRPr lang="en-US" sz="2400" dirty="0">
              <a:solidFill>
                <a:schemeClr val="tx1">
                  <a:lumMod val="75000"/>
                  <a:lumOff val="25000"/>
                </a:schemeClr>
              </a:solidFill>
            </a:endParaRPr>
          </a:p>
          <a:p>
            <a:pPr>
              <a:buFont typeface="Wingdings 3" panose="05040102010807070707" pitchFamily="18" charset="2"/>
              <a:buChar char=""/>
              <a:defRPr/>
            </a:pPr>
            <a:r>
              <a:rPr lang="en-US" sz="2400" dirty="0">
                <a:solidFill>
                  <a:schemeClr val="tx1">
                    <a:lumMod val="75000"/>
                    <a:lumOff val="25000"/>
                  </a:schemeClr>
                </a:solidFill>
              </a:rPr>
              <a:t>White-Box Testing</a:t>
            </a:r>
            <a:endParaRPr lang="en-US" sz="2400" dirty="0">
              <a:solidFill>
                <a:schemeClr val="tx1">
                  <a:lumMod val="75000"/>
                  <a:lumOff val="25000"/>
                </a:schemeClr>
              </a:solidFill>
            </a:endParaRPr>
          </a:p>
          <a:p>
            <a:pPr>
              <a:buFont typeface="Wingdings 3" panose="05040102010807070707" pitchFamily="18" charset="2"/>
              <a:buChar char=""/>
              <a:defRPr/>
            </a:pPr>
            <a:r>
              <a:rPr lang="en-US" sz="2400" dirty="0">
                <a:solidFill>
                  <a:schemeClr val="tx1">
                    <a:lumMod val="75000"/>
                    <a:lumOff val="25000"/>
                  </a:schemeClr>
                </a:solidFill>
              </a:rPr>
              <a:t>Grey-Box Testing</a:t>
            </a:r>
            <a:br>
              <a:rPr lang="en-US" dirty="0">
                <a:solidFill>
                  <a:schemeClr val="tx1">
                    <a:lumMod val="75000"/>
                    <a:lumOff val="25000"/>
                  </a:schemeClr>
                </a:solidFill>
              </a:rPr>
            </a:br>
            <a:endParaRPr lang="en-US" dirty="0">
              <a:solidFill>
                <a:schemeClr val="tx1">
                  <a:lumMod val="75000"/>
                  <a:lumOff val="25000"/>
                </a:schemeClr>
              </a:solidFill>
            </a:endParaRPr>
          </a:p>
          <a:p>
            <a:pPr marL="0" indent="0">
              <a:buNone/>
              <a:defRPr/>
            </a:pPr>
            <a:br>
              <a:rPr lang="en-US" dirty="0">
                <a:solidFill>
                  <a:schemeClr val="tx1">
                    <a:lumMod val="75000"/>
                    <a:lumOff val="25000"/>
                  </a:schemeClr>
                </a:solidFill>
              </a:rPr>
            </a:br>
            <a:endParaRPr lang="en-US" b="1" dirty="0">
              <a:solidFill>
                <a:schemeClr val="tx1">
                  <a:lumMod val="75000"/>
                  <a:lumOff val="25000"/>
                </a:schemeClr>
              </a:solidFill>
            </a:endParaRPr>
          </a:p>
        </p:txBody>
      </p:sp>
      <p:sp>
        <p:nvSpPr>
          <p:cNvPr id="92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9DEC094-B416-46C3-ADE8-12B001B626B2}" type="slidenum">
              <a:rPr lang="en-US" altLang="en-US">
                <a:solidFill>
                  <a:schemeClr val="accent1"/>
                </a:solidFill>
              </a:rPr>
            </a:fld>
            <a:endParaRPr lang="en-US" altLang="en-US">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209550"/>
            <a:ext cx="5334000" cy="838200"/>
          </a:xfrm>
        </p:spPr>
        <p:txBody>
          <a:bodyPr rtlCol="0">
            <a:normAutofit fontScale="90000"/>
          </a:bodyPr>
          <a:lstStyle/>
          <a:p>
            <a:pPr>
              <a:defRPr/>
            </a:pPr>
            <a:br>
              <a:rPr lang="en-US" altLang="en-US" dirty="0"/>
            </a:br>
            <a:r>
              <a:rPr lang="en-US" altLang="en-US" dirty="0"/>
              <a:t>Black-Box Testing</a:t>
            </a:r>
            <a:endParaRPr lang="en-US" altLang="en-US" dirty="0"/>
          </a:p>
        </p:txBody>
      </p:sp>
      <p:sp>
        <p:nvSpPr>
          <p:cNvPr id="10243" name="Rectangle 3"/>
          <p:cNvSpPr>
            <a:spLocks noGrp="1" noChangeArrowheads="1"/>
          </p:cNvSpPr>
          <p:nvPr>
            <p:ph idx="1"/>
          </p:nvPr>
        </p:nvSpPr>
        <p:spPr>
          <a:xfrm>
            <a:off x="2286000" y="1524000"/>
            <a:ext cx="7239000" cy="4953000"/>
          </a:xfrm>
        </p:spPr>
        <p:txBody>
          <a:bodyPr/>
          <a:lstStyle/>
          <a:p>
            <a:r>
              <a:rPr lang="en-US" altLang="en-US" b="1"/>
              <a:t>Black Box Testing</a:t>
            </a:r>
            <a:r>
              <a:rPr lang="en-US" altLang="en-US"/>
              <a:t> is a software testing method in which the functionalities of software applications are tested without having knowledge of internal code structure, implementation details and internal paths.</a:t>
            </a:r>
            <a:endParaRPr lang="en-US" altLang="en-US"/>
          </a:p>
        </p:txBody>
      </p:sp>
      <p:pic>
        <p:nvPicPr>
          <p:cNvPr id="10244"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819400" y="3579495"/>
            <a:ext cx="609600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73300" y="381000"/>
            <a:ext cx="5334000" cy="838200"/>
          </a:xfrm>
        </p:spPr>
        <p:txBody>
          <a:bodyPr/>
          <a:lstStyle/>
          <a:p>
            <a:r>
              <a:rPr lang="en-US" altLang="en-US"/>
              <a:t>White-Box Testing</a:t>
            </a:r>
            <a:endParaRPr lang="en-US" altLang="en-US"/>
          </a:p>
        </p:txBody>
      </p:sp>
      <p:sp>
        <p:nvSpPr>
          <p:cNvPr id="3075" name="Rectangle 3"/>
          <p:cNvSpPr>
            <a:spLocks noGrp="1" noChangeArrowheads="1"/>
          </p:cNvSpPr>
          <p:nvPr>
            <p:ph idx="1"/>
          </p:nvPr>
        </p:nvSpPr>
        <p:spPr>
          <a:xfrm>
            <a:off x="1901825" y="1096963"/>
            <a:ext cx="7239000" cy="4953000"/>
          </a:xfrm>
        </p:spPr>
        <p:txBody>
          <a:bodyPr rtlCol="0">
            <a:normAutofit/>
          </a:bodyPr>
          <a:lstStyle/>
          <a:p>
            <a:pPr>
              <a:buFont typeface="Wingdings 3" panose="05040102010807070707" pitchFamily="18" charset="2"/>
              <a:buChar char=""/>
              <a:defRPr/>
            </a:pPr>
            <a:r>
              <a:rPr lang="en-US" dirty="0">
                <a:solidFill>
                  <a:schemeClr val="tx1">
                    <a:lumMod val="75000"/>
                    <a:lumOff val="25000"/>
                  </a:schemeClr>
                </a:solidFill>
              </a:rPr>
              <a:t>White-box testing is the detailed investigation of internal logic and structure of the code. White-box testing is also called </a:t>
            </a:r>
            <a:r>
              <a:rPr lang="en-US" b="1" dirty="0">
                <a:solidFill>
                  <a:schemeClr val="tx1">
                    <a:lumMod val="75000"/>
                    <a:lumOff val="25000"/>
                  </a:schemeClr>
                </a:solidFill>
              </a:rPr>
              <a:t>glass testing</a:t>
            </a:r>
            <a:r>
              <a:rPr lang="en-US" dirty="0">
                <a:solidFill>
                  <a:schemeClr val="tx1">
                    <a:lumMod val="75000"/>
                    <a:lumOff val="25000"/>
                  </a:schemeClr>
                </a:solidFill>
              </a:rPr>
              <a:t> or </a:t>
            </a:r>
            <a:r>
              <a:rPr lang="en-US" b="1" dirty="0">
                <a:solidFill>
                  <a:schemeClr val="tx1">
                    <a:lumMod val="75000"/>
                    <a:lumOff val="25000"/>
                  </a:schemeClr>
                </a:solidFill>
              </a:rPr>
              <a:t>open-box testing</a:t>
            </a:r>
            <a:r>
              <a:rPr lang="en-US" dirty="0">
                <a:solidFill>
                  <a:schemeClr val="tx1">
                    <a:lumMod val="75000"/>
                    <a:lumOff val="25000"/>
                  </a:schemeClr>
                </a:solidFill>
              </a:rPr>
              <a:t>. </a:t>
            </a:r>
            <a:endParaRPr lang="en-US" dirty="0">
              <a:solidFill>
                <a:schemeClr val="tx1">
                  <a:lumMod val="75000"/>
                  <a:lumOff val="25000"/>
                </a:schemeClr>
              </a:solidFill>
            </a:endParaRPr>
          </a:p>
          <a:p>
            <a:pPr>
              <a:buFont typeface="Wingdings 3" panose="05040102010807070707" pitchFamily="18" charset="2"/>
              <a:buChar char=""/>
              <a:defRPr/>
            </a:pPr>
            <a:r>
              <a:rPr lang="en-US" dirty="0">
                <a:solidFill>
                  <a:schemeClr val="tx1">
                    <a:lumMod val="75000"/>
                    <a:lumOff val="25000"/>
                  </a:schemeClr>
                </a:solidFill>
              </a:rPr>
              <a:t>In order to perform </a:t>
            </a:r>
            <a:r>
              <a:rPr lang="en-US" b="1" dirty="0">
                <a:solidFill>
                  <a:schemeClr val="tx1">
                    <a:lumMod val="75000"/>
                    <a:lumOff val="25000"/>
                  </a:schemeClr>
                </a:solidFill>
              </a:rPr>
              <a:t>white-box</a:t>
            </a:r>
            <a:r>
              <a:rPr lang="en-US" dirty="0">
                <a:solidFill>
                  <a:schemeClr val="tx1">
                    <a:lumMod val="75000"/>
                    <a:lumOff val="25000"/>
                  </a:schemeClr>
                </a:solidFill>
              </a:rPr>
              <a:t> testing on an application, a tester needs to know the internal workings of the code.</a:t>
            </a:r>
            <a:endParaRPr lang="en-US" dirty="0">
              <a:solidFill>
                <a:schemeClr val="tx1">
                  <a:lumMod val="75000"/>
                  <a:lumOff val="25000"/>
                </a:schemeClr>
              </a:solidFill>
            </a:endParaRPr>
          </a:p>
          <a:p>
            <a:pPr marL="0" indent="0">
              <a:buNone/>
              <a:defRPr/>
            </a:pPr>
            <a:br>
              <a:rPr lang="en-US" dirty="0">
                <a:solidFill>
                  <a:schemeClr val="tx1">
                    <a:lumMod val="75000"/>
                    <a:lumOff val="25000"/>
                  </a:schemeClr>
                </a:solidFill>
              </a:rPr>
            </a:br>
            <a:endParaRPr lang="en-US" dirty="0">
              <a:solidFill>
                <a:schemeClr val="tx1">
                  <a:lumMod val="75000"/>
                  <a:lumOff val="25000"/>
                </a:schemeClr>
              </a:solidFill>
            </a:endParaRPr>
          </a:p>
        </p:txBody>
      </p:sp>
      <p:pic>
        <p:nvPicPr>
          <p:cNvPr id="12292" name="Picture 8" descr="White-Box Testing - E-Computer Concept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62138" y="2895601"/>
            <a:ext cx="7239000"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73300" y="339725"/>
            <a:ext cx="5334000" cy="838200"/>
          </a:xfrm>
        </p:spPr>
        <p:txBody>
          <a:bodyPr/>
          <a:lstStyle/>
          <a:p>
            <a:r>
              <a:rPr lang="en-US" altLang="en-US"/>
              <a:t>Grey-Box Testing</a:t>
            </a:r>
            <a:endParaRPr lang="en-US" altLang="en-US"/>
          </a:p>
        </p:txBody>
      </p:sp>
      <p:sp>
        <p:nvSpPr>
          <p:cNvPr id="14339" name="Rectangle 3"/>
          <p:cNvSpPr>
            <a:spLocks noGrp="1" noChangeArrowheads="1"/>
          </p:cNvSpPr>
          <p:nvPr>
            <p:ph idx="1"/>
          </p:nvPr>
        </p:nvSpPr>
        <p:spPr>
          <a:xfrm>
            <a:off x="1901825" y="1138238"/>
            <a:ext cx="7239000" cy="4953000"/>
          </a:xfrm>
        </p:spPr>
        <p:txBody>
          <a:bodyPr/>
          <a:lstStyle/>
          <a:p>
            <a:r>
              <a:rPr lang="en-US" altLang="en-US"/>
              <a:t>Grey-box testing is a technique to test the application with having a limited knowledge of the internal workings of an application.</a:t>
            </a:r>
            <a:br>
              <a:rPr lang="en-US" altLang="en-US"/>
            </a:br>
            <a:endParaRPr lang="en-US" altLang="en-US"/>
          </a:p>
        </p:txBody>
      </p:sp>
      <p:pic>
        <p:nvPicPr>
          <p:cNvPr id="14340" name="Picture 4" descr="What is Grey Box Testing? Techniques, Examp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3300" y="2590801"/>
            <a:ext cx="65659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73300" y="319088"/>
            <a:ext cx="5956300" cy="671512"/>
          </a:xfrm>
        </p:spPr>
        <p:txBody>
          <a:bodyPr rtlCol="0">
            <a:normAutofit fontScale="90000"/>
          </a:bodyPr>
          <a:lstStyle/>
          <a:p>
            <a:pPr>
              <a:defRPr/>
            </a:pPr>
            <a:r>
              <a:rPr lang="en-US" dirty="0"/>
              <a:t>Comparison of Testing Methods</a:t>
            </a:r>
            <a:endParaRPr lang="en-US" dirty="0"/>
          </a:p>
        </p:txBody>
      </p:sp>
      <p:sp>
        <p:nvSpPr>
          <p:cNvPr id="16387" name="Rectangle 3"/>
          <p:cNvSpPr>
            <a:spLocks noGrp="1" noChangeArrowheads="1"/>
          </p:cNvSpPr>
          <p:nvPr>
            <p:ph idx="1"/>
          </p:nvPr>
        </p:nvSpPr>
        <p:spPr>
          <a:xfrm>
            <a:off x="1795463" y="1138238"/>
            <a:ext cx="7239000" cy="4953000"/>
          </a:xfrm>
        </p:spPr>
        <p:txBody>
          <a:bodyPr/>
          <a:lstStyle/>
          <a:p>
            <a:pPr marL="0" indent="0">
              <a:buNone/>
            </a:pPr>
            <a:br>
              <a:rPr lang="en-US" altLang="en-US"/>
            </a:br>
            <a:endParaRPr lang="en-US" altLang="en-US"/>
          </a:p>
        </p:txBody>
      </p:sp>
      <p:sp>
        <p:nvSpPr>
          <p:cNvPr id="16388" name="Rectangle 1"/>
          <p:cNvSpPr>
            <a:spLocks noChangeArrowheads="1"/>
          </p:cNvSpPr>
          <p:nvPr/>
        </p:nvSpPr>
        <p:spPr bwMode="auto">
          <a:xfrm>
            <a:off x="-2517775" y="1884363"/>
            <a:ext cx="18519775" cy="552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br>
              <a:rPr lang="en-US" altLang="en-US" sz="1200">
                <a:cs typeface="Arial" panose="020B0604020202020204" pitchFamily="34" charset="0"/>
              </a:rPr>
            </a:br>
            <a:endParaRPr lang="en-US" altLang="en-US"/>
          </a:p>
        </p:txBody>
      </p:sp>
      <p:pic>
        <p:nvPicPr>
          <p:cNvPr id="16389" name="Picture 9"/>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077085" y="1278255"/>
            <a:ext cx="7846695" cy="543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771015" y="854394"/>
            <a:ext cx="6248400" cy="782637"/>
          </a:xfrm>
        </p:spPr>
        <p:txBody>
          <a:bodyPr rtlCol="0">
            <a:normAutofit fontScale="90000"/>
          </a:bodyPr>
          <a:lstStyle/>
          <a:p>
            <a:pPr>
              <a:defRPr/>
            </a:pPr>
            <a:r>
              <a:rPr lang="en-US" dirty="0"/>
              <a:t>     Software Testing - Levels</a:t>
            </a:r>
            <a:endParaRPr lang="en-US" altLang="en-US" dirty="0"/>
          </a:p>
        </p:txBody>
      </p:sp>
      <p:sp>
        <p:nvSpPr>
          <p:cNvPr id="32771" name="Rectangle 3"/>
          <p:cNvSpPr>
            <a:spLocks noGrp="1" noChangeArrowheads="1"/>
          </p:cNvSpPr>
          <p:nvPr>
            <p:ph idx="1"/>
          </p:nvPr>
        </p:nvSpPr>
        <p:spPr>
          <a:xfrm>
            <a:off x="2133600" y="1828800"/>
            <a:ext cx="6553200" cy="4267200"/>
          </a:xfrm>
        </p:spPr>
        <p:txBody>
          <a:bodyPr rtlCol="0">
            <a:normAutofit/>
          </a:bodyPr>
          <a:lstStyle/>
          <a:p>
            <a:pPr marL="0" indent="0">
              <a:buNone/>
              <a:defRPr/>
            </a:pPr>
            <a:r>
              <a:rPr lang="en-US" sz="2400" b="1" dirty="0">
                <a:solidFill>
                  <a:schemeClr val="tx1">
                    <a:lumMod val="75000"/>
                    <a:lumOff val="25000"/>
                  </a:schemeClr>
                </a:solidFill>
              </a:rPr>
              <a:t>The main levels of software testing are:</a:t>
            </a:r>
            <a:endParaRPr lang="en-US" sz="2400" b="1" dirty="0">
              <a:solidFill>
                <a:schemeClr val="tx1">
                  <a:lumMod val="75000"/>
                  <a:lumOff val="25000"/>
                </a:schemeClr>
              </a:solidFill>
            </a:endParaRPr>
          </a:p>
          <a:p>
            <a:pPr>
              <a:buFont typeface="Wingdings 3" panose="05040102010807070707" pitchFamily="18" charset="2"/>
              <a:buChar char=""/>
              <a:defRPr/>
            </a:pPr>
            <a:r>
              <a:rPr lang="en-US" sz="2000" dirty="0">
                <a:solidFill>
                  <a:schemeClr val="tx1">
                    <a:lumMod val="75000"/>
                    <a:lumOff val="25000"/>
                  </a:schemeClr>
                </a:solidFill>
              </a:rPr>
              <a:t>Functional Testing</a:t>
            </a:r>
            <a:endParaRPr lang="en-US" sz="2000" dirty="0">
              <a:solidFill>
                <a:schemeClr val="tx1">
                  <a:lumMod val="75000"/>
                  <a:lumOff val="25000"/>
                </a:schemeClr>
              </a:solidFill>
            </a:endParaRPr>
          </a:p>
          <a:p>
            <a:pPr>
              <a:buFont typeface="Wingdings 3" panose="05040102010807070707" pitchFamily="18" charset="2"/>
              <a:buChar char=""/>
              <a:defRPr/>
            </a:pPr>
            <a:r>
              <a:rPr lang="en-US" sz="2000" dirty="0">
                <a:solidFill>
                  <a:schemeClr val="tx1">
                    <a:lumMod val="75000"/>
                    <a:lumOff val="25000"/>
                  </a:schemeClr>
                </a:solidFill>
              </a:rPr>
              <a:t>Non-functional Testing</a:t>
            </a:r>
            <a:endParaRPr lang="en-US" sz="2000" dirty="0">
              <a:solidFill>
                <a:schemeClr val="tx1">
                  <a:lumMod val="75000"/>
                  <a:lumOff val="25000"/>
                </a:schemeClr>
              </a:solidFill>
            </a:endParaRPr>
          </a:p>
          <a:p>
            <a:pPr marL="0" indent="0">
              <a:buNone/>
              <a:defRPr/>
            </a:pPr>
            <a:br>
              <a:rPr lang="en-US" dirty="0">
                <a:solidFill>
                  <a:schemeClr val="tx1">
                    <a:lumMod val="75000"/>
                    <a:lumOff val="25000"/>
                  </a:schemeClr>
                </a:solidFill>
              </a:rPr>
            </a:br>
            <a:br>
              <a:rPr lang="en-US" dirty="0">
                <a:solidFill>
                  <a:schemeClr val="tx1">
                    <a:lumMod val="75000"/>
                    <a:lumOff val="25000"/>
                  </a:schemeClr>
                </a:solidFill>
              </a:rPr>
            </a:br>
            <a:endParaRPr lang="en-US" altLang="en-US" dirty="0">
              <a:solidFill>
                <a:schemeClr val="tx1">
                  <a:lumMod val="75000"/>
                  <a:lumOff val="25000"/>
                </a:schemeClr>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0" y="588963"/>
            <a:ext cx="8229600" cy="838200"/>
          </a:xfrm>
        </p:spPr>
        <p:txBody>
          <a:bodyPr rtlCol="0">
            <a:normAutofit/>
          </a:bodyPr>
          <a:lstStyle/>
          <a:p>
            <a:pPr>
              <a:defRPr/>
            </a:pPr>
            <a:r>
              <a:rPr lang="en-US" dirty="0"/>
              <a:t>     Functional Testing</a:t>
            </a:r>
            <a:endParaRPr lang="en-US" altLang="en-US" dirty="0"/>
          </a:p>
        </p:txBody>
      </p:sp>
      <p:sp>
        <p:nvSpPr>
          <p:cNvPr id="3" name="Content Placeholder 2"/>
          <p:cNvSpPr>
            <a:spLocks noGrp="1"/>
          </p:cNvSpPr>
          <p:nvPr>
            <p:ph idx="1"/>
          </p:nvPr>
        </p:nvSpPr>
        <p:spPr>
          <a:xfrm>
            <a:off x="2133600" y="1524000"/>
            <a:ext cx="6781800" cy="4038600"/>
          </a:xfrm>
        </p:spPr>
        <p:txBody>
          <a:bodyPr rtlCol="0">
            <a:noAutofit/>
          </a:bodyPr>
          <a:lstStyle/>
          <a:p>
            <a:pPr>
              <a:buFont typeface="Wingdings 3" panose="05040102010807070707" pitchFamily="18" charset="2"/>
              <a:buChar char=""/>
              <a:defRPr/>
            </a:pPr>
            <a:r>
              <a:rPr lang="en-US" sz="2000" dirty="0">
                <a:solidFill>
                  <a:schemeClr val="tx1">
                    <a:lumMod val="75000"/>
                    <a:lumOff val="25000"/>
                  </a:schemeClr>
                </a:solidFill>
              </a:rPr>
              <a:t>Functional testing is </a:t>
            </a:r>
            <a:r>
              <a:rPr lang="en-US" sz="2000" b="1" dirty="0">
                <a:solidFill>
                  <a:schemeClr val="tx1">
                    <a:lumMod val="75000"/>
                    <a:lumOff val="25000"/>
                  </a:schemeClr>
                </a:solidFill>
              </a:rPr>
              <a:t>a type of testing that seeks to establish whether each application feature works as per the software requirements</a:t>
            </a:r>
            <a:r>
              <a:rPr lang="en-US" sz="2000" dirty="0">
                <a:solidFill>
                  <a:schemeClr val="tx1">
                    <a:lumMod val="75000"/>
                    <a:lumOff val="25000"/>
                  </a:schemeClr>
                </a:solidFill>
              </a:rPr>
              <a:t>.</a:t>
            </a:r>
            <a:endParaRPr lang="en-US" sz="2000" dirty="0">
              <a:solidFill>
                <a:schemeClr val="tx1">
                  <a:lumMod val="75000"/>
                  <a:lumOff val="25000"/>
                </a:schemeClr>
              </a:solidFill>
            </a:endParaRPr>
          </a:p>
          <a:p>
            <a:pPr marL="0" indent="0">
              <a:buNone/>
              <a:defRPr/>
            </a:pPr>
            <a:endParaRPr lang="en-US" sz="2000" dirty="0">
              <a:solidFill>
                <a:schemeClr val="tx1">
                  <a:lumMod val="75000"/>
                  <a:lumOff val="25000"/>
                </a:schemeClr>
              </a:solidFill>
            </a:endParaRPr>
          </a:p>
          <a:p>
            <a:pPr>
              <a:buFont typeface="Wingdings 3" panose="05040102010807070707" pitchFamily="18" charset="2"/>
              <a:buChar char=""/>
              <a:defRPr/>
            </a:pPr>
            <a:r>
              <a:rPr lang="en-US" sz="2000" dirty="0">
                <a:solidFill>
                  <a:schemeClr val="tx1">
                    <a:lumMod val="75000"/>
                    <a:lumOff val="25000"/>
                  </a:schemeClr>
                </a:solidFill>
              </a:rPr>
              <a:t>Each function is compared to the corresponding requirement to ascertain whether its output is consistent with the end user's expectations.</a:t>
            </a:r>
            <a:br>
              <a:rPr lang="en-US" sz="2000" dirty="0">
                <a:solidFill>
                  <a:schemeClr val="tx1">
                    <a:lumMod val="75000"/>
                    <a:lumOff val="25000"/>
                  </a:schemeClr>
                </a:solidFill>
              </a:rPr>
            </a:br>
            <a:br>
              <a:rPr lang="en-US" dirty="0">
                <a:solidFill>
                  <a:schemeClr val="tx1">
                    <a:lumMod val="75000"/>
                    <a:lumOff val="25000"/>
                  </a:schemeClr>
                </a:solidFill>
              </a:rPr>
            </a:br>
            <a:br>
              <a:rPr lang="en-US" dirty="0">
                <a:solidFill>
                  <a:schemeClr val="tx1">
                    <a:lumMod val="75000"/>
                    <a:lumOff val="25000"/>
                  </a:schemeClr>
                </a:solidFill>
              </a:rPr>
            </a:br>
            <a:br>
              <a:rPr lang="en-US" dirty="0">
                <a:solidFill>
                  <a:schemeClr val="tx1">
                    <a:lumMod val="75000"/>
                    <a:lumOff val="25000"/>
                  </a:schemeClr>
                </a:solidFill>
              </a:rPr>
            </a:br>
            <a:br>
              <a:rPr lang="en-US" dirty="0">
                <a:solidFill>
                  <a:schemeClr val="tx1">
                    <a:lumMod val="75000"/>
                    <a:lumOff val="25000"/>
                  </a:schemeClr>
                </a:solidFill>
              </a:rPr>
            </a:br>
            <a:br>
              <a:rPr lang="en-US" dirty="0">
                <a:solidFill>
                  <a:schemeClr val="tx1">
                    <a:lumMod val="75000"/>
                    <a:lumOff val="25000"/>
                  </a:schemeClr>
                </a:solidFill>
              </a:rPr>
            </a:br>
            <a:br>
              <a:rPr lang="en-US" dirty="0">
                <a:solidFill>
                  <a:schemeClr val="tx1">
                    <a:lumMod val="75000"/>
                    <a:lumOff val="25000"/>
                  </a:schemeClr>
                </a:solidFill>
              </a:rPr>
            </a:br>
            <a:br>
              <a:rPr lang="en-US" dirty="0">
                <a:solidFill>
                  <a:schemeClr val="tx1">
                    <a:lumMod val="75000"/>
                    <a:lumOff val="25000"/>
                  </a:schemeClr>
                </a:solidFill>
              </a:rPr>
            </a:br>
            <a:endParaRPr lang="en-US" dirty="0">
              <a:solidFill>
                <a:schemeClr val="tx1">
                  <a:lumMod val="75000"/>
                  <a:lumOff val="25000"/>
                </a:schemeClr>
              </a:solidFill>
            </a:endParaRP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6484</Words>
  <Application>WPS Presentation</Application>
  <PresentationFormat>Widescreen</PresentationFormat>
  <Paragraphs>174</Paragraphs>
  <Slides>23</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SimSun</vt:lpstr>
      <vt:lpstr>Wingdings</vt:lpstr>
      <vt:lpstr>Wingdings 3</vt:lpstr>
      <vt:lpstr>Trebuchet MS</vt:lpstr>
      <vt:lpstr>Calibri</vt:lpstr>
      <vt:lpstr>Microsoft YaHei</vt:lpstr>
      <vt:lpstr>Arial Unicode MS</vt:lpstr>
      <vt:lpstr>Calibri Light</vt:lpstr>
      <vt:lpstr>Office Theme</vt:lpstr>
      <vt:lpstr>PowerPoint 演示文稿</vt:lpstr>
      <vt:lpstr>Software Testing</vt:lpstr>
      <vt:lpstr>Software Testing - Methods </vt:lpstr>
      <vt:lpstr> Black-Box Testing</vt:lpstr>
      <vt:lpstr>White-Box Testing</vt:lpstr>
      <vt:lpstr>Grey-Box Testing</vt:lpstr>
      <vt:lpstr>Comparison of Testing Methods</vt:lpstr>
      <vt:lpstr>     Software Testing - Levels   </vt:lpstr>
      <vt:lpstr>     Functional Testing   </vt:lpstr>
      <vt:lpstr>     Functional Testing…   </vt:lpstr>
      <vt:lpstr>     Functional Testing…  </vt:lpstr>
      <vt:lpstr>     Functional Testing…  </vt:lpstr>
      <vt:lpstr>Functional Testing…  </vt:lpstr>
      <vt:lpstr>     Non-Functional Testing   </vt:lpstr>
      <vt:lpstr>     Non-Functional Testing…   </vt:lpstr>
      <vt:lpstr>     Non-Functional Testing…   </vt:lpstr>
      <vt:lpstr>     Non-Functional Testing…   </vt:lpstr>
      <vt:lpstr>     Non-Functional Testing…   </vt:lpstr>
      <vt:lpstr>    Example</vt:lpstr>
      <vt:lpstr>Here are the list of test cases for traffic signal</vt:lpstr>
      <vt:lpstr>     Why software testing is important  </vt:lpstr>
      <vt:lpstr>Questions?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Danh Phan</dc:creator>
  <cp:lastModifiedBy>DELL</cp:lastModifiedBy>
  <cp:revision>2</cp:revision>
  <dcterms:created xsi:type="dcterms:W3CDTF">2023-05-24T08:40:00Z</dcterms:created>
  <dcterms:modified xsi:type="dcterms:W3CDTF">2023-11-12T10:11:17Z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86FBB028D78945BDA75A9DF4FE8A6A5D_12</vt:lpwstr>
  </property>
  <property fmtid="{D5CDD505-2E9C-101B-9397-08002B2CF9AE}" pid="3" name="KSOProductBuildVer">
    <vt:lpwstr>1033-12.2.0.13266</vt:lpwstr>
  </property>
</Properties>
</file>