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329" r:id="rId6"/>
    <p:sldId id="263" r:id="rId7"/>
    <p:sldId id="267" r:id="rId8"/>
    <p:sldId id="330" r:id="rId9"/>
    <p:sldId id="331" r:id="rId10"/>
    <p:sldId id="333" r:id="rId11"/>
    <p:sldId id="334" r:id="rId12"/>
    <p:sldId id="335" r:id="rId13"/>
    <p:sldId id="264" r:id="rId14"/>
    <p:sldId id="336" r:id="rId15"/>
    <p:sldId id="268" r:id="rId16"/>
    <p:sldId id="317" r:id="rId17"/>
    <p:sldId id="318" r:id="rId18"/>
    <p:sldId id="274" r:id="rId19"/>
    <p:sldId id="269" r:id="rId20"/>
    <p:sldId id="270" r:id="rId21"/>
    <p:sldId id="272" r:id="rId22"/>
    <p:sldId id="273" r:id="rId23"/>
    <p:sldId id="275" r:id="rId24"/>
    <p:sldId id="276" r:id="rId25"/>
    <p:sldId id="325" r:id="rId26"/>
    <p:sldId id="337" r:id="rId27"/>
    <p:sldId id="340" r:id="rId28"/>
    <p:sldId id="287" r:id="rId29"/>
    <p:sldId id="341" r:id="rId30"/>
    <p:sldId id="343" r:id="rId31"/>
    <p:sldId id="344" r:id="rId32"/>
    <p:sldId id="345" r:id="rId33"/>
    <p:sldId id="288" r:id="rId34"/>
    <p:sldId id="346" r:id="rId35"/>
    <p:sldId id="347" r:id="rId36"/>
    <p:sldId id="348" r:id="rId37"/>
    <p:sldId id="349" r:id="rId38"/>
    <p:sldId id="350" r:id="rId39"/>
    <p:sldId id="353" r:id="rId40"/>
    <p:sldId id="354" r:id="rId41"/>
    <p:sldId id="289" r:id="rId42"/>
    <p:sldId id="291" r:id="rId43"/>
    <p:sldId id="328" r:id="rId44"/>
    <p:sldId id="303" r:id="rId45"/>
    <p:sldId id="298" r:id="rId46"/>
    <p:sldId id="355" r:id="rId47"/>
    <p:sldId id="286" r:id="rId48"/>
    <p:sldId id="326" r:id="rId49"/>
    <p:sldId id="31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0D22C-9164-4D79-A498-9F4BD71459E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E28A4-39BD-40E4-BC77-2537A879412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1" u="sng">
                <a:solidFill>
                  <a:schemeClr val="tx1"/>
                </a:solidFill>
                <a:latin typeface="Arial" panose="020B0604020202020204" pitchFamily="34" charset="0"/>
              </a:defRPr>
            </a:lvl1pPr>
            <a:lvl2pPr marL="742950" indent="-285750">
              <a:defRPr sz="2000" b="1" u="sng">
                <a:solidFill>
                  <a:schemeClr val="tx1"/>
                </a:solidFill>
                <a:latin typeface="Arial" panose="020B0604020202020204" pitchFamily="34" charset="0"/>
              </a:defRPr>
            </a:lvl2pPr>
            <a:lvl3pPr marL="1143000" indent="-228600">
              <a:defRPr sz="2000" b="1" u="sng">
                <a:solidFill>
                  <a:schemeClr val="tx1"/>
                </a:solidFill>
                <a:latin typeface="Arial" panose="020B0604020202020204" pitchFamily="34" charset="0"/>
              </a:defRPr>
            </a:lvl3pPr>
            <a:lvl4pPr marL="1600200" indent="-228600">
              <a:defRPr sz="2000" b="1" u="sng">
                <a:solidFill>
                  <a:schemeClr val="tx1"/>
                </a:solidFill>
                <a:latin typeface="Arial" panose="020B0604020202020204" pitchFamily="34" charset="0"/>
              </a:defRPr>
            </a:lvl4pPr>
            <a:lvl5pPr marL="2057400" indent="-228600">
              <a:defRPr sz="2000" b="1" u="sng">
                <a:solidFill>
                  <a:schemeClr val="tx1"/>
                </a:solidFill>
                <a:latin typeface="Arial" panose="020B0604020202020204" pitchFamily="34" charset="0"/>
              </a:defRPr>
            </a:lvl5pPr>
            <a:lvl6pPr marL="2514600" indent="-228600" eaLnBrk="0" fontAlgn="base" hangingPunct="0">
              <a:spcBef>
                <a:spcPct val="0"/>
              </a:spcBef>
              <a:spcAft>
                <a:spcPct val="0"/>
              </a:spcAft>
              <a:defRPr sz="2000" b="1" u="sng">
                <a:solidFill>
                  <a:schemeClr val="tx1"/>
                </a:solidFill>
                <a:latin typeface="Arial" panose="020B0604020202020204" pitchFamily="34" charset="0"/>
              </a:defRPr>
            </a:lvl6pPr>
            <a:lvl7pPr marL="2971800" indent="-228600" eaLnBrk="0" fontAlgn="base" hangingPunct="0">
              <a:spcBef>
                <a:spcPct val="0"/>
              </a:spcBef>
              <a:spcAft>
                <a:spcPct val="0"/>
              </a:spcAft>
              <a:defRPr sz="2000" b="1" u="sng">
                <a:solidFill>
                  <a:schemeClr val="tx1"/>
                </a:solidFill>
                <a:latin typeface="Arial" panose="020B0604020202020204" pitchFamily="34" charset="0"/>
              </a:defRPr>
            </a:lvl7pPr>
            <a:lvl8pPr marL="3429000" indent="-228600" eaLnBrk="0" fontAlgn="base" hangingPunct="0">
              <a:spcBef>
                <a:spcPct val="0"/>
              </a:spcBef>
              <a:spcAft>
                <a:spcPct val="0"/>
              </a:spcAft>
              <a:defRPr sz="2000" b="1" u="sng">
                <a:solidFill>
                  <a:schemeClr val="tx1"/>
                </a:solidFill>
                <a:latin typeface="Arial" panose="020B0604020202020204" pitchFamily="34" charset="0"/>
              </a:defRPr>
            </a:lvl8pPr>
            <a:lvl9pPr marL="3886200" indent="-228600" eaLnBrk="0" fontAlgn="base" hangingPunct="0">
              <a:spcBef>
                <a:spcPct val="0"/>
              </a:spcBef>
              <a:spcAft>
                <a:spcPct val="0"/>
              </a:spcAft>
              <a:defRPr sz="2000" b="1" u="sng">
                <a:solidFill>
                  <a:schemeClr val="tx1"/>
                </a:solidFill>
                <a:latin typeface="Arial" panose="020B0604020202020204" pitchFamily="34" charset="0"/>
              </a:defRPr>
            </a:lvl9pPr>
          </a:lstStyle>
          <a:p>
            <a:fld id="{BB41A696-90D2-48FF-99F3-DEAF605E0C71}" type="slidenum">
              <a:rPr lang="en-US" altLang="en-US" sz="1200" b="0" u="none">
                <a:latin typeface="Comic Sans MS" panose="030F0702030302020204" pitchFamily="66" charset="0"/>
              </a:rPr>
            </a:fld>
            <a:endParaRPr lang="en-US" altLang="en-US" sz="1200" b="0" u="none">
              <a:latin typeface="Comic Sans MS" panose="030F0702030302020204" pitchFamily="66"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ChangeArrowheads="1" noTextEdit="1"/>
          </p:cNvSpPr>
          <p:nvPr>
            <p:ph type="sldImg"/>
          </p:nvPr>
        </p:nvSpPr>
        <p:spPr/>
      </p:sp>
      <p:sp>
        <p:nvSpPr>
          <p:cNvPr id="10243"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0244"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1" u="sng">
                <a:solidFill>
                  <a:schemeClr val="tx1"/>
                </a:solidFill>
                <a:latin typeface="Arial" panose="020B0604020202020204" pitchFamily="34" charset="0"/>
              </a:defRPr>
            </a:lvl1pPr>
            <a:lvl2pPr marL="742950" indent="-285750">
              <a:defRPr sz="2000" b="1" u="sng">
                <a:solidFill>
                  <a:schemeClr val="tx1"/>
                </a:solidFill>
                <a:latin typeface="Arial" panose="020B0604020202020204" pitchFamily="34" charset="0"/>
              </a:defRPr>
            </a:lvl2pPr>
            <a:lvl3pPr marL="1143000" indent="-228600">
              <a:defRPr sz="2000" b="1" u="sng">
                <a:solidFill>
                  <a:schemeClr val="tx1"/>
                </a:solidFill>
                <a:latin typeface="Arial" panose="020B0604020202020204" pitchFamily="34" charset="0"/>
              </a:defRPr>
            </a:lvl3pPr>
            <a:lvl4pPr marL="1600200" indent="-228600">
              <a:defRPr sz="2000" b="1" u="sng">
                <a:solidFill>
                  <a:schemeClr val="tx1"/>
                </a:solidFill>
                <a:latin typeface="Arial" panose="020B0604020202020204" pitchFamily="34" charset="0"/>
              </a:defRPr>
            </a:lvl4pPr>
            <a:lvl5pPr marL="2057400" indent="-228600">
              <a:defRPr sz="2000" b="1" u="sng">
                <a:solidFill>
                  <a:schemeClr val="tx1"/>
                </a:solidFill>
                <a:latin typeface="Arial" panose="020B0604020202020204" pitchFamily="34" charset="0"/>
              </a:defRPr>
            </a:lvl5pPr>
            <a:lvl6pPr marL="2514600" indent="-228600" eaLnBrk="0" fontAlgn="base" hangingPunct="0">
              <a:spcBef>
                <a:spcPct val="0"/>
              </a:spcBef>
              <a:spcAft>
                <a:spcPct val="0"/>
              </a:spcAft>
              <a:defRPr sz="2000" b="1" u="sng">
                <a:solidFill>
                  <a:schemeClr val="tx1"/>
                </a:solidFill>
                <a:latin typeface="Arial" panose="020B0604020202020204" pitchFamily="34" charset="0"/>
              </a:defRPr>
            </a:lvl6pPr>
            <a:lvl7pPr marL="2971800" indent="-228600" eaLnBrk="0" fontAlgn="base" hangingPunct="0">
              <a:spcBef>
                <a:spcPct val="0"/>
              </a:spcBef>
              <a:spcAft>
                <a:spcPct val="0"/>
              </a:spcAft>
              <a:defRPr sz="2000" b="1" u="sng">
                <a:solidFill>
                  <a:schemeClr val="tx1"/>
                </a:solidFill>
                <a:latin typeface="Arial" panose="020B0604020202020204" pitchFamily="34" charset="0"/>
              </a:defRPr>
            </a:lvl7pPr>
            <a:lvl8pPr marL="3429000" indent="-228600" eaLnBrk="0" fontAlgn="base" hangingPunct="0">
              <a:spcBef>
                <a:spcPct val="0"/>
              </a:spcBef>
              <a:spcAft>
                <a:spcPct val="0"/>
              </a:spcAft>
              <a:defRPr sz="2000" b="1" u="sng">
                <a:solidFill>
                  <a:schemeClr val="tx1"/>
                </a:solidFill>
                <a:latin typeface="Arial" panose="020B0604020202020204" pitchFamily="34" charset="0"/>
              </a:defRPr>
            </a:lvl8pPr>
            <a:lvl9pPr marL="3886200" indent="-228600" eaLnBrk="0" fontAlgn="base" hangingPunct="0">
              <a:spcBef>
                <a:spcPct val="0"/>
              </a:spcBef>
              <a:spcAft>
                <a:spcPct val="0"/>
              </a:spcAft>
              <a:defRPr sz="2000" b="1" u="sng">
                <a:solidFill>
                  <a:schemeClr val="tx1"/>
                </a:solidFill>
                <a:latin typeface="Arial" panose="020B0604020202020204" pitchFamily="34" charset="0"/>
              </a:defRPr>
            </a:lvl9pPr>
          </a:lstStyle>
          <a:p>
            <a:fld id="{FA618848-C00A-416F-BEEC-1BD9C7A27A4B}" type="slidenum">
              <a:rPr lang="en-US" altLang="en-US" sz="1200" b="0" u="none">
                <a:latin typeface="Comic Sans MS" panose="030F0702030302020204" pitchFamily="66" charset="0"/>
              </a:rPr>
            </a:fld>
            <a:endParaRPr lang="en-US" altLang="en-US" sz="1200" b="0" u="none">
              <a:latin typeface="Comic Sans MS" panose="030F0702030302020204" pitchFamily="6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p:nvPr>
        </p:nvSpPr>
        <p:spPr/>
      </p:sp>
      <p:sp>
        <p:nvSpPr>
          <p:cNvPr id="25603"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25604"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1" u="sng">
                <a:solidFill>
                  <a:schemeClr val="tx1"/>
                </a:solidFill>
                <a:latin typeface="Arial" panose="020B0604020202020204" pitchFamily="34" charset="0"/>
              </a:defRPr>
            </a:lvl1pPr>
            <a:lvl2pPr marL="742950" indent="-285750">
              <a:defRPr sz="2000" b="1" u="sng">
                <a:solidFill>
                  <a:schemeClr val="tx1"/>
                </a:solidFill>
                <a:latin typeface="Arial" panose="020B0604020202020204" pitchFamily="34" charset="0"/>
              </a:defRPr>
            </a:lvl2pPr>
            <a:lvl3pPr marL="1143000" indent="-228600">
              <a:defRPr sz="2000" b="1" u="sng">
                <a:solidFill>
                  <a:schemeClr val="tx1"/>
                </a:solidFill>
                <a:latin typeface="Arial" panose="020B0604020202020204" pitchFamily="34" charset="0"/>
              </a:defRPr>
            </a:lvl3pPr>
            <a:lvl4pPr marL="1600200" indent="-228600">
              <a:defRPr sz="2000" b="1" u="sng">
                <a:solidFill>
                  <a:schemeClr val="tx1"/>
                </a:solidFill>
                <a:latin typeface="Arial" panose="020B0604020202020204" pitchFamily="34" charset="0"/>
              </a:defRPr>
            </a:lvl4pPr>
            <a:lvl5pPr marL="2057400" indent="-228600">
              <a:defRPr sz="2000" b="1" u="sng">
                <a:solidFill>
                  <a:schemeClr val="tx1"/>
                </a:solidFill>
                <a:latin typeface="Arial" panose="020B0604020202020204" pitchFamily="34" charset="0"/>
              </a:defRPr>
            </a:lvl5pPr>
            <a:lvl6pPr marL="2514600" indent="-228600" eaLnBrk="0" fontAlgn="base" hangingPunct="0">
              <a:spcBef>
                <a:spcPct val="0"/>
              </a:spcBef>
              <a:spcAft>
                <a:spcPct val="0"/>
              </a:spcAft>
              <a:defRPr sz="2000" b="1" u="sng">
                <a:solidFill>
                  <a:schemeClr val="tx1"/>
                </a:solidFill>
                <a:latin typeface="Arial" panose="020B0604020202020204" pitchFamily="34" charset="0"/>
              </a:defRPr>
            </a:lvl6pPr>
            <a:lvl7pPr marL="2971800" indent="-228600" eaLnBrk="0" fontAlgn="base" hangingPunct="0">
              <a:spcBef>
                <a:spcPct val="0"/>
              </a:spcBef>
              <a:spcAft>
                <a:spcPct val="0"/>
              </a:spcAft>
              <a:defRPr sz="2000" b="1" u="sng">
                <a:solidFill>
                  <a:schemeClr val="tx1"/>
                </a:solidFill>
                <a:latin typeface="Arial" panose="020B0604020202020204" pitchFamily="34" charset="0"/>
              </a:defRPr>
            </a:lvl7pPr>
            <a:lvl8pPr marL="3429000" indent="-228600" eaLnBrk="0" fontAlgn="base" hangingPunct="0">
              <a:spcBef>
                <a:spcPct val="0"/>
              </a:spcBef>
              <a:spcAft>
                <a:spcPct val="0"/>
              </a:spcAft>
              <a:defRPr sz="2000" b="1" u="sng">
                <a:solidFill>
                  <a:schemeClr val="tx1"/>
                </a:solidFill>
                <a:latin typeface="Arial" panose="020B0604020202020204" pitchFamily="34" charset="0"/>
              </a:defRPr>
            </a:lvl8pPr>
            <a:lvl9pPr marL="3886200" indent="-228600" eaLnBrk="0" fontAlgn="base" hangingPunct="0">
              <a:spcBef>
                <a:spcPct val="0"/>
              </a:spcBef>
              <a:spcAft>
                <a:spcPct val="0"/>
              </a:spcAft>
              <a:defRPr sz="2000" b="1" u="sng">
                <a:solidFill>
                  <a:schemeClr val="tx1"/>
                </a:solidFill>
                <a:latin typeface="Arial" panose="020B0604020202020204" pitchFamily="34" charset="0"/>
              </a:defRPr>
            </a:lvl9pPr>
          </a:lstStyle>
          <a:p>
            <a:fld id="{A727FA8A-8222-4C53-BD0A-9413D7D3551F}" type="slidenum">
              <a:rPr lang="en-US" altLang="en-US" sz="1200" b="0" u="none">
                <a:latin typeface="Comic Sans MS" panose="030F0702030302020204" pitchFamily="66" charset="0"/>
              </a:rPr>
            </a:fld>
            <a:endParaRPr lang="en-US" altLang="en-US" sz="1200" b="0" u="none">
              <a:latin typeface="Comic Sans MS" panose="030F0702030302020204"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ChangeArrowheads="1" noTextEdit="1"/>
          </p:cNvSpPr>
          <p:nvPr>
            <p:ph type="sldImg"/>
          </p:nvPr>
        </p:nvSpPr>
        <p:spPr/>
      </p:sp>
      <p:sp>
        <p:nvSpPr>
          <p:cNvPr id="27651"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27652"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1" u="sng">
                <a:solidFill>
                  <a:schemeClr val="tx1"/>
                </a:solidFill>
                <a:latin typeface="Arial" panose="020B0604020202020204" pitchFamily="34" charset="0"/>
              </a:defRPr>
            </a:lvl1pPr>
            <a:lvl2pPr marL="742950" indent="-285750">
              <a:defRPr sz="2000" b="1" u="sng">
                <a:solidFill>
                  <a:schemeClr val="tx1"/>
                </a:solidFill>
                <a:latin typeface="Arial" panose="020B0604020202020204" pitchFamily="34" charset="0"/>
              </a:defRPr>
            </a:lvl2pPr>
            <a:lvl3pPr marL="1143000" indent="-228600">
              <a:defRPr sz="2000" b="1" u="sng">
                <a:solidFill>
                  <a:schemeClr val="tx1"/>
                </a:solidFill>
                <a:latin typeface="Arial" panose="020B0604020202020204" pitchFamily="34" charset="0"/>
              </a:defRPr>
            </a:lvl3pPr>
            <a:lvl4pPr marL="1600200" indent="-228600">
              <a:defRPr sz="2000" b="1" u="sng">
                <a:solidFill>
                  <a:schemeClr val="tx1"/>
                </a:solidFill>
                <a:latin typeface="Arial" panose="020B0604020202020204" pitchFamily="34" charset="0"/>
              </a:defRPr>
            </a:lvl4pPr>
            <a:lvl5pPr marL="2057400" indent="-228600">
              <a:defRPr sz="2000" b="1" u="sng">
                <a:solidFill>
                  <a:schemeClr val="tx1"/>
                </a:solidFill>
                <a:latin typeface="Arial" panose="020B0604020202020204" pitchFamily="34" charset="0"/>
              </a:defRPr>
            </a:lvl5pPr>
            <a:lvl6pPr marL="2514600" indent="-228600" eaLnBrk="0" fontAlgn="base" hangingPunct="0">
              <a:spcBef>
                <a:spcPct val="0"/>
              </a:spcBef>
              <a:spcAft>
                <a:spcPct val="0"/>
              </a:spcAft>
              <a:defRPr sz="2000" b="1" u="sng">
                <a:solidFill>
                  <a:schemeClr val="tx1"/>
                </a:solidFill>
                <a:latin typeface="Arial" panose="020B0604020202020204" pitchFamily="34" charset="0"/>
              </a:defRPr>
            </a:lvl6pPr>
            <a:lvl7pPr marL="2971800" indent="-228600" eaLnBrk="0" fontAlgn="base" hangingPunct="0">
              <a:spcBef>
                <a:spcPct val="0"/>
              </a:spcBef>
              <a:spcAft>
                <a:spcPct val="0"/>
              </a:spcAft>
              <a:defRPr sz="2000" b="1" u="sng">
                <a:solidFill>
                  <a:schemeClr val="tx1"/>
                </a:solidFill>
                <a:latin typeface="Arial" panose="020B0604020202020204" pitchFamily="34" charset="0"/>
              </a:defRPr>
            </a:lvl7pPr>
            <a:lvl8pPr marL="3429000" indent="-228600" eaLnBrk="0" fontAlgn="base" hangingPunct="0">
              <a:spcBef>
                <a:spcPct val="0"/>
              </a:spcBef>
              <a:spcAft>
                <a:spcPct val="0"/>
              </a:spcAft>
              <a:defRPr sz="2000" b="1" u="sng">
                <a:solidFill>
                  <a:schemeClr val="tx1"/>
                </a:solidFill>
                <a:latin typeface="Arial" panose="020B0604020202020204" pitchFamily="34" charset="0"/>
              </a:defRPr>
            </a:lvl8pPr>
            <a:lvl9pPr marL="3886200" indent="-228600" eaLnBrk="0" fontAlgn="base" hangingPunct="0">
              <a:spcBef>
                <a:spcPct val="0"/>
              </a:spcBef>
              <a:spcAft>
                <a:spcPct val="0"/>
              </a:spcAft>
              <a:defRPr sz="2000" b="1" u="sng">
                <a:solidFill>
                  <a:schemeClr val="tx1"/>
                </a:solidFill>
                <a:latin typeface="Arial" panose="020B0604020202020204" pitchFamily="34" charset="0"/>
              </a:defRPr>
            </a:lvl9pPr>
          </a:lstStyle>
          <a:p>
            <a:fld id="{1531E49E-0FF4-483C-A5FC-49D3F1A4F895}" type="slidenum">
              <a:rPr lang="en-US" altLang="en-US" sz="1200" b="0" u="none">
                <a:latin typeface="Comic Sans MS" panose="030F0702030302020204" pitchFamily="66" charset="0"/>
              </a:rPr>
            </a:fld>
            <a:endParaRPr lang="en-US" altLang="en-US" sz="1200" b="0" u="none">
              <a:latin typeface="Comic Sans MS" panose="030F0702030302020204"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ChangeArrowheads="1" noTextEdit="1"/>
          </p:cNvSpPr>
          <p:nvPr>
            <p:ph type="sldImg"/>
          </p:nvPr>
        </p:nvSpPr>
        <p:spPr/>
      </p:sp>
      <p:sp>
        <p:nvSpPr>
          <p:cNvPr id="44035"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44036"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1" u="sng">
                <a:solidFill>
                  <a:schemeClr val="tx1"/>
                </a:solidFill>
                <a:latin typeface="Arial" panose="020B0604020202020204" pitchFamily="34" charset="0"/>
              </a:defRPr>
            </a:lvl1pPr>
            <a:lvl2pPr marL="742950" indent="-285750">
              <a:defRPr sz="2000" b="1" u="sng">
                <a:solidFill>
                  <a:schemeClr val="tx1"/>
                </a:solidFill>
                <a:latin typeface="Arial" panose="020B0604020202020204" pitchFamily="34" charset="0"/>
              </a:defRPr>
            </a:lvl2pPr>
            <a:lvl3pPr marL="1143000" indent="-228600">
              <a:defRPr sz="2000" b="1" u="sng">
                <a:solidFill>
                  <a:schemeClr val="tx1"/>
                </a:solidFill>
                <a:latin typeface="Arial" panose="020B0604020202020204" pitchFamily="34" charset="0"/>
              </a:defRPr>
            </a:lvl3pPr>
            <a:lvl4pPr marL="1600200" indent="-228600">
              <a:defRPr sz="2000" b="1" u="sng">
                <a:solidFill>
                  <a:schemeClr val="tx1"/>
                </a:solidFill>
                <a:latin typeface="Arial" panose="020B0604020202020204" pitchFamily="34" charset="0"/>
              </a:defRPr>
            </a:lvl4pPr>
            <a:lvl5pPr marL="2057400" indent="-228600">
              <a:defRPr sz="2000" b="1" u="sng">
                <a:solidFill>
                  <a:schemeClr val="tx1"/>
                </a:solidFill>
                <a:latin typeface="Arial" panose="020B0604020202020204" pitchFamily="34" charset="0"/>
              </a:defRPr>
            </a:lvl5pPr>
            <a:lvl6pPr marL="2514600" indent="-228600" eaLnBrk="0" fontAlgn="base" hangingPunct="0">
              <a:spcBef>
                <a:spcPct val="0"/>
              </a:spcBef>
              <a:spcAft>
                <a:spcPct val="0"/>
              </a:spcAft>
              <a:defRPr sz="2000" b="1" u="sng">
                <a:solidFill>
                  <a:schemeClr val="tx1"/>
                </a:solidFill>
                <a:latin typeface="Arial" panose="020B0604020202020204" pitchFamily="34" charset="0"/>
              </a:defRPr>
            </a:lvl6pPr>
            <a:lvl7pPr marL="2971800" indent="-228600" eaLnBrk="0" fontAlgn="base" hangingPunct="0">
              <a:spcBef>
                <a:spcPct val="0"/>
              </a:spcBef>
              <a:spcAft>
                <a:spcPct val="0"/>
              </a:spcAft>
              <a:defRPr sz="2000" b="1" u="sng">
                <a:solidFill>
                  <a:schemeClr val="tx1"/>
                </a:solidFill>
                <a:latin typeface="Arial" panose="020B0604020202020204" pitchFamily="34" charset="0"/>
              </a:defRPr>
            </a:lvl7pPr>
            <a:lvl8pPr marL="3429000" indent="-228600" eaLnBrk="0" fontAlgn="base" hangingPunct="0">
              <a:spcBef>
                <a:spcPct val="0"/>
              </a:spcBef>
              <a:spcAft>
                <a:spcPct val="0"/>
              </a:spcAft>
              <a:defRPr sz="2000" b="1" u="sng">
                <a:solidFill>
                  <a:schemeClr val="tx1"/>
                </a:solidFill>
                <a:latin typeface="Arial" panose="020B0604020202020204" pitchFamily="34" charset="0"/>
              </a:defRPr>
            </a:lvl8pPr>
            <a:lvl9pPr marL="3886200" indent="-228600" eaLnBrk="0" fontAlgn="base" hangingPunct="0">
              <a:spcBef>
                <a:spcPct val="0"/>
              </a:spcBef>
              <a:spcAft>
                <a:spcPct val="0"/>
              </a:spcAft>
              <a:defRPr sz="2000" b="1" u="sng">
                <a:solidFill>
                  <a:schemeClr val="tx1"/>
                </a:solidFill>
                <a:latin typeface="Arial" panose="020B0604020202020204" pitchFamily="34" charset="0"/>
              </a:defRPr>
            </a:lvl9pPr>
          </a:lstStyle>
          <a:p>
            <a:fld id="{F94B34B7-FF30-465C-A430-F217368F4D42}" type="slidenum">
              <a:rPr lang="en-US" altLang="en-US" sz="1200" b="0" u="none">
                <a:latin typeface="Comic Sans MS" panose="030F0702030302020204" pitchFamily="66" charset="0"/>
              </a:rPr>
            </a:fld>
            <a:endParaRPr lang="en-US" altLang="en-US" sz="1200" b="0" u="none">
              <a:latin typeface="Comic Sans MS" panose="030F0702030302020204" pitchFamily="6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ChangeArrowheads="1" noTextEdit="1"/>
          </p:cNvSpPr>
          <p:nvPr>
            <p:ph type="sldImg"/>
          </p:nvPr>
        </p:nvSpPr>
        <p:spPr/>
      </p:sp>
      <p:sp>
        <p:nvSpPr>
          <p:cNvPr id="49155"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49156"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1" u="sng">
                <a:solidFill>
                  <a:schemeClr val="tx1"/>
                </a:solidFill>
                <a:latin typeface="Arial" panose="020B0604020202020204" pitchFamily="34" charset="0"/>
              </a:defRPr>
            </a:lvl1pPr>
            <a:lvl2pPr marL="742950" indent="-285750">
              <a:defRPr sz="2000" b="1" u="sng">
                <a:solidFill>
                  <a:schemeClr val="tx1"/>
                </a:solidFill>
                <a:latin typeface="Arial" panose="020B0604020202020204" pitchFamily="34" charset="0"/>
              </a:defRPr>
            </a:lvl2pPr>
            <a:lvl3pPr marL="1143000" indent="-228600">
              <a:defRPr sz="2000" b="1" u="sng">
                <a:solidFill>
                  <a:schemeClr val="tx1"/>
                </a:solidFill>
                <a:latin typeface="Arial" panose="020B0604020202020204" pitchFamily="34" charset="0"/>
              </a:defRPr>
            </a:lvl3pPr>
            <a:lvl4pPr marL="1600200" indent="-228600">
              <a:defRPr sz="2000" b="1" u="sng">
                <a:solidFill>
                  <a:schemeClr val="tx1"/>
                </a:solidFill>
                <a:latin typeface="Arial" panose="020B0604020202020204" pitchFamily="34" charset="0"/>
              </a:defRPr>
            </a:lvl4pPr>
            <a:lvl5pPr marL="2057400" indent="-228600">
              <a:defRPr sz="2000" b="1" u="sng">
                <a:solidFill>
                  <a:schemeClr val="tx1"/>
                </a:solidFill>
                <a:latin typeface="Arial" panose="020B0604020202020204" pitchFamily="34" charset="0"/>
              </a:defRPr>
            </a:lvl5pPr>
            <a:lvl6pPr marL="2514600" indent="-228600" eaLnBrk="0" fontAlgn="base" hangingPunct="0">
              <a:spcBef>
                <a:spcPct val="0"/>
              </a:spcBef>
              <a:spcAft>
                <a:spcPct val="0"/>
              </a:spcAft>
              <a:defRPr sz="2000" b="1" u="sng">
                <a:solidFill>
                  <a:schemeClr val="tx1"/>
                </a:solidFill>
                <a:latin typeface="Arial" panose="020B0604020202020204" pitchFamily="34" charset="0"/>
              </a:defRPr>
            </a:lvl6pPr>
            <a:lvl7pPr marL="2971800" indent="-228600" eaLnBrk="0" fontAlgn="base" hangingPunct="0">
              <a:spcBef>
                <a:spcPct val="0"/>
              </a:spcBef>
              <a:spcAft>
                <a:spcPct val="0"/>
              </a:spcAft>
              <a:defRPr sz="2000" b="1" u="sng">
                <a:solidFill>
                  <a:schemeClr val="tx1"/>
                </a:solidFill>
                <a:latin typeface="Arial" panose="020B0604020202020204" pitchFamily="34" charset="0"/>
              </a:defRPr>
            </a:lvl7pPr>
            <a:lvl8pPr marL="3429000" indent="-228600" eaLnBrk="0" fontAlgn="base" hangingPunct="0">
              <a:spcBef>
                <a:spcPct val="0"/>
              </a:spcBef>
              <a:spcAft>
                <a:spcPct val="0"/>
              </a:spcAft>
              <a:defRPr sz="2000" b="1" u="sng">
                <a:solidFill>
                  <a:schemeClr val="tx1"/>
                </a:solidFill>
                <a:latin typeface="Arial" panose="020B0604020202020204" pitchFamily="34" charset="0"/>
              </a:defRPr>
            </a:lvl8pPr>
            <a:lvl9pPr marL="3886200" indent="-228600" eaLnBrk="0" fontAlgn="base" hangingPunct="0">
              <a:spcBef>
                <a:spcPct val="0"/>
              </a:spcBef>
              <a:spcAft>
                <a:spcPct val="0"/>
              </a:spcAft>
              <a:defRPr sz="2000" b="1" u="sng">
                <a:solidFill>
                  <a:schemeClr val="tx1"/>
                </a:solidFill>
                <a:latin typeface="Arial" panose="020B0604020202020204" pitchFamily="34" charset="0"/>
              </a:defRPr>
            </a:lvl9pPr>
          </a:lstStyle>
          <a:p>
            <a:fld id="{6D3ADC99-0003-4FEA-A9FB-CD9352B131EF}" type="slidenum">
              <a:rPr lang="en-US" altLang="en-US" sz="1200" b="0" u="none">
                <a:latin typeface="Comic Sans MS" panose="030F0702030302020204" pitchFamily="66" charset="0"/>
              </a:rPr>
            </a:fld>
            <a:endParaRPr lang="en-US" altLang="en-US" sz="1200" b="0" u="none">
              <a:latin typeface="Comic Sans MS" panose="030F0702030302020204" pitchFamily="6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BA960EF-D04B-4DB3-8AD2-C04F40A3FA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A631E-885A-4262-AD68-021F9B9BFFC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A960EF-D04B-4DB3-8AD2-C04F40A3FA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A631E-885A-4262-AD68-021F9B9BFFC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A960EF-D04B-4DB3-8AD2-C04F40A3FA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A631E-885A-4262-AD68-021F9B9BFFC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A960EF-D04B-4DB3-8AD2-C04F40A3FA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A631E-885A-4262-AD68-021F9B9BFFC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BA960EF-D04B-4DB3-8AD2-C04F40A3FA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A631E-885A-4262-AD68-021F9B9BFFC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BA960EF-D04B-4DB3-8AD2-C04F40A3FA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A631E-885A-4262-AD68-021F9B9BFFC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BA960EF-D04B-4DB3-8AD2-C04F40A3FA3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A631E-885A-4262-AD68-021F9B9BFFC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BA960EF-D04B-4DB3-8AD2-C04F40A3FA3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A631E-885A-4262-AD68-021F9B9BFFC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960EF-D04B-4DB3-8AD2-C04F40A3FA3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A631E-885A-4262-AD68-021F9B9BFFC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A960EF-D04B-4DB3-8AD2-C04F40A3FA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A631E-885A-4262-AD68-021F9B9BFFC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A960EF-D04B-4DB3-8AD2-C04F40A3FA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A631E-885A-4262-AD68-021F9B9BFFC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960EF-D04B-4DB3-8AD2-C04F40A3FA3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A631E-885A-4262-AD68-021F9B9BFFC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image" Target="../media/image13.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8.xml"/><Relationship Id="rId4" Type="http://schemas.openxmlformats.org/officeDocument/2006/relationships/image" Target="../media/image15.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6.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1648B51F-5CA7-4E27-8944-E80BA7622F91}" type="slidenum">
              <a:rPr lang="en-US" altLang="en-US" sz="1400"/>
            </a:fld>
            <a:endParaRPr lang="en-US" altLang="en-US" sz="1400"/>
          </a:p>
        </p:txBody>
      </p:sp>
      <p:sp>
        <p:nvSpPr>
          <p:cNvPr id="5123" name="Rectangle 2"/>
          <p:cNvSpPr>
            <a:spLocks noGrp="1" noChangeArrowheads="1"/>
          </p:cNvSpPr>
          <p:nvPr>
            <p:ph type="ctrTitle"/>
          </p:nvPr>
        </p:nvSpPr>
        <p:spPr>
          <a:xfrm>
            <a:off x="2209800" y="2239964"/>
            <a:ext cx="7772400" cy="579437"/>
          </a:xfrm>
        </p:spPr>
        <p:txBody>
          <a:bodyPr/>
          <a:lstStyle/>
          <a:p>
            <a:pPr eaLnBrk="1" hangingPunct="1"/>
            <a:r>
              <a:rPr lang="en-US" altLang="en-US" sz="3200">
                <a:latin typeface="Arial" panose="020B0604020202020204" pitchFamily="34" charset="0"/>
              </a:rPr>
              <a:t>Unit Testing Concepts</a:t>
            </a:r>
            <a:endParaRPr lang="en-US" altLang="en-US" sz="320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CF05DBEB-1395-4D6B-BF85-AA7D214B4F18}" type="slidenum">
              <a:rPr lang="en-US" altLang="en-US" sz="1400"/>
            </a:fld>
            <a:endParaRPr lang="en-US" altLang="en-US" sz="1400"/>
          </a:p>
        </p:txBody>
      </p:sp>
      <p:sp>
        <p:nvSpPr>
          <p:cNvPr id="16387" name="Rectangle 2"/>
          <p:cNvSpPr>
            <a:spLocks noGrp="1" noChangeArrowheads="1"/>
          </p:cNvSpPr>
          <p:nvPr>
            <p:ph type="title"/>
          </p:nvPr>
        </p:nvSpPr>
        <p:spPr>
          <a:xfrm>
            <a:off x="2362200" y="401638"/>
            <a:ext cx="5638800" cy="461962"/>
          </a:xfrm>
        </p:spPr>
        <p:txBody>
          <a:bodyPr/>
          <a:lstStyle/>
          <a:p>
            <a:r>
              <a:rPr lang="en-US" altLang="en-US" sz="2400" b="1">
                <a:solidFill>
                  <a:srgbClr val="CC3300"/>
                </a:solidFill>
                <a:latin typeface="Arial" panose="020B0604020202020204" pitchFamily="34" charset="0"/>
              </a:rPr>
              <a:t>Disadvantages of White Box Testing</a:t>
            </a:r>
            <a:endParaRPr lang="en-US" altLang="en-US" sz="2400" b="1">
              <a:solidFill>
                <a:srgbClr val="CC3300"/>
              </a:solidFill>
              <a:latin typeface="Arial" panose="020B0604020202020204" pitchFamily="34" charset="0"/>
            </a:endParaRPr>
          </a:p>
        </p:txBody>
      </p:sp>
      <p:sp>
        <p:nvSpPr>
          <p:cNvPr id="16388" name="Rectangle 3"/>
          <p:cNvSpPr>
            <a:spLocks noGrp="1" noChangeArrowheads="1"/>
          </p:cNvSpPr>
          <p:nvPr>
            <p:ph type="body" idx="1"/>
          </p:nvPr>
        </p:nvSpPr>
        <p:spPr>
          <a:xfrm>
            <a:off x="2590800" y="1295400"/>
            <a:ext cx="6705600" cy="4267200"/>
          </a:xfrm>
        </p:spPr>
        <p:txBody>
          <a:bodyPr/>
          <a:lstStyle/>
          <a:p>
            <a:pPr lvl="1" eaLnBrk="1" hangingPunct="1">
              <a:buSzTx/>
              <a:buFont typeface="Arial" panose="020B0604020202020204" pitchFamily="34" charset="0"/>
              <a:buChar char="•"/>
            </a:pPr>
            <a:r>
              <a:rPr lang="en-US" altLang="en-US" sz="2000">
                <a:latin typeface="Arial" panose="020B0604020202020204" pitchFamily="34" charset="0"/>
              </a:rPr>
              <a:t>White box testing can be quite complex and expensive.</a:t>
            </a: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Developers who usually execute white box test cases detest it. The white box testing by developers is not detailed can lead to production errors.</a:t>
            </a: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White box testing requires professional resources, with a detailed understanding of programming and implementation.</a:t>
            </a: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White-box testing is time-consuming, bigger programming applications take the time to test fully.</a:t>
            </a:r>
            <a:endParaRPr lang="en-US" altLang="en-US" sz="200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5BD36263-838B-43A4-8E02-5C742E149D76}" type="slidenum">
              <a:rPr lang="en-US" altLang="en-US" sz="1400"/>
            </a:fld>
            <a:endParaRPr lang="en-US" altLang="en-US" sz="1400"/>
          </a:p>
        </p:txBody>
      </p:sp>
      <p:sp>
        <p:nvSpPr>
          <p:cNvPr id="17411" name="Rectangle 12"/>
          <p:cNvSpPr>
            <a:spLocks noChangeArrowheads="1"/>
          </p:cNvSpPr>
          <p:nvPr/>
        </p:nvSpPr>
        <p:spPr bwMode="auto">
          <a:xfrm>
            <a:off x="2286000" y="533400"/>
            <a:ext cx="4876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3000">
                <a:solidFill>
                  <a:srgbClr val="CC3300"/>
                </a:solidFill>
                <a:latin typeface="Arial" panose="020B0604020202020204" pitchFamily="34" charset="0"/>
              </a:rPr>
              <a:t>  </a:t>
            </a:r>
            <a:r>
              <a:rPr lang="en-US" altLang="en-US" sz="2400">
                <a:solidFill>
                  <a:srgbClr val="CC3300"/>
                </a:solidFill>
                <a:latin typeface="Arial" panose="020B0604020202020204" pitchFamily="34" charset="0"/>
              </a:rPr>
              <a:t>Phases of Testing</a:t>
            </a:r>
            <a:endParaRPr lang="en-US" altLang="en-US" sz="2400">
              <a:solidFill>
                <a:srgbClr val="CC3300"/>
              </a:solidFill>
              <a:latin typeface="Arial" panose="020B0604020202020204" pitchFamily="34" charset="0"/>
            </a:endParaRPr>
          </a:p>
        </p:txBody>
      </p:sp>
      <p:sp>
        <p:nvSpPr>
          <p:cNvPr id="17412" name="Line 34"/>
          <p:cNvSpPr>
            <a:spLocks noChangeShapeType="1"/>
          </p:cNvSpPr>
          <p:nvPr/>
        </p:nvSpPr>
        <p:spPr bwMode="auto">
          <a:xfrm>
            <a:off x="6858000" y="2819400"/>
            <a:ext cx="762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3" name="Text Box 35"/>
          <p:cNvSpPr txBox="1">
            <a:spLocks noChangeArrowheads="1"/>
          </p:cNvSpPr>
          <p:nvPr/>
        </p:nvSpPr>
        <p:spPr bwMode="auto">
          <a:xfrm>
            <a:off x="7772400" y="2438400"/>
            <a:ext cx="182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200">
                <a:latin typeface="Arial" panose="020B0604020202020204" pitchFamily="34" charset="0"/>
              </a:rPr>
              <a:t>Integration Testing</a:t>
            </a:r>
            <a:endParaRPr lang="en-US" altLang="en-US" sz="2200">
              <a:latin typeface="Arial" panose="020B0604020202020204" pitchFamily="34" charset="0"/>
            </a:endParaRPr>
          </a:p>
        </p:txBody>
      </p:sp>
      <p:sp>
        <p:nvSpPr>
          <p:cNvPr id="17414" name="Text Box 37"/>
          <p:cNvSpPr txBox="1">
            <a:spLocks noChangeArrowheads="1"/>
          </p:cNvSpPr>
          <p:nvPr/>
        </p:nvSpPr>
        <p:spPr bwMode="auto">
          <a:xfrm>
            <a:off x="7772400" y="4343401"/>
            <a:ext cx="20574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200">
                <a:latin typeface="Arial" panose="020B0604020202020204" pitchFamily="34" charset="0"/>
              </a:rPr>
              <a:t>Unit Testing</a:t>
            </a:r>
            <a:endParaRPr lang="en-US" altLang="en-US" sz="2200">
              <a:latin typeface="Arial" panose="020B0604020202020204" pitchFamily="34" charset="0"/>
            </a:endParaRPr>
          </a:p>
        </p:txBody>
      </p:sp>
      <p:sp>
        <p:nvSpPr>
          <p:cNvPr id="17415" name="Line 38"/>
          <p:cNvSpPr>
            <a:spLocks noChangeShapeType="1"/>
          </p:cNvSpPr>
          <p:nvPr/>
        </p:nvSpPr>
        <p:spPr bwMode="auto">
          <a:xfrm flipV="1">
            <a:off x="5410200" y="1676400"/>
            <a:ext cx="2133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Text Box 39"/>
          <p:cNvSpPr txBox="1">
            <a:spLocks noChangeArrowheads="1"/>
          </p:cNvSpPr>
          <p:nvPr/>
        </p:nvSpPr>
        <p:spPr bwMode="auto">
          <a:xfrm>
            <a:off x="7620000" y="1447800"/>
            <a:ext cx="2514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200">
                <a:latin typeface="Arial" panose="020B0604020202020204" pitchFamily="34" charset="0"/>
              </a:rPr>
              <a:t>Validation Testing</a:t>
            </a:r>
            <a:endParaRPr lang="en-US" altLang="en-US" sz="2200">
              <a:latin typeface="Arial" panose="020B0604020202020204" pitchFamily="34" charset="0"/>
            </a:endParaRPr>
          </a:p>
        </p:txBody>
      </p:sp>
      <p:sp>
        <p:nvSpPr>
          <p:cNvPr id="17417" name="Oval 41"/>
          <p:cNvSpPr>
            <a:spLocks noChangeArrowheads="1"/>
          </p:cNvSpPr>
          <p:nvPr/>
        </p:nvSpPr>
        <p:spPr bwMode="auto">
          <a:xfrm>
            <a:off x="4114800" y="1447800"/>
            <a:ext cx="1295400" cy="5334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000">
                <a:latin typeface="Arial" panose="020B0604020202020204" pitchFamily="34" charset="0"/>
              </a:rPr>
              <a:t>CSCI</a:t>
            </a:r>
            <a:endParaRPr lang="en-US" altLang="en-US" sz="2000">
              <a:latin typeface="Arial" panose="020B0604020202020204" pitchFamily="34" charset="0"/>
            </a:endParaRPr>
          </a:p>
        </p:txBody>
      </p:sp>
      <p:grpSp>
        <p:nvGrpSpPr>
          <p:cNvPr id="17418" name="Group 64"/>
          <p:cNvGrpSpPr/>
          <p:nvPr/>
        </p:nvGrpSpPr>
        <p:grpSpPr bwMode="auto">
          <a:xfrm>
            <a:off x="2438401" y="4343400"/>
            <a:ext cx="4664075" cy="1219200"/>
            <a:chOff x="595" y="3168"/>
            <a:chExt cx="2938" cy="768"/>
          </a:xfrm>
        </p:grpSpPr>
        <p:sp>
          <p:nvSpPr>
            <p:cNvPr id="17430" name="Oval 48"/>
            <p:cNvSpPr>
              <a:spLocks noChangeArrowheads="1"/>
            </p:cNvSpPr>
            <p:nvPr/>
          </p:nvSpPr>
          <p:spPr bwMode="auto">
            <a:xfrm>
              <a:off x="2352" y="3168"/>
              <a:ext cx="1181" cy="336"/>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000">
                  <a:latin typeface="Arial" panose="020B0604020202020204" pitchFamily="34" charset="0"/>
                </a:rPr>
                <a:t>CSU</a:t>
              </a:r>
              <a:endParaRPr lang="en-US" altLang="en-US" sz="2000">
                <a:latin typeface="Arial" panose="020B0604020202020204" pitchFamily="34" charset="0"/>
              </a:endParaRPr>
            </a:p>
          </p:txBody>
        </p:sp>
        <p:sp>
          <p:nvSpPr>
            <p:cNvPr id="17431" name="Oval 49"/>
            <p:cNvSpPr>
              <a:spLocks noChangeArrowheads="1"/>
            </p:cNvSpPr>
            <p:nvPr/>
          </p:nvSpPr>
          <p:spPr bwMode="auto">
            <a:xfrm>
              <a:off x="595" y="3168"/>
              <a:ext cx="1181" cy="336"/>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000">
                  <a:latin typeface="Arial" panose="020B0604020202020204" pitchFamily="34" charset="0"/>
                </a:rPr>
                <a:t>CSU</a:t>
              </a:r>
              <a:endParaRPr lang="en-US" altLang="en-US" sz="2000">
                <a:latin typeface="Arial" panose="020B0604020202020204" pitchFamily="34" charset="0"/>
              </a:endParaRPr>
            </a:p>
          </p:txBody>
        </p:sp>
        <p:sp>
          <p:nvSpPr>
            <p:cNvPr id="17432" name="Oval 52"/>
            <p:cNvSpPr>
              <a:spLocks noChangeArrowheads="1"/>
            </p:cNvSpPr>
            <p:nvPr/>
          </p:nvSpPr>
          <p:spPr bwMode="auto">
            <a:xfrm>
              <a:off x="1440" y="3600"/>
              <a:ext cx="1181" cy="336"/>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000">
                  <a:latin typeface="Arial" panose="020B0604020202020204" pitchFamily="34" charset="0"/>
                </a:rPr>
                <a:t>CSU</a:t>
              </a:r>
              <a:endParaRPr lang="en-US" altLang="en-US" sz="2000">
                <a:latin typeface="Arial" panose="020B0604020202020204" pitchFamily="34" charset="0"/>
              </a:endParaRPr>
            </a:p>
          </p:txBody>
        </p:sp>
      </p:grpSp>
      <p:grpSp>
        <p:nvGrpSpPr>
          <p:cNvPr id="17419" name="Group 54"/>
          <p:cNvGrpSpPr/>
          <p:nvPr/>
        </p:nvGrpSpPr>
        <p:grpSpPr bwMode="auto">
          <a:xfrm>
            <a:off x="2667000" y="2590800"/>
            <a:ext cx="4191000" cy="533400"/>
            <a:chOff x="672" y="2016"/>
            <a:chExt cx="2640" cy="336"/>
          </a:xfrm>
        </p:grpSpPr>
        <p:sp>
          <p:nvSpPr>
            <p:cNvPr id="17427" name="Oval 50"/>
            <p:cNvSpPr>
              <a:spLocks noChangeArrowheads="1"/>
            </p:cNvSpPr>
            <p:nvPr/>
          </p:nvSpPr>
          <p:spPr bwMode="auto">
            <a:xfrm>
              <a:off x="1584" y="2016"/>
              <a:ext cx="816" cy="336"/>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000">
                  <a:latin typeface="Arial" panose="020B0604020202020204" pitchFamily="34" charset="0"/>
                </a:rPr>
                <a:t>CSC</a:t>
              </a:r>
              <a:endParaRPr lang="en-US" altLang="en-US" sz="2000">
                <a:latin typeface="Arial" panose="020B0604020202020204" pitchFamily="34" charset="0"/>
              </a:endParaRPr>
            </a:p>
          </p:txBody>
        </p:sp>
        <p:sp>
          <p:nvSpPr>
            <p:cNvPr id="17428" name="Oval 51"/>
            <p:cNvSpPr>
              <a:spLocks noChangeArrowheads="1"/>
            </p:cNvSpPr>
            <p:nvPr/>
          </p:nvSpPr>
          <p:spPr bwMode="auto">
            <a:xfrm>
              <a:off x="672" y="2016"/>
              <a:ext cx="816" cy="336"/>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000">
                  <a:latin typeface="Arial" panose="020B0604020202020204" pitchFamily="34" charset="0"/>
                </a:rPr>
                <a:t>CSC</a:t>
              </a:r>
              <a:endParaRPr lang="en-US" altLang="en-US" sz="2000">
                <a:latin typeface="Arial" panose="020B0604020202020204" pitchFamily="34" charset="0"/>
              </a:endParaRPr>
            </a:p>
          </p:txBody>
        </p:sp>
        <p:sp>
          <p:nvSpPr>
            <p:cNvPr id="17429" name="Oval 53"/>
            <p:cNvSpPr>
              <a:spLocks noChangeArrowheads="1"/>
            </p:cNvSpPr>
            <p:nvPr/>
          </p:nvSpPr>
          <p:spPr bwMode="auto">
            <a:xfrm>
              <a:off x="2496" y="2016"/>
              <a:ext cx="816" cy="336"/>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000">
                  <a:latin typeface="Arial" panose="020B0604020202020204" pitchFamily="34" charset="0"/>
                </a:rPr>
                <a:t>CSC</a:t>
              </a:r>
              <a:endParaRPr lang="en-US" altLang="en-US" sz="2000">
                <a:latin typeface="Arial" panose="020B0604020202020204" pitchFamily="34" charset="0"/>
              </a:endParaRPr>
            </a:p>
          </p:txBody>
        </p:sp>
      </p:grpSp>
      <p:sp>
        <p:nvSpPr>
          <p:cNvPr id="17420" name="Line 57"/>
          <p:cNvSpPr>
            <a:spLocks noChangeShapeType="1"/>
          </p:cNvSpPr>
          <p:nvPr/>
        </p:nvSpPr>
        <p:spPr bwMode="auto">
          <a:xfrm flipH="1">
            <a:off x="3352800" y="1981200"/>
            <a:ext cx="1219200" cy="609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421" name="Line 58"/>
          <p:cNvSpPr>
            <a:spLocks noChangeShapeType="1"/>
          </p:cNvSpPr>
          <p:nvPr/>
        </p:nvSpPr>
        <p:spPr bwMode="auto">
          <a:xfrm>
            <a:off x="4724400" y="1981200"/>
            <a:ext cx="0" cy="609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422" name="Line 59"/>
          <p:cNvSpPr>
            <a:spLocks noChangeShapeType="1"/>
          </p:cNvSpPr>
          <p:nvPr/>
        </p:nvSpPr>
        <p:spPr bwMode="auto">
          <a:xfrm>
            <a:off x="4953000" y="1981200"/>
            <a:ext cx="1143000" cy="609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423" name="Line 62"/>
          <p:cNvSpPr>
            <a:spLocks noChangeShapeType="1"/>
          </p:cNvSpPr>
          <p:nvPr/>
        </p:nvSpPr>
        <p:spPr bwMode="auto">
          <a:xfrm flipH="1">
            <a:off x="4114800" y="3124200"/>
            <a:ext cx="609600" cy="1295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424" name="Line 65"/>
          <p:cNvSpPr>
            <a:spLocks noChangeShapeType="1"/>
          </p:cNvSpPr>
          <p:nvPr/>
        </p:nvSpPr>
        <p:spPr bwMode="auto">
          <a:xfrm>
            <a:off x="4724400" y="3124200"/>
            <a:ext cx="0" cy="1905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425" name="Line 66"/>
          <p:cNvSpPr>
            <a:spLocks noChangeShapeType="1"/>
          </p:cNvSpPr>
          <p:nvPr/>
        </p:nvSpPr>
        <p:spPr bwMode="auto">
          <a:xfrm>
            <a:off x="4724400" y="3124200"/>
            <a:ext cx="685800" cy="1295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426" name="Line 70"/>
          <p:cNvSpPr>
            <a:spLocks noChangeShapeType="1"/>
          </p:cNvSpPr>
          <p:nvPr/>
        </p:nvSpPr>
        <p:spPr bwMode="auto">
          <a:xfrm>
            <a:off x="7102475" y="4572000"/>
            <a:ext cx="457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72F044E7-6737-48D8-8B1F-EB9EE8F69515}" type="slidenum">
              <a:rPr lang="en-US" altLang="en-US" sz="1400"/>
            </a:fld>
            <a:endParaRPr lang="en-US" altLang="en-US" sz="1400"/>
          </a:p>
        </p:txBody>
      </p:sp>
      <p:sp>
        <p:nvSpPr>
          <p:cNvPr id="18435" name="Rectangle 2"/>
          <p:cNvSpPr>
            <a:spLocks noChangeArrowheads="1"/>
          </p:cNvSpPr>
          <p:nvPr/>
        </p:nvSpPr>
        <p:spPr bwMode="auto">
          <a:xfrm>
            <a:off x="2819400" y="1143001"/>
            <a:ext cx="6553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r>
              <a:rPr lang="en-US" altLang="en-US" sz="2400">
                <a:solidFill>
                  <a:srgbClr val="CC3300"/>
                </a:solidFill>
                <a:latin typeface="Arial" panose="020B0604020202020204" pitchFamily="34" charset="0"/>
              </a:rPr>
              <a:t>CSCI(Computer Software Configuration Item) </a:t>
            </a:r>
            <a:endParaRPr lang="en-US" altLang="en-US" sz="2400">
              <a:solidFill>
                <a:srgbClr val="CC3300"/>
              </a:solidFill>
              <a:latin typeface="Arial" panose="020B0604020202020204" pitchFamily="34" charset="0"/>
            </a:endParaRPr>
          </a:p>
          <a:p>
            <a:pPr>
              <a:spcBef>
                <a:spcPct val="0"/>
              </a:spcBef>
              <a:buFontTx/>
              <a:buChar char="•"/>
            </a:pPr>
            <a:r>
              <a:rPr lang="en-US" altLang="en-US" sz="2000">
                <a:latin typeface="Arial" panose="020B0604020202020204" pitchFamily="34" charset="0"/>
                <a:cs typeface="Arial" panose="020B0604020202020204" pitchFamily="34" charset="0"/>
              </a:rPr>
              <a:t>A group of software treated as a single entity.</a:t>
            </a:r>
            <a:endParaRPr lang="en-US" altLang="en-US" sz="2000">
              <a:latin typeface="Arial" panose="020B0604020202020204" pitchFamily="34" charset="0"/>
              <a:cs typeface="Arial" panose="020B0604020202020204" pitchFamily="34" charset="0"/>
            </a:endParaRPr>
          </a:p>
          <a:p>
            <a:pPr>
              <a:spcBef>
                <a:spcPct val="0"/>
              </a:spcBef>
              <a:buFontTx/>
              <a:buNone/>
            </a:pPr>
            <a:endParaRPr lang="en-US" altLang="en-US" sz="2000">
              <a:solidFill>
                <a:srgbClr val="232629"/>
              </a:solidFill>
              <a:latin typeface="Arial" panose="020B0604020202020204" pitchFamily="34" charset="0"/>
              <a:cs typeface="Arial" panose="020B0604020202020204" pitchFamily="34" charset="0"/>
            </a:endParaRPr>
          </a:p>
          <a:p>
            <a:pPr>
              <a:spcBef>
                <a:spcPct val="0"/>
              </a:spcBef>
              <a:buFontTx/>
              <a:buNone/>
            </a:pPr>
            <a:r>
              <a:rPr lang="en-US" altLang="en-US" sz="2400">
                <a:solidFill>
                  <a:srgbClr val="CC3300"/>
                </a:solidFill>
                <a:latin typeface="Arial" panose="020B0604020202020204" pitchFamily="34" charset="0"/>
              </a:rPr>
              <a:t>CSC(computer software component)</a:t>
            </a:r>
            <a:endParaRPr lang="en-US" altLang="en-US" sz="2400">
              <a:solidFill>
                <a:srgbClr val="CC3300"/>
              </a:solidFill>
              <a:latin typeface="Arial" panose="020B0604020202020204" pitchFamily="34" charset="0"/>
            </a:endParaRPr>
          </a:p>
          <a:p>
            <a:pPr>
              <a:spcBef>
                <a:spcPct val="0"/>
              </a:spcBef>
              <a:buFontTx/>
              <a:buChar char="•"/>
            </a:pPr>
            <a:r>
              <a:rPr lang="en-US" altLang="en-US" sz="2000">
                <a:latin typeface="Arial" panose="020B0604020202020204" pitchFamily="34" charset="0"/>
                <a:cs typeface="Arial" panose="020B0604020202020204" pitchFamily="34" charset="0"/>
              </a:rPr>
              <a:t>A functional or logically distinct part of a Computer Software Configuration Item (CSCI) or Software Configuration Item (SCI). A CSC is typically an aggregate of two or more Computer Software Units (CSUs).</a:t>
            </a:r>
            <a:endParaRPr lang="en-US" altLang="en-US" sz="2000">
              <a:latin typeface="Arial" panose="020B0604020202020204" pitchFamily="34" charset="0"/>
              <a:cs typeface="Arial" panose="020B0604020202020204" pitchFamily="34" charset="0"/>
            </a:endParaRPr>
          </a:p>
          <a:p>
            <a:pPr>
              <a:spcBef>
                <a:spcPct val="0"/>
              </a:spcBef>
              <a:buFontTx/>
              <a:buNone/>
            </a:pPr>
            <a:endParaRPr lang="en-US" altLang="en-US" sz="2000">
              <a:solidFill>
                <a:srgbClr val="7030A0"/>
              </a:solidFill>
              <a:latin typeface="Arial" panose="020B0604020202020204" pitchFamily="34" charset="0"/>
              <a:cs typeface="Arial" panose="020B0604020202020204" pitchFamily="34" charset="0"/>
            </a:endParaRPr>
          </a:p>
          <a:p>
            <a:pPr>
              <a:spcBef>
                <a:spcPct val="0"/>
              </a:spcBef>
              <a:buFontTx/>
              <a:buNone/>
            </a:pPr>
            <a:r>
              <a:rPr lang="en-US" altLang="en-US" sz="2400">
                <a:solidFill>
                  <a:srgbClr val="CC3300"/>
                </a:solidFill>
                <a:latin typeface="Arial" panose="020B0604020202020204" pitchFamily="34" charset="0"/>
              </a:rPr>
              <a:t>CSU(Computer Software Units)</a:t>
            </a:r>
            <a:endParaRPr lang="en-US" altLang="en-US" sz="2400">
              <a:solidFill>
                <a:srgbClr val="CC3300"/>
              </a:solidFill>
              <a:latin typeface="Arial" panose="020B0604020202020204" pitchFamily="34" charset="0"/>
            </a:endParaRPr>
          </a:p>
          <a:p>
            <a:pPr>
              <a:spcBef>
                <a:spcPct val="0"/>
              </a:spcBef>
              <a:buFontTx/>
              <a:buChar char="•"/>
            </a:pPr>
            <a:r>
              <a:rPr lang="en-US" altLang="en-US" sz="2000">
                <a:latin typeface="Arial" panose="020B0604020202020204" pitchFamily="34" charset="0"/>
                <a:cs typeface="Arial" panose="020B0604020202020204" pitchFamily="34" charset="0"/>
              </a:rPr>
              <a:t>The smallest subdivision of a Computer Software Configuration Item (CSCI) for the purposes of engineering management. CSUs are typically separately compilable pieces of code.</a:t>
            </a:r>
            <a:endParaRPr lang="en-US" altLang="en-US" sz="2000">
              <a:solidFill>
                <a:srgbClr val="7030A0"/>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802E518B-C051-46BA-B395-0621E6DC057F}" type="slidenum">
              <a:rPr lang="en-US" altLang="en-US" sz="1400"/>
            </a:fld>
            <a:endParaRPr lang="en-US" altLang="en-US" sz="1400"/>
          </a:p>
        </p:txBody>
      </p:sp>
      <p:sp>
        <p:nvSpPr>
          <p:cNvPr id="19459" name="Rectangle 2"/>
          <p:cNvSpPr>
            <a:spLocks noGrp="1" noChangeArrowheads="1"/>
          </p:cNvSpPr>
          <p:nvPr>
            <p:ph type="title"/>
          </p:nvPr>
        </p:nvSpPr>
        <p:spPr>
          <a:xfrm>
            <a:off x="2362201" y="609600"/>
            <a:ext cx="7635875" cy="457200"/>
          </a:xfrm>
        </p:spPr>
        <p:txBody>
          <a:bodyPr/>
          <a:lstStyle/>
          <a:p>
            <a:pPr eaLnBrk="1" hangingPunct="1"/>
            <a:r>
              <a:rPr lang="en-US" altLang="en-US" sz="2400" b="1">
                <a:solidFill>
                  <a:srgbClr val="CC3300"/>
                </a:solidFill>
                <a:latin typeface="Arial" panose="020B0604020202020204" pitchFamily="34" charset="0"/>
              </a:rPr>
              <a:t>Low-Level Testing</a:t>
            </a:r>
            <a:endParaRPr lang="en-US" altLang="en-US" sz="2400" b="1">
              <a:solidFill>
                <a:srgbClr val="CC3300"/>
              </a:solidFill>
              <a:latin typeface="Arial" panose="020B0604020202020204" pitchFamily="34" charset="0"/>
            </a:endParaRPr>
          </a:p>
        </p:txBody>
      </p:sp>
      <p:sp>
        <p:nvSpPr>
          <p:cNvPr id="19460" name="Text Box 13"/>
          <p:cNvSpPr txBox="1">
            <a:spLocks noChangeArrowheads="1"/>
          </p:cNvSpPr>
          <p:nvPr/>
        </p:nvSpPr>
        <p:spPr bwMode="auto">
          <a:xfrm>
            <a:off x="2362200" y="1295401"/>
            <a:ext cx="70866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000">
                <a:latin typeface="Arial" panose="020B0604020202020204" pitchFamily="34" charset="0"/>
              </a:rPr>
              <a:t>Unit testing is the process of testing the functionality of the lowest entity with respect to the design, isolating entity from the system by means of simulating all other external interfaces of the entity.</a:t>
            </a:r>
            <a:endParaRPr lang="en-US" altLang="en-US" sz="2000">
              <a:latin typeface="Arial" panose="020B0604020202020204" pitchFamily="34" charset="0"/>
            </a:endParaRPr>
          </a:p>
        </p:txBody>
      </p:sp>
      <p:sp>
        <p:nvSpPr>
          <p:cNvPr id="19461" name="Rectangle 14"/>
          <p:cNvSpPr>
            <a:spLocks noChangeArrowheads="1"/>
          </p:cNvSpPr>
          <p:nvPr/>
        </p:nvSpPr>
        <p:spPr bwMode="auto">
          <a:xfrm>
            <a:off x="4724400" y="4191000"/>
            <a:ext cx="2362200" cy="914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800">
                <a:latin typeface="Arial" panose="020B0604020202020204" pitchFamily="34" charset="0"/>
              </a:rPr>
              <a:t>Unit</a:t>
            </a:r>
            <a:endParaRPr lang="en-US" altLang="en-US" sz="1800">
              <a:latin typeface="Arial" panose="020B0604020202020204" pitchFamily="34" charset="0"/>
            </a:endParaRPr>
          </a:p>
          <a:p>
            <a:pPr algn="ctr" eaLnBrk="1" hangingPunct="1">
              <a:spcBef>
                <a:spcPct val="0"/>
              </a:spcBef>
              <a:buFontTx/>
              <a:buNone/>
            </a:pPr>
            <a:r>
              <a:rPr lang="en-US" altLang="en-US" sz="1800">
                <a:latin typeface="Arial" panose="020B0604020202020204" pitchFamily="34" charset="0"/>
              </a:rPr>
              <a:t> under test or CSU</a:t>
            </a:r>
            <a:endParaRPr lang="en-US" altLang="en-US" sz="1800">
              <a:latin typeface="Arial" panose="020B0604020202020204" pitchFamily="34" charset="0"/>
            </a:endParaRPr>
          </a:p>
        </p:txBody>
      </p:sp>
      <p:sp>
        <p:nvSpPr>
          <p:cNvPr id="19462" name="Oval 15"/>
          <p:cNvSpPr>
            <a:spLocks noChangeArrowheads="1"/>
          </p:cNvSpPr>
          <p:nvPr/>
        </p:nvSpPr>
        <p:spPr bwMode="auto">
          <a:xfrm>
            <a:off x="2286000" y="3429000"/>
            <a:ext cx="1676400" cy="11430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800">
                <a:latin typeface="Arial" panose="020B0604020202020204" pitchFamily="34" charset="0"/>
              </a:rPr>
              <a:t>Sim. interface1</a:t>
            </a:r>
            <a:endParaRPr lang="en-US" altLang="en-US" sz="1800">
              <a:latin typeface="Arial" panose="020B0604020202020204" pitchFamily="34" charset="0"/>
            </a:endParaRPr>
          </a:p>
        </p:txBody>
      </p:sp>
      <p:sp>
        <p:nvSpPr>
          <p:cNvPr id="19463" name="Oval 16"/>
          <p:cNvSpPr>
            <a:spLocks noChangeArrowheads="1"/>
          </p:cNvSpPr>
          <p:nvPr/>
        </p:nvSpPr>
        <p:spPr bwMode="auto">
          <a:xfrm>
            <a:off x="4953000" y="2590800"/>
            <a:ext cx="1676400" cy="11430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800">
                <a:latin typeface="Arial" panose="020B0604020202020204" pitchFamily="34" charset="0"/>
              </a:rPr>
              <a:t>Sim. interface2</a:t>
            </a:r>
            <a:endParaRPr lang="en-US" altLang="en-US" sz="1800">
              <a:latin typeface="Arial" panose="020B0604020202020204" pitchFamily="34" charset="0"/>
            </a:endParaRPr>
          </a:p>
        </p:txBody>
      </p:sp>
      <p:sp>
        <p:nvSpPr>
          <p:cNvPr id="19464" name="Oval 17"/>
          <p:cNvSpPr>
            <a:spLocks noChangeArrowheads="1"/>
          </p:cNvSpPr>
          <p:nvPr/>
        </p:nvSpPr>
        <p:spPr bwMode="auto">
          <a:xfrm>
            <a:off x="7543800" y="3276600"/>
            <a:ext cx="1676400" cy="11430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800">
                <a:latin typeface="Arial" panose="020B0604020202020204" pitchFamily="34" charset="0"/>
              </a:rPr>
              <a:t>Sim. interface3</a:t>
            </a:r>
            <a:endParaRPr lang="en-US" altLang="en-US" sz="1800">
              <a:latin typeface="Arial" panose="020B0604020202020204" pitchFamily="34" charset="0"/>
            </a:endParaRPr>
          </a:p>
        </p:txBody>
      </p:sp>
      <p:sp>
        <p:nvSpPr>
          <p:cNvPr id="19465" name="Line 18"/>
          <p:cNvSpPr>
            <a:spLocks noChangeShapeType="1"/>
          </p:cNvSpPr>
          <p:nvPr/>
        </p:nvSpPr>
        <p:spPr bwMode="auto">
          <a:xfrm>
            <a:off x="3962400" y="4114800"/>
            <a:ext cx="762000" cy="304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66" name="Line 19"/>
          <p:cNvSpPr>
            <a:spLocks noChangeShapeType="1"/>
          </p:cNvSpPr>
          <p:nvPr/>
        </p:nvSpPr>
        <p:spPr bwMode="auto">
          <a:xfrm>
            <a:off x="5867400" y="3733800"/>
            <a:ext cx="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67" name="Line 20"/>
          <p:cNvSpPr>
            <a:spLocks noChangeShapeType="1"/>
          </p:cNvSpPr>
          <p:nvPr/>
        </p:nvSpPr>
        <p:spPr bwMode="auto">
          <a:xfrm flipH="1">
            <a:off x="7086600" y="4267200"/>
            <a:ext cx="685800" cy="228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68" name="Line 21"/>
          <p:cNvSpPr>
            <a:spLocks noChangeShapeType="1"/>
          </p:cNvSpPr>
          <p:nvPr/>
        </p:nvSpPr>
        <p:spPr bwMode="auto">
          <a:xfrm>
            <a:off x="7086600" y="4953000"/>
            <a:ext cx="609600" cy="304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69" name="Oval 22"/>
          <p:cNvSpPr>
            <a:spLocks noChangeArrowheads="1"/>
          </p:cNvSpPr>
          <p:nvPr/>
        </p:nvSpPr>
        <p:spPr bwMode="auto">
          <a:xfrm>
            <a:off x="7696200" y="5181600"/>
            <a:ext cx="2133600" cy="8382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800">
                <a:latin typeface="Arial" panose="020B0604020202020204" pitchFamily="34" charset="0"/>
              </a:rPr>
              <a:t>Sim. interface N</a:t>
            </a:r>
            <a:endParaRPr lang="en-US" altLang="en-US" sz="1800">
              <a:latin typeface="Arial" panose="020B0604020202020204" pitchFamily="34" charset="0"/>
            </a:endParaRPr>
          </a:p>
        </p:txBody>
      </p:sp>
      <p:sp>
        <p:nvSpPr>
          <p:cNvPr id="19470" name="Oval 23"/>
          <p:cNvSpPr>
            <a:spLocks noChangeArrowheads="1"/>
          </p:cNvSpPr>
          <p:nvPr/>
        </p:nvSpPr>
        <p:spPr bwMode="auto">
          <a:xfrm>
            <a:off x="8991600" y="4419600"/>
            <a:ext cx="76200" cy="76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19471" name="Oval 24"/>
          <p:cNvSpPr>
            <a:spLocks noChangeArrowheads="1"/>
          </p:cNvSpPr>
          <p:nvPr/>
        </p:nvSpPr>
        <p:spPr bwMode="auto">
          <a:xfrm>
            <a:off x="9067800" y="4648200"/>
            <a:ext cx="76200" cy="76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19472" name="Oval 25"/>
          <p:cNvSpPr>
            <a:spLocks noChangeArrowheads="1"/>
          </p:cNvSpPr>
          <p:nvPr/>
        </p:nvSpPr>
        <p:spPr bwMode="auto">
          <a:xfrm>
            <a:off x="9067800" y="4876800"/>
            <a:ext cx="76200" cy="76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58EB9432-9619-402C-AFF4-3DBF9401D7EE}" type="slidenum">
              <a:rPr lang="en-US" altLang="en-US" sz="1400"/>
            </a:fld>
            <a:endParaRPr lang="en-US" altLang="en-US" sz="1400"/>
          </a:p>
        </p:txBody>
      </p:sp>
      <p:sp>
        <p:nvSpPr>
          <p:cNvPr id="20483" name="Rectangle 2"/>
          <p:cNvSpPr>
            <a:spLocks noGrp="1" noChangeArrowheads="1"/>
          </p:cNvSpPr>
          <p:nvPr>
            <p:ph type="body" idx="1"/>
          </p:nvPr>
        </p:nvSpPr>
        <p:spPr>
          <a:xfrm>
            <a:off x="2438400" y="1447800"/>
            <a:ext cx="7315200" cy="4191000"/>
          </a:xfrm>
        </p:spPr>
        <p:txBody>
          <a:bodyPr/>
          <a:lstStyle/>
          <a:p>
            <a:pPr eaLnBrk="1" hangingPunct="1">
              <a:buFontTx/>
              <a:buNone/>
            </a:pPr>
            <a:endParaRPr lang="en-US" altLang="en-US" sz="800">
              <a:latin typeface="Arial" panose="020B0604020202020204" pitchFamily="34" charset="0"/>
            </a:endParaRPr>
          </a:p>
          <a:p>
            <a:pPr eaLnBrk="1" hangingPunct="1">
              <a:buFontTx/>
              <a:buChar char="•"/>
            </a:pPr>
            <a:r>
              <a:rPr lang="en-US" altLang="en-US" sz="2000" b="1">
                <a:latin typeface="Arial" panose="020B0604020202020204" pitchFamily="34" charset="0"/>
              </a:rPr>
              <a:t>Requirement tests</a:t>
            </a:r>
            <a:endParaRPr lang="en-US" altLang="en-US" sz="2000" b="1">
              <a:latin typeface="Arial" panose="020B0604020202020204" pitchFamily="34" charset="0"/>
            </a:endParaRPr>
          </a:p>
          <a:p>
            <a:pPr eaLnBrk="1" hangingPunct="1">
              <a:buFontTx/>
              <a:buNone/>
            </a:pPr>
            <a:r>
              <a:rPr lang="en-US" altLang="en-US" sz="2600">
                <a:latin typeface="Arial" panose="020B0604020202020204" pitchFamily="34" charset="0"/>
              </a:rPr>
              <a:t>	</a:t>
            </a:r>
            <a:r>
              <a:rPr lang="en-US" altLang="en-US" sz="2000">
                <a:latin typeface="Arial" panose="020B0604020202020204" pitchFamily="34" charset="0"/>
              </a:rPr>
              <a:t>Based on Software Design Document (SDD) requirements;</a:t>
            </a:r>
            <a:endParaRPr lang="en-US" altLang="en-US" sz="2000">
              <a:latin typeface="Arial" panose="020B0604020202020204" pitchFamily="34" charset="0"/>
            </a:endParaRPr>
          </a:p>
          <a:p>
            <a:pPr eaLnBrk="1" hangingPunct="1">
              <a:buFontTx/>
              <a:buNone/>
            </a:pPr>
            <a:r>
              <a:rPr lang="en-US" altLang="en-US" sz="2000">
                <a:latin typeface="Arial" panose="020B0604020202020204" pitchFamily="34" charset="0"/>
              </a:rPr>
              <a:t>     functionalities of the component and the limit values of data are tested.</a:t>
            </a:r>
            <a:endParaRPr lang="en-US" altLang="en-US" sz="2000">
              <a:latin typeface="Arial" panose="020B0604020202020204" pitchFamily="34" charset="0"/>
            </a:endParaRPr>
          </a:p>
          <a:p>
            <a:pPr eaLnBrk="1" hangingPunct="1">
              <a:buFontTx/>
              <a:buNone/>
            </a:pPr>
            <a:endParaRPr lang="en-US" altLang="en-US" sz="2600" b="1">
              <a:latin typeface="Arial" panose="020B0604020202020204" pitchFamily="34" charset="0"/>
            </a:endParaRPr>
          </a:p>
          <a:p>
            <a:pPr eaLnBrk="1" hangingPunct="1">
              <a:buFontTx/>
              <a:buChar char="•"/>
            </a:pPr>
            <a:r>
              <a:rPr lang="en-US" altLang="en-US" sz="2000" b="1">
                <a:latin typeface="Arial" panose="020B0604020202020204" pitchFamily="34" charset="0"/>
              </a:rPr>
              <a:t>Robustness tests</a:t>
            </a:r>
            <a:endParaRPr lang="en-US" altLang="en-US" sz="2000" b="1">
              <a:latin typeface="Arial" panose="020B0604020202020204" pitchFamily="34" charset="0"/>
            </a:endParaRPr>
          </a:p>
          <a:p>
            <a:pPr eaLnBrk="1" hangingPunct="1">
              <a:buFontTx/>
              <a:buNone/>
            </a:pPr>
            <a:r>
              <a:rPr lang="en-US" altLang="en-US" sz="2000">
                <a:latin typeface="Arial" panose="020B0604020202020204" pitchFamily="34" charset="0"/>
              </a:rPr>
              <a:t>	CSU functioning in case of data values out of range, or the</a:t>
            </a:r>
            <a:endParaRPr lang="en-US" altLang="en-US" sz="2000">
              <a:latin typeface="Arial" panose="020B0604020202020204" pitchFamily="34" charset="0"/>
            </a:endParaRPr>
          </a:p>
          <a:p>
            <a:pPr eaLnBrk="1" hangingPunct="1">
              <a:buFontTx/>
              <a:buNone/>
            </a:pPr>
            <a:r>
              <a:rPr lang="en-US" altLang="en-US" sz="2000">
                <a:latin typeface="Arial" panose="020B0604020202020204" pitchFamily="34" charset="0"/>
              </a:rPr>
              <a:t>	abnormal CSU environment (</a:t>
            </a:r>
            <a:r>
              <a:rPr lang="en-US" altLang="en-US" sz="2000" b="1">
                <a:latin typeface="Arial" panose="020B0604020202020204" pitchFamily="34" charset="0"/>
              </a:rPr>
              <a:t>information that are not given in the SDD document</a:t>
            </a:r>
            <a:r>
              <a:rPr lang="en-US" altLang="en-US" sz="2000">
                <a:latin typeface="Arial" panose="020B0604020202020204" pitchFamily="34" charset="0"/>
              </a:rPr>
              <a:t>).</a:t>
            </a:r>
            <a:endParaRPr lang="en-US" altLang="en-US" sz="2000">
              <a:latin typeface="Arial" panose="020B0604020202020204" pitchFamily="34" charset="0"/>
            </a:endParaRPr>
          </a:p>
        </p:txBody>
      </p:sp>
      <p:sp>
        <p:nvSpPr>
          <p:cNvPr id="20484" name="Text Box 3"/>
          <p:cNvSpPr txBox="1">
            <a:spLocks noChangeArrowheads="1"/>
          </p:cNvSpPr>
          <p:nvPr/>
        </p:nvSpPr>
        <p:spPr bwMode="auto">
          <a:xfrm>
            <a:off x="2438400" y="685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CC3300"/>
                </a:solidFill>
                <a:latin typeface="Arial" panose="020B0604020202020204" pitchFamily="34" charset="0"/>
              </a:rPr>
              <a:t>Low-Level Testing</a:t>
            </a:r>
            <a:endParaRPr lang="en-US" altLang="en-US" sz="2400">
              <a:solidFill>
                <a:srgbClr val="CC3300"/>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AE33F285-8A06-453E-8A04-D325585F146F}" type="slidenum">
              <a:rPr lang="en-US" altLang="en-US" sz="1400"/>
            </a:fld>
            <a:endParaRPr lang="en-US" altLang="en-US" sz="1400"/>
          </a:p>
        </p:txBody>
      </p:sp>
      <p:sp>
        <p:nvSpPr>
          <p:cNvPr id="21507" name="Rectangle 2"/>
          <p:cNvSpPr>
            <a:spLocks noGrp="1" noChangeArrowheads="1"/>
          </p:cNvSpPr>
          <p:nvPr>
            <p:ph type="body" idx="1"/>
          </p:nvPr>
        </p:nvSpPr>
        <p:spPr>
          <a:xfrm>
            <a:off x="2362200" y="1295400"/>
            <a:ext cx="7162800" cy="4800600"/>
          </a:xfrm>
        </p:spPr>
        <p:txBody>
          <a:bodyPr/>
          <a:lstStyle/>
          <a:p>
            <a:pPr marL="457200" indent="-457200">
              <a:buNone/>
            </a:pPr>
            <a:r>
              <a:rPr lang="en-US" altLang="en-US" sz="2000" b="1">
                <a:solidFill>
                  <a:srgbClr val="000099"/>
                </a:solidFill>
                <a:latin typeface="Arial" panose="020B0604020202020204" pitchFamily="34" charset="0"/>
              </a:rPr>
              <a:t>Examples for robustness tests.</a:t>
            </a:r>
            <a:endParaRPr lang="en-US" altLang="en-US" sz="2400" b="1">
              <a:latin typeface="Arial" panose="020B0604020202020204" pitchFamily="34" charset="0"/>
            </a:endParaRPr>
          </a:p>
          <a:p>
            <a:pPr marL="457200" indent="-457200">
              <a:buFontTx/>
              <a:buAutoNum type="arabicParenR"/>
            </a:pPr>
            <a:r>
              <a:rPr lang="en-US" altLang="en-US" sz="2000">
                <a:latin typeface="Arial" panose="020B0604020202020204" pitchFamily="34" charset="0"/>
              </a:rPr>
              <a:t>To verify the component behavior by using a division by 0, in case this behavior is </a:t>
            </a:r>
            <a:r>
              <a:rPr lang="en-US" altLang="en-US" sz="2000" b="1">
                <a:latin typeface="Arial" panose="020B0604020202020204" pitchFamily="34" charset="0"/>
              </a:rPr>
              <a:t>not specified in the SDD</a:t>
            </a:r>
            <a:r>
              <a:rPr lang="en-US" altLang="en-US" sz="2000">
                <a:latin typeface="Arial" panose="020B0604020202020204" pitchFamily="34" charset="0"/>
              </a:rPr>
              <a:t> document</a:t>
            </a:r>
            <a:endParaRPr lang="en-US" altLang="en-US" sz="2000">
              <a:latin typeface="Arial" panose="020B0604020202020204" pitchFamily="34" charset="0"/>
            </a:endParaRPr>
          </a:p>
          <a:p>
            <a:pPr marL="457200" indent="-457200">
              <a:buFontTx/>
              <a:buAutoNum type="arabicParenR"/>
            </a:pPr>
            <a:endParaRPr lang="en-US" altLang="en-US" sz="2000">
              <a:latin typeface="Arial" panose="020B0604020202020204" pitchFamily="34" charset="0"/>
            </a:endParaRPr>
          </a:p>
          <a:p>
            <a:pPr marL="457200" indent="-457200">
              <a:buFontTx/>
              <a:buAutoNum type="arabicParenR" startAt="2"/>
            </a:pPr>
            <a:r>
              <a:rPr lang="en-US" altLang="en-US" sz="2000">
                <a:latin typeface="Arial" panose="020B0604020202020204" pitchFamily="34" charset="0"/>
              </a:rPr>
              <a:t>To verify the component behavior in front of an overflow for a local data or an impossible operation (negative square root),  in case this behavior is </a:t>
            </a:r>
            <a:r>
              <a:rPr lang="en-US" altLang="en-US" sz="2000" b="1">
                <a:latin typeface="Arial" panose="020B0604020202020204" pitchFamily="34" charset="0"/>
              </a:rPr>
              <a:t>not specified in the SDD</a:t>
            </a:r>
            <a:r>
              <a:rPr lang="en-US" altLang="en-US" sz="2000">
                <a:latin typeface="Arial" panose="020B0604020202020204" pitchFamily="34" charset="0"/>
              </a:rPr>
              <a:t> document</a:t>
            </a:r>
            <a:endParaRPr lang="en-US" altLang="en-US" sz="2000">
              <a:latin typeface="Arial" panose="020B0604020202020204" pitchFamily="34" charset="0"/>
            </a:endParaRPr>
          </a:p>
          <a:p>
            <a:pPr marL="457200" indent="-457200">
              <a:buFontTx/>
              <a:buAutoNum type="arabicParenR" startAt="2"/>
            </a:pPr>
            <a:endParaRPr lang="en-US" altLang="en-US" sz="2000">
              <a:latin typeface="Arial" panose="020B0604020202020204" pitchFamily="34" charset="0"/>
            </a:endParaRPr>
          </a:p>
          <a:p>
            <a:pPr marL="457200" indent="-457200">
              <a:buNone/>
            </a:pPr>
            <a:r>
              <a:rPr lang="en-US" altLang="en-US" sz="2000">
                <a:latin typeface="Arial" panose="020B0604020202020204" pitchFamily="34" charset="0"/>
              </a:rPr>
              <a:t>3)   To verify the component capabilities to use incorrect input data : value out of range for input and input/output data (parameters and global variables), if this range is </a:t>
            </a:r>
            <a:r>
              <a:rPr lang="en-US" altLang="en-US" sz="2000" b="1">
                <a:latin typeface="Arial" panose="020B0604020202020204" pitchFamily="34" charset="0"/>
              </a:rPr>
              <a:t>not described in the SDD</a:t>
            </a:r>
            <a:r>
              <a:rPr lang="en-US" altLang="en-US" sz="2000">
                <a:latin typeface="Arial" panose="020B0604020202020204" pitchFamily="34" charset="0"/>
              </a:rPr>
              <a:t> document.</a:t>
            </a:r>
            <a:endParaRPr lang="en-US" altLang="en-US" sz="2000">
              <a:latin typeface="Arial" panose="020B0604020202020204" pitchFamily="34" charset="0"/>
            </a:endParaRPr>
          </a:p>
        </p:txBody>
      </p:sp>
      <p:sp>
        <p:nvSpPr>
          <p:cNvPr id="21508" name="Text Box 3"/>
          <p:cNvSpPr txBox="1">
            <a:spLocks noChangeArrowheads="1"/>
          </p:cNvSpPr>
          <p:nvPr/>
        </p:nvSpPr>
        <p:spPr bwMode="auto">
          <a:xfrm>
            <a:off x="2362200" y="685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CC3300"/>
                </a:solidFill>
                <a:latin typeface="Arial" panose="020B0604020202020204" pitchFamily="34" charset="0"/>
              </a:rPr>
              <a:t>Low-Level Testing</a:t>
            </a:r>
            <a:endParaRPr lang="en-US" altLang="en-US" sz="2400">
              <a:solidFill>
                <a:srgbClr val="CC3300"/>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8CD4DD55-EB9E-42D1-80CC-2235981CC474}" type="slidenum">
              <a:rPr lang="en-US" altLang="en-US" sz="1400"/>
            </a:fld>
            <a:endParaRPr lang="en-US" altLang="en-US" sz="1400"/>
          </a:p>
        </p:txBody>
      </p:sp>
      <p:sp>
        <p:nvSpPr>
          <p:cNvPr id="22531" name="Rectangle 1026"/>
          <p:cNvSpPr>
            <a:spLocks noChangeArrowheads="1"/>
          </p:cNvSpPr>
          <p:nvPr/>
        </p:nvSpPr>
        <p:spPr bwMode="auto">
          <a:xfrm>
            <a:off x="2514601" y="6858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CC3300"/>
                </a:solidFill>
                <a:latin typeface="Arial" panose="020B0604020202020204" pitchFamily="34" charset="0"/>
              </a:rPr>
              <a:t>Low-Level Testing</a:t>
            </a:r>
            <a:endParaRPr lang="en-US" altLang="en-US" sz="2400">
              <a:solidFill>
                <a:srgbClr val="CC3300"/>
              </a:solidFill>
              <a:latin typeface="Arial" panose="020B0604020202020204" pitchFamily="34" charset="0"/>
            </a:endParaRPr>
          </a:p>
        </p:txBody>
      </p:sp>
      <p:sp>
        <p:nvSpPr>
          <p:cNvPr id="22532" name="Oval 1027"/>
          <p:cNvSpPr>
            <a:spLocks noChangeArrowheads="1"/>
          </p:cNvSpPr>
          <p:nvPr/>
        </p:nvSpPr>
        <p:spPr bwMode="auto">
          <a:xfrm>
            <a:off x="5181600" y="1371600"/>
            <a:ext cx="1981200" cy="10668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800">
                <a:latin typeface="Arial" panose="020B0604020202020204" pitchFamily="34" charset="0"/>
              </a:rPr>
              <a:t>Unit Test</a:t>
            </a:r>
            <a:endParaRPr lang="en-US" altLang="en-US" sz="1800">
              <a:latin typeface="Arial" panose="020B0604020202020204" pitchFamily="34" charset="0"/>
            </a:endParaRPr>
          </a:p>
        </p:txBody>
      </p:sp>
      <p:sp>
        <p:nvSpPr>
          <p:cNvPr id="22533" name="Oval 1028"/>
          <p:cNvSpPr>
            <a:spLocks noChangeArrowheads="1"/>
          </p:cNvSpPr>
          <p:nvPr/>
        </p:nvSpPr>
        <p:spPr bwMode="auto">
          <a:xfrm>
            <a:off x="7924800" y="1335088"/>
            <a:ext cx="1828800" cy="10668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600">
                <a:latin typeface="Arial" panose="020B0604020202020204" pitchFamily="34" charset="0"/>
              </a:rPr>
              <a:t>Test Report </a:t>
            </a:r>
            <a:endParaRPr lang="en-US" altLang="en-US" sz="1600">
              <a:latin typeface="Arial" panose="020B0604020202020204" pitchFamily="34" charset="0"/>
            </a:endParaRPr>
          </a:p>
          <a:p>
            <a:pPr algn="ctr" eaLnBrk="1" hangingPunct="1">
              <a:spcBef>
                <a:spcPct val="0"/>
              </a:spcBef>
              <a:buFontTx/>
              <a:buNone/>
            </a:pPr>
            <a:r>
              <a:rPr lang="en-US" altLang="en-US" sz="1600">
                <a:latin typeface="Arial" panose="020B0604020202020204" pitchFamily="34" charset="0"/>
              </a:rPr>
              <a:t>+ Coverage Report</a:t>
            </a:r>
            <a:endParaRPr lang="en-US" altLang="en-US" sz="1600">
              <a:latin typeface="Arial" panose="020B0604020202020204" pitchFamily="34" charset="0"/>
            </a:endParaRPr>
          </a:p>
        </p:txBody>
      </p:sp>
      <p:sp>
        <p:nvSpPr>
          <p:cNvPr id="22534" name="Oval 1029"/>
          <p:cNvSpPr>
            <a:spLocks noChangeArrowheads="1"/>
          </p:cNvSpPr>
          <p:nvPr/>
        </p:nvSpPr>
        <p:spPr bwMode="auto">
          <a:xfrm>
            <a:off x="2438400" y="1447800"/>
            <a:ext cx="1828800" cy="9906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600">
                <a:latin typeface="Arial" panose="020B0604020202020204" pitchFamily="34" charset="0"/>
              </a:rPr>
              <a:t>Detailed Design(SDD)</a:t>
            </a:r>
            <a:endParaRPr lang="en-US" altLang="en-US" sz="1600">
              <a:latin typeface="Arial" panose="020B0604020202020204" pitchFamily="34" charset="0"/>
            </a:endParaRPr>
          </a:p>
        </p:txBody>
      </p:sp>
      <p:sp>
        <p:nvSpPr>
          <p:cNvPr id="22535" name="Line 1030"/>
          <p:cNvSpPr>
            <a:spLocks noChangeShapeType="1"/>
          </p:cNvSpPr>
          <p:nvPr/>
        </p:nvSpPr>
        <p:spPr bwMode="auto">
          <a:xfrm>
            <a:off x="4267200" y="1905000"/>
            <a:ext cx="914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6" name="Line 1031"/>
          <p:cNvSpPr>
            <a:spLocks noChangeShapeType="1"/>
          </p:cNvSpPr>
          <p:nvPr/>
        </p:nvSpPr>
        <p:spPr bwMode="auto">
          <a:xfrm>
            <a:off x="7162800" y="1905000"/>
            <a:ext cx="762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7" name="Text Box 1032"/>
          <p:cNvSpPr txBox="1">
            <a:spLocks noChangeArrowheads="1"/>
          </p:cNvSpPr>
          <p:nvPr/>
        </p:nvSpPr>
        <p:spPr bwMode="auto">
          <a:xfrm>
            <a:off x="2590800" y="2514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600">
                <a:latin typeface="Arial" panose="020B0604020202020204" pitchFamily="34" charset="0"/>
              </a:rPr>
              <a:t>input</a:t>
            </a:r>
            <a:endParaRPr lang="en-US" altLang="en-US" sz="1600">
              <a:latin typeface="Arial" panose="020B0604020202020204" pitchFamily="34" charset="0"/>
            </a:endParaRPr>
          </a:p>
        </p:txBody>
      </p:sp>
      <p:sp>
        <p:nvSpPr>
          <p:cNvPr id="22538" name="Text Box 1033"/>
          <p:cNvSpPr txBox="1">
            <a:spLocks noChangeArrowheads="1"/>
          </p:cNvSpPr>
          <p:nvPr/>
        </p:nvSpPr>
        <p:spPr bwMode="auto">
          <a:xfrm>
            <a:off x="5638800" y="2514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600">
                <a:latin typeface="Arial" panose="020B0604020202020204" pitchFamily="34" charset="0"/>
              </a:rPr>
              <a:t>process</a:t>
            </a:r>
            <a:endParaRPr lang="en-US" altLang="en-US" sz="1600">
              <a:latin typeface="Arial" panose="020B0604020202020204" pitchFamily="34" charset="0"/>
            </a:endParaRPr>
          </a:p>
        </p:txBody>
      </p:sp>
      <p:sp>
        <p:nvSpPr>
          <p:cNvPr id="22539" name="Text Box 1034"/>
          <p:cNvSpPr txBox="1">
            <a:spLocks noChangeArrowheads="1"/>
          </p:cNvSpPr>
          <p:nvPr/>
        </p:nvSpPr>
        <p:spPr bwMode="auto">
          <a:xfrm>
            <a:off x="8763000" y="2514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600">
                <a:latin typeface="Arial" panose="020B0604020202020204" pitchFamily="34" charset="0"/>
              </a:rPr>
              <a:t>output</a:t>
            </a:r>
            <a:endParaRPr lang="en-US" altLang="en-US" sz="1600">
              <a:latin typeface="Arial" panose="020B0604020202020204" pitchFamily="34" charset="0"/>
            </a:endParaRPr>
          </a:p>
        </p:txBody>
      </p:sp>
      <p:sp>
        <p:nvSpPr>
          <p:cNvPr id="22540" name="Text Box 1035"/>
          <p:cNvSpPr txBox="1">
            <a:spLocks noChangeArrowheads="1"/>
          </p:cNvSpPr>
          <p:nvPr/>
        </p:nvSpPr>
        <p:spPr bwMode="auto">
          <a:xfrm>
            <a:off x="2743200" y="3200400"/>
            <a:ext cx="6553200" cy="2319338"/>
          </a:xfrm>
          <a:prstGeom prst="rect">
            <a:avLst/>
          </a:prstGeom>
          <a:noFill/>
          <a:ln>
            <a:noFill/>
          </a:ln>
          <a:effectLst/>
          <a:extLst>
            <a:ext uri="{909E8E84-426E-40DD-AFC4-6F175D3DCCD1}">
              <a14:hiddenFill xmlns:a14="http://schemas.microsoft.com/office/drawing/2010/main">
                <a:solidFill>
                  <a:srgbClr val="C9B7B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000" b="1" u="sng">
                <a:solidFill>
                  <a:schemeClr val="tx1"/>
                </a:solidFill>
                <a:latin typeface="Arial" panose="020B0604020202020204" pitchFamily="34" charset="0"/>
              </a:defRPr>
            </a:lvl1pPr>
            <a:lvl2pPr marL="914400" indent="-457200">
              <a:defRPr sz="2000" b="1" u="sng">
                <a:solidFill>
                  <a:schemeClr val="tx1"/>
                </a:solidFill>
                <a:latin typeface="Arial" panose="020B0604020202020204" pitchFamily="34" charset="0"/>
              </a:defRPr>
            </a:lvl2pPr>
            <a:lvl3pPr marL="1371600" indent="-457200">
              <a:defRPr sz="2000" b="1" u="sng">
                <a:solidFill>
                  <a:schemeClr val="tx1"/>
                </a:solidFill>
                <a:latin typeface="Arial" panose="020B0604020202020204" pitchFamily="34" charset="0"/>
              </a:defRPr>
            </a:lvl3pPr>
            <a:lvl4pPr marL="1828800" indent="-457200">
              <a:defRPr sz="2000" b="1" u="sng">
                <a:solidFill>
                  <a:schemeClr val="tx1"/>
                </a:solidFill>
                <a:latin typeface="Arial" panose="020B0604020202020204" pitchFamily="34" charset="0"/>
              </a:defRPr>
            </a:lvl4pPr>
            <a:lvl5pPr marL="2286000" indent="-457200">
              <a:defRPr sz="2000" b="1" u="sng">
                <a:solidFill>
                  <a:schemeClr val="tx1"/>
                </a:solidFill>
                <a:latin typeface="Arial" panose="020B0604020202020204" pitchFamily="34" charset="0"/>
              </a:defRPr>
            </a:lvl5pPr>
            <a:lvl6pPr marL="2743200" indent="-457200" eaLnBrk="0" fontAlgn="base" hangingPunct="0">
              <a:spcBef>
                <a:spcPct val="0"/>
              </a:spcBef>
              <a:spcAft>
                <a:spcPct val="0"/>
              </a:spcAft>
              <a:defRPr sz="2000" b="1" u="sng">
                <a:solidFill>
                  <a:schemeClr val="tx1"/>
                </a:solidFill>
                <a:latin typeface="Arial" panose="020B0604020202020204" pitchFamily="34" charset="0"/>
              </a:defRPr>
            </a:lvl6pPr>
            <a:lvl7pPr marL="3200400" indent="-457200" eaLnBrk="0" fontAlgn="base" hangingPunct="0">
              <a:spcBef>
                <a:spcPct val="0"/>
              </a:spcBef>
              <a:spcAft>
                <a:spcPct val="0"/>
              </a:spcAft>
              <a:defRPr sz="2000" b="1" u="sng">
                <a:solidFill>
                  <a:schemeClr val="tx1"/>
                </a:solidFill>
                <a:latin typeface="Arial" panose="020B0604020202020204" pitchFamily="34" charset="0"/>
              </a:defRPr>
            </a:lvl7pPr>
            <a:lvl8pPr marL="3657600" indent="-457200" eaLnBrk="0" fontAlgn="base" hangingPunct="0">
              <a:spcBef>
                <a:spcPct val="0"/>
              </a:spcBef>
              <a:spcAft>
                <a:spcPct val="0"/>
              </a:spcAft>
              <a:defRPr sz="2000" b="1" u="sng">
                <a:solidFill>
                  <a:schemeClr val="tx1"/>
                </a:solidFill>
                <a:latin typeface="Arial" panose="020B0604020202020204" pitchFamily="34" charset="0"/>
              </a:defRPr>
            </a:lvl8pPr>
            <a:lvl9pPr marL="4114800" indent="-457200" eaLnBrk="0" fontAlgn="base" hangingPunct="0">
              <a:spcBef>
                <a:spcPct val="0"/>
              </a:spcBef>
              <a:spcAft>
                <a:spcPct val="0"/>
              </a:spcAft>
              <a:defRPr sz="2000" b="1" u="sng">
                <a:solidFill>
                  <a:schemeClr val="tx1"/>
                </a:solidFill>
                <a:latin typeface="Arial" panose="020B0604020202020204" pitchFamily="34" charset="0"/>
              </a:defRPr>
            </a:lvl9pPr>
          </a:lstStyle>
          <a:p>
            <a:pPr eaLnBrk="1" hangingPunct="1">
              <a:spcBef>
                <a:spcPct val="50000"/>
              </a:spcBef>
            </a:pPr>
            <a:r>
              <a:rPr lang="en-US" altLang="en-US" sz="1800" u="none">
                <a:solidFill>
                  <a:schemeClr val="tx1"/>
                </a:solidFill>
              </a:rPr>
              <a:t>Low-Level Testing is</a:t>
            </a:r>
            <a:endParaRPr lang="en-US" altLang="en-US" sz="1800" u="none">
              <a:solidFill>
                <a:schemeClr val="tx1"/>
              </a:solidFill>
            </a:endParaRPr>
          </a:p>
          <a:p>
            <a:pPr eaLnBrk="1" hangingPunct="1">
              <a:spcBef>
                <a:spcPct val="50000"/>
              </a:spcBef>
            </a:pPr>
            <a:endParaRPr lang="en-US" altLang="en-US" sz="1800" u="none">
              <a:solidFill>
                <a:schemeClr val="bg2"/>
              </a:solidFill>
            </a:endParaRPr>
          </a:p>
          <a:p>
            <a:pPr eaLnBrk="1" hangingPunct="1">
              <a:spcBef>
                <a:spcPct val="20000"/>
              </a:spcBef>
              <a:buFont typeface="Wingdings" panose="05000000000000000000" pitchFamily="2" charset="2"/>
              <a:buChar char="§"/>
            </a:pPr>
            <a:r>
              <a:rPr lang="en-US" altLang="en-US" sz="1800" b="0" u="none"/>
              <a:t>Testing the lowest level entity (Most independent i.e CSU) within its </a:t>
            </a:r>
            <a:r>
              <a:rPr lang="en-US" altLang="en-US" sz="1800" u="none">
                <a:solidFill>
                  <a:srgbClr val="E41404"/>
                </a:solidFill>
              </a:rPr>
              <a:t>boundaries</a:t>
            </a:r>
            <a:endParaRPr lang="en-US" altLang="en-US" sz="1800" u="none">
              <a:solidFill>
                <a:srgbClr val="E41404"/>
              </a:solidFill>
            </a:endParaRPr>
          </a:p>
          <a:p>
            <a:pPr eaLnBrk="1" hangingPunct="1">
              <a:spcBef>
                <a:spcPct val="20000"/>
              </a:spcBef>
              <a:buFont typeface="Wingdings" panose="05000000000000000000" pitchFamily="2" charset="2"/>
              <a:buChar char="§"/>
            </a:pPr>
            <a:endParaRPr lang="en-US" altLang="en-US" sz="1800" u="none">
              <a:solidFill>
                <a:srgbClr val="E41404"/>
              </a:solidFill>
            </a:endParaRPr>
          </a:p>
          <a:p>
            <a:pPr eaLnBrk="1" hangingPunct="1">
              <a:spcBef>
                <a:spcPct val="20000"/>
              </a:spcBef>
              <a:buFont typeface="Wingdings" panose="05000000000000000000" pitchFamily="2" charset="2"/>
              <a:buChar char="§"/>
            </a:pPr>
            <a:r>
              <a:rPr lang="en-US" altLang="en-US" sz="1800" b="0" u="none"/>
              <a:t>Covers the </a:t>
            </a:r>
            <a:r>
              <a:rPr lang="en-US" altLang="en-US" sz="1800" u="none">
                <a:solidFill>
                  <a:srgbClr val="E41404"/>
                </a:solidFill>
              </a:rPr>
              <a:t>functionality </a:t>
            </a:r>
            <a:r>
              <a:rPr lang="en-US" altLang="en-US" sz="1800" b="0" u="none"/>
              <a:t>of the module and at the same time tests its </a:t>
            </a:r>
            <a:r>
              <a:rPr lang="en-US" altLang="en-US" sz="1800" u="none">
                <a:solidFill>
                  <a:srgbClr val="E41404"/>
                </a:solidFill>
              </a:rPr>
              <a:t>robustness</a:t>
            </a:r>
            <a:endParaRPr lang="en-US" altLang="en-US" sz="1800" u="none">
              <a:solidFill>
                <a:srgbClr val="E4140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960B270A-5BE4-43DB-9BD6-3E90C2338373}" type="slidenum">
              <a:rPr lang="en-US" altLang="en-US" sz="1400"/>
            </a:fld>
            <a:endParaRPr lang="en-US" altLang="en-US" sz="1400"/>
          </a:p>
        </p:txBody>
      </p:sp>
      <p:sp>
        <p:nvSpPr>
          <p:cNvPr id="23555" name="Oval 11"/>
          <p:cNvSpPr>
            <a:spLocks noChangeArrowheads="1"/>
          </p:cNvSpPr>
          <p:nvPr/>
        </p:nvSpPr>
        <p:spPr bwMode="auto">
          <a:xfrm>
            <a:off x="5181600" y="1219200"/>
            <a:ext cx="2209800" cy="10668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800">
                <a:latin typeface="Arial" panose="020B0604020202020204" pitchFamily="34" charset="0"/>
              </a:rPr>
              <a:t>Unit Test</a:t>
            </a:r>
            <a:endParaRPr lang="en-US" altLang="en-US" sz="1800">
              <a:latin typeface="Arial" panose="020B0604020202020204" pitchFamily="34" charset="0"/>
            </a:endParaRPr>
          </a:p>
        </p:txBody>
      </p:sp>
      <p:sp>
        <p:nvSpPr>
          <p:cNvPr id="23556" name="Oval 12"/>
          <p:cNvSpPr>
            <a:spLocks noChangeArrowheads="1"/>
          </p:cNvSpPr>
          <p:nvPr/>
        </p:nvSpPr>
        <p:spPr bwMode="auto">
          <a:xfrm>
            <a:off x="8153400" y="1219200"/>
            <a:ext cx="2209800" cy="10668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600">
                <a:latin typeface="Arial" panose="020B0604020202020204" pitchFamily="34" charset="0"/>
              </a:rPr>
              <a:t>Useless</a:t>
            </a:r>
            <a:endParaRPr lang="en-US" altLang="en-US" sz="1600">
              <a:latin typeface="Arial" panose="020B0604020202020204" pitchFamily="34" charset="0"/>
            </a:endParaRPr>
          </a:p>
        </p:txBody>
      </p:sp>
      <p:sp>
        <p:nvSpPr>
          <p:cNvPr id="23557" name="Oval 13"/>
          <p:cNvSpPr>
            <a:spLocks noChangeArrowheads="1"/>
          </p:cNvSpPr>
          <p:nvPr/>
        </p:nvSpPr>
        <p:spPr bwMode="auto">
          <a:xfrm>
            <a:off x="2057400" y="1295400"/>
            <a:ext cx="2209800" cy="9906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600">
                <a:latin typeface="Arial" panose="020B0604020202020204" pitchFamily="34" charset="0"/>
              </a:rPr>
              <a:t>Code</a:t>
            </a:r>
            <a:endParaRPr lang="en-US" altLang="en-US" sz="1600">
              <a:latin typeface="Arial" panose="020B0604020202020204" pitchFamily="34" charset="0"/>
            </a:endParaRPr>
          </a:p>
        </p:txBody>
      </p:sp>
      <p:sp>
        <p:nvSpPr>
          <p:cNvPr id="23558" name="Line 14"/>
          <p:cNvSpPr>
            <a:spLocks noChangeShapeType="1"/>
          </p:cNvSpPr>
          <p:nvPr/>
        </p:nvSpPr>
        <p:spPr bwMode="auto">
          <a:xfrm>
            <a:off x="4267200" y="1752600"/>
            <a:ext cx="914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9" name="Line 15"/>
          <p:cNvSpPr>
            <a:spLocks noChangeShapeType="1"/>
          </p:cNvSpPr>
          <p:nvPr/>
        </p:nvSpPr>
        <p:spPr bwMode="auto">
          <a:xfrm>
            <a:off x="7391400" y="1752600"/>
            <a:ext cx="762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60" name="Text Box 16"/>
          <p:cNvSpPr txBox="1">
            <a:spLocks noChangeArrowheads="1"/>
          </p:cNvSpPr>
          <p:nvPr/>
        </p:nvSpPr>
        <p:spPr bwMode="auto">
          <a:xfrm>
            <a:off x="2590800" y="23622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600">
                <a:latin typeface="Arial" panose="020B0604020202020204" pitchFamily="34" charset="0"/>
              </a:rPr>
              <a:t>Input</a:t>
            </a:r>
            <a:endParaRPr lang="en-US" altLang="en-US" sz="1600">
              <a:latin typeface="Arial" panose="020B0604020202020204" pitchFamily="34" charset="0"/>
            </a:endParaRPr>
          </a:p>
        </p:txBody>
      </p:sp>
      <p:sp>
        <p:nvSpPr>
          <p:cNvPr id="23561" name="Text Box 17"/>
          <p:cNvSpPr txBox="1">
            <a:spLocks noChangeArrowheads="1"/>
          </p:cNvSpPr>
          <p:nvPr/>
        </p:nvSpPr>
        <p:spPr bwMode="auto">
          <a:xfrm>
            <a:off x="5638800" y="236220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600">
                <a:latin typeface="Arial" panose="020B0604020202020204" pitchFamily="34" charset="0"/>
              </a:rPr>
              <a:t>Test process</a:t>
            </a:r>
            <a:endParaRPr lang="en-US" altLang="en-US" sz="1600">
              <a:latin typeface="Arial" panose="020B0604020202020204" pitchFamily="34" charset="0"/>
            </a:endParaRPr>
          </a:p>
        </p:txBody>
      </p:sp>
      <p:sp>
        <p:nvSpPr>
          <p:cNvPr id="23562" name="Text Box 18"/>
          <p:cNvSpPr txBox="1">
            <a:spLocks noChangeArrowheads="1"/>
          </p:cNvSpPr>
          <p:nvPr/>
        </p:nvSpPr>
        <p:spPr bwMode="auto">
          <a:xfrm>
            <a:off x="8763000" y="23622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600">
                <a:latin typeface="Arial" panose="020B0604020202020204" pitchFamily="34" charset="0"/>
              </a:rPr>
              <a:t>Output</a:t>
            </a:r>
            <a:endParaRPr lang="en-US" altLang="en-US" sz="1600">
              <a:latin typeface="Arial" panose="020B0604020202020204" pitchFamily="34" charset="0"/>
            </a:endParaRPr>
          </a:p>
        </p:txBody>
      </p:sp>
      <p:sp>
        <p:nvSpPr>
          <p:cNvPr id="23563" name="Rectangle 19"/>
          <p:cNvSpPr>
            <a:spLocks noChangeArrowheads="1"/>
          </p:cNvSpPr>
          <p:nvPr/>
        </p:nvSpPr>
        <p:spPr bwMode="auto">
          <a:xfrm>
            <a:off x="2514600" y="2895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buFontTx/>
              <a:buNone/>
            </a:pPr>
            <a:r>
              <a:rPr lang="en-US" altLang="en-US" sz="2000">
                <a:solidFill>
                  <a:srgbClr val="006600"/>
                </a:solidFill>
                <a:latin typeface="Arial" panose="020B0604020202020204" pitchFamily="34" charset="0"/>
              </a:rPr>
              <a:t>The main input for a tester to perform unit test is </a:t>
            </a:r>
            <a:endParaRPr lang="en-US" altLang="en-US" sz="2000">
              <a:solidFill>
                <a:srgbClr val="006600"/>
              </a:solidFill>
              <a:latin typeface="Arial" panose="020B0604020202020204" pitchFamily="34" charset="0"/>
            </a:endParaRPr>
          </a:p>
          <a:p>
            <a:pPr eaLnBrk="1" hangingPunct="1">
              <a:buFontTx/>
              <a:buNone/>
            </a:pPr>
            <a:r>
              <a:rPr lang="en-US" altLang="en-US" sz="2000">
                <a:solidFill>
                  <a:srgbClr val="006600"/>
                </a:solidFill>
                <a:latin typeface="Arial" panose="020B0604020202020204" pitchFamily="34" charset="0"/>
              </a:rPr>
              <a:t>Software Design Document and  </a:t>
            </a:r>
            <a:r>
              <a:rPr lang="en-US" altLang="en-US" sz="2000">
                <a:solidFill>
                  <a:srgbClr val="FF3F03"/>
                </a:solidFill>
                <a:latin typeface="Arial" panose="020B0604020202020204" pitchFamily="34" charset="0"/>
              </a:rPr>
              <a:t>not the source code.</a:t>
            </a:r>
            <a:endParaRPr lang="en-US" altLang="en-US" sz="2000">
              <a:solidFill>
                <a:srgbClr val="FF3F03"/>
              </a:solidFill>
              <a:latin typeface="Arial" panose="020B0604020202020204" pitchFamily="34" charset="0"/>
            </a:endParaRPr>
          </a:p>
        </p:txBody>
      </p:sp>
      <p:sp>
        <p:nvSpPr>
          <p:cNvPr id="23564" name="Text Box 20"/>
          <p:cNvSpPr txBox="1">
            <a:spLocks noChangeArrowheads="1"/>
          </p:cNvSpPr>
          <p:nvPr/>
        </p:nvSpPr>
        <p:spPr bwMode="auto">
          <a:xfrm>
            <a:off x="5089526" y="4770438"/>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3565" name="Text Box 21"/>
          <p:cNvSpPr txBox="1">
            <a:spLocks noChangeArrowheads="1"/>
          </p:cNvSpPr>
          <p:nvPr/>
        </p:nvSpPr>
        <p:spPr bwMode="auto">
          <a:xfrm>
            <a:off x="2590800" y="3886200"/>
            <a:ext cx="5867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000">
                <a:latin typeface="Arial" panose="020B0604020202020204" pitchFamily="34" charset="0"/>
              </a:rPr>
              <a:t>Why not with code as input?</a:t>
            </a:r>
            <a:endParaRPr lang="en-US" altLang="en-US" sz="2000">
              <a:latin typeface="Arial" panose="020B0604020202020204" pitchFamily="34" charset="0"/>
            </a:endParaRPr>
          </a:p>
        </p:txBody>
      </p:sp>
      <p:sp>
        <p:nvSpPr>
          <p:cNvPr id="48150" name="Text Box 22"/>
          <p:cNvSpPr txBox="1">
            <a:spLocks noChangeArrowheads="1"/>
          </p:cNvSpPr>
          <p:nvPr/>
        </p:nvSpPr>
        <p:spPr bwMode="auto">
          <a:xfrm>
            <a:off x="2590800" y="4495800"/>
            <a:ext cx="64770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000">
                <a:latin typeface="Arial" panose="020B0604020202020204" pitchFamily="34" charset="0"/>
              </a:rPr>
              <a:t>With code as input, the requirements are not tested and mismatch between detailed design &amp; code cannot be detected</a:t>
            </a:r>
            <a:endParaRPr lang="en-US" altLang="en-US" sz="2000">
              <a:latin typeface="Arial" panose="020B0604020202020204" pitchFamily="34" charset="0"/>
            </a:endParaRPr>
          </a:p>
        </p:txBody>
      </p:sp>
      <p:sp>
        <p:nvSpPr>
          <p:cNvPr id="23567" name="Text Box 25"/>
          <p:cNvSpPr txBox="1">
            <a:spLocks noChangeArrowheads="1"/>
          </p:cNvSpPr>
          <p:nvPr/>
        </p:nvSpPr>
        <p:spPr bwMode="auto">
          <a:xfrm>
            <a:off x="2438400" y="4572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CC3300"/>
                </a:solidFill>
                <a:latin typeface="Arial" panose="020B0604020202020204" pitchFamily="34" charset="0"/>
              </a:rPr>
              <a:t>Low-Level Testing</a:t>
            </a:r>
            <a:endParaRPr lang="en-US" altLang="en-US" sz="2400">
              <a:solidFill>
                <a:srgbClr val="CC33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150"/>
                                        </p:tgtEl>
                                        <p:attrNameLst>
                                          <p:attrName>style.visibility</p:attrName>
                                        </p:attrNameLst>
                                      </p:cBhvr>
                                      <p:to>
                                        <p:strVal val="visible"/>
                                      </p:to>
                                    </p:set>
                                    <p:animEffect transition="in" filter="dissolve">
                                      <p:cBhvr>
                                        <p:cTn id="7" dur="500"/>
                                        <p:tgtEl>
                                          <p:spTgt spid="48150"/>
                                        </p:tgtEl>
                                      </p:cBhvr>
                                    </p:animEffect>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5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38FBFEF0-56E8-4BA3-B0CE-557769549F48}" type="slidenum">
              <a:rPr lang="en-US" altLang="en-US" sz="1400"/>
            </a:fld>
            <a:endParaRPr lang="en-US" altLang="en-US" sz="1400"/>
          </a:p>
        </p:txBody>
      </p:sp>
      <p:sp>
        <p:nvSpPr>
          <p:cNvPr id="24579" name="Text Box 2"/>
          <p:cNvSpPr txBox="1">
            <a:spLocks noChangeArrowheads="1"/>
          </p:cNvSpPr>
          <p:nvPr/>
        </p:nvSpPr>
        <p:spPr bwMode="auto">
          <a:xfrm>
            <a:off x="2514600" y="5334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CC3300"/>
                </a:solidFill>
                <a:latin typeface="Arial" panose="020B0604020202020204" pitchFamily="34" charset="0"/>
              </a:rPr>
              <a:t>Importance of robustness tests</a:t>
            </a:r>
            <a:endParaRPr lang="en-US" altLang="en-US" sz="2400">
              <a:solidFill>
                <a:srgbClr val="CC3300"/>
              </a:solidFill>
              <a:latin typeface="Arial" panose="020B0604020202020204" pitchFamily="34" charset="0"/>
            </a:endParaRPr>
          </a:p>
        </p:txBody>
      </p:sp>
      <p:sp>
        <p:nvSpPr>
          <p:cNvPr id="24580" name="Text Box 4"/>
          <p:cNvSpPr txBox="1">
            <a:spLocks noChangeArrowheads="1"/>
          </p:cNvSpPr>
          <p:nvPr/>
        </p:nvSpPr>
        <p:spPr bwMode="auto">
          <a:xfrm>
            <a:off x="2514600" y="12192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endParaRPr lang="en-US" altLang="en-US" sz="2400">
              <a:latin typeface="Arial" panose="020B0604020202020204" pitchFamily="34" charset="0"/>
            </a:endParaRPr>
          </a:p>
        </p:txBody>
      </p:sp>
      <p:sp>
        <p:nvSpPr>
          <p:cNvPr id="24581" name="Text Box 5"/>
          <p:cNvSpPr txBox="1">
            <a:spLocks noChangeArrowheads="1"/>
          </p:cNvSpPr>
          <p:nvPr/>
        </p:nvSpPr>
        <p:spPr bwMode="auto">
          <a:xfrm>
            <a:off x="2514600" y="990600"/>
            <a:ext cx="7315200" cy="114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000">
                <a:solidFill>
                  <a:srgbClr val="006600"/>
                </a:solidFill>
                <a:latin typeface="Arial" panose="020B0604020202020204" pitchFamily="34" charset="0"/>
              </a:rPr>
              <a:t>Detailed Design:</a:t>
            </a:r>
            <a:r>
              <a:rPr lang="en-US" altLang="en-US" sz="2400">
                <a:solidFill>
                  <a:srgbClr val="006600"/>
                </a:solidFill>
                <a:latin typeface="Arial" panose="020B0604020202020204" pitchFamily="34" charset="0"/>
              </a:rPr>
              <a:t> </a:t>
            </a:r>
            <a:endParaRPr lang="en-US" altLang="en-US" sz="2400">
              <a:solidFill>
                <a:srgbClr val="006600"/>
              </a:solidFill>
              <a:latin typeface="Arial" panose="020B0604020202020204" pitchFamily="34" charset="0"/>
            </a:endParaRPr>
          </a:p>
          <a:p>
            <a:pPr eaLnBrk="1" hangingPunct="1">
              <a:spcBef>
                <a:spcPct val="50000"/>
              </a:spcBef>
              <a:buFontTx/>
              <a:buNone/>
            </a:pPr>
            <a:r>
              <a:rPr lang="en-US" altLang="en-US" sz="1800">
                <a:solidFill>
                  <a:srgbClr val="006600"/>
                </a:solidFill>
                <a:latin typeface="Arial" panose="020B0604020202020204" pitchFamily="34" charset="0"/>
              </a:rPr>
              <a:t>Swap the values of two integer variables A and B</a:t>
            </a:r>
            <a:r>
              <a:rPr lang="en-US" altLang="en-US" sz="1800" i="1">
                <a:solidFill>
                  <a:srgbClr val="006600"/>
                </a:solidFill>
                <a:latin typeface="Arial" panose="020B0604020202020204" pitchFamily="34" charset="0"/>
              </a:rPr>
              <a:t> ( where A,B holds half the magnitude of its type )</a:t>
            </a:r>
            <a:endParaRPr lang="en-US" altLang="en-US" sz="1800" i="1">
              <a:solidFill>
                <a:srgbClr val="006600"/>
              </a:solidFill>
              <a:latin typeface="Arial" panose="020B0604020202020204" pitchFamily="34" charset="0"/>
            </a:endParaRPr>
          </a:p>
        </p:txBody>
      </p:sp>
      <p:sp>
        <p:nvSpPr>
          <p:cNvPr id="24582" name="Text Box 15"/>
          <p:cNvSpPr txBox="1">
            <a:spLocks noChangeArrowheads="1"/>
          </p:cNvSpPr>
          <p:nvPr/>
        </p:nvSpPr>
        <p:spPr bwMode="auto">
          <a:xfrm>
            <a:off x="2514600" y="4724400"/>
            <a:ext cx="79248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800">
                <a:latin typeface="Arial" panose="020B0604020202020204" pitchFamily="34" charset="0"/>
              </a:rPr>
              <a:t>Irrespective of the kinds of algorithm used,  the function it does is swapping values of two variables. </a:t>
            </a:r>
            <a:endParaRPr lang="en-US" altLang="en-US" sz="1800">
              <a:latin typeface="Arial" panose="020B0604020202020204" pitchFamily="34" charset="0"/>
            </a:endParaRPr>
          </a:p>
          <a:p>
            <a:pPr eaLnBrk="1" hangingPunct="1">
              <a:spcBef>
                <a:spcPct val="50000"/>
              </a:spcBef>
              <a:buFontTx/>
              <a:buNone/>
            </a:pPr>
            <a:r>
              <a:rPr lang="en-US" altLang="en-US" sz="1800">
                <a:latin typeface="Arial" panose="020B0604020202020204" pitchFamily="34" charset="0"/>
              </a:rPr>
              <a:t>One of the inputs and expected output of this requirement is</a:t>
            </a:r>
            <a:endParaRPr lang="en-US" altLang="en-US" sz="1800">
              <a:latin typeface="Arial" panose="020B0604020202020204" pitchFamily="34" charset="0"/>
            </a:endParaRPr>
          </a:p>
          <a:p>
            <a:pPr eaLnBrk="1" hangingPunct="1">
              <a:spcBef>
                <a:spcPct val="50000"/>
              </a:spcBef>
              <a:buFontTx/>
              <a:buNone/>
            </a:pPr>
            <a:r>
              <a:rPr lang="en-US" altLang="en-US" sz="1800">
                <a:latin typeface="Arial" panose="020B0604020202020204" pitchFamily="34" charset="0"/>
              </a:rPr>
              <a:t>I/p -&gt; A=10, B=5  and O/p -&gt; A=5, B=10 ( </a:t>
            </a:r>
            <a:r>
              <a:rPr lang="en-US" altLang="en-US" sz="2000">
                <a:latin typeface="Arial" panose="020B0604020202020204" pitchFamily="34" charset="0"/>
              </a:rPr>
              <a:t>Testing within boundaries</a:t>
            </a:r>
            <a:r>
              <a:rPr lang="en-US" altLang="en-US" sz="1800">
                <a:latin typeface="Arial" panose="020B0604020202020204" pitchFamily="34" charset="0"/>
              </a:rPr>
              <a:t> )</a:t>
            </a:r>
            <a:endParaRPr lang="en-US" altLang="en-US" sz="1800">
              <a:latin typeface="Arial" panose="020B0604020202020204" pitchFamily="34" charset="0"/>
            </a:endParaRPr>
          </a:p>
        </p:txBody>
      </p:sp>
      <p:grpSp>
        <p:nvGrpSpPr>
          <p:cNvPr id="24583" name="Group 23"/>
          <p:cNvGrpSpPr/>
          <p:nvPr/>
        </p:nvGrpSpPr>
        <p:grpSpPr bwMode="auto">
          <a:xfrm>
            <a:off x="2667000" y="2286001"/>
            <a:ext cx="6858000" cy="2255838"/>
            <a:chOff x="720" y="1440"/>
            <a:chExt cx="4320" cy="1421"/>
          </a:xfrm>
        </p:grpSpPr>
        <p:sp>
          <p:nvSpPr>
            <p:cNvPr id="24584" name="Text Box 6"/>
            <p:cNvSpPr txBox="1">
              <a:spLocks noChangeArrowheads="1"/>
            </p:cNvSpPr>
            <p:nvPr/>
          </p:nvSpPr>
          <p:spPr bwMode="auto">
            <a:xfrm>
              <a:off x="720" y="1872"/>
              <a:ext cx="86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latin typeface="Arial" panose="020B0604020202020204" pitchFamily="34" charset="0"/>
                </a:rPr>
                <a:t>A=A+B</a:t>
              </a:r>
              <a:endParaRPr lang="en-US" altLang="en-US" sz="2400">
                <a:latin typeface="Arial" panose="020B0604020202020204" pitchFamily="34" charset="0"/>
              </a:endParaRPr>
            </a:p>
            <a:p>
              <a:pPr eaLnBrk="1" hangingPunct="1">
                <a:spcBef>
                  <a:spcPct val="50000"/>
                </a:spcBef>
                <a:buFontTx/>
                <a:buNone/>
              </a:pPr>
              <a:r>
                <a:rPr lang="en-US" altLang="en-US" sz="2400">
                  <a:latin typeface="Arial" panose="020B0604020202020204" pitchFamily="34" charset="0"/>
                </a:rPr>
                <a:t>B=A-B</a:t>
              </a:r>
              <a:endParaRPr lang="en-US" altLang="en-US" sz="2400">
                <a:latin typeface="Arial" panose="020B0604020202020204" pitchFamily="34" charset="0"/>
              </a:endParaRPr>
            </a:p>
            <a:p>
              <a:pPr eaLnBrk="1" hangingPunct="1">
                <a:spcBef>
                  <a:spcPct val="50000"/>
                </a:spcBef>
                <a:buFontTx/>
                <a:buNone/>
              </a:pPr>
              <a:r>
                <a:rPr lang="en-US" altLang="en-US" sz="2400">
                  <a:latin typeface="Arial" panose="020B0604020202020204" pitchFamily="34" charset="0"/>
                </a:rPr>
                <a:t>A=A-B</a:t>
              </a:r>
              <a:endParaRPr lang="en-US" altLang="en-US" sz="2400">
                <a:latin typeface="Arial" panose="020B0604020202020204" pitchFamily="34" charset="0"/>
              </a:endParaRPr>
            </a:p>
          </p:txBody>
        </p:sp>
        <p:sp>
          <p:nvSpPr>
            <p:cNvPr id="24585" name="Text Box 7"/>
            <p:cNvSpPr txBox="1">
              <a:spLocks noChangeArrowheads="1"/>
            </p:cNvSpPr>
            <p:nvPr/>
          </p:nvSpPr>
          <p:spPr bwMode="auto">
            <a:xfrm>
              <a:off x="1536" y="1872"/>
              <a:ext cx="86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latin typeface="Arial" panose="020B0604020202020204" pitchFamily="34" charset="0"/>
                </a:rPr>
                <a:t>A=A-B</a:t>
              </a:r>
              <a:endParaRPr lang="en-US" altLang="en-US" sz="2400">
                <a:latin typeface="Arial" panose="020B0604020202020204" pitchFamily="34" charset="0"/>
              </a:endParaRPr>
            </a:p>
            <a:p>
              <a:pPr eaLnBrk="1" hangingPunct="1">
                <a:spcBef>
                  <a:spcPct val="50000"/>
                </a:spcBef>
                <a:buFontTx/>
                <a:buNone/>
              </a:pPr>
              <a:r>
                <a:rPr lang="en-US" altLang="en-US" sz="2400">
                  <a:latin typeface="Arial" panose="020B0604020202020204" pitchFamily="34" charset="0"/>
                </a:rPr>
                <a:t>B=B+A</a:t>
              </a:r>
              <a:endParaRPr lang="en-US" altLang="en-US" sz="2400">
                <a:latin typeface="Arial" panose="020B0604020202020204" pitchFamily="34" charset="0"/>
              </a:endParaRPr>
            </a:p>
            <a:p>
              <a:pPr eaLnBrk="1" hangingPunct="1">
                <a:spcBef>
                  <a:spcPct val="50000"/>
                </a:spcBef>
                <a:buFontTx/>
                <a:buNone/>
              </a:pPr>
              <a:r>
                <a:rPr lang="en-US" altLang="en-US" sz="2400">
                  <a:latin typeface="Arial" panose="020B0604020202020204" pitchFamily="34" charset="0"/>
                </a:rPr>
                <a:t>A=B-A</a:t>
              </a:r>
              <a:endParaRPr lang="en-US" altLang="en-US" sz="2400">
                <a:latin typeface="Arial" panose="020B0604020202020204" pitchFamily="34" charset="0"/>
              </a:endParaRPr>
            </a:p>
          </p:txBody>
        </p:sp>
        <p:sp>
          <p:nvSpPr>
            <p:cNvPr id="24586" name="Oval 10"/>
            <p:cNvSpPr>
              <a:spLocks noChangeArrowheads="1"/>
            </p:cNvSpPr>
            <p:nvPr/>
          </p:nvSpPr>
          <p:spPr bwMode="auto">
            <a:xfrm>
              <a:off x="720" y="1440"/>
              <a:ext cx="480" cy="336"/>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400">
                  <a:latin typeface="Arial" panose="020B0604020202020204" pitchFamily="34" charset="0"/>
                </a:rPr>
                <a:t>a</a:t>
              </a:r>
              <a:endParaRPr lang="en-US" altLang="en-US" sz="2400">
                <a:latin typeface="Arial" panose="020B0604020202020204" pitchFamily="34" charset="0"/>
              </a:endParaRPr>
            </a:p>
          </p:txBody>
        </p:sp>
        <p:sp>
          <p:nvSpPr>
            <p:cNvPr id="24587" name="Oval 11"/>
            <p:cNvSpPr>
              <a:spLocks noChangeArrowheads="1"/>
            </p:cNvSpPr>
            <p:nvPr/>
          </p:nvSpPr>
          <p:spPr bwMode="auto">
            <a:xfrm>
              <a:off x="1584" y="1440"/>
              <a:ext cx="480" cy="336"/>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400">
                  <a:latin typeface="Arial" panose="020B0604020202020204" pitchFamily="34" charset="0"/>
                </a:rPr>
                <a:t>b</a:t>
              </a:r>
              <a:endParaRPr lang="en-US" altLang="en-US" sz="2400">
                <a:latin typeface="Arial" panose="020B0604020202020204" pitchFamily="34" charset="0"/>
              </a:endParaRPr>
            </a:p>
          </p:txBody>
        </p:sp>
        <p:sp>
          <p:nvSpPr>
            <p:cNvPr id="24588" name="Text Box 17"/>
            <p:cNvSpPr txBox="1">
              <a:spLocks noChangeArrowheads="1"/>
            </p:cNvSpPr>
            <p:nvPr/>
          </p:nvSpPr>
          <p:spPr bwMode="auto">
            <a:xfrm>
              <a:off x="2352" y="1872"/>
              <a:ext cx="86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latin typeface="Arial" panose="020B0604020202020204" pitchFamily="34" charset="0"/>
                </a:rPr>
                <a:t>A=A*B</a:t>
              </a:r>
              <a:endParaRPr lang="en-US" altLang="en-US" sz="2400">
                <a:latin typeface="Arial" panose="020B0604020202020204" pitchFamily="34" charset="0"/>
              </a:endParaRPr>
            </a:p>
            <a:p>
              <a:pPr eaLnBrk="1" hangingPunct="1">
                <a:spcBef>
                  <a:spcPct val="50000"/>
                </a:spcBef>
                <a:buFontTx/>
                <a:buNone/>
              </a:pPr>
              <a:r>
                <a:rPr lang="en-US" altLang="en-US" sz="2400">
                  <a:latin typeface="Arial" panose="020B0604020202020204" pitchFamily="34" charset="0"/>
                </a:rPr>
                <a:t>B=A/B</a:t>
              </a:r>
              <a:endParaRPr lang="en-US" altLang="en-US" sz="2400">
                <a:latin typeface="Arial" panose="020B0604020202020204" pitchFamily="34" charset="0"/>
              </a:endParaRPr>
            </a:p>
            <a:p>
              <a:pPr eaLnBrk="1" hangingPunct="1">
                <a:spcBef>
                  <a:spcPct val="50000"/>
                </a:spcBef>
                <a:buFontTx/>
                <a:buNone/>
              </a:pPr>
              <a:r>
                <a:rPr lang="en-US" altLang="en-US" sz="2400">
                  <a:latin typeface="Arial" panose="020B0604020202020204" pitchFamily="34" charset="0"/>
                </a:rPr>
                <a:t>A=A/B</a:t>
              </a:r>
              <a:endParaRPr lang="en-US" altLang="en-US" sz="2400">
                <a:latin typeface="Arial" panose="020B0604020202020204" pitchFamily="34" charset="0"/>
              </a:endParaRPr>
            </a:p>
          </p:txBody>
        </p:sp>
        <p:sp>
          <p:nvSpPr>
            <p:cNvPr id="24589" name="Text Box 18"/>
            <p:cNvSpPr txBox="1">
              <a:spLocks noChangeArrowheads="1"/>
            </p:cNvSpPr>
            <p:nvPr/>
          </p:nvSpPr>
          <p:spPr bwMode="auto">
            <a:xfrm>
              <a:off x="3264" y="1872"/>
              <a:ext cx="86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latin typeface="Arial" panose="020B0604020202020204" pitchFamily="34" charset="0"/>
                </a:rPr>
                <a:t>A=A/B</a:t>
              </a:r>
              <a:endParaRPr lang="en-US" altLang="en-US" sz="2400">
                <a:latin typeface="Arial" panose="020B0604020202020204" pitchFamily="34" charset="0"/>
              </a:endParaRPr>
            </a:p>
            <a:p>
              <a:pPr eaLnBrk="1" hangingPunct="1">
                <a:spcBef>
                  <a:spcPct val="50000"/>
                </a:spcBef>
                <a:buFontTx/>
                <a:buNone/>
              </a:pPr>
              <a:r>
                <a:rPr lang="en-US" altLang="en-US" sz="2400">
                  <a:latin typeface="Arial" panose="020B0604020202020204" pitchFamily="34" charset="0"/>
                </a:rPr>
                <a:t>B=A*B</a:t>
              </a:r>
              <a:endParaRPr lang="en-US" altLang="en-US" sz="2400">
                <a:latin typeface="Arial" panose="020B0604020202020204" pitchFamily="34" charset="0"/>
              </a:endParaRPr>
            </a:p>
            <a:p>
              <a:pPr eaLnBrk="1" hangingPunct="1">
                <a:spcBef>
                  <a:spcPct val="50000"/>
                </a:spcBef>
                <a:buFontTx/>
                <a:buNone/>
              </a:pPr>
              <a:r>
                <a:rPr lang="en-US" altLang="en-US" sz="2400">
                  <a:latin typeface="Arial" panose="020B0604020202020204" pitchFamily="34" charset="0"/>
                </a:rPr>
                <a:t>A=B/A</a:t>
              </a:r>
              <a:endParaRPr lang="en-US" altLang="en-US" sz="2400">
                <a:latin typeface="Arial" panose="020B0604020202020204" pitchFamily="34" charset="0"/>
              </a:endParaRPr>
            </a:p>
          </p:txBody>
        </p:sp>
        <p:sp>
          <p:nvSpPr>
            <p:cNvPr id="24590" name="Text Box 19"/>
            <p:cNvSpPr txBox="1">
              <a:spLocks noChangeArrowheads="1"/>
            </p:cNvSpPr>
            <p:nvPr/>
          </p:nvSpPr>
          <p:spPr bwMode="auto">
            <a:xfrm>
              <a:off x="4176" y="1872"/>
              <a:ext cx="86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latin typeface="Arial" panose="020B0604020202020204" pitchFamily="34" charset="0"/>
                </a:rPr>
                <a:t>Temp=A</a:t>
              </a:r>
              <a:endParaRPr lang="en-US" altLang="en-US" sz="2400">
                <a:latin typeface="Arial" panose="020B0604020202020204" pitchFamily="34" charset="0"/>
              </a:endParaRPr>
            </a:p>
            <a:p>
              <a:pPr eaLnBrk="1" hangingPunct="1">
                <a:spcBef>
                  <a:spcPct val="50000"/>
                </a:spcBef>
                <a:buFontTx/>
                <a:buNone/>
              </a:pPr>
              <a:r>
                <a:rPr lang="en-US" altLang="en-US" sz="2400">
                  <a:latin typeface="Arial" panose="020B0604020202020204" pitchFamily="34" charset="0"/>
                </a:rPr>
                <a:t>B=A</a:t>
              </a:r>
              <a:endParaRPr lang="en-US" altLang="en-US" sz="2400">
                <a:latin typeface="Arial" panose="020B0604020202020204" pitchFamily="34" charset="0"/>
              </a:endParaRPr>
            </a:p>
            <a:p>
              <a:pPr eaLnBrk="1" hangingPunct="1">
                <a:spcBef>
                  <a:spcPct val="50000"/>
                </a:spcBef>
                <a:buFontTx/>
                <a:buNone/>
              </a:pPr>
              <a:r>
                <a:rPr lang="en-US" altLang="en-US" sz="2400">
                  <a:latin typeface="Arial" panose="020B0604020202020204" pitchFamily="34" charset="0"/>
                </a:rPr>
                <a:t>A=Temp</a:t>
              </a:r>
              <a:endParaRPr lang="en-US" altLang="en-US" sz="2400">
                <a:latin typeface="Arial" panose="020B0604020202020204" pitchFamily="34" charset="0"/>
              </a:endParaRPr>
            </a:p>
          </p:txBody>
        </p:sp>
        <p:sp>
          <p:nvSpPr>
            <p:cNvPr id="24591" name="Oval 20"/>
            <p:cNvSpPr>
              <a:spLocks noChangeArrowheads="1"/>
            </p:cNvSpPr>
            <p:nvPr/>
          </p:nvSpPr>
          <p:spPr bwMode="auto">
            <a:xfrm>
              <a:off x="2400" y="1440"/>
              <a:ext cx="480" cy="336"/>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400">
                  <a:latin typeface="Arial" panose="020B0604020202020204" pitchFamily="34" charset="0"/>
                </a:rPr>
                <a:t>c</a:t>
              </a:r>
              <a:endParaRPr lang="en-US" altLang="en-US" sz="2400">
                <a:latin typeface="Arial" panose="020B0604020202020204" pitchFamily="34" charset="0"/>
              </a:endParaRPr>
            </a:p>
          </p:txBody>
        </p:sp>
        <p:sp>
          <p:nvSpPr>
            <p:cNvPr id="24592" name="Oval 21"/>
            <p:cNvSpPr>
              <a:spLocks noChangeArrowheads="1"/>
            </p:cNvSpPr>
            <p:nvPr/>
          </p:nvSpPr>
          <p:spPr bwMode="auto">
            <a:xfrm>
              <a:off x="3312" y="1440"/>
              <a:ext cx="480" cy="336"/>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400">
                  <a:latin typeface="Arial" panose="020B0604020202020204" pitchFamily="34" charset="0"/>
                </a:rPr>
                <a:t>d</a:t>
              </a:r>
              <a:endParaRPr lang="en-US" altLang="en-US" sz="2400">
                <a:latin typeface="Arial" panose="020B0604020202020204" pitchFamily="34" charset="0"/>
              </a:endParaRPr>
            </a:p>
          </p:txBody>
        </p:sp>
        <p:sp>
          <p:nvSpPr>
            <p:cNvPr id="24593" name="Oval 22"/>
            <p:cNvSpPr>
              <a:spLocks noChangeArrowheads="1"/>
            </p:cNvSpPr>
            <p:nvPr/>
          </p:nvSpPr>
          <p:spPr bwMode="auto">
            <a:xfrm>
              <a:off x="4224" y="1440"/>
              <a:ext cx="480" cy="336"/>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400">
                  <a:latin typeface="Arial" panose="020B0604020202020204" pitchFamily="34" charset="0"/>
                </a:rPr>
                <a:t>e</a:t>
              </a:r>
              <a:endParaRPr lang="en-US" altLang="en-US" sz="2400">
                <a:latin typeface="Arial" panose="020B060402020202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1C408896-8C4D-4D5D-8230-8654CBC31D5E}" type="slidenum">
              <a:rPr lang="en-US" altLang="en-US" sz="1400"/>
            </a:fld>
            <a:endParaRPr lang="en-US" altLang="en-US" sz="1400"/>
          </a:p>
        </p:txBody>
      </p:sp>
      <p:sp>
        <p:nvSpPr>
          <p:cNvPr id="26627" name="Text Box 9"/>
          <p:cNvSpPr txBox="1">
            <a:spLocks noChangeArrowheads="1"/>
          </p:cNvSpPr>
          <p:nvPr/>
        </p:nvSpPr>
        <p:spPr bwMode="auto">
          <a:xfrm>
            <a:off x="2667000" y="3657601"/>
            <a:ext cx="7162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800">
                <a:latin typeface="Arial" panose="020B0604020202020204" pitchFamily="34" charset="0"/>
              </a:rPr>
              <a:t>Consider code “C”.   </a:t>
            </a:r>
            <a:endParaRPr lang="en-US" altLang="en-US" sz="1800">
              <a:latin typeface="Arial" panose="020B0604020202020204" pitchFamily="34" charset="0"/>
            </a:endParaRPr>
          </a:p>
          <a:p>
            <a:pPr eaLnBrk="1" hangingPunct="1">
              <a:spcBef>
                <a:spcPct val="50000"/>
              </a:spcBef>
              <a:buFontTx/>
              <a:buNone/>
            </a:pPr>
            <a:r>
              <a:rPr lang="en-US" altLang="en-US" sz="1800">
                <a:latin typeface="Arial" panose="020B0604020202020204" pitchFamily="34" charset="0"/>
              </a:rPr>
              <a:t>Give I/p -&gt; A=10, B = 0                       O/p -&gt; ??  </a:t>
            </a:r>
            <a:endParaRPr lang="en-US" altLang="en-US" sz="1800">
              <a:latin typeface="Arial" panose="020B0604020202020204" pitchFamily="34" charset="0"/>
            </a:endParaRPr>
          </a:p>
        </p:txBody>
      </p:sp>
      <p:grpSp>
        <p:nvGrpSpPr>
          <p:cNvPr id="26628" name="Group 23"/>
          <p:cNvGrpSpPr/>
          <p:nvPr/>
        </p:nvGrpSpPr>
        <p:grpSpPr bwMode="auto">
          <a:xfrm>
            <a:off x="2667000" y="1169988"/>
            <a:ext cx="6858000" cy="2255838"/>
            <a:chOff x="720" y="672"/>
            <a:chExt cx="4320" cy="1421"/>
          </a:xfrm>
        </p:grpSpPr>
        <p:sp>
          <p:nvSpPr>
            <p:cNvPr id="26632" name="Text Box 11"/>
            <p:cNvSpPr txBox="1">
              <a:spLocks noChangeArrowheads="1"/>
            </p:cNvSpPr>
            <p:nvPr/>
          </p:nvSpPr>
          <p:spPr bwMode="auto">
            <a:xfrm>
              <a:off x="720" y="1104"/>
              <a:ext cx="86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663300"/>
                  </a:solidFill>
                  <a:latin typeface="Arial" panose="020B0604020202020204" pitchFamily="34" charset="0"/>
                </a:rPr>
                <a:t>A=A+B</a:t>
              </a:r>
              <a:endParaRPr lang="en-US" altLang="en-US" sz="2400">
                <a:solidFill>
                  <a:srgbClr val="663300"/>
                </a:solidFill>
                <a:latin typeface="Arial" panose="020B0604020202020204" pitchFamily="34" charset="0"/>
              </a:endParaRPr>
            </a:p>
            <a:p>
              <a:pPr eaLnBrk="1" hangingPunct="1">
                <a:spcBef>
                  <a:spcPct val="50000"/>
                </a:spcBef>
                <a:buFontTx/>
                <a:buNone/>
              </a:pPr>
              <a:r>
                <a:rPr lang="en-US" altLang="en-US" sz="2400">
                  <a:solidFill>
                    <a:srgbClr val="663300"/>
                  </a:solidFill>
                  <a:latin typeface="Arial" panose="020B0604020202020204" pitchFamily="34" charset="0"/>
                </a:rPr>
                <a:t>B=A-B</a:t>
              </a:r>
              <a:endParaRPr lang="en-US" altLang="en-US" sz="2400">
                <a:solidFill>
                  <a:srgbClr val="663300"/>
                </a:solidFill>
                <a:latin typeface="Arial" panose="020B0604020202020204" pitchFamily="34" charset="0"/>
              </a:endParaRPr>
            </a:p>
            <a:p>
              <a:pPr eaLnBrk="1" hangingPunct="1">
                <a:spcBef>
                  <a:spcPct val="50000"/>
                </a:spcBef>
                <a:buFontTx/>
                <a:buNone/>
              </a:pPr>
              <a:r>
                <a:rPr lang="en-US" altLang="en-US" sz="2400">
                  <a:solidFill>
                    <a:srgbClr val="663300"/>
                  </a:solidFill>
                  <a:latin typeface="Arial" panose="020B0604020202020204" pitchFamily="34" charset="0"/>
                </a:rPr>
                <a:t>A=A-B</a:t>
              </a:r>
              <a:endParaRPr lang="en-US" altLang="en-US" sz="2400">
                <a:solidFill>
                  <a:srgbClr val="663300"/>
                </a:solidFill>
                <a:latin typeface="Arial" panose="020B0604020202020204" pitchFamily="34" charset="0"/>
              </a:endParaRPr>
            </a:p>
          </p:txBody>
        </p:sp>
        <p:sp>
          <p:nvSpPr>
            <p:cNvPr id="26633" name="Text Box 12"/>
            <p:cNvSpPr txBox="1">
              <a:spLocks noChangeArrowheads="1"/>
            </p:cNvSpPr>
            <p:nvPr/>
          </p:nvSpPr>
          <p:spPr bwMode="auto">
            <a:xfrm>
              <a:off x="1536" y="1104"/>
              <a:ext cx="86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663300"/>
                  </a:solidFill>
                  <a:latin typeface="Arial" panose="020B0604020202020204" pitchFamily="34" charset="0"/>
                </a:rPr>
                <a:t>A=A-B</a:t>
              </a:r>
              <a:endParaRPr lang="en-US" altLang="en-US" sz="2400">
                <a:solidFill>
                  <a:srgbClr val="663300"/>
                </a:solidFill>
                <a:latin typeface="Arial" panose="020B0604020202020204" pitchFamily="34" charset="0"/>
              </a:endParaRPr>
            </a:p>
            <a:p>
              <a:pPr eaLnBrk="1" hangingPunct="1">
                <a:spcBef>
                  <a:spcPct val="50000"/>
                </a:spcBef>
                <a:buFontTx/>
                <a:buNone/>
              </a:pPr>
              <a:r>
                <a:rPr lang="en-US" altLang="en-US" sz="2400">
                  <a:solidFill>
                    <a:srgbClr val="663300"/>
                  </a:solidFill>
                  <a:latin typeface="Arial" panose="020B0604020202020204" pitchFamily="34" charset="0"/>
                </a:rPr>
                <a:t>B=B+A</a:t>
              </a:r>
              <a:endParaRPr lang="en-US" altLang="en-US" sz="2400">
                <a:solidFill>
                  <a:srgbClr val="663300"/>
                </a:solidFill>
                <a:latin typeface="Arial" panose="020B0604020202020204" pitchFamily="34" charset="0"/>
              </a:endParaRPr>
            </a:p>
            <a:p>
              <a:pPr eaLnBrk="1" hangingPunct="1">
                <a:spcBef>
                  <a:spcPct val="50000"/>
                </a:spcBef>
                <a:buFontTx/>
                <a:buNone/>
              </a:pPr>
              <a:r>
                <a:rPr lang="en-US" altLang="en-US" sz="2400">
                  <a:solidFill>
                    <a:srgbClr val="663300"/>
                  </a:solidFill>
                  <a:latin typeface="Arial" panose="020B0604020202020204" pitchFamily="34" charset="0"/>
                </a:rPr>
                <a:t>A=B-A</a:t>
              </a:r>
              <a:endParaRPr lang="en-US" altLang="en-US" sz="2400">
                <a:solidFill>
                  <a:srgbClr val="663300"/>
                </a:solidFill>
                <a:latin typeface="Arial" panose="020B0604020202020204" pitchFamily="34" charset="0"/>
              </a:endParaRPr>
            </a:p>
          </p:txBody>
        </p:sp>
        <p:sp>
          <p:nvSpPr>
            <p:cNvPr id="26634" name="Oval 13"/>
            <p:cNvSpPr>
              <a:spLocks noChangeArrowheads="1"/>
            </p:cNvSpPr>
            <p:nvPr/>
          </p:nvSpPr>
          <p:spPr bwMode="auto">
            <a:xfrm>
              <a:off x="720" y="672"/>
              <a:ext cx="480" cy="336"/>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400">
                  <a:solidFill>
                    <a:srgbClr val="663300"/>
                  </a:solidFill>
                  <a:latin typeface="Arial" panose="020B0604020202020204" pitchFamily="34" charset="0"/>
                </a:rPr>
                <a:t>a</a:t>
              </a:r>
              <a:endParaRPr lang="en-US" altLang="en-US" sz="2400">
                <a:solidFill>
                  <a:srgbClr val="663300"/>
                </a:solidFill>
                <a:latin typeface="Arial" panose="020B0604020202020204" pitchFamily="34" charset="0"/>
              </a:endParaRPr>
            </a:p>
          </p:txBody>
        </p:sp>
        <p:sp>
          <p:nvSpPr>
            <p:cNvPr id="26635" name="Oval 14"/>
            <p:cNvSpPr>
              <a:spLocks noChangeArrowheads="1"/>
            </p:cNvSpPr>
            <p:nvPr/>
          </p:nvSpPr>
          <p:spPr bwMode="auto">
            <a:xfrm>
              <a:off x="1584" y="672"/>
              <a:ext cx="480" cy="336"/>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400">
                  <a:solidFill>
                    <a:srgbClr val="663300"/>
                  </a:solidFill>
                  <a:latin typeface="Arial" panose="020B0604020202020204" pitchFamily="34" charset="0"/>
                </a:rPr>
                <a:t>b</a:t>
              </a:r>
              <a:endParaRPr lang="en-US" altLang="en-US" sz="2400">
                <a:solidFill>
                  <a:srgbClr val="663300"/>
                </a:solidFill>
                <a:latin typeface="Arial" panose="020B0604020202020204" pitchFamily="34" charset="0"/>
              </a:endParaRPr>
            </a:p>
          </p:txBody>
        </p:sp>
        <p:sp>
          <p:nvSpPr>
            <p:cNvPr id="26636" name="Text Box 15"/>
            <p:cNvSpPr txBox="1">
              <a:spLocks noChangeArrowheads="1"/>
            </p:cNvSpPr>
            <p:nvPr/>
          </p:nvSpPr>
          <p:spPr bwMode="auto">
            <a:xfrm>
              <a:off x="3216" y="1104"/>
              <a:ext cx="86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663300"/>
                  </a:solidFill>
                  <a:latin typeface="Arial" panose="020B0604020202020204" pitchFamily="34" charset="0"/>
                </a:rPr>
                <a:t>A=A*B</a:t>
              </a:r>
              <a:endParaRPr lang="en-US" altLang="en-US" sz="2400">
                <a:solidFill>
                  <a:srgbClr val="663300"/>
                </a:solidFill>
                <a:latin typeface="Arial" panose="020B0604020202020204" pitchFamily="34" charset="0"/>
              </a:endParaRPr>
            </a:p>
            <a:p>
              <a:pPr eaLnBrk="1" hangingPunct="1">
                <a:spcBef>
                  <a:spcPct val="50000"/>
                </a:spcBef>
                <a:buFontTx/>
                <a:buNone/>
              </a:pPr>
              <a:r>
                <a:rPr lang="en-US" altLang="en-US" sz="2400">
                  <a:solidFill>
                    <a:srgbClr val="663300"/>
                  </a:solidFill>
                  <a:latin typeface="Arial" panose="020B0604020202020204" pitchFamily="34" charset="0"/>
                </a:rPr>
                <a:t>B=A/B</a:t>
              </a:r>
              <a:endParaRPr lang="en-US" altLang="en-US" sz="2400">
                <a:solidFill>
                  <a:srgbClr val="663300"/>
                </a:solidFill>
                <a:latin typeface="Arial" panose="020B0604020202020204" pitchFamily="34" charset="0"/>
              </a:endParaRPr>
            </a:p>
            <a:p>
              <a:pPr eaLnBrk="1" hangingPunct="1">
                <a:spcBef>
                  <a:spcPct val="50000"/>
                </a:spcBef>
                <a:buFontTx/>
                <a:buNone/>
              </a:pPr>
              <a:r>
                <a:rPr lang="en-US" altLang="en-US" sz="2400">
                  <a:solidFill>
                    <a:srgbClr val="663300"/>
                  </a:solidFill>
                  <a:latin typeface="Arial" panose="020B0604020202020204" pitchFamily="34" charset="0"/>
                </a:rPr>
                <a:t>A=A/B</a:t>
              </a:r>
              <a:endParaRPr lang="en-US" altLang="en-US" sz="2400">
                <a:solidFill>
                  <a:srgbClr val="663300"/>
                </a:solidFill>
                <a:latin typeface="Arial" panose="020B0604020202020204" pitchFamily="34" charset="0"/>
              </a:endParaRPr>
            </a:p>
          </p:txBody>
        </p:sp>
        <p:sp>
          <p:nvSpPr>
            <p:cNvPr id="26637" name="Text Box 16"/>
            <p:cNvSpPr txBox="1">
              <a:spLocks noChangeArrowheads="1"/>
            </p:cNvSpPr>
            <p:nvPr/>
          </p:nvSpPr>
          <p:spPr bwMode="auto">
            <a:xfrm>
              <a:off x="2352" y="1104"/>
              <a:ext cx="86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663300"/>
                  </a:solidFill>
                  <a:latin typeface="Arial" panose="020B0604020202020204" pitchFamily="34" charset="0"/>
                </a:rPr>
                <a:t>A=A/B</a:t>
              </a:r>
              <a:endParaRPr lang="en-US" altLang="en-US" sz="2400">
                <a:solidFill>
                  <a:srgbClr val="663300"/>
                </a:solidFill>
                <a:latin typeface="Arial" panose="020B0604020202020204" pitchFamily="34" charset="0"/>
              </a:endParaRPr>
            </a:p>
            <a:p>
              <a:pPr eaLnBrk="1" hangingPunct="1">
                <a:spcBef>
                  <a:spcPct val="50000"/>
                </a:spcBef>
                <a:buFontTx/>
                <a:buNone/>
              </a:pPr>
              <a:r>
                <a:rPr lang="en-US" altLang="en-US" sz="2400">
                  <a:solidFill>
                    <a:srgbClr val="663300"/>
                  </a:solidFill>
                  <a:latin typeface="Arial" panose="020B0604020202020204" pitchFamily="34" charset="0"/>
                </a:rPr>
                <a:t>B=A*B</a:t>
              </a:r>
              <a:endParaRPr lang="en-US" altLang="en-US" sz="2400">
                <a:solidFill>
                  <a:srgbClr val="663300"/>
                </a:solidFill>
                <a:latin typeface="Arial" panose="020B0604020202020204" pitchFamily="34" charset="0"/>
              </a:endParaRPr>
            </a:p>
            <a:p>
              <a:pPr eaLnBrk="1" hangingPunct="1">
                <a:spcBef>
                  <a:spcPct val="50000"/>
                </a:spcBef>
                <a:buFontTx/>
                <a:buNone/>
              </a:pPr>
              <a:r>
                <a:rPr lang="en-US" altLang="en-US" sz="2400">
                  <a:solidFill>
                    <a:srgbClr val="663300"/>
                  </a:solidFill>
                  <a:latin typeface="Arial" panose="020B0604020202020204" pitchFamily="34" charset="0"/>
                </a:rPr>
                <a:t>A=B/A</a:t>
              </a:r>
              <a:endParaRPr lang="en-US" altLang="en-US" sz="2400">
                <a:solidFill>
                  <a:srgbClr val="663300"/>
                </a:solidFill>
                <a:latin typeface="Arial" panose="020B0604020202020204" pitchFamily="34" charset="0"/>
              </a:endParaRPr>
            </a:p>
          </p:txBody>
        </p:sp>
        <p:sp>
          <p:nvSpPr>
            <p:cNvPr id="26638" name="Text Box 17"/>
            <p:cNvSpPr txBox="1">
              <a:spLocks noChangeArrowheads="1"/>
            </p:cNvSpPr>
            <p:nvPr/>
          </p:nvSpPr>
          <p:spPr bwMode="auto">
            <a:xfrm>
              <a:off x="4176" y="1104"/>
              <a:ext cx="86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663300"/>
                  </a:solidFill>
                  <a:latin typeface="Arial" panose="020B0604020202020204" pitchFamily="34" charset="0"/>
                </a:rPr>
                <a:t>Temp=A</a:t>
              </a:r>
              <a:endParaRPr lang="en-US" altLang="en-US" sz="2400">
                <a:solidFill>
                  <a:srgbClr val="663300"/>
                </a:solidFill>
                <a:latin typeface="Arial" panose="020B0604020202020204" pitchFamily="34" charset="0"/>
              </a:endParaRPr>
            </a:p>
            <a:p>
              <a:pPr eaLnBrk="1" hangingPunct="1">
                <a:spcBef>
                  <a:spcPct val="50000"/>
                </a:spcBef>
                <a:buFontTx/>
                <a:buNone/>
              </a:pPr>
              <a:r>
                <a:rPr lang="en-US" altLang="en-US" sz="2400">
                  <a:solidFill>
                    <a:srgbClr val="663300"/>
                  </a:solidFill>
                  <a:latin typeface="Arial" panose="020B0604020202020204" pitchFamily="34" charset="0"/>
                </a:rPr>
                <a:t>B=A</a:t>
              </a:r>
              <a:endParaRPr lang="en-US" altLang="en-US" sz="2400">
                <a:solidFill>
                  <a:srgbClr val="663300"/>
                </a:solidFill>
                <a:latin typeface="Arial" panose="020B0604020202020204" pitchFamily="34" charset="0"/>
              </a:endParaRPr>
            </a:p>
            <a:p>
              <a:pPr eaLnBrk="1" hangingPunct="1">
                <a:spcBef>
                  <a:spcPct val="50000"/>
                </a:spcBef>
                <a:buFontTx/>
                <a:buNone/>
              </a:pPr>
              <a:r>
                <a:rPr lang="en-US" altLang="en-US" sz="2400">
                  <a:solidFill>
                    <a:srgbClr val="663300"/>
                  </a:solidFill>
                  <a:latin typeface="Arial" panose="020B0604020202020204" pitchFamily="34" charset="0"/>
                </a:rPr>
                <a:t>A=Temp</a:t>
              </a:r>
              <a:endParaRPr lang="en-US" altLang="en-US" sz="2400">
                <a:solidFill>
                  <a:srgbClr val="663300"/>
                </a:solidFill>
                <a:latin typeface="Arial" panose="020B0604020202020204" pitchFamily="34" charset="0"/>
              </a:endParaRPr>
            </a:p>
          </p:txBody>
        </p:sp>
        <p:sp>
          <p:nvSpPr>
            <p:cNvPr id="26639" name="Oval 18"/>
            <p:cNvSpPr>
              <a:spLocks noChangeArrowheads="1"/>
            </p:cNvSpPr>
            <p:nvPr/>
          </p:nvSpPr>
          <p:spPr bwMode="auto">
            <a:xfrm>
              <a:off x="2400" y="672"/>
              <a:ext cx="480" cy="336"/>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400">
                  <a:solidFill>
                    <a:srgbClr val="663300"/>
                  </a:solidFill>
                  <a:latin typeface="Arial" panose="020B0604020202020204" pitchFamily="34" charset="0"/>
                </a:rPr>
                <a:t>c</a:t>
              </a:r>
              <a:endParaRPr lang="en-US" altLang="en-US" sz="2400">
                <a:solidFill>
                  <a:srgbClr val="663300"/>
                </a:solidFill>
                <a:latin typeface="Arial" panose="020B0604020202020204" pitchFamily="34" charset="0"/>
              </a:endParaRPr>
            </a:p>
          </p:txBody>
        </p:sp>
        <p:sp>
          <p:nvSpPr>
            <p:cNvPr id="26640" name="Oval 19"/>
            <p:cNvSpPr>
              <a:spLocks noChangeArrowheads="1"/>
            </p:cNvSpPr>
            <p:nvPr/>
          </p:nvSpPr>
          <p:spPr bwMode="auto">
            <a:xfrm>
              <a:off x="3312" y="672"/>
              <a:ext cx="480" cy="336"/>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400">
                  <a:solidFill>
                    <a:srgbClr val="663300"/>
                  </a:solidFill>
                  <a:latin typeface="Arial" panose="020B0604020202020204" pitchFamily="34" charset="0"/>
                </a:rPr>
                <a:t>d</a:t>
              </a:r>
              <a:endParaRPr lang="en-US" altLang="en-US" sz="2400">
                <a:solidFill>
                  <a:srgbClr val="663300"/>
                </a:solidFill>
                <a:latin typeface="Arial" panose="020B0604020202020204" pitchFamily="34" charset="0"/>
              </a:endParaRPr>
            </a:p>
          </p:txBody>
        </p:sp>
        <p:sp>
          <p:nvSpPr>
            <p:cNvPr id="26641" name="Oval 20"/>
            <p:cNvSpPr>
              <a:spLocks noChangeArrowheads="1"/>
            </p:cNvSpPr>
            <p:nvPr/>
          </p:nvSpPr>
          <p:spPr bwMode="auto">
            <a:xfrm>
              <a:off x="4224" y="672"/>
              <a:ext cx="480" cy="336"/>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2400">
                  <a:solidFill>
                    <a:srgbClr val="663300"/>
                  </a:solidFill>
                  <a:latin typeface="Arial" panose="020B0604020202020204" pitchFamily="34" charset="0"/>
                </a:rPr>
                <a:t>e</a:t>
              </a:r>
              <a:endParaRPr lang="en-US" altLang="en-US" sz="2400">
                <a:solidFill>
                  <a:srgbClr val="663300"/>
                </a:solidFill>
                <a:latin typeface="Arial" panose="020B0604020202020204" pitchFamily="34" charset="0"/>
              </a:endParaRPr>
            </a:p>
          </p:txBody>
        </p:sp>
      </p:grpSp>
      <p:sp>
        <p:nvSpPr>
          <p:cNvPr id="51221" name="Text Box 21"/>
          <p:cNvSpPr txBox="1">
            <a:spLocks noChangeArrowheads="1"/>
          </p:cNvSpPr>
          <p:nvPr/>
        </p:nvSpPr>
        <p:spPr bwMode="auto">
          <a:xfrm>
            <a:off x="2667001" y="4575176"/>
            <a:ext cx="70580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800">
                <a:solidFill>
                  <a:srgbClr val="FF3300"/>
                </a:solidFill>
                <a:latin typeface="Arial" panose="020B0604020202020204" pitchFamily="34" charset="0"/>
              </a:rPr>
              <a:t>Divide by zero error…..!!</a:t>
            </a:r>
            <a:endParaRPr lang="en-US" altLang="en-US" sz="1800">
              <a:solidFill>
                <a:srgbClr val="FF3300"/>
              </a:solidFill>
              <a:latin typeface="Arial" panose="020B0604020202020204" pitchFamily="34" charset="0"/>
            </a:endParaRPr>
          </a:p>
        </p:txBody>
      </p:sp>
      <p:sp>
        <p:nvSpPr>
          <p:cNvPr id="51222" name="Text Box 22"/>
          <p:cNvSpPr txBox="1">
            <a:spLocks noChangeArrowheads="1"/>
          </p:cNvSpPr>
          <p:nvPr/>
        </p:nvSpPr>
        <p:spPr bwMode="auto">
          <a:xfrm>
            <a:off x="2667000" y="5181600"/>
            <a:ext cx="716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800">
                <a:solidFill>
                  <a:schemeClr val="tx1"/>
                </a:solidFill>
                <a:latin typeface="Arial" panose="020B0604020202020204" pitchFamily="34" charset="0"/>
              </a:rPr>
              <a:t>Code ( ‘C’ or ‘D’ ) is not ROBUST -&gt; functionality is not implemented for all the possible values of inputs.</a:t>
            </a:r>
            <a:endParaRPr lang="en-US" altLang="en-US" sz="1800">
              <a:solidFill>
                <a:schemeClr val="tx1"/>
              </a:solidFill>
              <a:latin typeface="Arial" panose="020B0604020202020204" pitchFamily="34" charset="0"/>
            </a:endParaRPr>
          </a:p>
        </p:txBody>
      </p:sp>
      <p:sp>
        <p:nvSpPr>
          <p:cNvPr id="26631" name="Text Box 25"/>
          <p:cNvSpPr txBox="1">
            <a:spLocks noChangeArrowheads="1"/>
          </p:cNvSpPr>
          <p:nvPr/>
        </p:nvSpPr>
        <p:spPr bwMode="auto">
          <a:xfrm>
            <a:off x="2590800" y="4572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CC3300"/>
                </a:solidFill>
                <a:latin typeface="Arial" panose="020B0604020202020204" pitchFamily="34" charset="0"/>
              </a:rPr>
              <a:t>Importance of robustness tests</a:t>
            </a:r>
            <a:endParaRPr lang="en-US" altLang="en-US" sz="2400">
              <a:solidFill>
                <a:srgbClr val="CC33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1221"/>
                                        </p:tgtEl>
                                        <p:attrNameLst>
                                          <p:attrName>style.visibility</p:attrName>
                                        </p:attrNameLst>
                                      </p:cBhvr>
                                      <p:to>
                                        <p:strVal val="visible"/>
                                      </p:to>
                                    </p:set>
                                    <p:anim calcmode="lin" valueType="num">
                                      <p:cBhvr>
                                        <p:cTn id="7" dur="500" fill="hold"/>
                                        <p:tgtEl>
                                          <p:spTgt spid="51221"/>
                                        </p:tgtEl>
                                        <p:attrNameLst>
                                          <p:attrName>ppt_w</p:attrName>
                                        </p:attrNameLst>
                                      </p:cBhvr>
                                      <p:tavLst>
                                        <p:tav tm="0">
                                          <p:val>
                                            <p:fltVal val="0"/>
                                          </p:val>
                                        </p:tav>
                                        <p:tav tm="100000">
                                          <p:val>
                                            <p:strVal val="#ppt_w"/>
                                          </p:val>
                                        </p:tav>
                                      </p:tavLst>
                                    </p:anim>
                                    <p:anim calcmode="lin" valueType="num">
                                      <p:cBhvr>
                                        <p:cTn id="8" dur="500" fill="hold"/>
                                        <p:tgtEl>
                                          <p:spTgt spid="5122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1222"/>
                                        </p:tgtEl>
                                        <p:attrNameLst>
                                          <p:attrName>style.visibility</p:attrName>
                                        </p:attrNameLst>
                                      </p:cBhvr>
                                      <p:to>
                                        <p:strVal val="visible"/>
                                      </p:to>
                                    </p:set>
                                    <p:animEffect transition="in" filter="randombar(horizontal)">
                                      <p:cBhvr>
                                        <p:cTn id="13" dur="500"/>
                                        <p:tgtEl>
                                          <p:spTgt spid="51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1" grpId="0" autoUpdateAnimBg="0"/>
      <p:bldP spid="512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6821350B-002B-4EF5-BE56-51BC4B1C53B5}" type="slidenum">
              <a:rPr lang="en-US" altLang="en-US" sz="1400"/>
            </a:fld>
            <a:endParaRPr lang="en-US" altLang="en-US" sz="1400"/>
          </a:p>
        </p:txBody>
      </p:sp>
      <p:sp>
        <p:nvSpPr>
          <p:cNvPr id="7171" name="Rectangle 2"/>
          <p:cNvSpPr>
            <a:spLocks noGrp="1" noChangeArrowheads="1"/>
          </p:cNvSpPr>
          <p:nvPr>
            <p:ph type="title"/>
          </p:nvPr>
        </p:nvSpPr>
        <p:spPr>
          <a:xfrm>
            <a:off x="2590800" y="882651"/>
            <a:ext cx="3657600" cy="461963"/>
          </a:xfrm>
        </p:spPr>
        <p:txBody>
          <a:bodyPr/>
          <a:lstStyle/>
          <a:p>
            <a:pPr eaLnBrk="1" hangingPunct="1"/>
            <a:r>
              <a:rPr lang="en-US" altLang="en-US" sz="2400" b="1">
                <a:solidFill>
                  <a:srgbClr val="CC3300"/>
                </a:solidFill>
                <a:latin typeface="Arial" panose="020B0604020202020204" pitchFamily="34" charset="0"/>
              </a:rPr>
              <a:t>Objective</a:t>
            </a:r>
            <a:endParaRPr lang="en-US" altLang="en-US" sz="2400" b="1">
              <a:solidFill>
                <a:srgbClr val="CC3300"/>
              </a:solidFill>
              <a:latin typeface="Arial" panose="020B0604020202020204" pitchFamily="34" charset="0"/>
            </a:endParaRPr>
          </a:p>
        </p:txBody>
      </p:sp>
      <p:sp>
        <p:nvSpPr>
          <p:cNvPr id="7172" name="Rectangle 3"/>
          <p:cNvSpPr>
            <a:spLocks noGrp="1" noChangeArrowheads="1"/>
          </p:cNvSpPr>
          <p:nvPr>
            <p:ph type="body" idx="1"/>
          </p:nvPr>
        </p:nvSpPr>
        <p:spPr>
          <a:xfrm>
            <a:off x="2667000" y="2057400"/>
            <a:ext cx="5334000" cy="3429000"/>
          </a:xfrm>
        </p:spPr>
        <p:txBody>
          <a:bodyPr/>
          <a:lstStyle/>
          <a:p>
            <a:pPr marL="0" indent="0">
              <a:buNone/>
            </a:pPr>
            <a:r>
              <a:rPr lang="en-US" altLang="en-US" sz="2000">
                <a:latin typeface="Arial" panose="020B0604020202020204" pitchFamily="34" charset="0"/>
              </a:rPr>
              <a:t>Beginners acquaintance to low-level testing.</a:t>
            </a:r>
            <a:endParaRPr lang="en-US" altLang="en-US" sz="2000">
              <a:latin typeface="Arial" panose="020B0604020202020204" pitchFamily="34" charset="0"/>
            </a:endParaRPr>
          </a:p>
          <a:p>
            <a:pPr marL="0" indent="0">
              <a:buNone/>
            </a:pPr>
            <a:endParaRPr lang="en-US" altLang="en-US" sz="24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F1846666-60DB-4082-AC6F-81A8D70CC3D7}" type="slidenum">
              <a:rPr lang="en-US" altLang="en-US" sz="1400"/>
            </a:fld>
            <a:endParaRPr lang="en-US" altLang="en-US" sz="1400"/>
          </a:p>
        </p:txBody>
      </p:sp>
      <p:sp>
        <p:nvSpPr>
          <p:cNvPr id="28675" name="Rectangle 2"/>
          <p:cNvSpPr>
            <a:spLocks noGrp="1" noChangeArrowheads="1"/>
          </p:cNvSpPr>
          <p:nvPr>
            <p:ph type="title"/>
          </p:nvPr>
        </p:nvSpPr>
        <p:spPr>
          <a:xfrm>
            <a:off x="2041526" y="692150"/>
            <a:ext cx="8596313" cy="457200"/>
          </a:xfrm>
        </p:spPr>
        <p:txBody>
          <a:bodyPr/>
          <a:lstStyle/>
          <a:p>
            <a:pPr eaLnBrk="1" hangingPunct="1"/>
            <a:r>
              <a:rPr lang="en-US" altLang="en-US" sz="2000" b="1">
                <a:solidFill>
                  <a:srgbClr val="CC3300"/>
                </a:solidFill>
                <a:latin typeface="Arial" panose="020B0604020202020204" pitchFamily="34" charset="0"/>
              </a:rPr>
              <a:t>    </a:t>
            </a:r>
            <a:r>
              <a:rPr lang="en-US" altLang="en-US" sz="2400" b="1">
                <a:solidFill>
                  <a:srgbClr val="CC3300"/>
                </a:solidFill>
                <a:latin typeface="Arial" panose="020B0604020202020204" pitchFamily="34" charset="0"/>
              </a:rPr>
              <a:t>Summary…</a:t>
            </a:r>
            <a:r>
              <a:rPr lang="en-US" altLang="en-US" sz="2000" b="1">
                <a:solidFill>
                  <a:srgbClr val="CC3300"/>
                </a:solidFill>
                <a:latin typeface="Arial" panose="020B0604020202020204" pitchFamily="34" charset="0"/>
              </a:rPr>
              <a:t> </a:t>
            </a:r>
            <a:endParaRPr lang="en-US" altLang="en-US" sz="2000" b="1">
              <a:solidFill>
                <a:srgbClr val="CC3300"/>
              </a:solidFill>
              <a:latin typeface="Arial" panose="020B0604020202020204" pitchFamily="34" charset="0"/>
            </a:endParaRPr>
          </a:p>
        </p:txBody>
      </p:sp>
      <p:sp>
        <p:nvSpPr>
          <p:cNvPr id="28676" name="Rectangle 3"/>
          <p:cNvSpPr>
            <a:spLocks noGrp="1" noChangeArrowheads="1"/>
          </p:cNvSpPr>
          <p:nvPr>
            <p:ph type="body" idx="1"/>
          </p:nvPr>
        </p:nvSpPr>
        <p:spPr>
          <a:xfrm>
            <a:off x="2438400" y="1295400"/>
            <a:ext cx="7772400" cy="1752600"/>
          </a:xfrm>
        </p:spPr>
        <p:txBody>
          <a:bodyPr/>
          <a:lstStyle/>
          <a:p>
            <a:pPr eaLnBrk="1" hangingPunct="1">
              <a:buFont typeface="Wingdings" panose="05000000000000000000" pitchFamily="2" charset="2"/>
              <a:buChar char="Ø"/>
            </a:pPr>
            <a:r>
              <a:rPr lang="en-US" altLang="en-US" sz="1800" b="1">
                <a:latin typeface="Arial" panose="020B0604020202020204" pitchFamily="34" charset="0"/>
              </a:rPr>
              <a:t>V model </a:t>
            </a:r>
            <a:endParaRPr lang="en-US" altLang="en-US" sz="1800" b="1">
              <a:latin typeface="Arial" panose="020B0604020202020204" pitchFamily="34" charset="0"/>
            </a:endParaRPr>
          </a:p>
          <a:p>
            <a:pPr eaLnBrk="1" hangingPunct="1">
              <a:buFont typeface="Wingdings" panose="05000000000000000000" pitchFamily="2" charset="2"/>
              <a:buChar char="Ø"/>
            </a:pPr>
            <a:r>
              <a:rPr lang="en-US" altLang="en-US" sz="1800" b="1">
                <a:latin typeface="Arial" panose="020B0604020202020204" pitchFamily="34" charset="0"/>
              </a:rPr>
              <a:t>Testing concepts</a:t>
            </a:r>
            <a:endParaRPr lang="en-US" altLang="en-US" sz="1800" b="1">
              <a:latin typeface="Arial" panose="020B0604020202020204" pitchFamily="34" charset="0"/>
            </a:endParaRPr>
          </a:p>
          <a:p>
            <a:pPr lvl="1" eaLnBrk="1" hangingPunct="1">
              <a:buSzTx/>
              <a:buFont typeface="Wingdings" panose="05000000000000000000" pitchFamily="2" charset="2"/>
              <a:buChar char="ü"/>
            </a:pPr>
            <a:r>
              <a:rPr lang="en-US" altLang="en-US" sz="1700" b="1">
                <a:latin typeface="Arial" panose="020B0604020202020204" pitchFamily="34" charset="0"/>
              </a:rPr>
              <a:t>        Phases of Testing ( Hierarchy )</a:t>
            </a:r>
            <a:endParaRPr lang="en-US" altLang="en-US" sz="1700" b="1">
              <a:latin typeface="Arial" panose="020B0604020202020204" pitchFamily="34" charset="0"/>
            </a:endParaRPr>
          </a:p>
          <a:p>
            <a:pPr lvl="1" eaLnBrk="1" hangingPunct="1">
              <a:buSzTx/>
              <a:buFont typeface="Wingdings" panose="05000000000000000000" pitchFamily="2" charset="2"/>
              <a:buChar char="ü"/>
            </a:pPr>
            <a:r>
              <a:rPr lang="en-US" altLang="en-US" sz="1700" b="1">
                <a:latin typeface="Arial" panose="020B0604020202020204" pitchFamily="34" charset="0"/>
              </a:rPr>
              <a:t>        Black box and white box Testing</a:t>
            </a:r>
            <a:endParaRPr lang="en-US" altLang="en-US" sz="1700" b="1">
              <a:latin typeface="Arial" panose="020B0604020202020204" pitchFamily="34" charset="0"/>
            </a:endParaRPr>
          </a:p>
          <a:p>
            <a:pPr lvl="1" eaLnBrk="1" hangingPunct="1">
              <a:buSzTx/>
              <a:buFont typeface="Wingdings" panose="05000000000000000000" pitchFamily="2" charset="2"/>
              <a:buChar char="ü"/>
            </a:pPr>
            <a:r>
              <a:rPr lang="en-US" altLang="en-US" sz="1700" b="1">
                <a:latin typeface="Arial" panose="020B0604020202020204" pitchFamily="34" charset="0"/>
              </a:rPr>
              <a:t>        Low-Level or Unit Testing</a:t>
            </a:r>
            <a:endParaRPr lang="en-US" altLang="en-US" sz="1700" b="1">
              <a:latin typeface="Arial" panose="020B0604020202020204" pitchFamily="34" charset="0"/>
            </a:endParaRPr>
          </a:p>
        </p:txBody>
      </p:sp>
      <p:sp>
        <p:nvSpPr>
          <p:cNvPr id="28677" name="Rectangle 4"/>
          <p:cNvSpPr>
            <a:spLocks noChangeArrowheads="1"/>
          </p:cNvSpPr>
          <p:nvPr/>
        </p:nvSpPr>
        <p:spPr bwMode="auto">
          <a:xfrm>
            <a:off x="2438400" y="3429000"/>
            <a:ext cx="7772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buFont typeface="Wingdings" panose="05000000000000000000" pitchFamily="2" charset="2"/>
              <a:buChar char="Ø"/>
            </a:pPr>
            <a:r>
              <a:rPr lang="en-US" altLang="en-US" sz="1800">
                <a:latin typeface="Arial" panose="020B0604020202020204" pitchFamily="34" charset="0"/>
              </a:rPr>
              <a:t>Low-level Testing concepts…</a:t>
            </a:r>
            <a:endParaRPr lang="en-US" altLang="en-US" sz="1800">
              <a:latin typeface="Arial" panose="020B0604020202020204" pitchFamily="34" charset="0"/>
            </a:endParaRPr>
          </a:p>
          <a:p>
            <a:pPr lvl="1" eaLnBrk="1" hangingPunct="1">
              <a:buSzTx/>
              <a:buFont typeface="Wingdings" panose="05000000000000000000" pitchFamily="2" charset="2"/>
              <a:buChar char="ü"/>
            </a:pPr>
            <a:r>
              <a:rPr lang="en-US" altLang="en-US" sz="1700">
                <a:latin typeface="Arial" panose="020B0604020202020204" pitchFamily="34" charset="0"/>
              </a:rPr>
              <a:t>       Testing the functionality of code with design</a:t>
            </a:r>
            <a:endParaRPr lang="en-US" altLang="en-US" sz="1700">
              <a:latin typeface="Arial" panose="020B0604020202020204" pitchFamily="34" charset="0"/>
            </a:endParaRPr>
          </a:p>
          <a:p>
            <a:pPr lvl="1" eaLnBrk="1" hangingPunct="1">
              <a:buSzTx/>
              <a:buFont typeface="Wingdings" panose="05000000000000000000" pitchFamily="2" charset="2"/>
              <a:buChar char="ü"/>
            </a:pPr>
            <a:r>
              <a:rPr lang="en-US" altLang="en-US" sz="1700">
                <a:latin typeface="Arial" panose="020B0604020202020204" pitchFamily="34" charset="0"/>
              </a:rPr>
              <a:t>       Checking for the boundaries</a:t>
            </a:r>
            <a:endParaRPr lang="en-US" altLang="en-US" sz="1700">
              <a:latin typeface="Arial" panose="020B0604020202020204" pitchFamily="34" charset="0"/>
            </a:endParaRPr>
          </a:p>
          <a:p>
            <a:pPr lvl="1" eaLnBrk="1" hangingPunct="1">
              <a:buSzTx/>
              <a:buFont typeface="Wingdings" panose="05000000000000000000" pitchFamily="2" charset="2"/>
              <a:buChar char="ü"/>
            </a:pPr>
            <a:r>
              <a:rPr lang="en-US" altLang="en-US" sz="1700">
                <a:latin typeface="Arial" panose="020B0604020202020204" pitchFamily="34" charset="0"/>
              </a:rPr>
              <a:t>       Importance of robustness tests</a:t>
            </a:r>
            <a:endParaRPr lang="en-US" altLang="en-US" sz="170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D39A2ADA-AC0B-46FD-80CB-89F6FC5FBA1E}" type="slidenum">
              <a:rPr lang="en-US" altLang="en-US" sz="1400"/>
            </a:fld>
            <a:endParaRPr lang="en-US" altLang="en-US" sz="1400"/>
          </a:p>
        </p:txBody>
      </p:sp>
      <p:sp>
        <p:nvSpPr>
          <p:cNvPr id="29699" name="Rectangle 2"/>
          <p:cNvSpPr>
            <a:spLocks noGrp="1" noChangeArrowheads="1"/>
          </p:cNvSpPr>
          <p:nvPr>
            <p:ph type="title"/>
          </p:nvPr>
        </p:nvSpPr>
        <p:spPr>
          <a:xfrm>
            <a:off x="2286000" y="609600"/>
            <a:ext cx="7924800" cy="457200"/>
          </a:xfrm>
        </p:spPr>
        <p:txBody>
          <a:bodyPr/>
          <a:lstStyle/>
          <a:p>
            <a:pPr eaLnBrk="1" hangingPunct="1"/>
            <a:r>
              <a:rPr lang="en-US" altLang="en-US" sz="2400" b="1">
                <a:solidFill>
                  <a:srgbClr val="CC3300"/>
                </a:solidFill>
                <a:latin typeface="Arial" panose="020B0604020202020204" pitchFamily="34" charset="0"/>
              </a:rPr>
              <a:t>Testing tools</a:t>
            </a:r>
            <a:endParaRPr lang="en-US" altLang="en-US" sz="2400" b="1">
              <a:solidFill>
                <a:srgbClr val="CC3300"/>
              </a:solidFill>
              <a:latin typeface="Arial" panose="020B0604020202020204" pitchFamily="34" charset="0"/>
            </a:endParaRPr>
          </a:p>
        </p:txBody>
      </p:sp>
      <p:sp>
        <p:nvSpPr>
          <p:cNvPr id="29700" name="Rectangle 3"/>
          <p:cNvSpPr>
            <a:spLocks noGrp="1" noChangeArrowheads="1"/>
          </p:cNvSpPr>
          <p:nvPr>
            <p:ph type="body" idx="1"/>
          </p:nvPr>
        </p:nvSpPr>
        <p:spPr>
          <a:xfrm>
            <a:off x="2362200" y="1371600"/>
            <a:ext cx="7620000" cy="4038600"/>
          </a:xfrm>
        </p:spPr>
        <p:txBody>
          <a:bodyPr/>
          <a:lstStyle/>
          <a:p>
            <a:pPr eaLnBrk="1" hangingPunct="1">
              <a:lnSpc>
                <a:spcPct val="90000"/>
              </a:lnSpc>
              <a:buFontTx/>
              <a:buNone/>
            </a:pPr>
            <a:r>
              <a:rPr lang="en-US" altLang="en-US" sz="2400">
                <a:latin typeface="Arial" panose="020B0604020202020204" pitchFamily="34" charset="0"/>
              </a:rPr>
              <a:t>Some of the Unit Testing tools</a:t>
            </a:r>
            <a:endParaRPr lang="en-US" altLang="en-US" sz="2400">
              <a:latin typeface="Arial" panose="020B0604020202020204" pitchFamily="34" charset="0"/>
            </a:endParaRPr>
          </a:p>
          <a:p>
            <a:pPr eaLnBrk="1" hangingPunct="1">
              <a:lnSpc>
                <a:spcPct val="90000"/>
              </a:lnSpc>
              <a:buFontTx/>
              <a:buNone/>
            </a:pPr>
            <a:r>
              <a:rPr lang="en-US" altLang="en-US" sz="2400">
                <a:latin typeface="Arial" panose="020B0604020202020204" pitchFamily="34" charset="0"/>
              </a:rPr>
              <a:t>     </a:t>
            </a:r>
            <a:endParaRPr lang="en-US" altLang="en-US" sz="2400">
              <a:latin typeface="Arial" panose="020B0604020202020204" pitchFamily="34" charset="0"/>
            </a:endParaRPr>
          </a:p>
          <a:p>
            <a:pPr eaLnBrk="1" hangingPunct="1">
              <a:lnSpc>
                <a:spcPct val="90000"/>
              </a:lnSpc>
              <a:buFont typeface="Wingdings" panose="05000000000000000000" pitchFamily="2" charset="2"/>
              <a:buChar char="§"/>
            </a:pPr>
            <a:r>
              <a:rPr lang="en-US" altLang="en-US" sz="2000">
                <a:latin typeface="Arial" panose="020B0604020202020204" pitchFamily="34" charset="0"/>
              </a:rPr>
              <a:t>C 		RTRT,Cantata, VectorCAST</a:t>
            </a:r>
            <a:r>
              <a:rPr lang="en-US" altLang="en-US" sz="2000" b="1">
                <a:latin typeface="Arial" panose="020B0604020202020204" pitchFamily="34" charset="0"/>
              </a:rPr>
              <a:t>, 				</a:t>
            </a:r>
            <a:r>
              <a:rPr lang="en-US" altLang="en-US" sz="2000">
                <a:latin typeface="Arial" panose="020B0604020202020204" pitchFamily="34" charset="0"/>
              </a:rPr>
              <a:t>	MinUnit, CTB etc.</a:t>
            </a:r>
            <a:endParaRPr lang="en-US" altLang="en-US" sz="2000">
              <a:latin typeface="Arial" panose="020B0604020202020204" pitchFamily="34" charset="0"/>
            </a:endParaRPr>
          </a:p>
          <a:p>
            <a:pPr eaLnBrk="1" hangingPunct="1">
              <a:lnSpc>
                <a:spcPct val="90000"/>
              </a:lnSpc>
              <a:buFont typeface="Wingdings" panose="05000000000000000000" pitchFamily="2" charset="2"/>
              <a:buChar char="§"/>
            </a:pPr>
            <a:endParaRPr lang="en-US" altLang="en-US" sz="2000">
              <a:latin typeface="Arial" panose="020B0604020202020204" pitchFamily="34" charset="0"/>
            </a:endParaRPr>
          </a:p>
          <a:p>
            <a:pPr eaLnBrk="1" hangingPunct="1">
              <a:lnSpc>
                <a:spcPct val="90000"/>
              </a:lnSpc>
              <a:buFont typeface="Wingdings" panose="05000000000000000000" pitchFamily="2" charset="2"/>
              <a:buChar char="§"/>
            </a:pPr>
            <a:r>
              <a:rPr lang="en-US" altLang="en-US" sz="2000">
                <a:latin typeface="Arial" panose="020B0604020202020204" pitchFamily="34" charset="0"/>
              </a:rPr>
              <a:t>C++ 		RTRT, Cantata, VectorCAST, 					C++Test, CTA++, CppUnit</a:t>
            </a:r>
            <a:r>
              <a:rPr lang="en-US" altLang="en-US" sz="2000" b="1">
                <a:latin typeface="Arial" panose="020B0604020202020204" pitchFamily="34" charset="0"/>
              </a:rPr>
              <a:t> </a:t>
            </a:r>
            <a:r>
              <a:rPr lang="en-US" altLang="en-US" sz="2000">
                <a:latin typeface="Arial" panose="020B0604020202020204" pitchFamily="34" charset="0"/>
              </a:rPr>
              <a:t>etc.</a:t>
            </a:r>
            <a:endParaRPr lang="en-US" altLang="en-US" sz="2000">
              <a:latin typeface="Arial" panose="020B0604020202020204" pitchFamily="34" charset="0"/>
            </a:endParaRPr>
          </a:p>
          <a:p>
            <a:pPr eaLnBrk="1" hangingPunct="1">
              <a:lnSpc>
                <a:spcPct val="90000"/>
              </a:lnSpc>
              <a:buFont typeface="Wingdings" panose="05000000000000000000" pitchFamily="2" charset="2"/>
              <a:buChar char="§"/>
            </a:pPr>
            <a:endParaRPr lang="en-US" altLang="en-US" sz="2000">
              <a:latin typeface="Arial" panose="020B0604020202020204" pitchFamily="34" charset="0"/>
            </a:endParaRPr>
          </a:p>
          <a:p>
            <a:pPr eaLnBrk="1" hangingPunct="1">
              <a:lnSpc>
                <a:spcPct val="90000"/>
              </a:lnSpc>
              <a:buFont typeface="Wingdings" panose="05000000000000000000" pitchFamily="2" charset="2"/>
              <a:buChar char="§"/>
            </a:pPr>
            <a:r>
              <a:rPr lang="en-US" altLang="en-US" sz="2000">
                <a:latin typeface="Arial" panose="020B0604020202020204" pitchFamily="34" charset="0"/>
              </a:rPr>
              <a:t>ADA 	RTRT, AdaTEST, VectorCAST, 					TBGEN, Aunit etc.</a:t>
            </a:r>
            <a:endParaRPr lang="en-US" altLang="en-US" sz="20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11958000-3254-4D78-9856-D639186BC70E}" type="slidenum">
              <a:rPr lang="en-US" altLang="en-US" sz="1400"/>
            </a:fld>
            <a:endParaRPr lang="en-US" altLang="en-US" sz="1400"/>
          </a:p>
        </p:txBody>
      </p:sp>
      <p:sp>
        <p:nvSpPr>
          <p:cNvPr id="30723" name="Oval 3"/>
          <p:cNvSpPr>
            <a:spLocks noChangeArrowheads="1"/>
          </p:cNvSpPr>
          <p:nvPr/>
        </p:nvSpPr>
        <p:spPr bwMode="auto">
          <a:xfrm>
            <a:off x="2514600" y="1524000"/>
            <a:ext cx="1524000" cy="8382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800">
                <a:latin typeface="Arial" panose="020B0604020202020204" pitchFamily="34" charset="0"/>
              </a:rPr>
              <a:t>Test script</a:t>
            </a:r>
            <a:endParaRPr lang="en-US" altLang="en-US" sz="1800">
              <a:latin typeface="Arial" panose="020B0604020202020204" pitchFamily="34" charset="0"/>
            </a:endParaRPr>
          </a:p>
        </p:txBody>
      </p:sp>
      <p:sp>
        <p:nvSpPr>
          <p:cNvPr id="30724" name="Oval 4"/>
          <p:cNvSpPr>
            <a:spLocks noChangeArrowheads="1"/>
          </p:cNvSpPr>
          <p:nvPr/>
        </p:nvSpPr>
        <p:spPr bwMode="auto">
          <a:xfrm>
            <a:off x="2514600" y="2514600"/>
            <a:ext cx="1524000" cy="8382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800">
                <a:latin typeface="Arial" panose="020B0604020202020204" pitchFamily="34" charset="0"/>
              </a:rPr>
              <a:t>Source code</a:t>
            </a:r>
            <a:endParaRPr lang="en-US" altLang="en-US" sz="1800">
              <a:latin typeface="Arial" panose="020B0604020202020204" pitchFamily="34" charset="0"/>
            </a:endParaRPr>
          </a:p>
        </p:txBody>
      </p:sp>
      <p:sp>
        <p:nvSpPr>
          <p:cNvPr id="30725" name="Rectangle 5"/>
          <p:cNvSpPr>
            <a:spLocks noChangeArrowheads="1"/>
          </p:cNvSpPr>
          <p:nvPr/>
        </p:nvSpPr>
        <p:spPr bwMode="auto">
          <a:xfrm>
            <a:off x="5257800" y="2057400"/>
            <a:ext cx="1447800" cy="533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800">
                <a:latin typeface="Arial" panose="020B0604020202020204" pitchFamily="34" charset="0"/>
              </a:rPr>
              <a:t>Test tool</a:t>
            </a:r>
            <a:endParaRPr lang="en-US" altLang="en-US" sz="1800">
              <a:latin typeface="Arial" panose="020B0604020202020204" pitchFamily="34" charset="0"/>
            </a:endParaRPr>
          </a:p>
        </p:txBody>
      </p:sp>
      <p:sp>
        <p:nvSpPr>
          <p:cNvPr id="30726" name="Line 6"/>
          <p:cNvSpPr>
            <a:spLocks noChangeShapeType="1"/>
          </p:cNvSpPr>
          <p:nvPr/>
        </p:nvSpPr>
        <p:spPr bwMode="auto">
          <a:xfrm>
            <a:off x="4038600" y="1981200"/>
            <a:ext cx="1219200"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27" name="Line 7"/>
          <p:cNvSpPr>
            <a:spLocks noChangeShapeType="1"/>
          </p:cNvSpPr>
          <p:nvPr/>
        </p:nvSpPr>
        <p:spPr bwMode="auto">
          <a:xfrm flipV="1">
            <a:off x="4038600" y="2514600"/>
            <a:ext cx="1219200" cy="381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28" name="Oval 9"/>
          <p:cNvSpPr>
            <a:spLocks noChangeArrowheads="1"/>
          </p:cNvSpPr>
          <p:nvPr/>
        </p:nvSpPr>
        <p:spPr bwMode="auto">
          <a:xfrm>
            <a:off x="8001000" y="2514600"/>
            <a:ext cx="1752600" cy="8382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600">
                <a:latin typeface="Arial" panose="020B0604020202020204" pitchFamily="34" charset="0"/>
              </a:rPr>
              <a:t>Coverage Report</a:t>
            </a:r>
            <a:endParaRPr lang="en-US" altLang="en-US" sz="1600">
              <a:latin typeface="Arial" panose="020B0604020202020204" pitchFamily="34" charset="0"/>
            </a:endParaRPr>
          </a:p>
        </p:txBody>
      </p:sp>
      <p:sp>
        <p:nvSpPr>
          <p:cNvPr id="30729" name="Oval 10"/>
          <p:cNvSpPr>
            <a:spLocks noChangeArrowheads="1"/>
          </p:cNvSpPr>
          <p:nvPr/>
        </p:nvSpPr>
        <p:spPr bwMode="auto">
          <a:xfrm>
            <a:off x="8001000" y="1524000"/>
            <a:ext cx="1676400" cy="838200"/>
          </a:xfrm>
          <a:prstGeom prst="ellipse">
            <a:avLst/>
          </a:prstGeom>
          <a:solidFill>
            <a:srgbClr val="D6E3A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0"/>
              </a:spcBef>
              <a:buFontTx/>
              <a:buNone/>
            </a:pPr>
            <a:r>
              <a:rPr lang="en-US" altLang="en-US" sz="1800">
                <a:latin typeface="Arial" panose="020B0604020202020204" pitchFamily="34" charset="0"/>
              </a:rPr>
              <a:t>Test Report</a:t>
            </a:r>
            <a:endParaRPr lang="en-US" altLang="en-US" sz="1800">
              <a:latin typeface="Arial" panose="020B0604020202020204" pitchFamily="34" charset="0"/>
            </a:endParaRPr>
          </a:p>
        </p:txBody>
      </p:sp>
      <p:sp>
        <p:nvSpPr>
          <p:cNvPr id="30730" name="Line 11"/>
          <p:cNvSpPr>
            <a:spLocks noChangeShapeType="1"/>
          </p:cNvSpPr>
          <p:nvPr/>
        </p:nvSpPr>
        <p:spPr bwMode="auto">
          <a:xfrm flipV="1">
            <a:off x="6705600" y="1981200"/>
            <a:ext cx="1295400" cy="228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31" name="Line 12"/>
          <p:cNvSpPr>
            <a:spLocks noChangeShapeType="1"/>
          </p:cNvSpPr>
          <p:nvPr/>
        </p:nvSpPr>
        <p:spPr bwMode="auto">
          <a:xfrm>
            <a:off x="6705600" y="2514600"/>
            <a:ext cx="1295400"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32" name="Text Box 13"/>
          <p:cNvSpPr txBox="1">
            <a:spLocks noChangeArrowheads="1"/>
          </p:cNvSpPr>
          <p:nvPr/>
        </p:nvSpPr>
        <p:spPr bwMode="auto">
          <a:xfrm>
            <a:off x="2438400" y="3581401"/>
            <a:ext cx="7239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800">
                <a:latin typeface="Arial" panose="020B0604020202020204" pitchFamily="34" charset="0"/>
              </a:rPr>
              <a:t>Test script or Test Plan : Consists of testers inputs to the parameters and expected results. This script is </a:t>
            </a:r>
            <a:r>
              <a:rPr lang="en-US" altLang="en-US" sz="1800">
                <a:solidFill>
                  <a:srgbClr val="FF3300"/>
                </a:solidFill>
                <a:latin typeface="Arial" panose="020B0604020202020204" pitchFamily="34" charset="0"/>
              </a:rPr>
              <a:t>processed by the tool and converted into a driver</a:t>
            </a:r>
            <a:r>
              <a:rPr lang="en-US" altLang="en-US" sz="1800">
                <a:latin typeface="Arial" panose="020B0604020202020204" pitchFamily="34" charset="0"/>
              </a:rPr>
              <a:t>, driving the source. In RTRT, the name is given as &lt;name&gt;.ptu</a:t>
            </a:r>
            <a:endParaRPr lang="en-US" altLang="en-US" sz="1800">
              <a:latin typeface="Arial" panose="020B0604020202020204" pitchFamily="34" charset="0"/>
            </a:endParaRPr>
          </a:p>
        </p:txBody>
      </p:sp>
      <p:sp>
        <p:nvSpPr>
          <p:cNvPr id="30733" name="Text Box 14"/>
          <p:cNvSpPr txBox="1">
            <a:spLocks noChangeArrowheads="1"/>
          </p:cNvSpPr>
          <p:nvPr/>
        </p:nvSpPr>
        <p:spPr bwMode="auto">
          <a:xfrm>
            <a:off x="2438400" y="4876801"/>
            <a:ext cx="716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800">
                <a:latin typeface="Arial" panose="020B0604020202020204" pitchFamily="34" charset="0"/>
              </a:rPr>
              <a:t>Test Report : Results of the test execution, whether passed or failed.</a:t>
            </a:r>
            <a:endParaRPr lang="en-US" altLang="en-US" sz="1800">
              <a:latin typeface="Arial" panose="020B0604020202020204" pitchFamily="34" charset="0"/>
            </a:endParaRPr>
          </a:p>
        </p:txBody>
      </p:sp>
      <p:sp>
        <p:nvSpPr>
          <p:cNvPr id="30734" name="Text Box 15"/>
          <p:cNvSpPr txBox="1">
            <a:spLocks noChangeArrowheads="1"/>
          </p:cNvSpPr>
          <p:nvPr/>
        </p:nvSpPr>
        <p:spPr bwMode="auto">
          <a:xfrm>
            <a:off x="2438400" y="5410200"/>
            <a:ext cx="693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800">
                <a:latin typeface="Arial" panose="020B0604020202020204" pitchFamily="34" charset="0"/>
              </a:rPr>
              <a:t>Coverage Report :  How much of the total source code have been covered by all the test cases.</a:t>
            </a:r>
            <a:endParaRPr lang="en-US" altLang="en-US" sz="1800">
              <a:latin typeface="Arial" panose="020B0604020202020204" pitchFamily="34" charset="0"/>
            </a:endParaRPr>
          </a:p>
        </p:txBody>
      </p:sp>
      <p:sp>
        <p:nvSpPr>
          <p:cNvPr id="30735" name="Text Box 16"/>
          <p:cNvSpPr txBox="1">
            <a:spLocks noChangeArrowheads="1"/>
          </p:cNvSpPr>
          <p:nvPr/>
        </p:nvSpPr>
        <p:spPr bwMode="auto">
          <a:xfrm>
            <a:off x="9601200" y="25146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400">
                <a:latin typeface="Arial" panose="020B0604020202020204" pitchFamily="34" charset="0"/>
              </a:rPr>
              <a:t>optional</a:t>
            </a:r>
            <a:endParaRPr lang="en-US" altLang="en-US" sz="1400">
              <a:latin typeface="Arial" panose="020B0604020202020204" pitchFamily="34" charset="0"/>
            </a:endParaRPr>
          </a:p>
        </p:txBody>
      </p:sp>
      <p:sp>
        <p:nvSpPr>
          <p:cNvPr id="30736" name="Rectangle 17"/>
          <p:cNvSpPr>
            <a:spLocks noChangeArrowheads="1"/>
          </p:cNvSpPr>
          <p:nvPr/>
        </p:nvSpPr>
        <p:spPr bwMode="auto">
          <a:xfrm>
            <a:off x="2071688" y="579438"/>
            <a:ext cx="8596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2400">
                <a:solidFill>
                  <a:srgbClr val="CC3300"/>
                </a:solidFill>
                <a:latin typeface="Arial" panose="020B0604020202020204" pitchFamily="34" charset="0"/>
              </a:rPr>
              <a:t>Testing tools</a:t>
            </a:r>
            <a:endParaRPr lang="en-US" altLang="en-US" sz="2400">
              <a:solidFill>
                <a:srgbClr val="CC3300"/>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EA0FAFF4-2788-4561-A8C6-4A2D6D4D3D1D}" type="slidenum">
              <a:rPr lang="en-US" altLang="en-US" sz="1400"/>
            </a:fld>
            <a:endParaRPr lang="en-US" altLang="en-US" sz="1400"/>
          </a:p>
        </p:txBody>
      </p:sp>
      <p:sp>
        <p:nvSpPr>
          <p:cNvPr id="31747" name="Rectangle 2"/>
          <p:cNvSpPr>
            <a:spLocks noGrp="1" noChangeArrowheads="1"/>
          </p:cNvSpPr>
          <p:nvPr>
            <p:ph type="title"/>
          </p:nvPr>
        </p:nvSpPr>
        <p:spPr>
          <a:xfrm>
            <a:off x="2286000" y="692150"/>
            <a:ext cx="4343400" cy="457200"/>
          </a:xfrm>
        </p:spPr>
        <p:txBody>
          <a:bodyPr/>
          <a:lstStyle/>
          <a:p>
            <a:pPr eaLnBrk="1" hangingPunct="1"/>
            <a:r>
              <a:rPr lang="en-GB" altLang="en-US" sz="2400" b="1">
                <a:solidFill>
                  <a:srgbClr val="CC3300"/>
                </a:solidFill>
                <a:latin typeface="Arial" panose="020B0604020202020204" pitchFamily="34" charset="0"/>
              </a:rPr>
              <a:t>Stub Definition</a:t>
            </a:r>
            <a:endParaRPr lang="en-US" altLang="en-US" sz="2400" b="1">
              <a:solidFill>
                <a:srgbClr val="CC3300"/>
              </a:solidFill>
              <a:latin typeface="Arial" panose="020B0604020202020204" pitchFamily="34" charset="0"/>
            </a:endParaRPr>
          </a:p>
        </p:txBody>
      </p:sp>
      <p:sp>
        <p:nvSpPr>
          <p:cNvPr id="31748" name="Rectangle 3"/>
          <p:cNvSpPr>
            <a:spLocks noGrp="1" noChangeArrowheads="1"/>
          </p:cNvSpPr>
          <p:nvPr>
            <p:ph type="body" idx="1"/>
          </p:nvPr>
        </p:nvSpPr>
        <p:spPr>
          <a:xfrm>
            <a:off x="2514600" y="1219200"/>
            <a:ext cx="7010400" cy="4800600"/>
          </a:xfrm>
        </p:spPr>
        <p:txBody>
          <a:bodyPr/>
          <a:lstStyle/>
          <a:p>
            <a:pPr eaLnBrk="1" hangingPunct="1">
              <a:buFontTx/>
              <a:buChar char="•"/>
            </a:pPr>
            <a:r>
              <a:rPr lang="en-US" altLang="en-US" sz="2000">
                <a:latin typeface="Arial" panose="020B0604020202020204" pitchFamily="34" charset="0"/>
                <a:cs typeface="Arial" panose="020B0604020202020204" pitchFamily="34" charset="0"/>
              </a:rPr>
              <a:t>Stubs are </a:t>
            </a:r>
            <a:r>
              <a:rPr lang="en-US" altLang="en-US" sz="2000">
                <a:solidFill>
                  <a:srgbClr val="000099"/>
                </a:solidFill>
                <a:latin typeface="Arial" panose="020B0604020202020204" pitchFamily="34" charset="0"/>
                <a:cs typeface="Arial" panose="020B0604020202020204" pitchFamily="34" charset="0"/>
              </a:rPr>
              <a:t>simulated</a:t>
            </a:r>
            <a:r>
              <a:rPr lang="en-US" altLang="en-US" sz="2000">
                <a:latin typeface="Arial" panose="020B0604020202020204" pitchFamily="34" charset="0"/>
                <a:cs typeface="Arial" panose="020B0604020202020204" pitchFamily="34" charset="0"/>
              </a:rPr>
              <a:t> implementations of functions that cannot be run in the testing environment, or functions for which the user wishes to give an alternative implementation for testing purposes.</a:t>
            </a:r>
            <a:r>
              <a:rPr lang="en-US" altLang="en-US" sz="2000">
                <a:latin typeface="Arial" panose="020B0604020202020204" pitchFamily="34" charset="0"/>
              </a:rPr>
              <a:t>  </a:t>
            </a:r>
            <a:endParaRPr lang="en-US" altLang="en-US" sz="2000">
              <a:latin typeface="Arial" panose="020B0604020202020204" pitchFamily="34" charset="0"/>
            </a:endParaRPr>
          </a:p>
          <a:p>
            <a:pPr eaLnBrk="1" hangingPunct="1">
              <a:buFontTx/>
              <a:buChar char="•"/>
            </a:pPr>
            <a:endParaRPr lang="en-US" altLang="en-US" sz="2000">
              <a:latin typeface="Arial" panose="020B0604020202020204" pitchFamily="34" charset="0"/>
            </a:endParaRPr>
          </a:p>
          <a:p>
            <a:pPr eaLnBrk="1" hangingPunct="1">
              <a:buFontTx/>
              <a:buChar char="•"/>
            </a:pPr>
            <a:endParaRPr lang="en-GB" altLang="en-US" sz="2000">
              <a:latin typeface="Arial" panose="020B0604020202020204" pitchFamily="34" charset="0"/>
            </a:endParaRPr>
          </a:p>
        </p:txBody>
      </p:sp>
      <p:pic>
        <p:nvPicPr>
          <p:cNvPr id="31749" name="Picture 7" descr="Difference in Drivers and Stubs | Software Testing ~ I Answer 4 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686050"/>
            <a:ext cx="56197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a:xfrm>
            <a:off x="2362201" y="609601"/>
            <a:ext cx="5883275" cy="461963"/>
          </a:xfrm>
        </p:spPr>
        <p:txBody>
          <a:bodyPr/>
          <a:lstStyle/>
          <a:p>
            <a:r>
              <a:rPr lang="en-US" altLang="en-US" sz="2400" b="1">
                <a:solidFill>
                  <a:srgbClr val="CC3300"/>
                </a:solidFill>
                <a:latin typeface="Arial" panose="020B0604020202020204" pitchFamily="34" charset="0"/>
              </a:rPr>
              <a:t>What is Code coverage?</a:t>
            </a:r>
            <a:endParaRPr lang="en-US" altLang="en-US" sz="2400" b="1">
              <a:solidFill>
                <a:srgbClr val="CC3300"/>
              </a:solidFill>
              <a:latin typeface="Arial" panose="020B0604020202020204" pitchFamily="34" charset="0"/>
            </a:endParaRPr>
          </a:p>
        </p:txBody>
      </p:sp>
      <p:sp>
        <p:nvSpPr>
          <p:cNvPr id="32771" name="Content Placeholder 2"/>
          <p:cNvSpPr>
            <a:spLocks noGrp="1" noChangeArrowheads="1"/>
          </p:cNvSpPr>
          <p:nvPr>
            <p:ph idx="1"/>
          </p:nvPr>
        </p:nvSpPr>
        <p:spPr>
          <a:xfrm>
            <a:off x="2590800" y="1371600"/>
            <a:ext cx="6553200" cy="3733800"/>
          </a:xfrm>
        </p:spPr>
        <p:txBody>
          <a:bodyPr/>
          <a:lstStyle/>
          <a:p>
            <a:pPr>
              <a:buFontTx/>
              <a:buChar char="•"/>
            </a:pPr>
            <a:r>
              <a:rPr lang="en-US" altLang="en-US" sz="2000">
                <a:latin typeface="Arial" panose="020B0604020202020204" pitchFamily="34" charset="0"/>
                <a:cs typeface="Arial" panose="020B0604020202020204" pitchFamily="34" charset="0"/>
              </a:rPr>
              <a:t>Code coverage is a measure which describes the degree of which the source code of the program has been tested.</a:t>
            </a:r>
            <a:endParaRPr lang="en-US" altLang="en-US" sz="2000">
              <a:latin typeface="Arial" panose="020B0604020202020204" pitchFamily="34" charset="0"/>
              <a:cs typeface="Arial" panose="020B0604020202020204" pitchFamily="34" charset="0"/>
            </a:endParaRPr>
          </a:p>
          <a:p>
            <a:pPr>
              <a:buFontTx/>
              <a:buChar char="•"/>
            </a:pPr>
            <a:r>
              <a:rPr lang="en-US" altLang="en-US" sz="2000">
                <a:latin typeface="Arial" panose="020B0604020202020204" pitchFamily="34" charset="0"/>
                <a:cs typeface="Arial" panose="020B0604020202020204" pitchFamily="34" charset="0"/>
              </a:rPr>
              <a:t>It is one form of white box testing which finds the areas of the program not exercised by a set of test cases. </a:t>
            </a:r>
            <a:endParaRPr lang="en-US" altLang="en-US" sz="2000">
              <a:latin typeface="Arial" panose="020B0604020202020204" pitchFamily="34" charset="0"/>
              <a:cs typeface="Arial" panose="020B0604020202020204" pitchFamily="34" charset="0"/>
            </a:endParaRPr>
          </a:p>
          <a:p>
            <a:pPr>
              <a:buFontTx/>
              <a:buChar char="•"/>
            </a:pPr>
            <a:r>
              <a:rPr lang="en-US" altLang="en-US" sz="2000">
                <a:latin typeface="Arial" panose="020B0604020202020204" pitchFamily="34" charset="0"/>
                <a:cs typeface="Arial" panose="020B0604020202020204" pitchFamily="34" charset="0"/>
              </a:rPr>
              <a:t>It also creates some test cases to increase coverage and determining a quantitative measure of code coverage.</a:t>
            </a:r>
            <a:endParaRPr lang="en-US" altLang="en-US" sz="2000">
              <a:latin typeface="Arial" panose="020B0604020202020204" pitchFamily="34" charset="0"/>
              <a:cs typeface="Arial" panose="020B0604020202020204" pitchFamily="34" charset="0"/>
            </a:endParaRPr>
          </a:p>
        </p:txBody>
      </p:sp>
      <p:sp>
        <p:nvSpPr>
          <p:cNvPr id="32772"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0C91CD5D-ADAF-4F04-8D96-EA87CA1FB313}" type="slidenum">
              <a:rPr lang="en-US" altLang="en-US" sz="1400"/>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a:xfrm>
            <a:off x="2590800" y="690564"/>
            <a:ext cx="4724400" cy="460375"/>
          </a:xfrm>
        </p:spPr>
        <p:txBody>
          <a:bodyPr/>
          <a:lstStyle/>
          <a:p>
            <a:r>
              <a:rPr lang="en-US" altLang="en-US" sz="2400" b="1">
                <a:solidFill>
                  <a:srgbClr val="CC3300"/>
                </a:solidFill>
                <a:latin typeface="Arial" panose="020B0604020202020204" pitchFamily="34" charset="0"/>
              </a:rPr>
              <a:t>Types of coverage?</a:t>
            </a:r>
            <a:endParaRPr lang="en-US" altLang="en-US" sz="2400" b="1">
              <a:solidFill>
                <a:srgbClr val="CC3300"/>
              </a:solidFill>
              <a:latin typeface="Arial" panose="020B0604020202020204" pitchFamily="34" charset="0"/>
            </a:endParaRPr>
          </a:p>
        </p:txBody>
      </p:sp>
      <p:sp>
        <p:nvSpPr>
          <p:cNvPr id="33795" name="Content Placeholder 2"/>
          <p:cNvSpPr>
            <a:spLocks noGrp="1" noChangeArrowheads="1"/>
          </p:cNvSpPr>
          <p:nvPr>
            <p:ph idx="1"/>
          </p:nvPr>
        </p:nvSpPr>
        <p:spPr>
          <a:xfrm>
            <a:off x="2590800" y="1676400"/>
            <a:ext cx="6858000" cy="4114800"/>
          </a:xfrm>
        </p:spPr>
        <p:txBody>
          <a:bodyPr/>
          <a:lstStyle/>
          <a:p>
            <a:pPr>
              <a:buFontTx/>
              <a:buChar char="•"/>
            </a:pPr>
            <a:r>
              <a:rPr lang="en-US" altLang="en-US" sz="2000">
                <a:latin typeface="Arial" panose="020B0604020202020204" pitchFamily="34" charset="0"/>
                <a:cs typeface="Arial" panose="020B0604020202020204" pitchFamily="34" charset="0"/>
              </a:rPr>
              <a:t>Statement Coverage</a:t>
            </a:r>
            <a:endParaRPr lang="en-US" altLang="en-US" sz="2000">
              <a:latin typeface="Arial" panose="020B0604020202020204" pitchFamily="34" charset="0"/>
              <a:cs typeface="Arial" panose="020B0604020202020204" pitchFamily="34" charset="0"/>
            </a:endParaRPr>
          </a:p>
          <a:p>
            <a:pPr>
              <a:buFontTx/>
              <a:buChar char="•"/>
            </a:pPr>
            <a:r>
              <a:rPr lang="en-US" altLang="en-US" sz="2000">
                <a:latin typeface="Arial" panose="020B0604020202020204" pitchFamily="34" charset="0"/>
                <a:cs typeface="Arial" panose="020B0604020202020204" pitchFamily="34" charset="0"/>
              </a:rPr>
              <a:t>Decision Coverage</a:t>
            </a:r>
            <a:endParaRPr lang="en-US" altLang="en-US" sz="2000">
              <a:latin typeface="Arial" panose="020B0604020202020204" pitchFamily="34" charset="0"/>
              <a:cs typeface="Arial" panose="020B0604020202020204" pitchFamily="34" charset="0"/>
            </a:endParaRPr>
          </a:p>
          <a:p>
            <a:pPr>
              <a:buFontTx/>
              <a:buChar char="•"/>
            </a:pPr>
            <a:r>
              <a:rPr lang="en-US" altLang="en-US" sz="2000">
                <a:latin typeface="Arial" panose="020B0604020202020204" pitchFamily="34" charset="0"/>
                <a:cs typeface="Arial" panose="020B0604020202020204" pitchFamily="34" charset="0"/>
              </a:rPr>
              <a:t>Branch Coverage</a:t>
            </a:r>
            <a:endParaRPr lang="en-US" altLang="en-US" sz="2000">
              <a:latin typeface="Arial" panose="020B0604020202020204" pitchFamily="34" charset="0"/>
              <a:cs typeface="Arial" panose="020B0604020202020204" pitchFamily="34" charset="0"/>
            </a:endParaRPr>
          </a:p>
          <a:p>
            <a:pPr>
              <a:buFontTx/>
              <a:buChar char="•"/>
            </a:pPr>
            <a:r>
              <a:rPr lang="en-US" altLang="en-US" sz="2000">
                <a:latin typeface="Arial" panose="020B0604020202020204" pitchFamily="34" charset="0"/>
                <a:cs typeface="Arial" panose="020B0604020202020204" pitchFamily="34" charset="0"/>
              </a:rPr>
              <a:t>Condition Coverage</a:t>
            </a:r>
            <a:endParaRPr lang="en-US" altLang="en-US" sz="2000">
              <a:latin typeface="Arial" panose="020B0604020202020204" pitchFamily="34" charset="0"/>
              <a:cs typeface="Arial" panose="020B0604020202020204" pitchFamily="34" charset="0"/>
            </a:endParaRPr>
          </a:p>
          <a:p>
            <a:pPr>
              <a:buFontTx/>
              <a:buChar char="•"/>
            </a:pPr>
            <a:r>
              <a:rPr lang="en-US" altLang="en-US" sz="2000">
                <a:latin typeface="Arial" panose="020B0604020202020204" pitchFamily="34" charset="0"/>
                <a:cs typeface="Arial" panose="020B0604020202020204" pitchFamily="34" charset="0"/>
              </a:rPr>
              <a:t>Modified condition/ Decision coverage(MC/DC)</a:t>
            </a:r>
            <a:endParaRPr lang="en-US" altLang="en-US" sz="2000">
              <a:latin typeface="Arial" panose="020B0604020202020204" pitchFamily="34" charset="0"/>
              <a:cs typeface="Arial" panose="020B0604020202020204" pitchFamily="34" charset="0"/>
            </a:endParaRPr>
          </a:p>
          <a:p>
            <a:pPr>
              <a:buFontTx/>
              <a:buChar char="•"/>
            </a:pPr>
            <a:r>
              <a:rPr lang="en-US" altLang="en-US" sz="2000">
                <a:latin typeface="Arial" panose="020B0604020202020204" pitchFamily="34" charset="0"/>
                <a:cs typeface="Arial" panose="020B0604020202020204" pitchFamily="34" charset="0"/>
              </a:rPr>
              <a:t>Loop coverage</a:t>
            </a:r>
            <a:endParaRPr lang="en-US" altLang="en-US" sz="2000">
              <a:latin typeface="Arial" panose="020B0604020202020204" pitchFamily="34" charset="0"/>
              <a:cs typeface="Arial" panose="020B0604020202020204" pitchFamily="34" charset="0"/>
            </a:endParaRPr>
          </a:p>
        </p:txBody>
      </p:sp>
      <p:sp>
        <p:nvSpPr>
          <p:cNvPr id="33796"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6A970C80-2E4C-4823-B94D-FBFF081037C6}" type="slidenum">
              <a:rPr lang="en-US" altLang="en-US" sz="1400"/>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DE7A0756-7561-438B-A6FB-951BC782F0BC}" type="slidenum">
              <a:rPr lang="en-US" altLang="en-US" sz="1400"/>
            </a:fld>
            <a:endParaRPr lang="en-US" altLang="en-US" sz="1400"/>
          </a:p>
        </p:txBody>
      </p:sp>
      <p:sp>
        <p:nvSpPr>
          <p:cNvPr id="34819" name="Rectangle 2"/>
          <p:cNvSpPr>
            <a:spLocks noGrp="1" noChangeArrowheads="1"/>
          </p:cNvSpPr>
          <p:nvPr>
            <p:ph type="title"/>
          </p:nvPr>
        </p:nvSpPr>
        <p:spPr>
          <a:xfrm>
            <a:off x="2362200" y="606426"/>
            <a:ext cx="7086600" cy="461963"/>
          </a:xfrm>
        </p:spPr>
        <p:txBody>
          <a:bodyPr/>
          <a:lstStyle/>
          <a:p>
            <a:pPr eaLnBrk="1" hangingPunct="1"/>
            <a:r>
              <a:rPr lang="en-US" altLang="en-US" sz="2400" b="1">
                <a:solidFill>
                  <a:srgbClr val="CC3300"/>
                </a:solidFill>
                <a:latin typeface="Arial" panose="020B0604020202020204" pitchFamily="34" charset="0"/>
              </a:rPr>
              <a:t>Statement Coverage</a:t>
            </a:r>
            <a:endParaRPr lang="en-US" altLang="en-US" sz="2400" b="1">
              <a:solidFill>
                <a:srgbClr val="CC3300"/>
              </a:solidFill>
              <a:latin typeface="Arial" panose="020B0604020202020204" pitchFamily="34" charset="0"/>
            </a:endParaRPr>
          </a:p>
        </p:txBody>
      </p:sp>
      <p:sp>
        <p:nvSpPr>
          <p:cNvPr id="34820" name="Text Box 4"/>
          <p:cNvSpPr txBox="1">
            <a:spLocks noChangeArrowheads="1"/>
          </p:cNvSpPr>
          <p:nvPr/>
        </p:nvSpPr>
        <p:spPr bwMode="auto">
          <a:xfrm>
            <a:off x="2362200" y="1085851"/>
            <a:ext cx="6934200"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Char char="•"/>
            </a:pPr>
            <a:r>
              <a:rPr lang="en-US" altLang="en-US" sz="2000">
                <a:latin typeface="Arial" panose="020B0604020202020204" pitchFamily="34" charset="0"/>
              </a:rPr>
              <a:t>How much of the total executable statements have been hit (covered) by the various test case scenarios.</a:t>
            </a:r>
            <a:endParaRPr lang="en-US" altLang="en-US" sz="2000">
              <a:latin typeface="Arial" panose="020B0604020202020204" pitchFamily="34" charset="0"/>
            </a:endParaRPr>
          </a:p>
          <a:p>
            <a:pPr eaLnBrk="1" hangingPunct="1">
              <a:spcBef>
                <a:spcPct val="50000"/>
              </a:spcBef>
              <a:buFontTx/>
              <a:buChar char="•"/>
            </a:pPr>
            <a:r>
              <a:rPr lang="en-US" altLang="en-US" sz="2000">
                <a:latin typeface="Arial" panose="020B0604020202020204" pitchFamily="34" charset="0"/>
                <a:cs typeface="Arial" panose="020B0604020202020204" pitchFamily="34" charset="0"/>
              </a:rPr>
              <a:t>The main purpose of Statement Coverage is to cover all the possible paths, lines and statements in source code.</a:t>
            </a:r>
            <a:endParaRPr lang="en-US" altLang="en-US" sz="2000">
              <a:latin typeface="Arial" panose="020B0604020202020204" pitchFamily="34" charset="0"/>
              <a:cs typeface="Arial" panose="020B0604020202020204" pitchFamily="34" charset="0"/>
            </a:endParaRPr>
          </a:p>
        </p:txBody>
      </p:sp>
      <p:sp>
        <p:nvSpPr>
          <p:cNvPr id="34821" name="Rectangle 5"/>
          <p:cNvSpPr>
            <a:spLocks noChangeArrowheads="1"/>
          </p:cNvSpPr>
          <p:nvPr/>
        </p:nvSpPr>
        <p:spPr bwMode="auto">
          <a:xfrm>
            <a:off x="2514600" y="2822576"/>
            <a:ext cx="1676400" cy="2098675"/>
          </a:xfrm>
          <a:prstGeom prst="rect">
            <a:avLst/>
          </a:prstGeom>
          <a:solidFill>
            <a:srgbClr val="D6E3A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2000">
                <a:latin typeface="Arial" panose="020B0604020202020204" pitchFamily="34" charset="0"/>
              </a:rPr>
              <a:t>{</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Stat 1;</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Stat 2;</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If &lt;cond&gt; </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   Stat 3;</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End if;</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a:t>
            </a:r>
            <a:endParaRPr lang="en-US" altLang="en-US" sz="2000">
              <a:latin typeface="Arial" panose="020B0604020202020204" pitchFamily="34" charset="0"/>
            </a:endParaRPr>
          </a:p>
        </p:txBody>
      </p:sp>
      <p:sp>
        <p:nvSpPr>
          <p:cNvPr id="34822" name="Text Box 7"/>
          <p:cNvSpPr txBox="1">
            <a:spLocks noChangeArrowheads="1"/>
          </p:cNvSpPr>
          <p:nvPr/>
        </p:nvSpPr>
        <p:spPr bwMode="auto">
          <a:xfrm>
            <a:off x="4514850" y="2825751"/>
            <a:ext cx="51625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800">
                <a:latin typeface="Arial" panose="020B0604020202020204" pitchFamily="34" charset="0"/>
              </a:rPr>
              <a:t>In the given piece of code block, if condition is false  then 2 out of 3 statements are said to be covered. </a:t>
            </a:r>
            <a:endParaRPr lang="en-US" altLang="en-US" sz="1800">
              <a:latin typeface="Arial" panose="020B0604020202020204" pitchFamily="34" charset="0"/>
            </a:endParaRPr>
          </a:p>
          <a:p>
            <a:pPr eaLnBrk="1" hangingPunct="1">
              <a:spcBef>
                <a:spcPct val="50000"/>
              </a:spcBef>
              <a:buFontTx/>
              <a:buNone/>
            </a:pPr>
            <a:r>
              <a:rPr lang="en-US" altLang="en-US" sz="1800">
                <a:latin typeface="Arial" panose="020B0604020202020204" pitchFamily="34" charset="0"/>
              </a:rPr>
              <a:t>100% coverage can be achieved by writing a test case, with the condition being true.</a:t>
            </a:r>
            <a:endParaRPr lang="en-US" altLang="en-US" sz="1800">
              <a:latin typeface="Arial" panose="020B0604020202020204" pitchFamily="34" charset="0"/>
            </a:endParaRPr>
          </a:p>
        </p:txBody>
      </p:sp>
      <p:sp>
        <p:nvSpPr>
          <p:cNvPr id="34823" name="Text Box 8"/>
          <p:cNvSpPr txBox="1">
            <a:spLocks noChangeArrowheads="1"/>
          </p:cNvSpPr>
          <p:nvPr/>
        </p:nvSpPr>
        <p:spPr bwMode="auto">
          <a:xfrm>
            <a:off x="2347913" y="4903789"/>
            <a:ext cx="7086600"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800">
                <a:latin typeface="Arial" panose="020B0604020202020204" pitchFamily="34" charset="0"/>
              </a:rPr>
              <a:t>Note : </a:t>
            </a:r>
            <a:endParaRPr lang="en-US" altLang="en-US" sz="1800">
              <a:latin typeface="Arial" panose="020B0604020202020204" pitchFamily="34" charset="0"/>
            </a:endParaRPr>
          </a:p>
          <a:p>
            <a:pPr eaLnBrk="1" hangingPunct="1">
              <a:spcBef>
                <a:spcPct val="50000"/>
              </a:spcBef>
              <a:buFontTx/>
              <a:buNone/>
            </a:pPr>
            <a:r>
              <a:rPr lang="en-US" altLang="en-US" sz="1600">
                <a:latin typeface="Arial" panose="020B0604020202020204" pitchFamily="34" charset="0"/>
              </a:rPr>
              <a:t>This kind of </a:t>
            </a:r>
            <a:r>
              <a:rPr lang="en-US" altLang="en-US" sz="1600">
                <a:solidFill>
                  <a:schemeClr val="bg2"/>
                </a:solidFill>
                <a:latin typeface="Arial" panose="020B0604020202020204" pitchFamily="34" charset="0"/>
              </a:rPr>
              <a:t>if</a:t>
            </a:r>
            <a:r>
              <a:rPr lang="en-US" altLang="en-US" sz="1600">
                <a:latin typeface="Arial" panose="020B0604020202020204" pitchFamily="34" charset="0"/>
              </a:rPr>
              <a:t> statement without else part is referred as </a:t>
            </a:r>
            <a:r>
              <a:rPr lang="en-US" altLang="en-US" sz="1600">
                <a:solidFill>
                  <a:schemeClr val="bg2"/>
                </a:solidFill>
                <a:latin typeface="Arial" panose="020B0604020202020204" pitchFamily="34" charset="0"/>
              </a:rPr>
              <a:t>implicit if</a:t>
            </a:r>
            <a:r>
              <a:rPr lang="en-US" altLang="en-US" sz="1600">
                <a:latin typeface="Arial" panose="020B0604020202020204" pitchFamily="34" charset="0"/>
              </a:rPr>
              <a:t>.  </a:t>
            </a:r>
            <a:endParaRPr lang="en-US" altLang="en-US" sz="1600">
              <a:latin typeface="Arial" panose="020B0604020202020204" pitchFamily="34" charset="0"/>
            </a:endParaRPr>
          </a:p>
          <a:p>
            <a:pPr eaLnBrk="1" hangingPunct="1">
              <a:spcBef>
                <a:spcPct val="50000"/>
              </a:spcBef>
              <a:buFontTx/>
              <a:buNone/>
            </a:pPr>
            <a:r>
              <a:rPr lang="en-US" altLang="en-US" sz="1600">
                <a:latin typeface="Arial" panose="020B0604020202020204" pitchFamily="34" charset="0"/>
              </a:rPr>
              <a:t>If any piece of code cannot be covered by any means then it is called </a:t>
            </a:r>
            <a:r>
              <a:rPr lang="en-US" altLang="en-US" sz="1600">
                <a:solidFill>
                  <a:schemeClr val="bg2"/>
                </a:solidFill>
                <a:latin typeface="Arial" panose="020B0604020202020204" pitchFamily="34" charset="0"/>
              </a:rPr>
              <a:t>’DEAD code’</a:t>
            </a:r>
            <a:endParaRPr lang="en-US" altLang="en-US" sz="1600">
              <a:solidFill>
                <a:schemeClr val="bg2"/>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title"/>
          </p:nvPr>
        </p:nvSpPr>
        <p:spPr>
          <a:xfrm>
            <a:off x="2286000" y="595313"/>
            <a:ext cx="6553200" cy="461962"/>
          </a:xfrm>
        </p:spPr>
        <p:txBody>
          <a:bodyPr/>
          <a:lstStyle/>
          <a:p>
            <a:r>
              <a:rPr lang="en-US" altLang="en-US" sz="2400" b="1">
                <a:solidFill>
                  <a:srgbClr val="CC3300"/>
                </a:solidFill>
                <a:latin typeface="Arial" panose="020B0604020202020204" pitchFamily="34" charset="0"/>
              </a:rPr>
              <a:t>Example for statement coverage</a:t>
            </a:r>
            <a:endParaRPr lang="en-US" altLang="en-US" sz="2400" b="1">
              <a:solidFill>
                <a:srgbClr val="CC3300"/>
              </a:solidFill>
              <a:latin typeface="Arial" panose="020B0604020202020204" pitchFamily="34" charset="0"/>
            </a:endParaRPr>
          </a:p>
        </p:txBody>
      </p:sp>
      <p:sp>
        <p:nvSpPr>
          <p:cNvPr id="35843"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A3CD5D45-4DC9-4E37-A9A4-45D43738C165}" type="slidenum">
              <a:rPr lang="en-US" altLang="en-US" sz="1400"/>
            </a:fld>
            <a:endParaRPr lang="en-US" altLang="en-US" sz="1400"/>
          </a:p>
        </p:txBody>
      </p:sp>
      <p:sp>
        <p:nvSpPr>
          <p:cNvPr id="35844" name="Content Placeholder 6"/>
          <p:cNvSpPr>
            <a:spLocks noGrp="1" noChangeArrowheads="1"/>
          </p:cNvSpPr>
          <p:nvPr>
            <p:ph idx="1"/>
          </p:nvPr>
        </p:nvSpPr>
        <p:spPr>
          <a:xfrm>
            <a:off x="2590800" y="1295400"/>
            <a:ext cx="6781800" cy="4724400"/>
          </a:xfrm>
        </p:spPr>
        <p:txBody>
          <a:bodyPr>
            <a:normAutofit lnSpcReduction="10000"/>
          </a:bodyPr>
          <a:lstStyle/>
          <a:p>
            <a:pPr marL="0" indent="0">
              <a:buNone/>
            </a:pPr>
            <a:r>
              <a:rPr lang="en-US" altLang="en-US" sz="2000"/>
              <a:t>Source Code:</a:t>
            </a:r>
            <a:endParaRPr lang="en-US" altLang="en-US" sz="2000"/>
          </a:p>
          <a:p>
            <a:pPr marL="0" indent="0">
              <a:buNone/>
            </a:pPr>
            <a:endParaRPr lang="en-US" altLang="en-US" sz="2000"/>
          </a:p>
          <a:p>
            <a:pPr marL="0" indent="0">
              <a:lnSpc>
                <a:spcPct val="150000"/>
              </a:lnSpc>
              <a:buNone/>
            </a:pPr>
            <a:r>
              <a:rPr lang="en-US" altLang="en-US" sz="2000">
                <a:solidFill>
                  <a:srgbClr val="7030A0"/>
                </a:solidFill>
              </a:rPr>
              <a:t>Prints (int a, int b) { ------------ Printsum is a function</a:t>
            </a:r>
            <a:endParaRPr lang="en-US" altLang="en-US" sz="2000">
              <a:solidFill>
                <a:srgbClr val="7030A0"/>
              </a:solidFill>
            </a:endParaRPr>
          </a:p>
          <a:p>
            <a:pPr marL="0" indent="0">
              <a:lnSpc>
                <a:spcPct val="150000"/>
              </a:lnSpc>
              <a:buNone/>
            </a:pPr>
            <a:r>
              <a:rPr lang="en-US" altLang="en-US" sz="2000">
                <a:solidFill>
                  <a:srgbClr val="7030A0"/>
                </a:solidFill>
              </a:rPr>
              <a:t> int result = a+ b;</a:t>
            </a:r>
            <a:endParaRPr lang="en-US" altLang="en-US" sz="2000">
              <a:solidFill>
                <a:srgbClr val="7030A0"/>
              </a:solidFill>
            </a:endParaRPr>
          </a:p>
          <a:p>
            <a:pPr marL="0" indent="0">
              <a:lnSpc>
                <a:spcPct val="150000"/>
              </a:lnSpc>
              <a:buNone/>
            </a:pPr>
            <a:r>
              <a:rPr lang="en-US" altLang="en-US" sz="2000">
                <a:solidFill>
                  <a:srgbClr val="7030A0"/>
                </a:solidFill>
              </a:rPr>
              <a:t> If (result&gt; 0) </a:t>
            </a:r>
            <a:endParaRPr lang="en-US" altLang="en-US" sz="2000">
              <a:solidFill>
                <a:srgbClr val="7030A0"/>
              </a:solidFill>
            </a:endParaRPr>
          </a:p>
          <a:p>
            <a:pPr marL="0" indent="0">
              <a:lnSpc>
                <a:spcPct val="150000"/>
              </a:lnSpc>
              <a:buNone/>
            </a:pPr>
            <a:r>
              <a:rPr lang="en-US" altLang="en-US" sz="2000">
                <a:solidFill>
                  <a:srgbClr val="7030A0"/>
                </a:solidFill>
              </a:rPr>
              <a:t> Print ("Positive", result)</a:t>
            </a:r>
            <a:endParaRPr lang="en-US" altLang="en-US" sz="2000">
              <a:solidFill>
                <a:srgbClr val="7030A0"/>
              </a:solidFill>
            </a:endParaRPr>
          </a:p>
          <a:p>
            <a:pPr marL="0" indent="0">
              <a:lnSpc>
                <a:spcPct val="150000"/>
              </a:lnSpc>
              <a:buNone/>
            </a:pPr>
            <a:r>
              <a:rPr lang="en-US" altLang="en-US" sz="2000">
                <a:solidFill>
                  <a:srgbClr val="7030A0"/>
                </a:solidFill>
              </a:rPr>
              <a:t> Else </a:t>
            </a:r>
            <a:endParaRPr lang="en-US" altLang="en-US" sz="2000">
              <a:solidFill>
                <a:srgbClr val="7030A0"/>
              </a:solidFill>
            </a:endParaRPr>
          </a:p>
          <a:p>
            <a:pPr marL="0" indent="0">
              <a:lnSpc>
                <a:spcPct val="150000"/>
              </a:lnSpc>
              <a:buNone/>
            </a:pPr>
            <a:r>
              <a:rPr lang="en-US" altLang="en-US" sz="2000">
                <a:solidFill>
                  <a:srgbClr val="7030A0"/>
                </a:solidFill>
              </a:rPr>
              <a:t> Print ("Negative", result) </a:t>
            </a:r>
            <a:endParaRPr lang="en-US" altLang="en-US" sz="2000">
              <a:solidFill>
                <a:srgbClr val="7030A0"/>
              </a:solidFill>
            </a:endParaRPr>
          </a:p>
          <a:p>
            <a:pPr marL="0" indent="0">
              <a:lnSpc>
                <a:spcPct val="150000"/>
              </a:lnSpc>
              <a:buNone/>
            </a:pPr>
            <a:r>
              <a:rPr lang="en-US" altLang="en-US" sz="2000">
                <a:solidFill>
                  <a:srgbClr val="7030A0"/>
                </a:solidFill>
              </a:rPr>
              <a:t>} ----------- End of the source code </a:t>
            </a:r>
            <a:endParaRPr lang="en-US" altLang="en-US" sz="2000">
              <a:solidFill>
                <a:srgbClr val="7030A0"/>
              </a:solidFill>
            </a:endParaRPr>
          </a:p>
          <a:p>
            <a:pPr marL="0" indent="0">
              <a:buNone/>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a:xfrm>
            <a:off x="2154239" y="823913"/>
            <a:ext cx="2776537" cy="461962"/>
          </a:xfrm>
        </p:spPr>
        <p:txBody>
          <a:bodyPr/>
          <a:lstStyle/>
          <a:p>
            <a:r>
              <a:rPr lang="en-US" altLang="en-US" sz="2400" b="1">
                <a:solidFill>
                  <a:srgbClr val="CC3300"/>
                </a:solidFill>
                <a:latin typeface="Arial" panose="020B0604020202020204" pitchFamily="34" charset="0"/>
              </a:rPr>
              <a:t>Test Case 1 :</a:t>
            </a:r>
            <a:endParaRPr lang="en-US" altLang="en-US" sz="2400" b="1">
              <a:solidFill>
                <a:srgbClr val="CC3300"/>
              </a:solidFill>
              <a:latin typeface="Arial" panose="020B0604020202020204" pitchFamily="34" charset="0"/>
            </a:endParaRPr>
          </a:p>
        </p:txBody>
      </p:sp>
      <p:sp>
        <p:nvSpPr>
          <p:cNvPr id="3" name="Content Placeholder 2"/>
          <p:cNvSpPr>
            <a:spLocks noGrp="1"/>
          </p:cNvSpPr>
          <p:nvPr>
            <p:ph idx="1"/>
          </p:nvPr>
        </p:nvSpPr>
        <p:spPr>
          <a:xfrm>
            <a:off x="5411788" y="1143000"/>
            <a:ext cx="5029200" cy="5181600"/>
          </a:xfrm>
        </p:spPr>
        <p:txBody>
          <a:bodyPr/>
          <a:lstStyle/>
          <a:p>
            <a:pPr>
              <a:buFont typeface="Arial" panose="020B0604020202020204" pitchFamily="34" charset="0"/>
              <a:buChar char="•"/>
              <a:defRPr/>
            </a:pPr>
            <a:r>
              <a:rPr lang="en-US" sz="2000" dirty="0"/>
              <a:t>The statements marked in yellow color are those which are executed as per the scenario</a:t>
            </a:r>
            <a:endParaRPr lang="en-US" sz="2000" dirty="0"/>
          </a:p>
          <a:p>
            <a:pPr>
              <a:buFont typeface="Arial" panose="020B0604020202020204" pitchFamily="34" charset="0"/>
              <a:buChar char="•"/>
              <a:defRPr/>
            </a:pPr>
            <a:r>
              <a:rPr lang="en-US" sz="2000" dirty="0"/>
              <a:t>Number of executed statements = 5, Total number of statements = 7</a:t>
            </a:r>
            <a:endParaRPr lang="en-US" sz="2000" dirty="0"/>
          </a:p>
          <a:p>
            <a:pPr>
              <a:buFont typeface="Arial" panose="020B0604020202020204" pitchFamily="34" charset="0"/>
              <a:buChar char="•"/>
              <a:defRPr/>
            </a:pPr>
            <a:r>
              <a:rPr lang="en-US" sz="2000" dirty="0"/>
              <a:t>Statement Coverage: 5/7 = 71%</a:t>
            </a:r>
            <a:endParaRPr lang="en-US" sz="2000" dirty="0"/>
          </a:p>
          <a:p>
            <a:pPr marL="0" indent="0">
              <a:buNone/>
              <a:defRPr/>
            </a:pPr>
            <a:endParaRPr lang="en-US" dirty="0"/>
          </a:p>
        </p:txBody>
      </p:sp>
      <p:sp>
        <p:nvSpPr>
          <p:cNvPr id="36868" name="Text Placeholder 3"/>
          <p:cNvSpPr>
            <a:spLocks noGrp="1" noChangeArrowheads="1"/>
          </p:cNvSpPr>
          <p:nvPr>
            <p:ph type="body" sz="half" idx="2"/>
          </p:nvPr>
        </p:nvSpPr>
        <p:spPr>
          <a:xfrm>
            <a:off x="2154238" y="1635126"/>
            <a:ext cx="3255962" cy="4460875"/>
          </a:xfrm>
        </p:spPr>
        <p:txBody>
          <a:bodyPr/>
          <a:lstStyle/>
          <a:p>
            <a:r>
              <a:rPr lang="en-US" altLang="en-US" sz="2000"/>
              <a:t>If a = 3, b = 9</a:t>
            </a:r>
            <a:endParaRPr lang="en-US" altLang="en-US" sz="2000"/>
          </a:p>
          <a:p>
            <a:endParaRPr lang="en-US" altLang="en-US"/>
          </a:p>
        </p:txBody>
      </p:sp>
      <p:sp>
        <p:nvSpPr>
          <p:cNvPr id="36869" name="Slide Number Placeholder 4"/>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F4ADF5EF-9B1B-4252-8262-F48E7C36BEC4}" type="slidenum">
              <a:rPr lang="en-US" altLang="en-US" sz="1400"/>
            </a:fld>
            <a:endParaRPr lang="en-US" altLang="en-US" sz="1400"/>
          </a:p>
        </p:txBody>
      </p:sp>
      <p:pic>
        <p:nvPicPr>
          <p:cNvPr id="36870" name="Picture 2" descr="https://www.guru99.com/images/1/102518_1122_CodeCoverag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238" y="2057400"/>
            <a:ext cx="317976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2" descr="https://www.guru99.com/images/jsp/030116_0814_LearnStatem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194050"/>
            <a:ext cx="4954588"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2" name="Picture 2" descr="https://www.guru99.com/images/jsp/030116_0814_LearnStatem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5334000"/>
            <a:ext cx="4800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a:xfrm>
            <a:off x="2154239" y="909638"/>
            <a:ext cx="2949575" cy="461962"/>
          </a:xfrm>
        </p:spPr>
        <p:txBody>
          <a:bodyPr/>
          <a:lstStyle/>
          <a:p>
            <a:r>
              <a:rPr lang="en-US" altLang="en-US" sz="2400" b="1">
                <a:solidFill>
                  <a:srgbClr val="CC3300"/>
                </a:solidFill>
                <a:latin typeface="Arial" panose="020B0604020202020204" pitchFamily="34" charset="0"/>
              </a:rPr>
              <a:t>Case 2 :</a:t>
            </a:r>
            <a:endParaRPr lang="en-US" altLang="en-US" sz="2400" b="1">
              <a:solidFill>
                <a:srgbClr val="CC3300"/>
              </a:solidFill>
              <a:latin typeface="Arial" panose="020B0604020202020204" pitchFamily="34" charset="0"/>
            </a:endParaRPr>
          </a:p>
        </p:txBody>
      </p:sp>
      <p:sp>
        <p:nvSpPr>
          <p:cNvPr id="37891" name="Content Placeholder 2"/>
          <p:cNvSpPr>
            <a:spLocks noGrp="1" noChangeArrowheads="1"/>
          </p:cNvSpPr>
          <p:nvPr>
            <p:ph idx="1"/>
          </p:nvPr>
        </p:nvSpPr>
        <p:spPr>
          <a:xfrm>
            <a:off x="5411788" y="909638"/>
            <a:ext cx="4951412" cy="5414962"/>
          </a:xfrm>
        </p:spPr>
        <p:txBody>
          <a:bodyPr/>
          <a:lstStyle/>
          <a:p>
            <a:pPr>
              <a:buFontTx/>
              <a:buChar char="•"/>
            </a:pPr>
            <a:r>
              <a:rPr lang="en-US" altLang="en-US" sz="2000"/>
              <a:t>The statements marked in yellow color are those which are executed as per the scenario.</a:t>
            </a:r>
            <a:endParaRPr lang="en-US" altLang="en-US" sz="2000"/>
          </a:p>
          <a:p>
            <a:pPr>
              <a:buFontTx/>
              <a:buChar char="•"/>
            </a:pPr>
            <a:r>
              <a:rPr lang="en-US" altLang="en-US" sz="2000"/>
              <a:t>Number of executed statements = 6</a:t>
            </a:r>
            <a:endParaRPr lang="en-US" altLang="en-US" sz="2000"/>
          </a:p>
          <a:p>
            <a:pPr>
              <a:buFontTx/>
              <a:buChar char="•"/>
            </a:pPr>
            <a:r>
              <a:rPr lang="en-US" altLang="en-US" sz="2000"/>
              <a:t>Total number of statements = 7</a:t>
            </a:r>
            <a:endParaRPr lang="en-US" altLang="en-US" sz="2000"/>
          </a:p>
          <a:p>
            <a:pPr>
              <a:buFontTx/>
              <a:buChar char="•"/>
            </a:pPr>
            <a:r>
              <a:rPr lang="en-US" altLang="en-US" sz="2000"/>
              <a:t>Statement Coverage: 6/7 = 85%</a:t>
            </a:r>
            <a:endParaRPr lang="en-US" altLang="en-US" sz="2000"/>
          </a:p>
        </p:txBody>
      </p:sp>
      <p:sp>
        <p:nvSpPr>
          <p:cNvPr id="37892" name="Text Placeholder 3"/>
          <p:cNvSpPr>
            <a:spLocks noGrp="1" noChangeArrowheads="1"/>
          </p:cNvSpPr>
          <p:nvPr>
            <p:ph type="body" sz="half" idx="2"/>
          </p:nvPr>
        </p:nvSpPr>
        <p:spPr>
          <a:xfrm>
            <a:off x="2154239" y="1635126"/>
            <a:ext cx="3203575" cy="4460875"/>
          </a:xfrm>
        </p:spPr>
        <p:txBody>
          <a:bodyPr/>
          <a:lstStyle/>
          <a:p>
            <a:r>
              <a:rPr lang="en-US" altLang="en-US" sz="2000"/>
              <a:t>If a = -3, b = -9</a:t>
            </a:r>
            <a:endParaRPr lang="en-US" altLang="en-US" sz="2000"/>
          </a:p>
          <a:p>
            <a:endParaRPr lang="en-US" altLang="en-US"/>
          </a:p>
        </p:txBody>
      </p:sp>
      <p:sp>
        <p:nvSpPr>
          <p:cNvPr id="37893" name="Slide Number Placeholder 4"/>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C6EDBCF6-9E48-4729-A1DB-BB3EE6ED9182}" type="slidenum">
              <a:rPr lang="en-US" altLang="en-US" sz="1400"/>
            </a:fld>
            <a:endParaRPr lang="en-US" altLang="en-US" sz="1400"/>
          </a:p>
        </p:txBody>
      </p:sp>
      <p:pic>
        <p:nvPicPr>
          <p:cNvPr id="37894" name="Picture 2" descr="https://www.guru99.com/images/jsp/030116_0814_LearnStat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200400"/>
            <a:ext cx="4954588"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5" name="Picture 2" descr="https://www.guru99.com/images/1/102518_1122_CodeCoverag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239" y="2184400"/>
            <a:ext cx="32035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4" descr="https://www.guru99.com/images/jsp/030116_0814_LearnStatem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5400675"/>
            <a:ext cx="4876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9E072C29-A9A6-464A-BC05-3089E41F324A}" type="slidenum">
              <a:rPr lang="en-US" altLang="en-US" sz="1400"/>
            </a:fld>
            <a:endParaRPr lang="en-US" altLang="en-US" sz="1400"/>
          </a:p>
        </p:txBody>
      </p:sp>
      <p:sp>
        <p:nvSpPr>
          <p:cNvPr id="8195" name="Rectangle 2"/>
          <p:cNvSpPr>
            <a:spLocks noGrp="1" noChangeArrowheads="1"/>
          </p:cNvSpPr>
          <p:nvPr>
            <p:ph type="title"/>
          </p:nvPr>
        </p:nvSpPr>
        <p:spPr>
          <a:xfrm>
            <a:off x="2590800" y="690563"/>
            <a:ext cx="3810000" cy="461962"/>
          </a:xfrm>
        </p:spPr>
        <p:txBody>
          <a:bodyPr/>
          <a:lstStyle/>
          <a:p>
            <a:pPr eaLnBrk="1" hangingPunct="1"/>
            <a:r>
              <a:rPr lang="en-US" altLang="en-US" sz="2400" b="1">
                <a:solidFill>
                  <a:srgbClr val="CC3300"/>
                </a:solidFill>
                <a:latin typeface="Arial" panose="020B0604020202020204" pitchFamily="34" charset="0"/>
              </a:rPr>
              <a:t>We discuss about…</a:t>
            </a:r>
            <a:endParaRPr lang="en-US" altLang="en-US" sz="2400" b="1">
              <a:solidFill>
                <a:srgbClr val="CC3300"/>
              </a:solidFill>
              <a:latin typeface="Arial" panose="020B0604020202020204" pitchFamily="34" charset="0"/>
            </a:endParaRPr>
          </a:p>
        </p:txBody>
      </p:sp>
      <p:sp>
        <p:nvSpPr>
          <p:cNvPr id="8196" name="Rectangle 3"/>
          <p:cNvSpPr>
            <a:spLocks noGrp="1" noChangeArrowheads="1"/>
          </p:cNvSpPr>
          <p:nvPr>
            <p:ph type="body" idx="1"/>
          </p:nvPr>
        </p:nvSpPr>
        <p:spPr>
          <a:xfrm>
            <a:off x="2667000" y="1752600"/>
            <a:ext cx="5867400" cy="4114800"/>
          </a:xfrm>
        </p:spPr>
        <p:txBody>
          <a:bodyPr/>
          <a:lstStyle/>
          <a:p>
            <a:pPr eaLnBrk="1" hangingPunct="1">
              <a:buFont typeface="Wingdings" panose="05000000000000000000" pitchFamily="2" charset="2"/>
              <a:buChar char="Ø"/>
            </a:pPr>
            <a:r>
              <a:rPr lang="en-US" altLang="en-US" sz="2000">
                <a:latin typeface="Arial" panose="020B0604020202020204" pitchFamily="34" charset="0"/>
              </a:rPr>
              <a:t>V Model</a:t>
            </a:r>
            <a:endParaRPr lang="en-US" altLang="en-US" sz="2000">
              <a:latin typeface="Arial" panose="020B0604020202020204" pitchFamily="34" charset="0"/>
            </a:endParaRPr>
          </a:p>
          <a:p>
            <a:pPr eaLnBrk="1" hangingPunct="1">
              <a:buFont typeface="Wingdings" panose="05000000000000000000" pitchFamily="2" charset="2"/>
              <a:buChar char="Ø"/>
            </a:pPr>
            <a:r>
              <a:rPr lang="en-US" altLang="en-US" sz="2000">
                <a:latin typeface="Arial" panose="020B0604020202020204" pitchFamily="34" charset="0"/>
              </a:rPr>
              <a:t>Testing concepts</a:t>
            </a:r>
            <a:endParaRPr lang="en-US" altLang="en-US" sz="2000">
              <a:latin typeface="Arial" panose="020B0604020202020204" pitchFamily="34" charset="0"/>
            </a:endParaRPr>
          </a:p>
          <a:p>
            <a:pPr eaLnBrk="1" hangingPunct="1">
              <a:buFont typeface="Wingdings" panose="05000000000000000000" pitchFamily="2" charset="2"/>
              <a:buChar char="Ø"/>
            </a:pPr>
            <a:r>
              <a:rPr lang="en-US" altLang="en-US" sz="2000">
                <a:latin typeface="Arial" panose="020B0604020202020204" pitchFamily="34" charset="0"/>
              </a:rPr>
              <a:t>Low-level Testing or Unit testing</a:t>
            </a:r>
            <a:endParaRPr lang="en-US" altLang="en-US" sz="2000">
              <a:latin typeface="Arial" panose="020B0604020202020204" pitchFamily="34" charset="0"/>
            </a:endParaRPr>
          </a:p>
          <a:p>
            <a:pPr eaLnBrk="1" hangingPunct="1">
              <a:buFont typeface="Wingdings" panose="05000000000000000000" pitchFamily="2" charset="2"/>
              <a:buChar char="Ø"/>
            </a:pPr>
            <a:r>
              <a:rPr lang="en-US" altLang="en-US" sz="2000">
                <a:latin typeface="Arial" panose="020B0604020202020204" pitchFamily="34" charset="0"/>
              </a:rPr>
              <a:t>Testing tools</a:t>
            </a:r>
            <a:endParaRPr lang="en-US" altLang="en-US" sz="200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a:xfrm>
            <a:off x="2362200" y="595313"/>
            <a:ext cx="6248400" cy="461962"/>
          </a:xfrm>
        </p:spPr>
        <p:txBody>
          <a:bodyPr/>
          <a:lstStyle/>
          <a:p>
            <a:r>
              <a:rPr lang="en-US" altLang="en-US" sz="2400" b="1">
                <a:solidFill>
                  <a:srgbClr val="CC3300"/>
                </a:solidFill>
                <a:latin typeface="Arial" panose="020B0604020202020204" pitchFamily="34" charset="0"/>
              </a:rPr>
              <a:t>Example for statement coverage…</a:t>
            </a:r>
            <a:endParaRPr lang="en-US" altLang="en-US" sz="2400" b="1">
              <a:solidFill>
                <a:srgbClr val="CC3300"/>
              </a:solidFill>
              <a:latin typeface="Arial" panose="020B0604020202020204" pitchFamily="34" charset="0"/>
            </a:endParaRPr>
          </a:p>
        </p:txBody>
      </p:sp>
      <p:sp>
        <p:nvSpPr>
          <p:cNvPr id="38915"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F64A7BA6-44B5-44C9-882B-B93C44B23779}" type="slidenum">
              <a:rPr lang="en-US" altLang="en-US" sz="1400"/>
            </a:fld>
            <a:endParaRPr lang="en-US" altLang="en-US" sz="1400"/>
          </a:p>
        </p:txBody>
      </p:sp>
      <p:sp>
        <p:nvSpPr>
          <p:cNvPr id="7" name="Content Placeholder 6"/>
          <p:cNvSpPr>
            <a:spLocks noGrp="1"/>
          </p:cNvSpPr>
          <p:nvPr>
            <p:ph idx="1"/>
          </p:nvPr>
        </p:nvSpPr>
        <p:spPr>
          <a:xfrm>
            <a:off x="2590800" y="1295400"/>
            <a:ext cx="6781800" cy="4876800"/>
          </a:xfrm>
        </p:spPr>
        <p:txBody>
          <a:bodyPr>
            <a:normAutofit lnSpcReduction="10000"/>
          </a:bodyPr>
          <a:lstStyle/>
          <a:p>
            <a:pPr>
              <a:buFont typeface="Arial" panose="020B0604020202020204" pitchFamily="34" charset="0"/>
              <a:buChar char="•"/>
              <a:defRPr/>
            </a:pPr>
            <a:r>
              <a:rPr lang="en-US" sz="2000" dirty="0">
                <a:latin typeface="Arial" panose="020B0604020202020204" pitchFamily="34" charset="0"/>
                <a:cs typeface="Arial" panose="020B0604020202020204" pitchFamily="34" charset="0"/>
              </a:rPr>
              <a:t>But overall if you see, all the statements are being covered by 2</a:t>
            </a:r>
            <a:r>
              <a:rPr lang="en-US" sz="2000" baseline="30000" dirty="0">
                <a:latin typeface="Arial" panose="020B0604020202020204" pitchFamily="34" charset="0"/>
                <a:cs typeface="Arial" panose="020B0604020202020204" pitchFamily="34" charset="0"/>
              </a:rPr>
              <a:t>nd</a:t>
            </a:r>
            <a:r>
              <a:rPr lang="en-US" sz="2000" dirty="0">
                <a:latin typeface="Arial" panose="020B0604020202020204" pitchFamily="34" charset="0"/>
                <a:cs typeface="Arial" panose="020B0604020202020204" pitchFamily="34" charset="0"/>
              </a:rPr>
              <a:t> scenario’s considered. So we can conclude that overall statement coverage is 100%.</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defRP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defRP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defRP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defRPr/>
            </a:pPr>
            <a:endParaRPr lang="en-US" sz="2000" dirty="0">
              <a:latin typeface="Arial" panose="020B0604020202020204" pitchFamily="34" charset="0"/>
              <a:cs typeface="Arial" panose="020B0604020202020204" pitchFamily="34" charset="0"/>
            </a:endParaRPr>
          </a:p>
          <a:p>
            <a:pPr marL="0" indent="0">
              <a:buNone/>
              <a:defRPr/>
            </a:pPr>
            <a:r>
              <a:rPr lang="en-US" sz="2000" dirty="0">
                <a:latin typeface="Arial" panose="020B0604020202020204" pitchFamily="34" charset="0"/>
                <a:cs typeface="Arial" panose="020B0604020202020204" pitchFamily="34" charset="0"/>
              </a:rPr>
              <a:t>What is covered by Statement Coverage?</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defRP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US" sz="2000" dirty="0">
                <a:latin typeface="Arial" panose="020B0604020202020204" pitchFamily="34" charset="0"/>
                <a:cs typeface="Arial" panose="020B0604020202020204" pitchFamily="34" charset="0"/>
              </a:rPr>
              <a:t>Unused Statements</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US" sz="2000" dirty="0">
                <a:latin typeface="Arial" panose="020B0604020202020204" pitchFamily="34" charset="0"/>
                <a:cs typeface="Arial" panose="020B0604020202020204" pitchFamily="34" charset="0"/>
              </a:rPr>
              <a:t>Dead Code</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US" sz="2000" dirty="0">
                <a:latin typeface="Arial" panose="020B0604020202020204" pitchFamily="34" charset="0"/>
                <a:cs typeface="Arial" panose="020B0604020202020204" pitchFamily="34" charset="0"/>
              </a:rPr>
              <a:t>Unused Branches</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US" sz="2000" dirty="0">
                <a:latin typeface="Arial" panose="020B0604020202020204" pitchFamily="34" charset="0"/>
                <a:cs typeface="Arial" panose="020B0604020202020204" pitchFamily="34" charset="0"/>
              </a:rPr>
              <a:t>Missing Statements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38917" name="Picture 2" descr="https://www.guru99.com/images/jsp/030116_0814_LearnStatem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438400"/>
            <a:ext cx="548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0D92F787-B5A3-4147-BE10-5522C404993A}" type="slidenum">
              <a:rPr lang="en-US" altLang="en-US" sz="1400"/>
            </a:fld>
            <a:endParaRPr lang="en-US" altLang="en-US" sz="1400"/>
          </a:p>
        </p:txBody>
      </p:sp>
      <p:sp>
        <p:nvSpPr>
          <p:cNvPr id="39939" name="Rectangle 2"/>
          <p:cNvSpPr>
            <a:spLocks noGrp="1" noChangeArrowheads="1"/>
          </p:cNvSpPr>
          <p:nvPr>
            <p:ph type="title"/>
          </p:nvPr>
        </p:nvSpPr>
        <p:spPr>
          <a:xfrm>
            <a:off x="2438400" y="565151"/>
            <a:ext cx="3429000" cy="460375"/>
          </a:xfrm>
        </p:spPr>
        <p:txBody>
          <a:bodyPr/>
          <a:lstStyle/>
          <a:p>
            <a:pPr eaLnBrk="1" hangingPunct="1"/>
            <a:r>
              <a:rPr lang="en-US" altLang="en-US" sz="2400" b="1">
                <a:solidFill>
                  <a:srgbClr val="CC3300"/>
                </a:solidFill>
                <a:latin typeface="Arial" panose="020B0604020202020204" pitchFamily="34" charset="0"/>
              </a:rPr>
              <a:t>Decision Coverage</a:t>
            </a:r>
            <a:endParaRPr lang="en-US" altLang="en-US" sz="2400" b="1">
              <a:solidFill>
                <a:srgbClr val="CC3300"/>
              </a:solidFill>
              <a:latin typeface="Arial" panose="020B0604020202020204" pitchFamily="34" charset="0"/>
            </a:endParaRPr>
          </a:p>
        </p:txBody>
      </p:sp>
      <p:sp>
        <p:nvSpPr>
          <p:cNvPr id="39940" name="Text Box 3"/>
          <p:cNvSpPr txBox="1">
            <a:spLocks noChangeArrowheads="1"/>
          </p:cNvSpPr>
          <p:nvPr/>
        </p:nvSpPr>
        <p:spPr bwMode="auto">
          <a:xfrm>
            <a:off x="2438400" y="1084263"/>
            <a:ext cx="68580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000">
                <a:latin typeface="Arial" panose="020B0604020202020204" pitchFamily="34" charset="0"/>
              </a:rPr>
              <a:t>For a decisive statement both true and false conditions should be tested ( even if the decision statement is of implicit form ).</a:t>
            </a:r>
            <a:endParaRPr lang="en-US" altLang="en-US" sz="2000">
              <a:latin typeface="Arial" panose="020B0604020202020204" pitchFamily="34" charset="0"/>
            </a:endParaRPr>
          </a:p>
          <a:p>
            <a:pPr eaLnBrk="1" hangingPunct="1">
              <a:spcBef>
                <a:spcPct val="50000"/>
              </a:spcBef>
              <a:buFontTx/>
              <a:buNone/>
            </a:pPr>
            <a:r>
              <a:rPr lang="en-US" altLang="en-US" sz="2000">
                <a:latin typeface="Arial" panose="020B0604020202020204" pitchFamily="34" charset="0"/>
                <a:cs typeface="Arial" panose="020B0604020202020204" pitchFamily="34" charset="0"/>
              </a:rPr>
              <a:t>The goal of decision coverage testing is to cover and validate all the accessible source code by checking and ensuring that each branch of every possible decision point is executed at least once.</a:t>
            </a:r>
            <a:endParaRPr lang="en-US" altLang="en-US" sz="2000">
              <a:latin typeface="Arial" panose="020B0604020202020204" pitchFamily="34" charset="0"/>
            </a:endParaRPr>
          </a:p>
        </p:txBody>
      </p:sp>
      <p:sp>
        <p:nvSpPr>
          <p:cNvPr id="39941" name="Rectangle 4"/>
          <p:cNvSpPr>
            <a:spLocks noChangeArrowheads="1"/>
          </p:cNvSpPr>
          <p:nvPr/>
        </p:nvSpPr>
        <p:spPr bwMode="auto">
          <a:xfrm>
            <a:off x="2514600" y="3657601"/>
            <a:ext cx="1600200" cy="2195513"/>
          </a:xfrm>
          <a:prstGeom prst="rect">
            <a:avLst/>
          </a:prstGeom>
          <a:solidFill>
            <a:srgbClr val="D6E3A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2000">
                <a:latin typeface="Arial" panose="020B0604020202020204" pitchFamily="34" charset="0"/>
              </a:rPr>
              <a:t>{</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Stat 1;</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Stat 2;</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If &lt;cond&gt; </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   Stat 3;</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End if;</a:t>
            </a:r>
            <a:endParaRPr lang="en-US" altLang="en-US" sz="2000">
              <a:latin typeface="Arial" panose="020B0604020202020204" pitchFamily="34" charset="0"/>
            </a:endParaRPr>
          </a:p>
          <a:p>
            <a:pPr eaLnBrk="1" hangingPunct="1">
              <a:spcBef>
                <a:spcPct val="0"/>
              </a:spcBef>
              <a:buFontTx/>
              <a:buNone/>
            </a:pPr>
            <a:r>
              <a:rPr lang="en-US" altLang="en-US" sz="2000">
                <a:latin typeface="Arial" panose="020B0604020202020204" pitchFamily="34" charset="0"/>
              </a:rPr>
              <a:t>}</a:t>
            </a:r>
            <a:endParaRPr lang="en-US" altLang="en-US" sz="2000">
              <a:latin typeface="Arial" panose="020B0604020202020204" pitchFamily="34" charset="0"/>
            </a:endParaRPr>
          </a:p>
        </p:txBody>
      </p:sp>
      <p:sp>
        <p:nvSpPr>
          <p:cNvPr id="39942" name="Text Box 5"/>
          <p:cNvSpPr txBox="1">
            <a:spLocks noChangeArrowheads="1"/>
          </p:cNvSpPr>
          <p:nvPr/>
        </p:nvSpPr>
        <p:spPr bwMode="auto">
          <a:xfrm>
            <a:off x="4953000" y="2438401"/>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endParaRPr lang="en-US" altLang="en-US" sz="2000">
              <a:latin typeface="Arial" panose="020B0604020202020204" pitchFamily="34" charset="0"/>
            </a:endParaRPr>
          </a:p>
        </p:txBody>
      </p:sp>
      <p:sp>
        <p:nvSpPr>
          <p:cNvPr id="39943" name="Text Box 6"/>
          <p:cNvSpPr txBox="1">
            <a:spLocks noChangeArrowheads="1"/>
          </p:cNvSpPr>
          <p:nvPr/>
        </p:nvSpPr>
        <p:spPr bwMode="auto">
          <a:xfrm>
            <a:off x="4495800" y="3490913"/>
            <a:ext cx="4648200"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1800">
                <a:latin typeface="Arial" panose="020B0604020202020204" pitchFamily="34" charset="0"/>
              </a:rPr>
              <a:t>If the condition is true then 1 out of 2 decisions has been covered. </a:t>
            </a:r>
            <a:endParaRPr lang="en-US" altLang="en-US" sz="1800">
              <a:latin typeface="Arial" panose="020B0604020202020204" pitchFamily="34" charset="0"/>
            </a:endParaRPr>
          </a:p>
          <a:p>
            <a:pPr eaLnBrk="1" hangingPunct="1">
              <a:spcBef>
                <a:spcPct val="50000"/>
              </a:spcBef>
              <a:buFontTx/>
              <a:buNone/>
            </a:pPr>
            <a:r>
              <a:rPr lang="en-US" altLang="en-US" sz="1800">
                <a:latin typeface="Arial" panose="020B0604020202020204" pitchFamily="34" charset="0"/>
              </a:rPr>
              <a:t>To achieve 100% decision coverage both true and false conditions have to be achieved in two different test scenarios, even though the statement is of ‘</a:t>
            </a:r>
            <a:r>
              <a:rPr lang="en-US" altLang="en-US" sz="1800">
                <a:solidFill>
                  <a:schemeClr val="bg2"/>
                </a:solidFill>
                <a:latin typeface="Arial" panose="020B0604020202020204" pitchFamily="34" charset="0"/>
              </a:rPr>
              <a:t>implicit if</a:t>
            </a:r>
            <a:r>
              <a:rPr lang="en-US" altLang="en-US" sz="1800">
                <a:latin typeface="Arial" panose="020B0604020202020204" pitchFamily="34" charset="0"/>
              </a:rPr>
              <a:t>‘ form.</a:t>
            </a:r>
            <a:endParaRPr lang="en-US" altLang="en-US" sz="180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a:xfrm>
            <a:off x="2514600" y="595313"/>
            <a:ext cx="6324600" cy="461962"/>
          </a:xfrm>
        </p:spPr>
        <p:txBody>
          <a:bodyPr/>
          <a:lstStyle/>
          <a:p>
            <a:r>
              <a:rPr lang="en-US" altLang="en-US" sz="2400" b="1">
                <a:solidFill>
                  <a:srgbClr val="CC3300"/>
                </a:solidFill>
                <a:latin typeface="Arial" panose="020B0604020202020204" pitchFamily="34" charset="0"/>
              </a:rPr>
              <a:t>Example for Decision Coverage</a:t>
            </a:r>
            <a:endParaRPr lang="en-US" altLang="en-US" sz="2400" b="1">
              <a:solidFill>
                <a:srgbClr val="CC3300"/>
              </a:solidFill>
              <a:latin typeface="Arial" panose="020B0604020202020204" pitchFamily="34" charset="0"/>
            </a:endParaRPr>
          </a:p>
        </p:txBody>
      </p:sp>
      <p:sp>
        <p:nvSpPr>
          <p:cNvPr id="40963"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8B519F82-2C77-4E07-9CDB-799EF9C00EE4}" type="slidenum">
              <a:rPr lang="en-US" altLang="en-US" sz="1400"/>
            </a:fld>
            <a:endParaRPr lang="en-US" altLang="en-US" sz="1400"/>
          </a:p>
        </p:txBody>
      </p:sp>
      <p:sp>
        <p:nvSpPr>
          <p:cNvPr id="40964" name="Content Placeholder 6"/>
          <p:cNvSpPr>
            <a:spLocks noGrp="1" noChangeArrowheads="1"/>
          </p:cNvSpPr>
          <p:nvPr>
            <p:ph idx="1"/>
          </p:nvPr>
        </p:nvSpPr>
        <p:spPr>
          <a:xfrm>
            <a:off x="2590800" y="1447800"/>
            <a:ext cx="6781800" cy="4724400"/>
          </a:xfrm>
        </p:spPr>
        <p:txBody>
          <a:bodyPr/>
          <a:lstStyle/>
          <a:p>
            <a:pPr marL="0" indent="0">
              <a:buNone/>
            </a:pPr>
            <a:r>
              <a:rPr lang="en-US" altLang="en-US" sz="2000"/>
              <a:t>Source Code:</a:t>
            </a:r>
            <a:endParaRPr lang="en-US" altLang="en-US" sz="2000"/>
          </a:p>
          <a:p>
            <a:pPr marL="0" indent="0">
              <a:buNone/>
            </a:pPr>
            <a:endParaRPr lang="en-US" altLang="en-US" sz="2000"/>
          </a:p>
          <a:p>
            <a:pPr marL="0" indent="0">
              <a:buNone/>
            </a:pPr>
            <a:r>
              <a:rPr lang="en-US" altLang="en-US" sz="2000">
                <a:solidFill>
                  <a:srgbClr val="7030A0"/>
                </a:solidFill>
              </a:rPr>
              <a:t>Demo(int a) </a:t>
            </a:r>
            <a:endParaRPr lang="en-US" altLang="en-US" sz="2000">
              <a:solidFill>
                <a:srgbClr val="7030A0"/>
              </a:solidFill>
            </a:endParaRPr>
          </a:p>
          <a:p>
            <a:pPr marL="0" indent="0">
              <a:buNone/>
            </a:pPr>
            <a:r>
              <a:rPr lang="en-US" altLang="en-US" sz="2000">
                <a:solidFill>
                  <a:srgbClr val="7030A0"/>
                </a:solidFill>
              </a:rPr>
              <a:t>{                       </a:t>
            </a:r>
            <a:endParaRPr lang="en-US" altLang="en-US" sz="2000">
              <a:solidFill>
                <a:srgbClr val="7030A0"/>
              </a:solidFill>
            </a:endParaRPr>
          </a:p>
          <a:p>
            <a:pPr marL="0" indent="0">
              <a:buNone/>
            </a:pPr>
            <a:r>
              <a:rPr lang="en-US" altLang="en-US" sz="2000">
                <a:solidFill>
                  <a:srgbClr val="7030A0"/>
                </a:solidFill>
              </a:rPr>
              <a:t>     If (a&gt; 5)</a:t>
            </a:r>
            <a:endParaRPr lang="en-US" altLang="en-US" sz="2000">
              <a:solidFill>
                <a:srgbClr val="7030A0"/>
              </a:solidFill>
            </a:endParaRPr>
          </a:p>
          <a:p>
            <a:pPr marL="0" indent="0">
              <a:buNone/>
            </a:pPr>
            <a:r>
              <a:rPr lang="en-US" altLang="en-US" sz="2000">
                <a:solidFill>
                  <a:srgbClr val="7030A0"/>
                </a:solidFill>
              </a:rPr>
              <a:t>    	a=a*3;</a:t>
            </a:r>
            <a:endParaRPr lang="en-US" altLang="en-US" sz="2000">
              <a:solidFill>
                <a:srgbClr val="7030A0"/>
              </a:solidFill>
            </a:endParaRPr>
          </a:p>
          <a:p>
            <a:pPr marL="0" indent="0">
              <a:buNone/>
            </a:pPr>
            <a:r>
              <a:rPr lang="en-US" altLang="en-US" sz="2000">
                <a:solidFill>
                  <a:srgbClr val="7030A0"/>
                </a:solidFill>
              </a:rPr>
              <a:t>     Print (a);</a:t>
            </a:r>
            <a:endParaRPr lang="en-US" altLang="en-US" sz="2000">
              <a:solidFill>
                <a:srgbClr val="7030A0"/>
              </a:solidFill>
            </a:endParaRPr>
          </a:p>
          <a:p>
            <a:pPr marL="0" indent="0">
              <a:buNone/>
            </a:pPr>
            <a:r>
              <a:rPr lang="en-US" altLang="en-US" sz="2000">
                <a:solidFill>
                  <a:srgbClr val="7030A0"/>
                </a:solidFill>
              </a:rPr>
              <a:t>}</a:t>
            </a:r>
            <a:endParaRPr lang="en-US" altLang="en-US" sz="2000">
              <a:solidFill>
                <a:srgbClr val="7030A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a:xfrm>
            <a:off x="2362201" y="909638"/>
            <a:ext cx="2741613" cy="461962"/>
          </a:xfrm>
        </p:spPr>
        <p:txBody>
          <a:bodyPr/>
          <a:lstStyle/>
          <a:p>
            <a:r>
              <a:rPr lang="en-US" altLang="en-US" sz="2400" b="1">
                <a:solidFill>
                  <a:srgbClr val="CC3300"/>
                </a:solidFill>
                <a:latin typeface="Arial" panose="020B0604020202020204" pitchFamily="34" charset="0"/>
              </a:rPr>
              <a:t>Case 1 :</a:t>
            </a:r>
            <a:endParaRPr lang="en-US" altLang="en-US" sz="2400" b="1">
              <a:solidFill>
                <a:srgbClr val="CC3300"/>
              </a:solidFill>
              <a:latin typeface="Arial" panose="020B0604020202020204" pitchFamily="34" charset="0"/>
            </a:endParaRPr>
          </a:p>
        </p:txBody>
      </p:sp>
      <p:sp>
        <p:nvSpPr>
          <p:cNvPr id="41987" name="Content Placeholder 2"/>
          <p:cNvSpPr>
            <a:spLocks noGrp="1" noChangeArrowheads="1"/>
          </p:cNvSpPr>
          <p:nvPr>
            <p:ph idx="1"/>
          </p:nvPr>
        </p:nvSpPr>
        <p:spPr>
          <a:xfrm>
            <a:off x="5411788" y="1752600"/>
            <a:ext cx="4951412" cy="4038600"/>
          </a:xfrm>
        </p:spPr>
        <p:txBody>
          <a:bodyPr/>
          <a:lstStyle/>
          <a:p>
            <a:pPr>
              <a:buFontTx/>
              <a:buChar char="•"/>
            </a:pPr>
            <a:r>
              <a:rPr lang="en-US" altLang="en-US" sz="2000"/>
              <a:t>The code highlighted in yellow will be executed. Here the “</a:t>
            </a:r>
            <a:r>
              <a:rPr lang="en-US" altLang="en-US" sz="2000" b="1"/>
              <a:t>No</a:t>
            </a:r>
            <a:r>
              <a:rPr lang="en-US" altLang="en-US" sz="2000"/>
              <a:t>” outcome of the decision If (a&gt;5) is checked.</a:t>
            </a:r>
            <a:endParaRPr lang="en-US" altLang="en-US" sz="2000"/>
          </a:p>
          <a:p>
            <a:pPr>
              <a:buFontTx/>
              <a:buChar char="•"/>
            </a:pPr>
            <a:r>
              <a:rPr lang="en-US" altLang="en-US" sz="2000"/>
              <a:t>Decision Coverage = 50%</a:t>
            </a:r>
            <a:endParaRPr lang="en-US" altLang="en-US"/>
          </a:p>
        </p:txBody>
      </p:sp>
      <p:sp>
        <p:nvSpPr>
          <p:cNvPr id="41988" name="Text Placeholder 3"/>
          <p:cNvSpPr>
            <a:spLocks noGrp="1" noChangeArrowheads="1"/>
          </p:cNvSpPr>
          <p:nvPr>
            <p:ph type="body" sz="half" idx="2"/>
          </p:nvPr>
        </p:nvSpPr>
        <p:spPr>
          <a:xfrm>
            <a:off x="2362200" y="1635126"/>
            <a:ext cx="3049588" cy="3698875"/>
          </a:xfrm>
        </p:spPr>
        <p:txBody>
          <a:bodyPr/>
          <a:lstStyle/>
          <a:p>
            <a:r>
              <a:rPr lang="en-US" altLang="en-US" sz="2000"/>
              <a:t>Value of a is 2</a:t>
            </a:r>
            <a:endParaRPr lang="en-US" altLang="en-US" sz="2000"/>
          </a:p>
        </p:txBody>
      </p:sp>
      <p:sp>
        <p:nvSpPr>
          <p:cNvPr id="41989" name="Slide Number Placeholder 4"/>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9DD1E3A5-F3B6-44F2-B160-992E22861313}" type="slidenum">
              <a:rPr lang="en-US" altLang="en-US" sz="1400"/>
            </a:fld>
            <a:endParaRPr lang="en-US" altLang="en-US" sz="1400"/>
          </a:p>
        </p:txBody>
      </p:sp>
      <p:pic>
        <p:nvPicPr>
          <p:cNvPr id="41990" name="Picture 2" descr="https://www.guru99.com/images/1/102518_1122_CodeCoverag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2493964"/>
            <a:ext cx="272097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4" descr="https://www.guru99.com/images/1/102518_1122_CodeCoverag1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9425" y="4038600"/>
            <a:ext cx="4902200"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a:xfrm>
            <a:off x="2362201" y="909638"/>
            <a:ext cx="2741613" cy="461962"/>
          </a:xfrm>
        </p:spPr>
        <p:txBody>
          <a:bodyPr/>
          <a:lstStyle/>
          <a:p>
            <a:r>
              <a:rPr lang="en-US" altLang="en-US" sz="2400" b="1">
                <a:solidFill>
                  <a:srgbClr val="CC3300"/>
                </a:solidFill>
                <a:latin typeface="Arial" panose="020B0604020202020204" pitchFamily="34" charset="0"/>
              </a:rPr>
              <a:t>Case 2 :</a:t>
            </a:r>
            <a:endParaRPr lang="en-US" altLang="en-US" sz="2400" b="1">
              <a:solidFill>
                <a:srgbClr val="CC3300"/>
              </a:solidFill>
              <a:latin typeface="Arial" panose="020B0604020202020204" pitchFamily="34" charset="0"/>
            </a:endParaRPr>
          </a:p>
        </p:txBody>
      </p:sp>
      <p:sp>
        <p:nvSpPr>
          <p:cNvPr id="43011" name="Content Placeholder 2"/>
          <p:cNvSpPr>
            <a:spLocks noGrp="1" noChangeArrowheads="1"/>
          </p:cNvSpPr>
          <p:nvPr>
            <p:ph idx="1"/>
          </p:nvPr>
        </p:nvSpPr>
        <p:spPr>
          <a:xfrm>
            <a:off x="5411788" y="1752600"/>
            <a:ext cx="4951412" cy="4572000"/>
          </a:xfrm>
        </p:spPr>
        <p:txBody>
          <a:bodyPr/>
          <a:lstStyle/>
          <a:p>
            <a:pPr>
              <a:buFontTx/>
              <a:buChar char="•"/>
            </a:pPr>
            <a:r>
              <a:rPr lang="en-US" altLang="en-US" sz="2000"/>
              <a:t>The code highlighted in yellow will be executed. Here the “</a:t>
            </a:r>
            <a:r>
              <a:rPr lang="en-US" altLang="en-US" sz="2000" b="1"/>
              <a:t>Yes</a:t>
            </a:r>
            <a:r>
              <a:rPr lang="en-US" altLang="en-US" sz="2000"/>
              <a:t>” outcome of the decision If (a&gt;5) is checked.</a:t>
            </a:r>
            <a:endParaRPr lang="en-US" altLang="en-US" sz="2000"/>
          </a:p>
          <a:p>
            <a:pPr>
              <a:buFontTx/>
              <a:buChar char="•"/>
            </a:pPr>
            <a:r>
              <a:rPr lang="en-US" altLang="en-US" sz="2000"/>
              <a:t>Decision Coverage = 50%</a:t>
            </a:r>
            <a:endParaRPr lang="en-US" altLang="en-US" sz="2000"/>
          </a:p>
        </p:txBody>
      </p:sp>
      <p:sp>
        <p:nvSpPr>
          <p:cNvPr id="43012" name="Text Placeholder 3"/>
          <p:cNvSpPr>
            <a:spLocks noGrp="1" noChangeArrowheads="1"/>
          </p:cNvSpPr>
          <p:nvPr>
            <p:ph type="body" sz="half" idx="2"/>
          </p:nvPr>
        </p:nvSpPr>
        <p:spPr>
          <a:xfrm>
            <a:off x="2209800" y="1635126"/>
            <a:ext cx="3201988" cy="4460875"/>
          </a:xfrm>
        </p:spPr>
        <p:txBody>
          <a:bodyPr/>
          <a:lstStyle/>
          <a:p>
            <a:r>
              <a:rPr lang="en-US" altLang="en-US" sz="2000"/>
              <a:t>Value of a is 6</a:t>
            </a:r>
            <a:endParaRPr lang="en-US" altLang="en-US" sz="2000"/>
          </a:p>
        </p:txBody>
      </p:sp>
      <p:sp>
        <p:nvSpPr>
          <p:cNvPr id="43013" name="Slide Number Placeholder 4"/>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5031724B-B422-4D73-A755-F386AD6CD057}" type="slidenum">
              <a:rPr lang="en-US" altLang="en-US" sz="1400"/>
            </a:fld>
            <a:endParaRPr lang="en-US" altLang="en-US" sz="1400"/>
          </a:p>
        </p:txBody>
      </p:sp>
      <p:pic>
        <p:nvPicPr>
          <p:cNvPr id="43014" name="Picture 2" descr="https://www.guru99.com/images/1/102518_1122_CodeCoverag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2209800"/>
            <a:ext cx="274161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5638800" y="3886200"/>
          <a:ext cx="4648200" cy="1524000"/>
        </p:xfrm>
        <a:graphic>
          <a:graphicData uri="http://schemas.openxmlformats.org/drawingml/2006/table">
            <a:tbl>
              <a:tblPr/>
              <a:tblGrid>
                <a:gridCol w="1162050"/>
                <a:gridCol w="1162050"/>
                <a:gridCol w="1162050"/>
                <a:gridCol w="1162050"/>
              </a:tblGrid>
              <a:tr h="711200">
                <a:tc>
                  <a:txBody>
                    <a:bodyPr/>
                    <a:lstStyle/>
                    <a:p>
                      <a:pPr algn="l"/>
                      <a:r>
                        <a:rPr lang="en-US" dirty="0">
                          <a:effectLst/>
                        </a:rPr>
                        <a:t>Test Case</a:t>
                      </a:r>
                      <a:endParaRPr lang="en-US" dirty="0">
                        <a:effectLst/>
                      </a:endParaRPr>
                    </a:p>
                  </a:txBody>
                  <a:tcPr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tc>
                  <a:txBody>
                    <a:bodyPr/>
                    <a:lstStyle/>
                    <a:p>
                      <a:pPr algn="l"/>
                      <a:r>
                        <a:rPr lang="en-US" dirty="0">
                          <a:effectLst/>
                        </a:rPr>
                        <a:t>Value of A</a:t>
                      </a:r>
                      <a:endParaRPr lang="en-US" dirty="0">
                        <a:effectLst/>
                      </a:endParaRPr>
                    </a:p>
                  </a:txBody>
                  <a:tcPr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Output</a:t>
                      </a:r>
                      <a:endParaRPr lang="en-US">
                        <a:effectLst/>
                      </a:endParaRPr>
                    </a:p>
                  </a:txBody>
                  <a:tcPr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tc>
                  <a:txBody>
                    <a:bodyPr/>
                    <a:lstStyle/>
                    <a:p>
                      <a:pPr algn="l"/>
                      <a:r>
                        <a:rPr lang="en-US" dirty="0">
                          <a:effectLst/>
                        </a:rPr>
                        <a:t>Decision Coverage</a:t>
                      </a:r>
                      <a:endParaRPr lang="en-US" dirty="0">
                        <a:effectLst/>
                      </a:endParaRPr>
                    </a:p>
                  </a:txBody>
                  <a:tcPr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tr>
              <a:tr h="406400">
                <a:tc>
                  <a:txBody>
                    <a:bodyPr/>
                    <a:lstStyle/>
                    <a:p>
                      <a:r>
                        <a:rPr lang="en-US" dirty="0">
                          <a:effectLst/>
                        </a:rPr>
                        <a:t>1</a:t>
                      </a:r>
                      <a:endParaRPr lang="en-US" dirty="0">
                        <a:effectLst/>
                      </a:endParaRPr>
                    </a:p>
                  </a:txBody>
                  <a:tcPr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a:effectLst/>
                        </a:rPr>
                        <a:t>2</a:t>
                      </a:r>
                      <a:endParaRPr lang="en-US">
                        <a:effectLst/>
                      </a:endParaRPr>
                    </a:p>
                  </a:txBody>
                  <a:tcPr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2</a:t>
                      </a:r>
                      <a:endParaRPr lang="en-US" dirty="0">
                        <a:effectLst/>
                      </a:endParaRPr>
                    </a:p>
                  </a:txBody>
                  <a:tcPr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a:effectLst/>
                        </a:rPr>
                        <a:t>50%</a:t>
                      </a:r>
                      <a:endParaRPr lang="en-US">
                        <a:effectLst/>
                      </a:endParaRPr>
                    </a:p>
                  </a:txBody>
                  <a:tcPr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r>
              <a:tr h="406400">
                <a:tc>
                  <a:txBody>
                    <a:bodyPr/>
                    <a:lstStyle/>
                    <a:p>
                      <a:r>
                        <a:rPr lang="en-US">
                          <a:effectLst/>
                        </a:rPr>
                        <a:t>2</a:t>
                      </a:r>
                      <a:endParaRPr lang="en-US">
                        <a:effectLst/>
                      </a:endParaRPr>
                    </a:p>
                  </a:txBody>
                  <a:tcPr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6</a:t>
                      </a:r>
                      <a:endParaRPr lang="en-US" dirty="0">
                        <a:effectLst/>
                      </a:endParaRPr>
                    </a:p>
                  </a:txBody>
                  <a:tcPr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18</a:t>
                      </a:r>
                      <a:endParaRPr lang="en-US" dirty="0">
                        <a:effectLst/>
                      </a:endParaRPr>
                    </a:p>
                  </a:txBody>
                  <a:tcPr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50%</a:t>
                      </a:r>
                      <a:endParaRPr lang="en-US" dirty="0">
                        <a:effectLst/>
                      </a:endParaRPr>
                    </a:p>
                  </a:txBody>
                  <a:tcPr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63E75B09-BE16-4310-BEB0-498D27C0D9D2}" type="slidenum">
              <a:rPr lang="en-US" altLang="en-US" sz="1400"/>
            </a:fld>
            <a:endParaRPr lang="en-US" altLang="en-US" sz="1400"/>
          </a:p>
        </p:txBody>
      </p:sp>
      <p:sp>
        <p:nvSpPr>
          <p:cNvPr id="45059" name="Rectangle 2"/>
          <p:cNvSpPr>
            <a:spLocks noGrp="1" noChangeArrowheads="1"/>
          </p:cNvSpPr>
          <p:nvPr>
            <p:ph type="title"/>
          </p:nvPr>
        </p:nvSpPr>
        <p:spPr>
          <a:xfrm>
            <a:off x="2209800" y="565151"/>
            <a:ext cx="3657600" cy="460375"/>
          </a:xfrm>
        </p:spPr>
        <p:txBody>
          <a:bodyPr/>
          <a:lstStyle/>
          <a:p>
            <a:pPr eaLnBrk="1" hangingPunct="1"/>
            <a:r>
              <a:rPr lang="en-US" altLang="en-US" sz="2400" b="1">
                <a:solidFill>
                  <a:srgbClr val="CC3300"/>
                </a:solidFill>
                <a:latin typeface="Arial" panose="020B0604020202020204" pitchFamily="34" charset="0"/>
              </a:rPr>
              <a:t>Branch</a:t>
            </a:r>
            <a:r>
              <a:rPr lang="en-US" altLang="en-US" sz="2200" b="1">
                <a:solidFill>
                  <a:srgbClr val="000099"/>
                </a:solidFill>
                <a:latin typeface="Arial" panose="020B0604020202020204" pitchFamily="34" charset="0"/>
              </a:rPr>
              <a:t> </a:t>
            </a:r>
            <a:r>
              <a:rPr lang="en-US" altLang="en-US" sz="2400" b="1">
                <a:solidFill>
                  <a:srgbClr val="CC3300"/>
                </a:solidFill>
                <a:latin typeface="Arial" panose="020B0604020202020204" pitchFamily="34" charset="0"/>
              </a:rPr>
              <a:t>Coverage</a:t>
            </a:r>
            <a:endParaRPr lang="en-US" altLang="en-US" sz="2400" b="1">
              <a:solidFill>
                <a:srgbClr val="CC3300"/>
              </a:solidFill>
              <a:latin typeface="Arial" panose="020B0604020202020204" pitchFamily="34" charset="0"/>
            </a:endParaRPr>
          </a:p>
        </p:txBody>
      </p:sp>
      <p:sp>
        <p:nvSpPr>
          <p:cNvPr id="45060" name="Text Box 3"/>
          <p:cNvSpPr txBox="1">
            <a:spLocks noChangeArrowheads="1"/>
          </p:cNvSpPr>
          <p:nvPr/>
        </p:nvSpPr>
        <p:spPr bwMode="auto">
          <a:xfrm>
            <a:off x="2209800" y="1084264"/>
            <a:ext cx="6629400"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000">
                <a:latin typeface="Arial" panose="020B0604020202020204" pitchFamily="34" charset="0"/>
                <a:cs typeface="Arial" panose="020B0604020202020204" pitchFamily="34" charset="0"/>
              </a:rPr>
              <a:t>The purpose of branch coverage is to ensure that each decision condition from every branch is executed at least once.</a:t>
            </a:r>
            <a:endParaRPr lang="en-US" altLang="en-US" sz="2000">
              <a:latin typeface="Arial" panose="020B0604020202020204" pitchFamily="34" charset="0"/>
              <a:cs typeface="Arial" panose="020B0604020202020204" pitchFamily="34" charset="0"/>
            </a:endParaRPr>
          </a:p>
          <a:p>
            <a:pPr eaLnBrk="1" hangingPunct="1">
              <a:spcBef>
                <a:spcPct val="50000"/>
              </a:spcBef>
              <a:buFontTx/>
              <a:buNone/>
            </a:pPr>
            <a:endParaRPr lang="en-US" altLang="en-US" sz="2000">
              <a:latin typeface="Arial" panose="020B0604020202020204" pitchFamily="34" charset="0"/>
              <a:cs typeface="Arial" panose="020B0604020202020204" pitchFamily="34" charset="0"/>
            </a:endParaRPr>
          </a:p>
          <a:p>
            <a:pPr eaLnBrk="1" hangingPunct="1">
              <a:spcBef>
                <a:spcPct val="50000"/>
              </a:spcBef>
              <a:buFontTx/>
              <a:buNone/>
            </a:pPr>
            <a:r>
              <a:rPr lang="en-US" altLang="en-US" sz="2000">
                <a:latin typeface="Arial" panose="020B0604020202020204" pitchFamily="34" charset="0"/>
                <a:cs typeface="Arial" panose="020B0604020202020204" pitchFamily="34" charset="0"/>
              </a:rPr>
              <a:t>For example, if the outcomes are binary, you need to test both True and False outcomes.</a:t>
            </a:r>
            <a:endParaRPr lang="en-US" altLang="en-US" sz="2000">
              <a:latin typeface="Arial" panose="020B0604020202020204" pitchFamily="34" charset="0"/>
              <a:cs typeface="Arial" panose="020B0604020202020204" pitchFamily="34" charset="0"/>
            </a:endParaRPr>
          </a:p>
          <a:p>
            <a:pPr eaLnBrk="1" hangingPunct="1">
              <a:spcBef>
                <a:spcPct val="50000"/>
              </a:spcBef>
              <a:buFontTx/>
              <a:buNone/>
            </a:pPr>
            <a:endParaRPr lang="en-US" altLang="en-US" sz="2000">
              <a:latin typeface="Arial" panose="020B0604020202020204" pitchFamily="34" charset="0"/>
              <a:cs typeface="Arial" panose="020B0604020202020204" pitchFamily="34" charset="0"/>
            </a:endParaRPr>
          </a:p>
        </p:txBody>
      </p:sp>
      <p:sp>
        <p:nvSpPr>
          <p:cNvPr id="45061" name="Text Box 5"/>
          <p:cNvSpPr txBox="1">
            <a:spLocks noChangeArrowheads="1"/>
          </p:cNvSpPr>
          <p:nvPr/>
        </p:nvSpPr>
        <p:spPr bwMode="auto">
          <a:xfrm>
            <a:off x="4953000" y="2438401"/>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endParaRPr lang="en-US" altLang="en-US" sz="2000">
              <a:latin typeface="Arial" panose="020B0604020202020204" pitchFamily="34" charset="0"/>
            </a:endParaRPr>
          </a:p>
        </p:txBody>
      </p:sp>
      <p:pic>
        <p:nvPicPr>
          <p:cNvPr id="45062" name="Picture 2" descr="https://www.guru99.com/images/1/102518_1122_CodeCoverag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792539"/>
            <a:ext cx="6324600" cy="184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a:xfrm>
            <a:off x="2590800" y="595313"/>
            <a:ext cx="6248400" cy="461962"/>
          </a:xfrm>
        </p:spPr>
        <p:txBody>
          <a:bodyPr/>
          <a:lstStyle/>
          <a:p>
            <a:r>
              <a:rPr lang="en-US" altLang="en-US" sz="2400" b="1">
                <a:solidFill>
                  <a:srgbClr val="CC3300"/>
                </a:solidFill>
                <a:latin typeface="Arial" panose="020B0604020202020204" pitchFamily="34" charset="0"/>
              </a:rPr>
              <a:t>Example of Branch Coverage</a:t>
            </a:r>
            <a:endParaRPr lang="en-US" altLang="en-US" sz="2400" b="1">
              <a:solidFill>
                <a:srgbClr val="CC3300"/>
              </a:solidFill>
              <a:latin typeface="Arial" panose="020B0604020202020204" pitchFamily="34" charset="0"/>
            </a:endParaRPr>
          </a:p>
        </p:txBody>
      </p:sp>
      <p:sp>
        <p:nvSpPr>
          <p:cNvPr id="46083"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30873DA9-2B97-459A-BB21-21F508587106}" type="slidenum">
              <a:rPr lang="en-US" altLang="en-US" sz="1400"/>
            </a:fld>
            <a:endParaRPr lang="en-US" altLang="en-US" sz="1400"/>
          </a:p>
        </p:txBody>
      </p:sp>
      <p:sp>
        <p:nvSpPr>
          <p:cNvPr id="46084" name="Content Placeholder 6"/>
          <p:cNvSpPr>
            <a:spLocks noGrp="1" noChangeArrowheads="1"/>
          </p:cNvSpPr>
          <p:nvPr>
            <p:ph idx="1"/>
          </p:nvPr>
        </p:nvSpPr>
        <p:spPr>
          <a:xfrm>
            <a:off x="2590800" y="1295400"/>
            <a:ext cx="6781800" cy="4876800"/>
          </a:xfrm>
        </p:spPr>
        <p:txBody>
          <a:bodyPr/>
          <a:lstStyle/>
          <a:p>
            <a:pPr marL="0" indent="0">
              <a:buNone/>
            </a:pPr>
            <a:r>
              <a:rPr lang="en-US" altLang="en-US" sz="2000"/>
              <a:t>Consider the following code:</a:t>
            </a:r>
            <a:endParaRPr lang="en-US" altLang="en-US" sz="2000"/>
          </a:p>
          <a:p>
            <a:pPr marL="0" indent="0">
              <a:buNone/>
            </a:pPr>
            <a:endParaRPr lang="en-US" altLang="en-US" sz="2000"/>
          </a:p>
          <a:p>
            <a:pPr marL="0" indent="0">
              <a:buNone/>
            </a:pPr>
            <a:r>
              <a:rPr lang="en-US" altLang="en-US" sz="2000">
                <a:solidFill>
                  <a:srgbClr val="7030A0"/>
                </a:solidFill>
              </a:rPr>
              <a:t>Demo(int a) </a:t>
            </a:r>
            <a:endParaRPr lang="en-US" altLang="en-US" sz="2000">
              <a:solidFill>
                <a:srgbClr val="7030A0"/>
              </a:solidFill>
            </a:endParaRPr>
          </a:p>
          <a:p>
            <a:pPr marL="0" indent="0">
              <a:buNone/>
            </a:pPr>
            <a:r>
              <a:rPr lang="en-US" altLang="en-US" sz="2000">
                <a:solidFill>
                  <a:srgbClr val="7030A0"/>
                </a:solidFill>
              </a:rPr>
              <a:t>{                       </a:t>
            </a:r>
            <a:endParaRPr lang="en-US" altLang="en-US" sz="2000">
              <a:solidFill>
                <a:srgbClr val="7030A0"/>
              </a:solidFill>
            </a:endParaRPr>
          </a:p>
          <a:p>
            <a:pPr marL="0" indent="0">
              <a:buNone/>
            </a:pPr>
            <a:r>
              <a:rPr lang="en-US" altLang="en-US" sz="2000">
                <a:solidFill>
                  <a:srgbClr val="7030A0"/>
                </a:solidFill>
              </a:rPr>
              <a:t>     If (a&gt; 5)</a:t>
            </a:r>
            <a:endParaRPr lang="en-US" altLang="en-US" sz="2000">
              <a:solidFill>
                <a:srgbClr val="7030A0"/>
              </a:solidFill>
            </a:endParaRPr>
          </a:p>
          <a:p>
            <a:pPr marL="0" indent="0">
              <a:buNone/>
            </a:pPr>
            <a:r>
              <a:rPr lang="en-US" altLang="en-US" sz="2000">
                <a:solidFill>
                  <a:srgbClr val="7030A0"/>
                </a:solidFill>
              </a:rPr>
              <a:t>    	a=a*3</a:t>
            </a:r>
            <a:endParaRPr lang="en-US" altLang="en-US" sz="2000">
              <a:solidFill>
                <a:srgbClr val="7030A0"/>
              </a:solidFill>
            </a:endParaRPr>
          </a:p>
          <a:p>
            <a:pPr marL="0" indent="0">
              <a:buNone/>
            </a:pPr>
            <a:r>
              <a:rPr lang="en-US" altLang="en-US" sz="2000">
                <a:solidFill>
                  <a:srgbClr val="7030A0"/>
                </a:solidFill>
              </a:rPr>
              <a:t>     Print (a)</a:t>
            </a:r>
            <a:endParaRPr lang="en-US" altLang="en-US" sz="2000">
              <a:solidFill>
                <a:srgbClr val="7030A0"/>
              </a:solidFill>
            </a:endParaRPr>
          </a:p>
          <a:p>
            <a:pPr marL="0" indent="0">
              <a:buNone/>
            </a:pPr>
            <a:r>
              <a:rPr lang="en-US" altLang="en-US" sz="2000">
                <a:solidFill>
                  <a:srgbClr val="7030A0"/>
                </a:solidFill>
              </a:rPr>
              <a:t>}</a:t>
            </a:r>
            <a:endParaRPr lang="en-US" altLang="en-US" sz="2000">
              <a:solidFill>
                <a:srgbClr val="7030A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noChangeArrowheads="1"/>
          </p:cNvSpPr>
          <p:nvPr>
            <p:ph type="title"/>
          </p:nvPr>
        </p:nvSpPr>
        <p:spPr>
          <a:xfrm>
            <a:off x="2590800" y="595313"/>
            <a:ext cx="6248400" cy="461962"/>
          </a:xfrm>
        </p:spPr>
        <p:txBody>
          <a:bodyPr/>
          <a:lstStyle/>
          <a:p>
            <a:r>
              <a:rPr lang="en-US" altLang="en-US" sz="2400" b="1">
                <a:solidFill>
                  <a:srgbClr val="CC3300"/>
                </a:solidFill>
                <a:latin typeface="Arial" panose="020B0604020202020204" pitchFamily="34" charset="0"/>
              </a:rPr>
              <a:t>Example of Branch Coverage</a:t>
            </a:r>
            <a:endParaRPr lang="en-US" altLang="en-US" sz="2400" b="1">
              <a:solidFill>
                <a:srgbClr val="CC3300"/>
              </a:solidFill>
              <a:latin typeface="Arial" panose="020B0604020202020204" pitchFamily="34" charset="0"/>
            </a:endParaRPr>
          </a:p>
        </p:txBody>
      </p:sp>
      <p:sp>
        <p:nvSpPr>
          <p:cNvPr id="47107"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409FF6A4-2871-443F-92A1-34D05452B3E4}" type="slidenum">
              <a:rPr lang="en-US" altLang="en-US" sz="1400"/>
            </a:fld>
            <a:endParaRPr lang="en-US" altLang="en-US" sz="1400"/>
          </a:p>
        </p:txBody>
      </p:sp>
      <p:sp>
        <p:nvSpPr>
          <p:cNvPr id="47108" name="Content Placeholder 6"/>
          <p:cNvSpPr>
            <a:spLocks noGrp="1" noChangeArrowheads="1"/>
          </p:cNvSpPr>
          <p:nvPr>
            <p:ph idx="1"/>
          </p:nvPr>
        </p:nvSpPr>
        <p:spPr>
          <a:xfrm>
            <a:off x="2590800" y="1295400"/>
            <a:ext cx="6781800" cy="4876800"/>
          </a:xfrm>
        </p:spPr>
        <p:txBody>
          <a:bodyPr/>
          <a:lstStyle/>
          <a:p>
            <a:pPr marL="0" indent="0">
              <a:buNone/>
            </a:pPr>
            <a:endParaRPr lang="en-US" altLang="en-US" sz="2000">
              <a:solidFill>
                <a:srgbClr val="7030A0"/>
              </a:solidFill>
            </a:endParaRPr>
          </a:p>
        </p:txBody>
      </p:sp>
      <p:pic>
        <p:nvPicPr>
          <p:cNvPr id="47109" name="Picture 2" descr="https://www.guru99.com/images/1/102518_1122_CodeCoverag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6676" y="1295400"/>
            <a:ext cx="67659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a:xfrm>
            <a:off x="2590800" y="595313"/>
            <a:ext cx="6248400" cy="461962"/>
          </a:xfrm>
        </p:spPr>
        <p:txBody>
          <a:bodyPr/>
          <a:lstStyle/>
          <a:p>
            <a:r>
              <a:rPr lang="en-US" altLang="en-US" sz="2400" b="1">
                <a:solidFill>
                  <a:srgbClr val="CC3300"/>
                </a:solidFill>
                <a:latin typeface="Arial" panose="020B0604020202020204" pitchFamily="34" charset="0"/>
              </a:rPr>
              <a:t>Example of Branch Coverage…</a:t>
            </a:r>
            <a:endParaRPr lang="en-US" altLang="en-US" sz="2400" b="1">
              <a:solidFill>
                <a:srgbClr val="CC3300"/>
              </a:solidFill>
              <a:latin typeface="Arial" panose="020B0604020202020204" pitchFamily="34" charset="0"/>
            </a:endParaRPr>
          </a:p>
        </p:txBody>
      </p:sp>
      <p:sp>
        <p:nvSpPr>
          <p:cNvPr id="48131"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89AF5204-BCD4-4466-A96F-518C75EC4209}" type="slidenum">
              <a:rPr lang="en-US" altLang="en-US" sz="1400"/>
            </a:fld>
            <a:endParaRPr lang="en-US" altLang="en-US" sz="1400"/>
          </a:p>
        </p:txBody>
      </p:sp>
      <p:sp>
        <p:nvSpPr>
          <p:cNvPr id="48132" name="Content Placeholder 6"/>
          <p:cNvSpPr>
            <a:spLocks noGrp="1" noChangeArrowheads="1"/>
          </p:cNvSpPr>
          <p:nvPr>
            <p:ph idx="1"/>
          </p:nvPr>
        </p:nvSpPr>
        <p:spPr>
          <a:xfrm>
            <a:off x="2590800" y="1295400"/>
            <a:ext cx="6781800" cy="4876800"/>
          </a:xfrm>
        </p:spPr>
        <p:txBody>
          <a:bodyPr/>
          <a:lstStyle/>
          <a:p>
            <a:pPr marL="0" indent="0">
              <a:buNone/>
            </a:pPr>
            <a:r>
              <a:rPr lang="en-US" altLang="en-US" sz="2000"/>
              <a:t>Branch Coverage will consider unconditional branch as well</a:t>
            </a:r>
            <a:endParaRPr lang="en-US" altLang="en-US" sz="2000"/>
          </a:p>
          <a:p>
            <a:pPr marL="0" indent="0">
              <a:buNone/>
            </a:pPr>
            <a:r>
              <a:rPr lang="en-US" altLang="en-US" sz="2000">
                <a:solidFill>
                  <a:srgbClr val="7030A0"/>
                </a:solidFill>
              </a:rPr>
              <a:t>   Case 1:                                Case 2:</a:t>
            </a:r>
            <a:endParaRPr lang="en-US" altLang="en-US" sz="2000">
              <a:solidFill>
                <a:srgbClr val="7030A0"/>
              </a:solidFill>
            </a:endParaRPr>
          </a:p>
          <a:p>
            <a:pPr marL="0" indent="0">
              <a:buNone/>
            </a:pPr>
            <a:endParaRPr lang="en-US" altLang="en-US" sz="2000">
              <a:solidFill>
                <a:srgbClr val="7030A0"/>
              </a:solidFill>
            </a:endParaRPr>
          </a:p>
        </p:txBody>
      </p:sp>
      <p:graphicFrame>
        <p:nvGraphicFramePr>
          <p:cNvPr id="3" name="Table 2"/>
          <p:cNvGraphicFramePr>
            <a:graphicFrameLocks noGrp="1"/>
          </p:cNvGraphicFramePr>
          <p:nvPr/>
        </p:nvGraphicFramePr>
        <p:xfrm>
          <a:off x="2895600" y="4495800"/>
          <a:ext cx="6400800" cy="1600200"/>
        </p:xfrm>
        <a:graphic>
          <a:graphicData uri="http://schemas.openxmlformats.org/drawingml/2006/table">
            <a:tbl>
              <a:tblPr/>
              <a:tblGrid>
                <a:gridCol w="1280160"/>
                <a:gridCol w="1280160"/>
                <a:gridCol w="1280160"/>
                <a:gridCol w="1280160"/>
                <a:gridCol w="1280160"/>
              </a:tblGrid>
              <a:tr h="746760">
                <a:tc>
                  <a:txBody>
                    <a:bodyPr/>
                    <a:lstStyle/>
                    <a:p>
                      <a:pPr algn="l"/>
                      <a:r>
                        <a:rPr lang="en-US">
                          <a:effectLst/>
                        </a:rPr>
                        <a:t>Test Case</a:t>
                      </a:r>
                      <a:endParaRPr lang="en-US">
                        <a:effectLst/>
                      </a:endParaRPr>
                    </a:p>
                  </a:txBody>
                  <a:tcPr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tc>
                  <a:txBody>
                    <a:bodyPr/>
                    <a:lstStyle/>
                    <a:p>
                      <a:pPr algn="l"/>
                      <a:r>
                        <a:rPr lang="en-US" dirty="0">
                          <a:effectLst/>
                        </a:rPr>
                        <a:t>Value of A</a:t>
                      </a:r>
                      <a:endParaRPr lang="en-US" dirty="0">
                        <a:effectLst/>
                      </a:endParaRPr>
                    </a:p>
                  </a:txBody>
                  <a:tcPr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tc>
                  <a:txBody>
                    <a:bodyPr/>
                    <a:lstStyle/>
                    <a:p>
                      <a:pPr algn="l"/>
                      <a:r>
                        <a:rPr lang="en-US" dirty="0">
                          <a:effectLst/>
                        </a:rPr>
                        <a:t>Output</a:t>
                      </a:r>
                      <a:endParaRPr lang="en-US" dirty="0">
                        <a:effectLst/>
                      </a:endParaRPr>
                    </a:p>
                  </a:txBody>
                  <a:tcPr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tc>
                  <a:txBody>
                    <a:bodyPr/>
                    <a:lstStyle/>
                    <a:p>
                      <a:pPr algn="l"/>
                      <a:r>
                        <a:rPr lang="en-US">
                          <a:effectLst/>
                        </a:rPr>
                        <a:t>Decision Coverage</a:t>
                      </a:r>
                      <a:endParaRPr lang="en-US">
                        <a:effectLst/>
                      </a:endParaRPr>
                    </a:p>
                  </a:txBody>
                  <a:tcPr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tc>
                  <a:txBody>
                    <a:bodyPr/>
                    <a:lstStyle/>
                    <a:p>
                      <a:pPr algn="l"/>
                      <a:r>
                        <a:rPr lang="en-US" dirty="0">
                          <a:effectLst/>
                        </a:rPr>
                        <a:t>Branch Coverage</a:t>
                      </a:r>
                      <a:endParaRPr lang="en-US" dirty="0">
                        <a:effectLst/>
                      </a:endParaRPr>
                    </a:p>
                  </a:txBody>
                  <a:tcPr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tr>
              <a:tr h="426720">
                <a:tc>
                  <a:txBody>
                    <a:bodyPr/>
                    <a:lstStyle/>
                    <a:p>
                      <a:r>
                        <a:rPr lang="en-US">
                          <a:effectLst/>
                        </a:rPr>
                        <a:t>1</a:t>
                      </a:r>
                      <a:endParaRPr lang="en-US">
                        <a:effectLst/>
                      </a:endParaRPr>
                    </a:p>
                  </a:txBody>
                  <a:tcPr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2</a:t>
                      </a:r>
                      <a:endParaRPr lang="en-US" dirty="0">
                        <a:effectLst/>
                      </a:endParaRPr>
                    </a:p>
                  </a:txBody>
                  <a:tcPr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a:effectLst/>
                        </a:rPr>
                        <a:t>2</a:t>
                      </a:r>
                      <a:endParaRPr lang="en-US">
                        <a:effectLst/>
                      </a:endParaRPr>
                    </a:p>
                  </a:txBody>
                  <a:tcPr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dirty="0">
                          <a:effectLst/>
                        </a:rPr>
                        <a:t>50%</a:t>
                      </a:r>
                      <a:endParaRPr lang="en-US" dirty="0">
                        <a:effectLst/>
                      </a:endParaRPr>
                    </a:p>
                  </a:txBody>
                  <a:tcPr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b="1" dirty="0">
                          <a:effectLst/>
                        </a:rPr>
                        <a:t>33%</a:t>
                      </a:r>
                      <a:endParaRPr lang="en-US" dirty="0">
                        <a:effectLst/>
                      </a:endParaRPr>
                    </a:p>
                  </a:txBody>
                  <a:tcPr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r>
              <a:tr h="426720">
                <a:tc>
                  <a:txBody>
                    <a:bodyPr/>
                    <a:lstStyle/>
                    <a:p>
                      <a:r>
                        <a:rPr lang="en-US">
                          <a:effectLst/>
                        </a:rPr>
                        <a:t>2</a:t>
                      </a:r>
                      <a:endParaRPr lang="en-US">
                        <a:effectLst/>
                      </a:endParaRPr>
                    </a:p>
                  </a:txBody>
                  <a:tcPr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tc>
                  <a:txBody>
                    <a:bodyPr/>
                    <a:lstStyle/>
                    <a:p>
                      <a:r>
                        <a:rPr lang="en-US">
                          <a:effectLst/>
                        </a:rPr>
                        <a:t>6</a:t>
                      </a:r>
                      <a:endParaRPr lang="en-US">
                        <a:effectLst/>
                      </a:endParaRPr>
                    </a:p>
                  </a:txBody>
                  <a:tcPr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tc>
                  <a:txBody>
                    <a:bodyPr/>
                    <a:lstStyle/>
                    <a:p>
                      <a:r>
                        <a:rPr lang="en-US">
                          <a:effectLst/>
                        </a:rPr>
                        <a:t>18</a:t>
                      </a:r>
                      <a:endParaRPr lang="en-US">
                        <a:effectLst/>
                      </a:endParaRPr>
                    </a:p>
                  </a:txBody>
                  <a:tcPr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tc>
                  <a:txBody>
                    <a:bodyPr/>
                    <a:lstStyle/>
                    <a:p>
                      <a:r>
                        <a:rPr lang="en-US">
                          <a:effectLst/>
                        </a:rPr>
                        <a:t>50%</a:t>
                      </a:r>
                      <a:endParaRPr lang="en-US">
                        <a:effectLst/>
                      </a:endParaRPr>
                    </a:p>
                  </a:txBody>
                  <a:tcPr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tc>
                  <a:txBody>
                    <a:bodyPr/>
                    <a:lstStyle/>
                    <a:p>
                      <a:r>
                        <a:rPr lang="en-US" b="1" dirty="0">
                          <a:effectLst/>
                        </a:rPr>
                        <a:t>67%</a:t>
                      </a:r>
                      <a:endParaRPr lang="en-US" dirty="0">
                        <a:effectLst/>
                      </a:endParaRPr>
                    </a:p>
                  </a:txBody>
                  <a:tcPr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tr>
            </a:tbl>
          </a:graphicData>
        </a:graphic>
      </p:graphicFrame>
      <p:pic>
        <p:nvPicPr>
          <p:cNvPr id="48151" name="Picture 2" descr="https://www.guru99.com/images/1/102518_1122_CodeCoverag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514600"/>
            <a:ext cx="2533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2" name="Picture 4" descr="https://www.guru99.com/images/1/102518_1122_CodeCoverag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514600"/>
            <a:ext cx="2667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2"/>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EA56F7A7-AA78-431D-98C5-BDEEFE4FD5C0}" type="slidenum">
              <a:rPr lang="en-US" altLang="en-US" sz="1400"/>
            </a:fld>
            <a:endParaRPr lang="en-US" altLang="en-US" sz="1400"/>
          </a:p>
        </p:txBody>
      </p:sp>
      <p:sp>
        <p:nvSpPr>
          <p:cNvPr id="50179" name="Rectangle 2"/>
          <p:cNvSpPr>
            <a:spLocks noGrp="1" noChangeArrowheads="1"/>
          </p:cNvSpPr>
          <p:nvPr>
            <p:ph type="title"/>
          </p:nvPr>
        </p:nvSpPr>
        <p:spPr>
          <a:xfrm>
            <a:off x="2041526" y="688976"/>
            <a:ext cx="8016875" cy="461963"/>
          </a:xfrm>
        </p:spPr>
        <p:txBody>
          <a:bodyPr/>
          <a:lstStyle/>
          <a:p>
            <a:pPr eaLnBrk="1" hangingPunct="1"/>
            <a:r>
              <a:rPr lang="en-US" altLang="en-US" sz="2400" b="1">
                <a:solidFill>
                  <a:srgbClr val="CC3300"/>
                </a:solidFill>
                <a:latin typeface="Arial" panose="020B0604020202020204" pitchFamily="34" charset="0"/>
              </a:rPr>
              <a:t>MC/DC – Modified condition/ Decision coverage</a:t>
            </a:r>
            <a:endParaRPr lang="en-US" altLang="en-US" sz="2400" b="1">
              <a:solidFill>
                <a:srgbClr val="CC3300"/>
              </a:solidFill>
              <a:latin typeface="Arial" panose="020B0604020202020204" pitchFamily="34" charset="0"/>
            </a:endParaRPr>
          </a:p>
        </p:txBody>
      </p:sp>
      <p:sp>
        <p:nvSpPr>
          <p:cNvPr id="50180" name="Text Box 3"/>
          <p:cNvSpPr txBox="1">
            <a:spLocks noChangeArrowheads="1"/>
          </p:cNvSpPr>
          <p:nvPr/>
        </p:nvSpPr>
        <p:spPr bwMode="auto">
          <a:xfrm>
            <a:off x="2209800" y="1219201"/>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000" i="1">
                <a:latin typeface="Arial" panose="020B0604020202020204" pitchFamily="34" charset="0"/>
              </a:rPr>
              <a:t>Independence</a:t>
            </a:r>
            <a:r>
              <a:rPr lang="en-US" altLang="en-US" sz="2000">
                <a:latin typeface="Arial" panose="020B0604020202020204" pitchFamily="34" charset="0"/>
              </a:rPr>
              <a:t> : </a:t>
            </a:r>
            <a:r>
              <a:rPr lang="en-US" altLang="en-US" sz="1600">
                <a:latin typeface="Arial" panose="020B0604020202020204" pitchFamily="34" charset="0"/>
              </a:rPr>
              <a:t>Consider the following conditional statement,</a:t>
            </a:r>
            <a:endParaRPr lang="en-US" altLang="en-US" sz="1600">
              <a:latin typeface="Arial" panose="020B0604020202020204" pitchFamily="34" charset="0"/>
            </a:endParaRPr>
          </a:p>
        </p:txBody>
      </p:sp>
      <p:sp>
        <p:nvSpPr>
          <p:cNvPr id="50181" name="Rectangle 4"/>
          <p:cNvSpPr>
            <a:spLocks noChangeArrowheads="1"/>
          </p:cNvSpPr>
          <p:nvPr/>
        </p:nvSpPr>
        <p:spPr bwMode="auto">
          <a:xfrm>
            <a:off x="1828800" y="1752600"/>
            <a:ext cx="2590800" cy="1447800"/>
          </a:xfrm>
          <a:prstGeom prst="rect">
            <a:avLst/>
          </a:prstGeom>
          <a:solidFill>
            <a:srgbClr val="D6E3A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400">
                <a:latin typeface="Arial" panose="020B0604020202020204" pitchFamily="34" charset="0"/>
              </a:rPr>
              <a:t>If (  ( A and B ) or C  ) then </a:t>
            </a:r>
            <a:endParaRPr lang="en-US" altLang="en-US" sz="1400">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a:t>
            </a:r>
            <a:endParaRPr lang="en-US" altLang="en-US" sz="1400">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Else</a:t>
            </a:r>
            <a:endParaRPr lang="en-US" altLang="en-US" sz="1400">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a:t>
            </a:r>
            <a:endParaRPr lang="en-US" altLang="en-US" sz="1400">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End if</a:t>
            </a:r>
            <a:endParaRPr lang="en-US" altLang="en-US" sz="1400">
              <a:latin typeface="Arial" panose="020B0604020202020204" pitchFamily="34" charset="0"/>
            </a:endParaRPr>
          </a:p>
        </p:txBody>
      </p:sp>
      <p:sp>
        <p:nvSpPr>
          <p:cNvPr id="50182" name="Rectangle 6"/>
          <p:cNvSpPr>
            <a:spLocks noChangeArrowheads="1"/>
          </p:cNvSpPr>
          <p:nvPr/>
        </p:nvSpPr>
        <p:spPr bwMode="auto">
          <a:xfrm>
            <a:off x="4648200" y="1752600"/>
            <a:ext cx="2590800" cy="1447800"/>
          </a:xfrm>
          <a:prstGeom prst="rect">
            <a:avLst/>
          </a:prstGeom>
          <a:solidFill>
            <a:srgbClr val="D6E3A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400">
                <a:latin typeface="Arial" panose="020B0604020202020204" pitchFamily="34" charset="0"/>
              </a:rPr>
              <a:t>Consider (A and B )</a:t>
            </a:r>
            <a:endParaRPr lang="en-US" altLang="en-US" sz="1400">
              <a:latin typeface="Arial" panose="020B0604020202020204" pitchFamily="34" charset="0"/>
            </a:endParaRPr>
          </a:p>
          <a:p>
            <a:pPr eaLnBrk="1" hangingPunct="1">
              <a:spcBef>
                <a:spcPct val="0"/>
              </a:spcBef>
              <a:buFontTx/>
              <a:buNone/>
            </a:pPr>
            <a:r>
              <a:rPr lang="en-US" altLang="en-US" sz="1400" i="1">
                <a:latin typeface="Arial" panose="020B0604020202020204" pitchFamily="34" charset="0"/>
              </a:rPr>
              <a:t>A        B        Result</a:t>
            </a:r>
            <a:endParaRPr lang="en-US" altLang="en-US" sz="1400" i="1">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True   True        True</a:t>
            </a:r>
            <a:endParaRPr lang="en-US" altLang="en-US" sz="1400">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True   False        False</a:t>
            </a:r>
            <a:endParaRPr lang="en-US" altLang="en-US" sz="1400">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False  True         False</a:t>
            </a:r>
            <a:endParaRPr lang="en-US" altLang="en-US" sz="1400">
              <a:latin typeface="Arial" panose="020B0604020202020204" pitchFamily="34" charset="0"/>
            </a:endParaRPr>
          </a:p>
          <a:p>
            <a:pPr eaLnBrk="1" hangingPunct="1">
              <a:spcBef>
                <a:spcPct val="0"/>
              </a:spcBef>
              <a:buFontTx/>
              <a:buNone/>
            </a:pPr>
            <a:r>
              <a:rPr lang="en-US" altLang="en-US" sz="1400" i="1">
                <a:solidFill>
                  <a:srgbClr val="FF0000"/>
                </a:solidFill>
                <a:latin typeface="Arial" panose="020B0604020202020204" pitchFamily="34" charset="0"/>
              </a:rPr>
              <a:t>False   False        False</a:t>
            </a:r>
            <a:endParaRPr lang="en-US" altLang="en-US" sz="1400" i="1">
              <a:solidFill>
                <a:srgbClr val="FF0000"/>
              </a:solidFill>
              <a:latin typeface="Arial" panose="020B0604020202020204" pitchFamily="34" charset="0"/>
            </a:endParaRPr>
          </a:p>
        </p:txBody>
      </p:sp>
      <p:sp>
        <p:nvSpPr>
          <p:cNvPr id="50183" name="Rectangle 7"/>
          <p:cNvSpPr>
            <a:spLocks noChangeArrowheads="1"/>
          </p:cNvSpPr>
          <p:nvPr/>
        </p:nvSpPr>
        <p:spPr bwMode="auto">
          <a:xfrm>
            <a:off x="7467600" y="1752600"/>
            <a:ext cx="2590800" cy="1447800"/>
          </a:xfrm>
          <a:prstGeom prst="rect">
            <a:avLst/>
          </a:prstGeom>
          <a:solidFill>
            <a:srgbClr val="D6E3A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400">
                <a:latin typeface="Arial" panose="020B0604020202020204" pitchFamily="34" charset="0"/>
              </a:rPr>
              <a:t>Consider ( E or C )</a:t>
            </a:r>
            <a:endParaRPr lang="en-US" altLang="en-US" sz="1400">
              <a:latin typeface="Arial" panose="020B0604020202020204" pitchFamily="34" charset="0"/>
            </a:endParaRPr>
          </a:p>
          <a:p>
            <a:pPr eaLnBrk="1" hangingPunct="1">
              <a:spcBef>
                <a:spcPct val="0"/>
              </a:spcBef>
              <a:buFontTx/>
              <a:buNone/>
            </a:pPr>
            <a:r>
              <a:rPr lang="en-US" altLang="en-US" sz="1400" i="1">
                <a:latin typeface="Arial" panose="020B0604020202020204" pitchFamily="34" charset="0"/>
              </a:rPr>
              <a:t>E        C        Result</a:t>
            </a:r>
            <a:endParaRPr lang="en-US" altLang="en-US" sz="1400" i="1">
              <a:latin typeface="Arial" panose="020B0604020202020204" pitchFamily="34" charset="0"/>
            </a:endParaRPr>
          </a:p>
          <a:p>
            <a:pPr eaLnBrk="1" hangingPunct="1">
              <a:spcBef>
                <a:spcPct val="0"/>
              </a:spcBef>
              <a:buFontTx/>
              <a:buNone/>
            </a:pPr>
            <a:r>
              <a:rPr lang="en-US" altLang="en-US" sz="1400" i="1">
                <a:solidFill>
                  <a:srgbClr val="FF0000"/>
                </a:solidFill>
                <a:latin typeface="Arial" panose="020B0604020202020204" pitchFamily="34" charset="0"/>
              </a:rPr>
              <a:t>True   True        True</a:t>
            </a:r>
            <a:endParaRPr lang="en-US" altLang="en-US" sz="1400" i="1">
              <a:solidFill>
                <a:srgbClr val="FF0000"/>
              </a:solidFill>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True   False        True</a:t>
            </a:r>
            <a:endParaRPr lang="en-US" altLang="en-US" sz="1400">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False  True         True</a:t>
            </a:r>
            <a:endParaRPr lang="en-US" altLang="en-US" sz="1400">
              <a:latin typeface="Arial" panose="020B0604020202020204" pitchFamily="34" charset="0"/>
            </a:endParaRPr>
          </a:p>
          <a:p>
            <a:pPr eaLnBrk="1" hangingPunct="1">
              <a:spcBef>
                <a:spcPct val="0"/>
              </a:spcBef>
              <a:buFontTx/>
              <a:buNone/>
            </a:pPr>
            <a:r>
              <a:rPr lang="en-US" altLang="en-US" sz="1400">
                <a:latin typeface="Arial" panose="020B0604020202020204" pitchFamily="34" charset="0"/>
              </a:rPr>
              <a:t>False   False        False</a:t>
            </a:r>
            <a:endParaRPr lang="en-US" altLang="en-US" sz="1400">
              <a:latin typeface="Arial" panose="020B0604020202020204" pitchFamily="34" charset="0"/>
            </a:endParaRPr>
          </a:p>
        </p:txBody>
      </p:sp>
      <p:sp>
        <p:nvSpPr>
          <p:cNvPr id="50184" name="Text Box 8"/>
          <p:cNvSpPr txBox="1">
            <a:spLocks noChangeArrowheads="1"/>
          </p:cNvSpPr>
          <p:nvPr/>
        </p:nvSpPr>
        <p:spPr bwMode="auto">
          <a:xfrm>
            <a:off x="1828800" y="3276601"/>
            <a:ext cx="81534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000">
                <a:latin typeface="Arial" panose="020B0604020202020204" pitchFamily="34" charset="0"/>
              </a:rPr>
              <a:t>A and B  =&gt; E ( can be extended for E or C )</a:t>
            </a:r>
            <a:endParaRPr lang="en-US" altLang="en-US" sz="2000">
              <a:latin typeface="Arial" panose="020B0604020202020204" pitchFamily="34" charset="0"/>
            </a:endParaRPr>
          </a:p>
          <a:p>
            <a:pPr eaLnBrk="1" hangingPunct="1">
              <a:spcBef>
                <a:spcPct val="50000"/>
              </a:spcBef>
              <a:buFontTx/>
              <a:buNone/>
            </a:pPr>
            <a:r>
              <a:rPr lang="en-US" altLang="en-US" sz="1600">
                <a:latin typeface="Arial" panose="020B0604020202020204" pitchFamily="34" charset="0"/>
              </a:rPr>
              <a:t>In the first 3 cases the result is dependent on any change in one of A or B. If either one of A or B changes its state, then the result changes.</a:t>
            </a:r>
            <a:endParaRPr lang="en-US" altLang="en-US" sz="1600">
              <a:latin typeface="Arial" panose="020B0604020202020204" pitchFamily="34" charset="0"/>
            </a:endParaRPr>
          </a:p>
          <a:p>
            <a:pPr eaLnBrk="1" hangingPunct="1">
              <a:spcBef>
                <a:spcPct val="50000"/>
              </a:spcBef>
              <a:buFontTx/>
              <a:buNone/>
            </a:pPr>
            <a:r>
              <a:rPr lang="en-US" altLang="en-US" sz="1600">
                <a:latin typeface="Arial" panose="020B0604020202020204" pitchFamily="34" charset="0"/>
              </a:rPr>
              <a:t>      Case 1: result is true because both A and B are true</a:t>
            </a:r>
            <a:endParaRPr lang="en-US" altLang="en-US" sz="1600">
              <a:latin typeface="Arial" panose="020B0604020202020204" pitchFamily="34" charset="0"/>
            </a:endParaRPr>
          </a:p>
          <a:p>
            <a:pPr eaLnBrk="1" hangingPunct="1">
              <a:spcBef>
                <a:spcPct val="50000"/>
              </a:spcBef>
              <a:buFontTx/>
              <a:buNone/>
            </a:pPr>
            <a:r>
              <a:rPr lang="en-US" altLang="en-US" sz="1600">
                <a:latin typeface="Arial" panose="020B0604020202020204" pitchFamily="34" charset="0"/>
              </a:rPr>
              <a:t>      Case 2: result is false only because B is false </a:t>
            </a:r>
            <a:r>
              <a:rPr lang="en-US" altLang="en-US" sz="1600">
                <a:latin typeface="Arial" panose="020B0604020202020204" pitchFamily="34" charset="0"/>
                <a:sym typeface="Wingdings" panose="05000000000000000000" pitchFamily="2" charset="2"/>
              </a:rPr>
              <a:t> </a:t>
            </a:r>
            <a:r>
              <a:rPr lang="en-US" altLang="en-US" sz="1600">
                <a:latin typeface="Arial" panose="020B0604020202020204" pitchFamily="34" charset="0"/>
              </a:rPr>
              <a:t>change in B affects the o/p</a:t>
            </a:r>
            <a:endParaRPr lang="en-US" altLang="en-US" sz="1600">
              <a:latin typeface="Arial" panose="020B0604020202020204" pitchFamily="34" charset="0"/>
            </a:endParaRPr>
          </a:p>
          <a:p>
            <a:pPr eaLnBrk="1" hangingPunct="1">
              <a:spcBef>
                <a:spcPct val="50000"/>
              </a:spcBef>
              <a:buFontTx/>
              <a:buNone/>
            </a:pPr>
            <a:r>
              <a:rPr lang="en-US" altLang="en-US" sz="1600">
                <a:latin typeface="Arial" panose="020B0604020202020204" pitchFamily="34" charset="0"/>
              </a:rPr>
              <a:t>      Case 3: result is false only because A is false </a:t>
            </a:r>
            <a:r>
              <a:rPr lang="en-US" altLang="en-US" sz="1600">
                <a:latin typeface="Arial" panose="020B0604020202020204" pitchFamily="34" charset="0"/>
                <a:sym typeface="Wingdings" panose="05000000000000000000" pitchFamily="2" charset="2"/>
              </a:rPr>
              <a:t> </a:t>
            </a:r>
            <a:r>
              <a:rPr lang="en-US" altLang="en-US" sz="1600">
                <a:latin typeface="Arial" panose="020B0604020202020204" pitchFamily="34" charset="0"/>
              </a:rPr>
              <a:t>change in A affects the o/p</a:t>
            </a:r>
            <a:endParaRPr lang="en-US" altLang="en-US" sz="1600">
              <a:latin typeface="Arial" panose="020B0604020202020204" pitchFamily="34" charset="0"/>
            </a:endParaRPr>
          </a:p>
          <a:p>
            <a:pPr eaLnBrk="1" hangingPunct="1">
              <a:spcBef>
                <a:spcPct val="50000"/>
              </a:spcBef>
              <a:buFontTx/>
              <a:buNone/>
            </a:pPr>
            <a:r>
              <a:rPr lang="en-US" altLang="en-US" sz="1600">
                <a:latin typeface="Arial" panose="020B0604020202020204" pitchFamily="34" charset="0"/>
              </a:rPr>
              <a:t>      Case 4: result is false. Even if A is toggled, the result is false and same for B.</a:t>
            </a:r>
            <a:endParaRPr lang="en-US" altLang="en-US" sz="1600">
              <a:latin typeface="Arial" panose="020B0604020202020204" pitchFamily="34" charset="0"/>
            </a:endParaRPr>
          </a:p>
          <a:p>
            <a:pPr eaLnBrk="1" hangingPunct="1">
              <a:spcBef>
                <a:spcPct val="50000"/>
              </a:spcBef>
              <a:buFontTx/>
              <a:buNone/>
            </a:pPr>
            <a:r>
              <a:rPr lang="en-US" altLang="en-US" sz="1600">
                <a:latin typeface="Arial" panose="020B0604020202020204" pitchFamily="34" charset="0"/>
              </a:rPr>
              <a:t>           This kind of test case (case 4) which proves nothing can be excluded.</a:t>
            </a:r>
            <a:endParaRPr lang="en-US" altLang="en-US" sz="16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6AA15233-C7F3-4CE1-8268-F214A2DEA8CA}" type="slidenum">
              <a:rPr lang="en-US" altLang="en-US" sz="1400"/>
            </a:fld>
            <a:endParaRPr lang="en-US" altLang="en-US" sz="1400"/>
          </a:p>
        </p:txBody>
      </p:sp>
      <p:sp>
        <p:nvSpPr>
          <p:cNvPr id="9219" name="Rectangle 3"/>
          <p:cNvSpPr>
            <a:spLocks noChangeArrowheads="1"/>
          </p:cNvSpPr>
          <p:nvPr/>
        </p:nvSpPr>
        <p:spPr bwMode="auto">
          <a:xfrm>
            <a:off x="3295650" y="1433513"/>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20" name="Rectangle 29"/>
          <p:cNvSpPr>
            <a:spLocks noChangeArrowheads="1"/>
          </p:cNvSpPr>
          <p:nvPr/>
        </p:nvSpPr>
        <p:spPr bwMode="auto">
          <a:xfrm>
            <a:off x="5072063" y="5780088"/>
            <a:ext cx="2012950" cy="48736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grpSp>
        <p:nvGrpSpPr>
          <p:cNvPr id="9221" name="Group 217"/>
          <p:cNvGrpSpPr/>
          <p:nvPr/>
        </p:nvGrpSpPr>
        <p:grpSpPr bwMode="auto">
          <a:xfrm>
            <a:off x="1854200" y="1316039"/>
            <a:ext cx="8248650" cy="4886325"/>
            <a:chOff x="208" y="829"/>
            <a:chExt cx="5196" cy="3078"/>
          </a:xfrm>
        </p:grpSpPr>
        <p:sp>
          <p:nvSpPr>
            <p:cNvPr id="9223" name="Rectangle 5"/>
            <p:cNvSpPr>
              <a:spLocks noChangeArrowheads="1"/>
            </p:cNvSpPr>
            <p:nvPr/>
          </p:nvSpPr>
          <p:spPr bwMode="auto">
            <a:xfrm>
              <a:off x="284" y="892"/>
              <a:ext cx="1521" cy="37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24" name="Rectangle 6"/>
            <p:cNvSpPr>
              <a:spLocks noChangeArrowheads="1"/>
            </p:cNvSpPr>
            <p:nvPr/>
          </p:nvSpPr>
          <p:spPr bwMode="auto">
            <a:xfrm>
              <a:off x="208" y="829"/>
              <a:ext cx="1521" cy="37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25" name="Rectangle 7"/>
            <p:cNvSpPr>
              <a:spLocks noChangeArrowheads="1"/>
            </p:cNvSpPr>
            <p:nvPr/>
          </p:nvSpPr>
          <p:spPr bwMode="auto">
            <a:xfrm>
              <a:off x="372" y="979"/>
              <a:ext cx="132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Proposal / Requirements study phase</a:t>
              </a:r>
              <a:endParaRPr lang="en-US" altLang="en-US" sz="1000">
                <a:latin typeface="Arial" panose="020B0604020202020204" pitchFamily="34" charset="0"/>
              </a:endParaRPr>
            </a:p>
          </p:txBody>
        </p:sp>
        <p:sp>
          <p:nvSpPr>
            <p:cNvPr id="9226" name="Rectangle 8"/>
            <p:cNvSpPr>
              <a:spLocks noChangeArrowheads="1"/>
            </p:cNvSpPr>
            <p:nvPr/>
          </p:nvSpPr>
          <p:spPr bwMode="auto">
            <a:xfrm>
              <a:off x="715" y="1582"/>
              <a:ext cx="1267" cy="318"/>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27" name="Rectangle 9"/>
            <p:cNvSpPr>
              <a:spLocks noChangeArrowheads="1"/>
            </p:cNvSpPr>
            <p:nvPr/>
          </p:nvSpPr>
          <p:spPr bwMode="auto">
            <a:xfrm>
              <a:off x="639" y="1520"/>
              <a:ext cx="1267" cy="31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28" name="Rectangle 10"/>
            <p:cNvSpPr>
              <a:spLocks noChangeArrowheads="1"/>
            </p:cNvSpPr>
            <p:nvPr/>
          </p:nvSpPr>
          <p:spPr bwMode="auto">
            <a:xfrm>
              <a:off x="926" y="1640"/>
              <a:ext cx="76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Requirement analysis</a:t>
              </a:r>
              <a:endParaRPr lang="en-US" altLang="en-US" sz="1000">
                <a:solidFill>
                  <a:srgbClr val="000000"/>
                </a:solidFill>
                <a:latin typeface="Arial" panose="020B0604020202020204" pitchFamily="34" charset="0"/>
              </a:endParaRPr>
            </a:p>
          </p:txBody>
        </p:sp>
        <p:sp>
          <p:nvSpPr>
            <p:cNvPr id="9229" name="Rectangle 11"/>
            <p:cNvSpPr>
              <a:spLocks noChangeArrowheads="1"/>
            </p:cNvSpPr>
            <p:nvPr/>
          </p:nvSpPr>
          <p:spPr bwMode="auto">
            <a:xfrm>
              <a:off x="1197" y="2295"/>
              <a:ext cx="1038" cy="259"/>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30" name="Rectangle 12"/>
            <p:cNvSpPr>
              <a:spLocks noChangeArrowheads="1"/>
            </p:cNvSpPr>
            <p:nvPr/>
          </p:nvSpPr>
          <p:spPr bwMode="auto">
            <a:xfrm>
              <a:off x="1121" y="2232"/>
              <a:ext cx="1039" cy="26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31" name="Rectangle 13"/>
            <p:cNvSpPr>
              <a:spLocks noChangeArrowheads="1"/>
            </p:cNvSpPr>
            <p:nvPr/>
          </p:nvSpPr>
          <p:spPr bwMode="auto">
            <a:xfrm>
              <a:off x="1344" y="2323"/>
              <a:ext cx="63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High Level design</a:t>
              </a:r>
              <a:endParaRPr lang="en-US" altLang="en-US" sz="1000">
                <a:solidFill>
                  <a:srgbClr val="000000"/>
                </a:solidFill>
                <a:latin typeface="Arial" panose="020B0604020202020204" pitchFamily="34" charset="0"/>
              </a:endParaRPr>
            </a:p>
          </p:txBody>
        </p:sp>
        <p:sp>
          <p:nvSpPr>
            <p:cNvPr id="9232" name="Rectangle 14"/>
            <p:cNvSpPr>
              <a:spLocks noChangeArrowheads="1"/>
            </p:cNvSpPr>
            <p:nvPr/>
          </p:nvSpPr>
          <p:spPr bwMode="auto">
            <a:xfrm>
              <a:off x="1703" y="2985"/>
              <a:ext cx="760" cy="20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33" name="Rectangle 15"/>
            <p:cNvSpPr>
              <a:spLocks noChangeArrowheads="1"/>
            </p:cNvSpPr>
            <p:nvPr/>
          </p:nvSpPr>
          <p:spPr bwMode="auto">
            <a:xfrm>
              <a:off x="1653" y="2922"/>
              <a:ext cx="760" cy="20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34" name="Rectangle 16"/>
            <p:cNvSpPr>
              <a:spLocks noChangeArrowheads="1"/>
            </p:cNvSpPr>
            <p:nvPr/>
          </p:nvSpPr>
          <p:spPr bwMode="auto">
            <a:xfrm>
              <a:off x="1782" y="2985"/>
              <a:ext cx="51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800">
                  <a:solidFill>
                    <a:srgbClr val="000000"/>
                  </a:solidFill>
                  <a:latin typeface="Arial" panose="020B0604020202020204" pitchFamily="34" charset="0"/>
                </a:rPr>
                <a:t>Detailed design</a:t>
              </a:r>
              <a:endParaRPr lang="en-US" altLang="en-US" sz="2000">
                <a:latin typeface="Arial" panose="020B0604020202020204" pitchFamily="34" charset="0"/>
              </a:endParaRPr>
            </a:p>
          </p:txBody>
        </p:sp>
        <p:sp>
          <p:nvSpPr>
            <p:cNvPr id="9235" name="Rectangle 17"/>
            <p:cNvSpPr>
              <a:spLocks noChangeArrowheads="1"/>
            </p:cNvSpPr>
            <p:nvPr/>
          </p:nvSpPr>
          <p:spPr bwMode="auto">
            <a:xfrm>
              <a:off x="3873" y="892"/>
              <a:ext cx="1531" cy="37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36" name="Rectangle 18"/>
            <p:cNvSpPr>
              <a:spLocks noChangeArrowheads="1"/>
            </p:cNvSpPr>
            <p:nvPr/>
          </p:nvSpPr>
          <p:spPr bwMode="auto">
            <a:xfrm>
              <a:off x="3797" y="829"/>
              <a:ext cx="1530" cy="37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37" name="Rectangle 19"/>
            <p:cNvSpPr>
              <a:spLocks noChangeArrowheads="1"/>
            </p:cNvSpPr>
            <p:nvPr/>
          </p:nvSpPr>
          <p:spPr bwMode="auto">
            <a:xfrm>
              <a:off x="4258" y="979"/>
              <a:ext cx="67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Acceptance testing</a:t>
              </a:r>
              <a:endParaRPr lang="en-US" altLang="en-US" sz="1000">
                <a:latin typeface="Arial" panose="020B0604020202020204" pitchFamily="34" charset="0"/>
              </a:endParaRPr>
            </a:p>
          </p:txBody>
        </p:sp>
        <p:sp>
          <p:nvSpPr>
            <p:cNvPr id="9238" name="Rectangle 20"/>
            <p:cNvSpPr>
              <a:spLocks noChangeArrowheads="1"/>
            </p:cNvSpPr>
            <p:nvPr/>
          </p:nvSpPr>
          <p:spPr bwMode="auto">
            <a:xfrm>
              <a:off x="3756" y="1582"/>
              <a:ext cx="1267" cy="318"/>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39" name="Rectangle 21"/>
            <p:cNvSpPr>
              <a:spLocks noChangeArrowheads="1"/>
            </p:cNvSpPr>
            <p:nvPr/>
          </p:nvSpPr>
          <p:spPr bwMode="auto">
            <a:xfrm>
              <a:off x="3680" y="1520"/>
              <a:ext cx="1267" cy="31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40" name="Rectangle 22"/>
            <p:cNvSpPr>
              <a:spLocks noChangeArrowheads="1"/>
            </p:cNvSpPr>
            <p:nvPr/>
          </p:nvSpPr>
          <p:spPr bwMode="auto">
            <a:xfrm>
              <a:off x="4079" y="1640"/>
              <a:ext cx="57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System testing</a:t>
              </a:r>
              <a:endParaRPr lang="en-US" altLang="en-US" sz="1000">
                <a:latin typeface="Arial" panose="020B0604020202020204" pitchFamily="34" charset="0"/>
              </a:endParaRPr>
            </a:p>
          </p:txBody>
        </p:sp>
        <p:sp>
          <p:nvSpPr>
            <p:cNvPr id="9241" name="Rectangle 23"/>
            <p:cNvSpPr>
              <a:spLocks noChangeArrowheads="1"/>
            </p:cNvSpPr>
            <p:nvPr/>
          </p:nvSpPr>
          <p:spPr bwMode="auto">
            <a:xfrm>
              <a:off x="3503" y="2295"/>
              <a:ext cx="1038" cy="259"/>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42" name="Rectangle 24"/>
            <p:cNvSpPr>
              <a:spLocks noChangeArrowheads="1"/>
            </p:cNvSpPr>
            <p:nvPr/>
          </p:nvSpPr>
          <p:spPr bwMode="auto">
            <a:xfrm>
              <a:off x="3427" y="2232"/>
              <a:ext cx="1038" cy="26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43" name="Rectangle 25"/>
            <p:cNvSpPr>
              <a:spLocks noChangeArrowheads="1"/>
            </p:cNvSpPr>
            <p:nvPr/>
          </p:nvSpPr>
          <p:spPr bwMode="auto">
            <a:xfrm>
              <a:off x="3651" y="2323"/>
              <a:ext cx="63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Integration testing</a:t>
              </a:r>
              <a:endParaRPr lang="en-US" altLang="en-US" sz="1000">
                <a:latin typeface="Arial" panose="020B0604020202020204" pitchFamily="34" charset="0"/>
              </a:endParaRPr>
            </a:p>
          </p:txBody>
        </p:sp>
        <p:sp>
          <p:nvSpPr>
            <p:cNvPr id="9244" name="Rectangle 26"/>
            <p:cNvSpPr>
              <a:spLocks noChangeArrowheads="1"/>
            </p:cNvSpPr>
            <p:nvPr/>
          </p:nvSpPr>
          <p:spPr bwMode="auto">
            <a:xfrm>
              <a:off x="3249" y="2985"/>
              <a:ext cx="760" cy="20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45" name="Rectangle 27"/>
            <p:cNvSpPr>
              <a:spLocks noChangeArrowheads="1"/>
            </p:cNvSpPr>
            <p:nvPr/>
          </p:nvSpPr>
          <p:spPr bwMode="auto">
            <a:xfrm>
              <a:off x="3174" y="2922"/>
              <a:ext cx="759" cy="20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46" name="Rectangle 28"/>
            <p:cNvSpPr>
              <a:spLocks noChangeArrowheads="1"/>
            </p:cNvSpPr>
            <p:nvPr/>
          </p:nvSpPr>
          <p:spPr bwMode="auto">
            <a:xfrm>
              <a:off x="3364" y="2985"/>
              <a:ext cx="3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Unit testing</a:t>
              </a:r>
              <a:endParaRPr lang="en-US" altLang="en-US" sz="1000">
                <a:latin typeface="Arial" panose="020B0604020202020204" pitchFamily="34" charset="0"/>
              </a:endParaRPr>
            </a:p>
          </p:txBody>
        </p:sp>
        <p:sp>
          <p:nvSpPr>
            <p:cNvPr id="9247" name="Rectangle 30"/>
            <p:cNvSpPr>
              <a:spLocks noChangeArrowheads="1"/>
            </p:cNvSpPr>
            <p:nvPr/>
          </p:nvSpPr>
          <p:spPr bwMode="auto">
            <a:xfrm>
              <a:off x="2160" y="3600"/>
              <a:ext cx="1267" cy="30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endParaRPr lang="en-US" altLang="en-US" sz="2000">
                <a:latin typeface="Arial" panose="020B0604020202020204" pitchFamily="34" charset="0"/>
              </a:endParaRPr>
            </a:p>
          </p:txBody>
        </p:sp>
        <p:sp>
          <p:nvSpPr>
            <p:cNvPr id="9248" name="Rectangle 31"/>
            <p:cNvSpPr>
              <a:spLocks noChangeArrowheads="1"/>
            </p:cNvSpPr>
            <p:nvPr/>
          </p:nvSpPr>
          <p:spPr bwMode="auto">
            <a:xfrm>
              <a:off x="2412" y="3692"/>
              <a:ext cx="95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Implementation/Coding</a:t>
              </a:r>
              <a:endParaRPr lang="en-US" altLang="en-US" sz="1000">
                <a:latin typeface="Arial" panose="020B0604020202020204" pitchFamily="34" charset="0"/>
              </a:endParaRPr>
            </a:p>
          </p:txBody>
        </p:sp>
        <p:sp>
          <p:nvSpPr>
            <p:cNvPr id="9249" name="Line 32"/>
            <p:cNvSpPr>
              <a:spLocks noChangeShapeType="1"/>
            </p:cNvSpPr>
            <p:nvPr/>
          </p:nvSpPr>
          <p:spPr bwMode="auto">
            <a:xfrm>
              <a:off x="1891"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50" name="Line 33"/>
            <p:cNvSpPr>
              <a:spLocks noChangeShapeType="1"/>
            </p:cNvSpPr>
            <p:nvPr/>
          </p:nvSpPr>
          <p:spPr bwMode="auto">
            <a:xfrm>
              <a:off x="1936"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51" name="Line 34"/>
            <p:cNvSpPr>
              <a:spLocks noChangeShapeType="1"/>
            </p:cNvSpPr>
            <p:nvPr/>
          </p:nvSpPr>
          <p:spPr bwMode="auto">
            <a:xfrm>
              <a:off x="1962"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52" name="Line 35"/>
            <p:cNvSpPr>
              <a:spLocks noChangeShapeType="1"/>
            </p:cNvSpPr>
            <p:nvPr/>
          </p:nvSpPr>
          <p:spPr bwMode="auto">
            <a:xfrm>
              <a:off x="1987"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53" name="Line 36"/>
            <p:cNvSpPr>
              <a:spLocks noChangeShapeType="1"/>
            </p:cNvSpPr>
            <p:nvPr/>
          </p:nvSpPr>
          <p:spPr bwMode="auto">
            <a:xfrm>
              <a:off x="2033"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54" name="Line 37"/>
            <p:cNvSpPr>
              <a:spLocks noChangeShapeType="1"/>
            </p:cNvSpPr>
            <p:nvPr/>
          </p:nvSpPr>
          <p:spPr bwMode="auto">
            <a:xfrm>
              <a:off x="2058"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55" name="Line 38"/>
            <p:cNvSpPr>
              <a:spLocks noChangeShapeType="1"/>
            </p:cNvSpPr>
            <p:nvPr/>
          </p:nvSpPr>
          <p:spPr bwMode="auto">
            <a:xfrm>
              <a:off x="2084"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56" name="Line 39"/>
            <p:cNvSpPr>
              <a:spLocks noChangeShapeType="1"/>
            </p:cNvSpPr>
            <p:nvPr/>
          </p:nvSpPr>
          <p:spPr bwMode="auto">
            <a:xfrm>
              <a:off x="2129"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57" name="Line 40"/>
            <p:cNvSpPr>
              <a:spLocks noChangeShapeType="1"/>
            </p:cNvSpPr>
            <p:nvPr/>
          </p:nvSpPr>
          <p:spPr bwMode="auto">
            <a:xfrm>
              <a:off x="2155"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58" name="Line 41"/>
            <p:cNvSpPr>
              <a:spLocks noChangeShapeType="1"/>
            </p:cNvSpPr>
            <p:nvPr/>
          </p:nvSpPr>
          <p:spPr bwMode="auto">
            <a:xfrm>
              <a:off x="2181" y="1060"/>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59" name="Line 42"/>
            <p:cNvSpPr>
              <a:spLocks noChangeShapeType="1"/>
            </p:cNvSpPr>
            <p:nvPr/>
          </p:nvSpPr>
          <p:spPr bwMode="auto">
            <a:xfrm>
              <a:off x="2226"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60" name="Line 43"/>
            <p:cNvSpPr>
              <a:spLocks noChangeShapeType="1"/>
            </p:cNvSpPr>
            <p:nvPr/>
          </p:nvSpPr>
          <p:spPr bwMode="auto">
            <a:xfrm>
              <a:off x="2251"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61" name="Line 44"/>
            <p:cNvSpPr>
              <a:spLocks noChangeShapeType="1"/>
            </p:cNvSpPr>
            <p:nvPr/>
          </p:nvSpPr>
          <p:spPr bwMode="auto">
            <a:xfrm>
              <a:off x="2277"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62" name="Line 45"/>
            <p:cNvSpPr>
              <a:spLocks noChangeShapeType="1"/>
            </p:cNvSpPr>
            <p:nvPr/>
          </p:nvSpPr>
          <p:spPr bwMode="auto">
            <a:xfrm>
              <a:off x="2322"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63" name="Line 46"/>
            <p:cNvSpPr>
              <a:spLocks noChangeShapeType="1"/>
            </p:cNvSpPr>
            <p:nvPr/>
          </p:nvSpPr>
          <p:spPr bwMode="auto">
            <a:xfrm>
              <a:off x="2348"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64" name="Line 47"/>
            <p:cNvSpPr>
              <a:spLocks noChangeShapeType="1"/>
            </p:cNvSpPr>
            <p:nvPr/>
          </p:nvSpPr>
          <p:spPr bwMode="auto">
            <a:xfrm>
              <a:off x="2374" y="1060"/>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65" name="Line 48"/>
            <p:cNvSpPr>
              <a:spLocks noChangeShapeType="1"/>
            </p:cNvSpPr>
            <p:nvPr/>
          </p:nvSpPr>
          <p:spPr bwMode="auto">
            <a:xfrm>
              <a:off x="2419"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66" name="Line 49"/>
            <p:cNvSpPr>
              <a:spLocks noChangeShapeType="1"/>
            </p:cNvSpPr>
            <p:nvPr/>
          </p:nvSpPr>
          <p:spPr bwMode="auto">
            <a:xfrm>
              <a:off x="2444"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67" name="Line 50"/>
            <p:cNvSpPr>
              <a:spLocks noChangeShapeType="1"/>
            </p:cNvSpPr>
            <p:nvPr/>
          </p:nvSpPr>
          <p:spPr bwMode="auto">
            <a:xfrm>
              <a:off x="2470"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68" name="Line 51"/>
            <p:cNvSpPr>
              <a:spLocks noChangeShapeType="1"/>
            </p:cNvSpPr>
            <p:nvPr/>
          </p:nvSpPr>
          <p:spPr bwMode="auto">
            <a:xfrm>
              <a:off x="2515"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69" name="Line 52"/>
            <p:cNvSpPr>
              <a:spLocks noChangeShapeType="1"/>
            </p:cNvSpPr>
            <p:nvPr/>
          </p:nvSpPr>
          <p:spPr bwMode="auto">
            <a:xfrm>
              <a:off x="2541"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70" name="Line 53"/>
            <p:cNvSpPr>
              <a:spLocks noChangeShapeType="1"/>
            </p:cNvSpPr>
            <p:nvPr/>
          </p:nvSpPr>
          <p:spPr bwMode="auto">
            <a:xfrm>
              <a:off x="2567" y="1060"/>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71" name="Line 54"/>
            <p:cNvSpPr>
              <a:spLocks noChangeShapeType="1"/>
            </p:cNvSpPr>
            <p:nvPr/>
          </p:nvSpPr>
          <p:spPr bwMode="auto">
            <a:xfrm>
              <a:off x="2612"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72" name="Line 55"/>
            <p:cNvSpPr>
              <a:spLocks noChangeShapeType="1"/>
            </p:cNvSpPr>
            <p:nvPr/>
          </p:nvSpPr>
          <p:spPr bwMode="auto">
            <a:xfrm>
              <a:off x="2637"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73" name="Line 56"/>
            <p:cNvSpPr>
              <a:spLocks noChangeShapeType="1"/>
            </p:cNvSpPr>
            <p:nvPr/>
          </p:nvSpPr>
          <p:spPr bwMode="auto">
            <a:xfrm>
              <a:off x="2663"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74" name="Line 57"/>
            <p:cNvSpPr>
              <a:spLocks noChangeShapeType="1"/>
            </p:cNvSpPr>
            <p:nvPr/>
          </p:nvSpPr>
          <p:spPr bwMode="auto">
            <a:xfrm>
              <a:off x="2708"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75" name="Line 58"/>
            <p:cNvSpPr>
              <a:spLocks noChangeShapeType="1"/>
            </p:cNvSpPr>
            <p:nvPr/>
          </p:nvSpPr>
          <p:spPr bwMode="auto">
            <a:xfrm>
              <a:off x="2734"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76" name="Line 59"/>
            <p:cNvSpPr>
              <a:spLocks noChangeShapeType="1"/>
            </p:cNvSpPr>
            <p:nvPr/>
          </p:nvSpPr>
          <p:spPr bwMode="auto">
            <a:xfrm>
              <a:off x="2760" y="1060"/>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77" name="Line 60"/>
            <p:cNvSpPr>
              <a:spLocks noChangeShapeType="1"/>
            </p:cNvSpPr>
            <p:nvPr/>
          </p:nvSpPr>
          <p:spPr bwMode="auto">
            <a:xfrm>
              <a:off x="2805"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78" name="Line 61"/>
            <p:cNvSpPr>
              <a:spLocks noChangeShapeType="1"/>
            </p:cNvSpPr>
            <p:nvPr/>
          </p:nvSpPr>
          <p:spPr bwMode="auto">
            <a:xfrm>
              <a:off x="2831"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79" name="Line 62"/>
            <p:cNvSpPr>
              <a:spLocks noChangeShapeType="1"/>
            </p:cNvSpPr>
            <p:nvPr/>
          </p:nvSpPr>
          <p:spPr bwMode="auto">
            <a:xfrm>
              <a:off x="2856"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80" name="Line 63"/>
            <p:cNvSpPr>
              <a:spLocks noChangeShapeType="1"/>
            </p:cNvSpPr>
            <p:nvPr/>
          </p:nvSpPr>
          <p:spPr bwMode="auto">
            <a:xfrm>
              <a:off x="2901"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81" name="Line 64"/>
            <p:cNvSpPr>
              <a:spLocks noChangeShapeType="1"/>
            </p:cNvSpPr>
            <p:nvPr/>
          </p:nvSpPr>
          <p:spPr bwMode="auto">
            <a:xfrm>
              <a:off x="2927"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82" name="Line 65"/>
            <p:cNvSpPr>
              <a:spLocks noChangeShapeType="1"/>
            </p:cNvSpPr>
            <p:nvPr/>
          </p:nvSpPr>
          <p:spPr bwMode="auto">
            <a:xfrm>
              <a:off x="2953"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83" name="Line 66"/>
            <p:cNvSpPr>
              <a:spLocks noChangeShapeType="1"/>
            </p:cNvSpPr>
            <p:nvPr/>
          </p:nvSpPr>
          <p:spPr bwMode="auto">
            <a:xfrm>
              <a:off x="2998"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84" name="Line 67"/>
            <p:cNvSpPr>
              <a:spLocks noChangeShapeType="1"/>
            </p:cNvSpPr>
            <p:nvPr/>
          </p:nvSpPr>
          <p:spPr bwMode="auto">
            <a:xfrm>
              <a:off x="3024"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85" name="Line 68"/>
            <p:cNvSpPr>
              <a:spLocks noChangeShapeType="1"/>
            </p:cNvSpPr>
            <p:nvPr/>
          </p:nvSpPr>
          <p:spPr bwMode="auto">
            <a:xfrm>
              <a:off x="3049"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86" name="Line 69"/>
            <p:cNvSpPr>
              <a:spLocks noChangeShapeType="1"/>
            </p:cNvSpPr>
            <p:nvPr/>
          </p:nvSpPr>
          <p:spPr bwMode="auto">
            <a:xfrm>
              <a:off x="3094"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87" name="Line 70"/>
            <p:cNvSpPr>
              <a:spLocks noChangeShapeType="1"/>
            </p:cNvSpPr>
            <p:nvPr/>
          </p:nvSpPr>
          <p:spPr bwMode="auto">
            <a:xfrm>
              <a:off x="3120"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88" name="Line 71"/>
            <p:cNvSpPr>
              <a:spLocks noChangeShapeType="1"/>
            </p:cNvSpPr>
            <p:nvPr/>
          </p:nvSpPr>
          <p:spPr bwMode="auto">
            <a:xfrm>
              <a:off x="3146"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89" name="Line 72"/>
            <p:cNvSpPr>
              <a:spLocks noChangeShapeType="1"/>
            </p:cNvSpPr>
            <p:nvPr/>
          </p:nvSpPr>
          <p:spPr bwMode="auto">
            <a:xfrm>
              <a:off x="3191"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90" name="Line 73"/>
            <p:cNvSpPr>
              <a:spLocks noChangeShapeType="1"/>
            </p:cNvSpPr>
            <p:nvPr/>
          </p:nvSpPr>
          <p:spPr bwMode="auto">
            <a:xfrm>
              <a:off x="3217"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91" name="Line 74"/>
            <p:cNvSpPr>
              <a:spLocks noChangeShapeType="1"/>
            </p:cNvSpPr>
            <p:nvPr/>
          </p:nvSpPr>
          <p:spPr bwMode="auto">
            <a:xfrm>
              <a:off x="3242"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92" name="Line 75"/>
            <p:cNvSpPr>
              <a:spLocks noChangeShapeType="1"/>
            </p:cNvSpPr>
            <p:nvPr/>
          </p:nvSpPr>
          <p:spPr bwMode="auto">
            <a:xfrm>
              <a:off x="3287"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93" name="Line 76"/>
            <p:cNvSpPr>
              <a:spLocks noChangeShapeType="1"/>
            </p:cNvSpPr>
            <p:nvPr/>
          </p:nvSpPr>
          <p:spPr bwMode="auto">
            <a:xfrm>
              <a:off x="3313"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94" name="Line 77"/>
            <p:cNvSpPr>
              <a:spLocks noChangeShapeType="1"/>
            </p:cNvSpPr>
            <p:nvPr/>
          </p:nvSpPr>
          <p:spPr bwMode="auto">
            <a:xfrm>
              <a:off x="3339"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95" name="Line 78"/>
            <p:cNvSpPr>
              <a:spLocks noChangeShapeType="1"/>
            </p:cNvSpPr>
            <p:nvPr/>
          </p:nvSpPr>
          <p:spPr bwMode="auto">
            <a:xfrm>
              <a:off x="3384"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96" name="Line 79"/>
            <p:cNvSpPr>
              <a:spLocks noChangeShapeType="1"/>
            </p:cNvSpPr>
            <p:nvPr/>
          </p:nvSpPr>
          <p:spPr bwMode="auto">
            <a:xfrm>
              <a:off x="3410"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97" name="Line 80"/>
            <p:cNvSpPr>
              <a:spLocks noChangeShapeType="1"/>
            </p:cNvSpPr>
            <p:nvPr/>
          </p:nvSpPr>
          <p:spPr bwMode="auto">
            <a:xfrm>
              <a:off x="3435"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98" name="Line 81"/>
            <p:cNvSpPr>
              <a:spLocks noChangeShapeType="1"/>
            </p:cNvSpPr>
            <p:nvPr/>
          </p:nvSpPr>
          <p:spPr bwMode="auto">
            <a:xfrm>
              <a:off x="3481"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299" name="Line 82"/>
            <p:cNvSpPr>
              <a:spLocks noChangeShapeType="1"/>
            </p:cNvSpPr>
            <p:nvPr/>
          </p:nvSpPr>
          <p:spPr bwMode="auto">
            <a:xfrm>
              <a:off x="3506"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00" name="Line 83"/>
            <p:cNvSpPr>
              <a:spLocks noChangeShapeType="1"/>
            </p:cNvSpPr>
            <p:nvPr/>
          </p:nvSpPr>
          <p:spPr bwMode="auto">
            <a:xfrm>
              <a:off x="3532" y="1060"/>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01" name="Line 84"/>
            <p:cNvSpPr>
              <a:spLocks noChangeShapeType="1"/>
            </p:cNvSpPr>
            <p:nvPr/>
          </p:nvSpPr>
          <p:spPr bwMode="auto">
            <a:xfrm>
              <a:off x="3577"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02" name="Line 85"/>
            <p:cNvSpPr>
              <a:spLocks noChangeShapeType="1"/>
            </p:cNvSpPr>
            <p:nvPr/>
          </p:nvSpPr>
          <p:spPr bwMode="auto">
            <a:xfrm>
              <a:off x="3603"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03" name="Line 86"/>
            <p:cNvSpPr>
              <a:spLocks noChangeShapeType="1"/>
            </p:cNvSpPr>
            <p:nvPr/>
          </p:nvSpPr>
          <p:spPr bwMode="auto">
            <a:xfrm>
              <a:off x="3629" y="1060"/>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04" name="Line 87"/>
            <p:cNvSpPr>
              <a:spLocks noChangeShapeType="1"/>
            </p:cNvSpPr>
            <p:nvPr/>
          </p:nvSpPr>
          <p:spPr bwMode="auto">
            <a:xfrm>
              <a:off x="3674" y="106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05" name="Line 88"/>
            <p:cNvSpPr>
              <a:spLocks noChangeShapeType="1"/>
            </p:cNvSpPr>
            <p:nvPr/>
          </p:nvSpPr>
          <p:spPr bwMode="auto">
            <a:xfrm>
              <a:off x="3699" y="106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06" name="Freeform 89"/>
            <p:cNvSpPr/>
            <p:nvPr/>
          </p:nvSpPr>
          <p:spPr bwMode="auto">
            <a:xfrm>
              <a:off x="1812" y="1036"/>
              <a:ext cx="86" cy="48"/>
            </a:xfrm>
            <a:custGeom>
              <a:avLst/>
              <a:gdLst>
                <a:gd name="T0" fmla="*/ 86 w 86"/>
                <a:gd name="T1" fmla="*/ 2 h 96"/>
                <a:gd name="T2" fmla="*/ 0 w 86"/>
                <a:gd name="T3" fmla="*/ 1 h 96"/>
                <a:gd name="T4" fmla="*/ 86 w 86"/>
                <a:gd name="T5" fmla="*/ 0 h 96"/>
                <a:gd name="T6" fmla="*/ 86 w 86"/>
                <a:gd name="T7" fmla="*/ 2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 h="96">
                  <a:moveTo>
                    <a:pt x="86" y="96"/>
                  </a:moveTo>
                  <a:lnTo>
                    <a:pt x="0" y="48"/>
                  </a:lnTo>
                  <a:lnTo>
                    <a:pt x="86" y="0"/>
                  </a:lnTo>
                  <a:lnTo>
                    <a:pt x="86"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307" name="Freeform 90"/>
            <p:cNvSpPr/>
            <p:nvPr/>
          </p:nvSpPr>
          <p:spPr bwMode="auto">
            <a:xfrm>
              <a:off x="3710" y="1036"/>
              <a:ext cx="87" cy="48"/>
            </a:xfrm>
            <a:custGeom>
              <a:avLst/>
              <a:gdLst>
                <a:gd name="T0" fmla="*/ 0 w 87"/>
                <a:gd name="T1" fmla="*/ 0 h 96"/>
                <a:gd name="T2" fmla="*/ 87 w 87"/>
                <a:gd name="T3" fmla="*/ 1 h 96"/>
                <a:gd name="T4" fmla="*/ 0 w 87"/>
                <a:gd name="T5" fmla="*/ 2 h 96"/>
                <a:gd name="T6" fmla="*/ 0 w 87"/>
                <a:gd name="T7" fmla="*/ 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96">
                  <a:moveTo>
                    <a:pt x="0" y="0"/>
                  </a:moveTo>
                  <a:lnTo>
                    <a:pt x="87" y="48"/>
                  </a:lnTo>
                  <a:lnTo>
                    <a:pt x="0" y="9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308" name="Line 91"/>
            <p:cNvSpPr>
              <a:spLocks noChangeShapeType="1"/>
            </p:cNvSpPr>
            <p:nvPr/>
          </p:nvSpPr>
          <p:spPr bwMode="auto">
            <a:xfrm>
              <a:off x="2061"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09" name="Line 92"/>
            <p:cNvSpPr>
              <a:spLocks noChangeShapeType="1"/>
            </p:cNvSpPr>
            <p:nvPr/>
          </p:nvSpPr>
          <p:spPr bwMode="auto">
            <a:xfrm>
              <a:off x="2107"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10" name="Line 93"/>
            <p:cNvSpPr>
              <a:spLocks noChangeShapeType="1"/>
            </p:cNvSpPr>
            <p:nvPr/>
          </p:nvSpPr>
          <p:spPr bwMode="auto">
            <a:xfrm>
              <a:off x="2132"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11" name="Line 94"/>
            <p:cNvSpPr>
              <a:spLocks noChangeShapeType="1"/>
            </p:cNvSpPr>
            <p:nvPr/>
          </p:nvSpPr>
          <p:spPr bwMode="auto">
            <a:xfrm>
              <a:off x="2158"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12" name="Line 95"/>
            <p:cNvSpPr>
              <a:spLocks noChangeShapeType="1"/>
            </p:cNvSpPr>
            <p:nvPr/>
          </p:nvSpPr>
          <p:spPr bwMode="auto">
            <a:xfrm>
              <a:off x="2203"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13" name="Line 96"/>
            <p:cNvSpPr>
              <a:spLocks noChangeShapeType="1"/>
            </p:cNvSpPr>
            <p:nvPr/>
          </p:nvSpPr>
          <p:spPr bwMode="auto">
            <a:xfrm>
              <a:off x="2229"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14" name="Line 97"/>
            <p:cNvSpPr>
              <a:spLocks noChangeShapeType="1"/>
            </p:cNvSpPr>
            <p:nvPr/>
          </p:nvSpPr>
          <p:spPr bwMode="auto">
            <a:xfrm>
              <a:off x="2255" y="1688"/>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15" name="Line 98"/>
            <p:cNvSpPr>
              <a:spLocks noChangeShapeType="1"/>
            </p:cNvSpPr>
            <p:nvPr/>
          </p:nvSpPr>
          <p:spPr bwMode="auto">
            <a:xfrm>
              <a:off x="2300"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16" name="Line 99"/>
            <p:cNvSpPr>
              <a:spLocks noChangeShapeType="1"/>
            </p:cNvSpPr>
            <p:nvPr/>
          </p:nvSpPr>
          <p:spPr bwMode="auto">
            <a:xfrm>
              <a:off x="2325"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17" name="Line 100"/>
            <p:cNvSpPr>
              <a:spLocks noChangeShapeType="1"/>
            </p:cNvSpPr>
            <p:nvPr/>
          </p:nvSpPr>
          <p:spPr bwMode="auto">
            <a:xfrm>
              <a:off x="2351"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18" name="Line 101"/>
            <p:cNvSpPr>
              <a:spLocks noChangeShapeType="1"/>
            </p:cNvSpPr>
            <p:nvPr/>
          </p:nvSpPr>
          <p:spPr bwMode="auto">
            <a:xfrm>
              <a:off x="2396"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19" name="Line 102"/>
            <p:cNvSpPr>
              <a:spLocks noChangeShapeType="1"/>
            </p:cNvSpPr>
            <p:nvPr/>
          </p:nvSpPr>
          <p:spPr bwMode="auto">
            <a:xfrm>
              <a:off x="2422"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20" name="Line 103"/>
            <p:cNvSpPr>
              <a:spLocks noChangeShapeType="1"/>
            </p:cNvSpPr>
            <p:nvPr/>
          </p:nvSpPr>
          <p:spPr bwMode="auto">
            <a:xfrm>
              <a:off x="2448" y="1688"/>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21" name="Line 104"/>
            <p:cNvSpPr>
              <a:spLocks noChangeShapeType="1"/>
            </p:cNvSpPr>
            <p:nvPr/>
          </p:nvSpPr>
          <p:spPr bwMode="auto">
            <a:xfrm>
              <a:off x="2493"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22" name="Line 105"/>
            <p:cNvSpPr>
              <a:spLocks noChangeShapeType="1"/>
            </p:cNvSpPr>
            <p:nvPr/>
          </p:nvSpPr>
          <p:spPr bwMode="auto">
            <a:xfrm>
              <a:off x="2518"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23" name="Line 106"/>
            <p:cNvSpPr>
              <a:spLocks noChangeShapeType="1"/>
            </p:cNvSpPr>
            <p:nvPr/>
          </p:nvSpPr>
          <p:spPr bwMode="auto">
            <a:xfrm>
              <a:off x="2544"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24" name="Line 107"/>
            <p:cNvSpPr>
              <a:spLocks noChangeShapeType="1"/>
            </p:cNvSpPr>
            <p:nvPr/>
          </p:nvSpPr>
          <p:spPr bwMode="auto">
            <a:xfrm>
              <a:off x="2589"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25" name="Line 108"/>
            <p:cNvSpPr>
              <a:spLocks noChangeShapeType="1"/>
            </p:cNvSpPr>
            <p:nvPr/>
          </p:nvSpPr>
          <p:spPr bwMode="auto">
            <a:xfrm>
              <a:off x="2615"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26" name="Line 109"/>
            <p:cNvSpPr>
              <a:spLocks noChangeShapeType="1"/>
            </p:cNvSpPr>
            <p:nvPr/>
          </p:nvSpPr>
          <p:spPr bwMode="auto">
            <a:xfrm>
              <a:off x="2641" y="1688"/>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27" name="Line 110"/>
            <p:cNvSpPr>
              <a:spLocks noChangeShapeType="1"/>
            </p:cNvSpPr>
            <p:nvPr/>
          </p:nvSpPr>
          <p:spPr bwMode="auto">
            <a:xfrm>
              <a:off x="2686"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28" name="Line 111"/>
            <p:cNvSpPr>
              <a:spLocks noChangeShapeType="1"/>
            </p:cNvSpPr>
            <p:nvPr/>
          </p:nvSpPr>
          <p:spPr bwMode="auto">
            <a:xfrm>
              <a:off x="2711"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29" name="Line 112"/>
            <p:cNvSpPr>
              <a:spLocks noChangeShapeType="1"/>
            </p:cNvSpPr>
            <p:nvPr/>
          </p:nvSpPr>
          <p:spPr bwMode="auto">
            <a:xfrm>
              <a:off x="2737"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30" name="Line 113"/>
            <p:cNvSpPr>
              <a:spLocks noChangeShapeType="1"/>
            </p:cNvSpPr>
            <p:nvPr/>
          </p:nvSpPr>
          <p:spPr bwMode="auto">
            <a:xfrm>
              <a:off x="2782"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31" name="Line 114"/>
            <p:cNvSpPr>
              <a:spLocks noChangeShapeType="1"/>
            </p:cNvSpPr>
            <p:nvPr/>
          </p:nvSpPr>
          <p:spPr bwMode="auto">
            <a:xfrm>
              <a:off x="2808"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32" name="Line 115"/>
            <p:cNvSpPr>
              <a:spLocks noChangeShapeType="1"/>
            </p:cNvSpPr>
            <p:nvPr/>
          </p:nvSpPr>
          <p:spPr bwMode="auto">
            <a:xfrm>
              <a:off x="2834" y="1688"/>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33" name="Line 116"/>
            <p:cNvSpPr>
              <a:spLocks noChangeShapeType="1"/>
            </p:cNvSpPr>
            <p:nvPr/>
          </p:nvSpPr>
          <p:spPr bwMode="auto">
            <a:xfrm>
              <a:off x="2879"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34" name="Line 117"/>
            <p:cNvSpPr>
              <a:spLocks noChangeShapeType="1"/>
            </p:cNvSpPr>
            <p:nvPr/>
          </p:nvSpPr>
          <p:spPr bwMode="auto">
            <a:xfrm>
              <a:off x="2905"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35" name="Line 118"/>
            <p:cNvSpPr>
              <a:spLocks noChangeShapeType="1"/>
            </p:cNvSpPr>
            <p:nvPr/>
          </p:nvSpPr>
          <p:spPr bwMode="auto">
            <a:xfrm>
              <a:off x="2930"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36" name="Line 119"/>
            <p:cNvSpPr>
              <a:spLocks noChangeShapeType="1"/>
            </p:cNvSpPr>
            <p:nvPr/>
          </p:nvSpPr>
          <p:spPr bwMode="auto">
            <a:xfrm>
              <a:off x="2975"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37" name="Line 120"/>
            <p:cNvSpPr>
              <a:spLocks noChangeShapeType="1"/>
            </p:cNvSpPr>
            <p:nvPr/>
          </p:nvSpPr>
          <p:spPr bwMode="auto">
            <a:xfrm>
              <a:off x="3001"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38" name="Line 121"/>
            <p:cNvSpPr>
              <a:spLocks noChangeShapeType="1"/>
            </p:cNvSpPr>
            <p:nvPr/>
          </p:nvSpPr>
          <p:spPr bwMode="auto">
            <a:xfrm>
              <a:off x="3027"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39" name="Line 122"/>
            <p:cNvSpPr>
              <a:spLocks noChangeShapeType="1"/>
            </p:cNvSpPr>
            <p:nvPr/>
          </p:nvSpPr>
          <p:spPr bwMode="auto">
            <a:xfrm>
              <a:off x="3072"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40" name="Line 123"/>
            <p:cNvSpPr>
              <a:spLocks noChangeShapeType="1"/>
            </p:cNvSpPr>
            <p:nvPr/>
          </p:nvSpPr>
          <p:spPr bwMode="auto">
            <a:xfrm>
              <a:off x="3098"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41" name="Line 124"/>
            <p:cNvSpPr>
              <a:spLocks noChangeShapeType="1"/>
            </p:cNvSpPr>
            <p:nvPr/>
          </p:nvSpPr>
          <p:spPr bwMode="auto">
            <a:xfrm>
              <a:off x="3123"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42" name="Line 125"/>
            <p:cNvSpPr>
              <a:spLocks noChangeShapeType="1"/>
            </p:cNvSpPr>
            <p:nvPr/>
          </p:nvSpPr>
          <p:spPr bwMode="auto">
            <a:xfrm>
              <a:off x="3168"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43" name="Line 126"/>
            <p:cNvSpPr>
              <a:spLocks noChangeShapeType="1"/>
            </p:cNvSpPr>
            <p:nvPr/>
          </p:nvSpPr>
          <p:spPr bwMode="auto">
            <a:xfrm>
              <a:off x="3194"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44" name="Line 127"/>
            <p:cNvSpPr>
              <a:spLocks noChangeShapeType="1"/>
            </p:cNvSpPr>
            <p:nvPr/>
          </p:nvSpPr>
          <p:spPr bwMode="auto">
            <a:xfrm>
              <a:off x="3220"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45" name="Line 128"/>
            <p:cNvSpPr>
              <a:spLocks noChangeShapeType="1"/>
            </p:cNvSpPr>
            <p:nvPr/>
          </p:nvSpPr>
          <p:spPr bwMode="auto">
            <a:xfrm>
              <a:off x="3265"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46" name="Line 129"/>
            <p:cNvSpPr>
              <a:spLocks noChangeShapeType="1"/>
            </p:cNvSpPr>
            <p:nvPr/>
          </p:nvSpPr>
          <p:spPr bwMode="auto">
            <a:xfrm>
              <a:off x="3291"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47" name="Line 130"/>
            <p:cNvSpPr>
              <a:spLocks noChangeShapeType="1"/>
            </p:cNvSpPr>
            <p:nvPr/>
          </p:nvSpPr>
          <p:spPr bwMode="auto">
            <a:xfrm>
              <a:off x="3316"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48" name="Line 131"/>
            <p:cNvSpPr>
              <a:spLocks noChangeShapeType="1"/>
            </p:cNvSpPr>
            <p:nvPr/>
          </p:nvSpPr>
          <p:spPr bwMode="auto">
            <a:xfrm>
              <a:off x="3361"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49" name="Line 132"/>
            <p:cNvSpPr>
              <a:spLocks noChangeShapeType="1"/>
            </p:cNvSpPr>
            <p:nvPr/>
          </p:nvSpPr>
          <p:spPr bwMode="auto">
            <a:xfrm>
              <a:off x="3387"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50" name="Line 133"/>
            <p:cNvSpPr>
              <a:spLocks noChangeShapeType="1"/>
            </p:cNvSpPr>
            <p:nvPr/>
          </p:nvSpPr>
          <p:spPr bwMode="auto">
            <a:xfrm>
              <a:off x="3413"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51" name="Line 134"/>
            <p:cNvSpPr>
              <a:spLocks noChangeShapeType="1"/>
            </p:cNvSpPr>
            <p:nvPr/>
          </p:nvSpPr>
          <p:spPr bwMode="auto">
            <a:xfrm>
              <a:off x="3458"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52" name="Line 135"/>
            <p:cNvSpPr>
              <a:spLocks noChangeShapeType="1"/>
            </p:cNvSpPr>
            <p:nvPr/>
          </p:nvSpPr>
          <p:spPr bwMode="auto">
            <a:xfrm>
              <a:off x="3484"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53" name="Line 136"/>
            <p:cNvSpPr>
              <a:spLocks noChangeShapeType="1"/>
            </p:cNvSpPr>
            <p:nvPr/>
          </p:nvSpPr>
          <p:spPr bwMode="auto">
            <a:xfrm>
              <a:off x="3509" y="168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54" name="Line 137"/>
            <p:cNvSpPr>
              <a:spLocks noChangeShapeType="1"/>
            </p:cNvSpPr>
            <p:nvPr/>
          </p:nvSpPr>
          <p:spPr bwMode="auto">
            <a:xfrm>
              <a:off x="3555" y="168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55" name="Line 138"/>
            <p:cNvSpPr>
              <a:spLocks noChangeShapeType="1"/>
            </p:cNvSpPr>
            <p:nvPr/>
          </p:nvSpPr>
          <p:spPr bwMode="auto">
            <a:xfrm>
              <a:off x="3580" y="168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56" name="Freeform 139"/>
            <p:cNvSpPr/>
            <p:nvPr/>
          </p:nvSpPr>
          <p:spPr bwMode="auto">
            <a:xfrm>
              <a:off x="1982" y="1664"/>
              <a:ext cx="87" cy="48"/>
            </a:xfrm>
            <a:custGeom>
              <a:avLst/>
              <a:gdLst>
                <a:gd name="T0" fmla="*/ 87 w 87"/>
                <a:gd name="T1" fmla="*/ 2 h 96"/>
                <a:gd name="T2" fmla="*/ 0 w 87"/>
                <a:gd name="T3" fmla="*/ 1 h 96"/>
                <a:gd name="T4" fmla="*/ 87 w 87"/>
                <a:gd name="T5" fmla="*/ 0 h 96"/>
                <a:gd name="T6" fmla="*/ 87 w 87"/>
                <a:gd name="T7" fmla="*/ 2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96">
                  <a:moveTo>
                    <a:pt x="87" y="96"/>
                  </a:moveTo>
                  <a:lnTo>
                    <a:pt x="0" y="48"/>
                  </a:lnTo>
                  <a:lnTo>
                    <a:pt x="87" y="0"/>
                  </a:lnTo>
                  <a:lnTo>
                    <a:pt x="87"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357" name="Freeform 140"/>
            <p:cNvSpPr/>
            <p:nvPr/>
          </p:nvSpPr>
          <p:spPr bwMode="auto">
            <a:xfrm>
              <a:off x="3593" y="1664"/>
              <a:ext cx="87" cy="48"/>
            </a:xfrm>
            <a:custGeom>
              <a:avLst/>
              <a:gdLst>
                <a:gd name="T0" fmla="*/ 0 w 87"/>
                <a:gd name="T1" fmla="*/ 0 h 96"/>
                <a:gd name="T2" fmla="*/ 87 w 87"/>
                <a:gd name="T3" fmla="*/ 1 h 96"/>
                <a:gd name="T4" fmla="*/ 0 w 87"/>
                <a:gd name="T5" fmla="*/ 2 h 96"/>
                <a:gd name="T6" fmla="*/ 0 w 87"/>
                <a:gd name="T7" fmla="*/ 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96">
                  <a:moveTo>
                    <a:pt x="0" y="0"/>
                  </a:moveTo>
                  <a:lnTo>
                    <a:pt x="87" y="48"/>
                  </a:lnTo>
                  <a:lnTo>
                    <a:pt x="0" y="9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358" name="Line 141"/>
            <p:cNvSpPr>
              <a:spLocks noChangeShapeType="1"/>
            </p:cNvSpPr>
            <p:nvPr/>
          </p:nvSpPr>
          <p:spPr bwMode="auto">
            <a:xfrm>
              <a:off x="2316" y="2420"/>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59" name="Line 142"/>
            <p:cNvSpPr>
              <a:spLocks noChangeShapeType="1"/>
            </p:cNvSpPr>
            <p:nvPr/>
          </p:nvSpPr>
          <p:spPr bwMode="auto">
            <a:xfrm>
              <a:off x="2361" y="2420"/>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60" name="Line 143"/>
            <p:cNvSpPr>
              <a:spLocks noChangeShapeType="1"/>
            </p:cNvSpPr>
            <p:nvPr/>
          </p:nvSpPr>
          <p:spPr bwMode="auto">
            <a:xfrm>
              <a:off x="2386" y="2420"/>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61" name="Line 144"/>
            <p:cNvSpPr>
              <a:spLocks noChangeShapeType="1"/>
            </p:cNvSpPr>
            <p:nvPr/>
          </p:nvSpPr>
          <p:spPr bwMode="auto">
            <a:xfrm flipV="1">
              <a:off x="2412" y="2419"/>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62" name="Line 145"/>
            <p:cNvSpPr>
              <a:spLocks noChangeShapeType="1"/>
            </p:cNvSpPr>
            <p:nvPr/>
          </p:nvSpPr>
          <p:spPr bwMode="auto">
            <a:xfrm>
              <a:off x="2457" y="2419"/>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63" name="Line 146"/>
            <p:cNvSpPr>
              <a:spLocks noChangeShapeType="1"/>
            </p:cNvSpPr>
            <p:nvPr/>
          </p:nvSpPr>
          <p:spPr bwMode="auto">
            <a:xfrm>
              <a:off x="2483" y="2419"/>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64" name="Line 147"/>
            <p:cNvSpPr>
              <a:spLocks noChangeShapeType="1"/>
            </p:cNvSpPr>
            <p:nvPr/>
          </p:nvSpPr>
          <p:spPr bwMode="auto">
            <a:xfrm>
              <a:off x="2509" y="2419"/>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65" name="Line 148"/>
            <p:cNvSpPr>
              <a:spLocks noChangeShapeType="1"/>
            </p:cNvSpPr>
            <p:nvPr/>
          </p:nvSpPr>
          <p:spPr bwMode="auto">
            <a:xfrm>
              <a:off x="2554" y="2419"/>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66" name="Line 149"/>
            <p:cNvSpPr>
              <a:spLocks noChangeShapeType="1"/>
            </p:cNvSpPr>
            <p:nvPr/>
          </p:nvSpPr>
          <p:spPr bwMode="auto">
            <a:xfrm>
              <a:off x="2580" y="2419"/>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67" name="Line 150"/>
            <p:cNvSpPr>
              <a:spLocks noChangeShapeType="1"/>
            </p:cNvSpPr>
            <p:nvPr/>
          </p:nvSpPr>
          <p:spPr bwMode="auto">
            <a:xfrm flipV="1">
              <a:off x="2605" y="241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68" name="Line 151"/>
            <p:cNvSpPr>
              <a:spLocks noChangeShapeType="1"/>
            </p:cNvSpPr>
            <p:nvPr/>
          </p:nvSpPr>
          <p:spPr bwMode="auto">
            <a:xfrm>
              <a:off x="2650" y="241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69" name="Line 152"/>
            <p:cNvSpPr>
              <a:spLocks noChangeShapeType="1"/>
            </p:cNvSpPr>
            <p:nvPr/>
          </p:nvSpPr>
          <p:spPr bwMode="auto">
            <a:xfrm>
              <a:off x="2676" y="241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70" name="Line 153"/>
            <p:cNvSpPr>
              <a:spLocks noChangeShapeType="1"/>
            </p:cNvSpPr>
            <p:nvPr/>
          </p:nvSpPr>
          <p:spPr bwMode="auto">
            <a:xfrm>
              <a:off x="2702" y="241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71" name="Line 154"/>
            <p:cNvSpPr>
              <a:spLocks noChangeShapeType="1"/>
            </p:cNvSpPr>
            <p:nvPr/>
          </p:nvSpPr>
          <p:spPr bwMode="auto">
            <a:xfrm>
              <a:off x="2747" y="241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72" name="Line 155"/>
            <p:cNvSpPr>
              <a:spLocks noChangeShapeType="1"/>
            </p:cNvSpPr>
            <p:nvPr/>
          </p:nvSpPr>
          <p:spPr bwMode="auto">
            <a:xfrm>
              <a:off x="2773" y="241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73" name="Line 156"/>
            <p:cNvSpPr>
              <a:spLocks noChangeShapeType="1"/>
            </p:cNvSpPr>
            <p:nvPr/>
          </p:nvSpPr>
          <p:spPr bwMode="auto">
            <a:xfrm>
              <a:off x="2798" y="241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74" name="Line 157"/>
            <p:cNvSpPr>
              <a:spLocks noChangeShapeType="1"/>
            </p:cNvSpPr>
            <p:nvPr/>
          </p:nvSpPr>
          <p:spPr bwMode="auto">
            <a:xfrm>
              <a:off x="2843" y="2417"/>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75" name="Line 158"/>
            <p:cNvSpPr>
              <a:spLocks noChangeShapeType="1"/>
            </p:cNvSpPr>
            <p:nvPr/>
          </p:nvSpPr>
          <p:spPr bwMode="auto">
            <a:xfrm>
              <a:off x="2869" y="2417"/>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76" name="Line 159"/>
            <p:cNvSpPr>
              <a:spLocks noChangeShapeType="1"/>
            </p:cNvSpPr>
            <p:nvPr/>
          </p:nvSpPr>
          <p:spPr bwMode="auto">
            <a:xfrm>
              <a:off x="2895" y="2417"/>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77" name="Line 160"/>
            <p:cNvSpPr>
              <a:spLocks noChangeShapeType="1"/>
            </p:cNvSpPr>
            <p:nvPr/>
          </p:nvSpPr>
          <p:spPr bwMode="auto">
            <a:xfrm>
              <a:off x="2940" y="2417"/>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78" name="Line 161"/>
            <p:cNvSpPr>
              <a:spLocks noChangeShapeType="1"/>
            </p:cNvSpPr>
            <p:nvPr/>
          </p:nvSpPr>
          <p:spPr bwMode="auto">
            <a:xfrm>
              <a:off x="2966" y="2417"/>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79" name="Line 162"/>
            <p:cNvSpPr>
              <a:spLocks noChangeShapeType="1"/>
            </p:cNvSpPr>
            <p:nvPr/>
          </p:nvSpPr>
          <p:spPr bwMode="auto">
            <a:xfrm>
              <a:off x="2991" y="2417"/>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80" name="Line 163"/>
            <p:cNvSpPr>
              <a:spLocks noChangeShapeType="1"/>
            </p:cNvSpPr>
            <p:nvPr/>
          </p:nvSpPr>
          <p:spPr bwMode="auto">
            <a:xfrm flipV="1">
              <a:off x="3036" y="2416"/>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81" name="Line 164"/>
            <p:cNvSpPr>
              <a:spLocks noChangeShapeType="1"/>
            </p:cNvSpPr>
            <p:nvPr/>
          </p:nvSpPr>
          <p:spPr bwMode="auto">
            <a:xfrm>
              <a:off x="3062" y="2416"/>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82" name="Line 165"/>
            <p:cNvSpPr>
              <a:spLocks noChangeShapeType="1"/>
            </p:cNvSpPr>
            <p:nvPr/>
          </p:nvSpPr>
          <p:spPr bwMode="auto">
            <a:xfrm>
              <a:off x="3088" y="2416"/>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83" name="Line 166"/>
            <p:cNvSpPr>
              <a:spLocks noChangeShapeType="1"/>
            </p:cNvSpPr>
            <p:nvPr/>
          </p:nvSpPr>
          <p:spPr bwMode="auto">
            <a:xfrm>
              <a:off x="3133" y="2416"/>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84" name="Line 167"/>
            <p:cNvSpPr>
              <a:spLocks noChangeShapeType="1"/>
            </p:cNvSpPr>
            <p:nvPr/>
          </p:nvSpPr>
          <p:spPr bwMode="auto">
            <a:xfrm>
              <a:off x="3159" y="2416"/>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85" name="Line 168"/>
            <p:cNvSpPr>
              <a:spLocks noChangeShapeType="1"/>
            </p:cNvSpPr>
            <p:nvPr/>
          </p:nvSpPr>
          <p:spPr bwMode="auto">
            <a:xfrm>
              <a:off x="3184" y="2416"/>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86" name="Line 169"/>
            <p:cNvSpPr>
              <a:spLocks noChangeShapeType="1"/>
            </p:cNvSpPr>
            <p:nvPr/>
          </p:nvSpPr>
          <p:spPr bwMode="auto">
            <a:xfrm>
              <a:off x="3230" y="2416"/>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87" name="Line 170"/>
            <p:cNvSpPr>
              <a:spLocks noChangeShapeType="1"/>
            </p:cNvSpPr>
            <p:nvPr/>
          </p:nvSpPr>
          <p:spPr bwMode="auto">
            <a:xfrm>
              <a:off x="3255" y="2415"/>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88" name="Line 171"/>
            <p:cNvSpPr>
              <a:spLocks noChangeShapeType="1"/>
            </p:cNvSpPr>
            <p:nvPr/>
          </p:nvSpPr>
          <p:spPr bwMode="auto">
            <a:xfrm>
              <a:off x="3281" y="2415"/>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89" name="Line 172"/>
            <p:cNvSpPr>
              <a:spLocks noChangeShapeType="1"/>
            </p:cNvSpPr>
            <p:nvPr/>
          </p:nvSpPr>
          <p:spPr bwMode="auto">
            <a:xfrm>
              <a:off x="3326" y="2415"/>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90" name="Freeform 173"/>
            <p:cNvSpPr/>
            <p:nvPr/>
          </p:nvSpPr>
          <p:spPr bwMode="auto">
            <a:xfrm>
              <a:off x="2235" y="2396"/>
              <a:ext cx="88" cy="48"/>
            </a:xfrm>
            <a:custGeom>
              <a:avLst/>
              <a:gdLst>
                <a:gd name="T0" fmla="*/ 88 w 88"/>
                <a:gd name="T1" fmla="*/ 2 h 95"/>
                <a:gd name="T2" fmla="*/ 0 w 88"/>
                <a:gd name="T3" fmla="*/ 1 h 95"/>
                <a:gd name="T4" fmla="*/ 87 w 88"/>
                <a:gd name="T5" fmla="*/ 0 h 95"/>
                <a:gd name="T6" fmla="*/ 88 w 88"/>
                <a:gd name="T7" fmla="*/ 2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8" h="95">
                  <a:moveTo>
                    <a:pt x="88" y="95"/>
                  </a:moveTo>
                  <a:lnTo>
                    <a:pt x="0" y="48"/>
                  </a:lnTo>
                  <a:lnTo>
                    <a:pt x="87" y="0"/>
                  </a:lnTo>
                  <a:lnTo>
                    <a:pt x="88" y="9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391" name="Freeform 174"/>
            <p:cNvSpPr/>
            <p:nvPr/>
          </p:nvSpPr>
          <p:spPr bwMode="auto">
            <a:xfrm>
              <a:off x="3340" y="2391"/>
              <a:ext cx="87" cy="48"/>
            </a:xfrm>
            <a:custGeom>
              <a:avLst/>
              <a:gdLst>
                <a:gd name="T0" fmla="*/ 0 w 87"/>
                <a:gd name="T1" fmla="*/ 0 h 95"/>
                <a:gd name="T2" fmla="*/ 87 w 87"/>
                <a:gd name="T3" fmla="*/ 1 h 95"/>
                <a:gd name="T4" fmla="*/ 0 w 87"/>
                <a:gd name="T5" fmla="*/ 2 h 95"/>
                <a:gd name="T6" fmla="*/ 0 w 87"/>
                <a:gd name="T7" fmla="*/ 0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95">
                  <a:moveTo>
                    <a:pt x="0" y="0"/>
                  </a:moveTo>
                  <a:lnTo>
                    <a:pt x="87" y="48"/>
                  </a:lnTo>
                  <a:lnTo>
                    <a:pt x="0" y="9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392" name="Line 175"/>
            <p:cNvSpPr>
              <a:spLocks noChangeShapeType="1"/>
            </p:cNvSpPr>
            <p:nvPr/>
          </p:nvSpPr>
          <p:spPr bwMode="auto">
            <a:xfrm>
              <a:off x="2569" y="304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93" name="Line 176"/>
            <p:cNvSpPr>
              <a:spLocks noChangeShapeType="1"/>
            </p:cNvSpPr>
            <p:nvPr/>
          </p:nvSpPr>
          <p:spPr bwMode="auto">
            <a:xfrm>
              <a:off x="2614" y="304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94" name="Line 177"/>
            <p:cNvSpPr>
              <a:spLocks noChangeShapeType="1"/>
            </p:cNvSpPr>
            <p:nvPr/>
          </p:nvSpPr>
          <p:spPr bwMode="auto">
            <a:xfrm>
              <a:off x="2640" y="304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95" name="Line 178"/>
            <p:cNvSpPr>
              <a:spLocks noChangeShapeType="1"/>
            </p:cNvSpPr>
            <p:nvPr/>
          </p:nvSpPr>
          <p:spPr bwMode="auto">
            <a:xfrm>
              <a:off x="2665" y="304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96" name="Line 179"/>
            <p:cNvSpPr>
              <a:spLocks noChangeShapeType="1"/>
            </p:cNvSpPr>
            <p:nvPr/>
          </p:nvSpPr>
          <p:spPr bwMode="auto">
            <a:xfrm>
              <a:off x="2710" y="304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97" name="Line 180"/>
            <p:cNvSpPr>
              <a:spLocks noChangeShapeType="1"/>
            </p:cNvSpPr>
            <p:nvPr/>
          </p:nvSpPr>
          <p:spPr bwMode="auto">
            <a:xfrm>
              <a:off x="2736" y="304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98" name="Line 181"/>
            <p:cNvSpPr>
              <a:spLocks noChangeShapeType="1"/>
            </p:cNvSpPr>
            <p:nvPr/>
          </p:nvSpPr>
          <p:spPr bwMode="auto">
            <a:xfrm>
              <a:off x="2762" y="304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399" name="Line 182"/>
            <p:cNvSpPr>
              <a:spLocks noChangeShapeType="1"/>
            </p:cNvSpPr>
            <p:nvPr/>
          </p:nvSpPr>
          <p:spPr bwMode="auto">
            <a:xfrm>
              <a:off x="2807" y="304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00" name="Line 183"/>
            <p:cNvSpPr>
              <a:spLocks noChangeShapeType="1"/>
            </p:cNvSpPr>
            <p:nvPr/>
          </p:nvSpPr>
          <p:spPr bwMode="auto">
            <a:xfrm>
              <a:off x="2833" y="304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01" name="Line 184"/>
            <p:cNvSpPr>
              <a:spLocks noChangeShapeType="1"/>
            </p:cNvSpPr>
            <p:nvPr/>
          </p:nvSpPr>
          <p:spPr bwMode="auto">
            <a:xfrm>
              <a:off x="2858" y="304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02" name="Line 185"/>
            <p:cNvSpPr>
              <a:spLocks noChangeShapeType="1"/>
            </p:cNvSpPr>
            <p:nvPr/>
          </p:nvSpPr>
          <p:spPr bwMode="auto">
            <a:xfrm>
              <a:off x="2903" y="304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03" name="Line 186"/>
            <p:cNvSpPr>
              <a:spLocks noChangeShapeType="1"/>
            </p:cNvSpPr>
            <p:nvPr/>
          </p:nvSpPr>
          <p:spPr bwMode="auto">
            <a:xfrm>
              <a:off x="2929" y="3048"/>
              <a:ext cx="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04" name="Line 187"/>
            <p:cNvSpPr>
              <a:spLocks noChangeShapeType="1"/>
            </p:cNvSpPr>
            <p:nvPr/>
          </p:nvSpPr>
          <p:spPr bwMode="auto">
            <a:xfrm>
              <a:off x="2955" y="304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05" name="Line 188"/>
            <p:cNvSpPr>
              <a:spLocks noChangeShapeType="1"/>
            </p:cNvSpPr>
            <p:nvPr/>
          </p:nvSpPr>
          <p:spPr bwMode="auto">
            <a:xfrm>
              <a:off x="3000" y="304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06" name="Line 189"/>
            <p:cNvSpPr>
              <a:spLocks noChangeShapeType="1"/>
            </p:cNvSpPr>
            <p:nvPr/>
          </p:nvSpPr>
          <p:spPr bwMode="auto">
            <a:xfrm>
              <a:off x="3026" y="3048"/>
              <a:ext cx="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07" name="Line 190"/>
            <p:cNvSpPr>
              <a:spLocks noChangeShapeType="1"/>
            </p:cNvSpPr>
            <p:nvPr/>
          </p:nvSpPr>
          <p:spPr bwMode="auto">
            <a:xfrm>
              <a:off x="3051" y="3048"/>
              <a:ext cx="2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08" name="Freeform 191"/>
            <p:cNvSpPr/>
            <p:nvPr/>
          </p:nvSpPr>
          <p:spPr bwMode="auto">
            <a:xfrm>
              <a:off x="2489" y="3024"/>
              <a:ext cx="87" cy="48"/>
            </a:xfrm>
            <a:custGeom>
              <a:avLst/>
              <a:gdLst>
                <a:gd name="T0" fmla="*/ 87 w 87"/>
                <a:gd name="T1" fmla="*/ 2 h 96"/>
                <a:gd name="T2" fmla="*/ 0 w 87"/>
                <a:gd name="T3" fmla="*/ 1 h 96"/>
                <a:gd name="T4" fmla="*/ 87 w 87"/>
                <a:gd name="T5" fmla="*/ 0 h 96"/>
                <a:gd name="T6" fmla="*/ 87 w 87"/>
                <a:gd name="T7" fmla="*/ 2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96">
                  <a:moveTo>
                    <a:pt x="87" y="96"/>
                  </a:moveTo>
                  <a:lnTo>
                    <a:pt x="0" y="48"/>
                  </a:lnTo>
                  <a:lnTo>
                    <a:pt x="87" y="0"/>
                  </a:lnTo>
                  <a:lnTo>
                    <a:pt x="87"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409" name="Freeform 192"/>
            <p:cNvSpPr/>
            <p:nvPr/>
          </p:nvSpPr>
          <p:spPr bwMode="auto">
            <a:xfrm>
              <a:off x="3087" y="3024"/>
              <a:ext cx="87" cy="48"/>
            </a:xfrm>
            <a:custGeom>
              <a:avLst/>
              <a:gdLst>
                <a:gd name="T0" fmla="*/ 0 w 87"/>
                <a:gd name="T1" fmla="*/ 0 h 96"/>
                <a:gd name="T2" fmla="*/ 87 w 87"/>
                <a:gd name="T3" fmla="*/ 1 h 96"/>
                <a:gd name="T4" fmla="*/ 0 w 87"/>
                <a:gd name="T5" fmla="*/ 2 h 96"/>
                <a:gd name="T6" fmla="*/ 0 w 87"/>
                <a:gd name="T7" fmla="*/ 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96">
                  <a:moveTo>
                    <a:pt x="0" y="0"/>
                  </a:moveTo>
                  <a:lnTo>
                    <a:pt x="87" y="48"/>
                  </a:lnTo>
                  <a:lnTo>
                    <a:pt x="0" y="9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410" name="Rectangle 193"/>
            <p:cNvSpPr>
              <a:spLocks noChangeArrowheads="1"/>
            </p:cNvSpPr>
            <p:nvPr/>
          </p:nvSpPr>
          <p:spPr bwMode="auto">
            <a:xfrm>
              <a:off x="2352" y="912"/>
              <a:ext cx="88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Acceptance test planning</a:t>
              </a:r>
              <a:endParaRPr lang="en-US" altLang="en-US" sz="1000">
                <a:latin typeface="Arial" panose="020B0604020202020204" pitchFamily="34" charset="0"/>
              </a:endParaRPr>
            </a:p>
          </p:txBody>
        </p:sp>
        <p:sp>
          <p:nvSpPr>
            <p:cNvPr id="9411" name="Rectangle 194"/>
            <p:cNvSpPr>
              <a:spLocks noChangeArrowheads="1"/>
            </p:cNvSpPr>
            <p:nvPr/>
          </p:nvSpPr>
          <p:spPr bwMode="auto">
            <a:xfrm>
              <a:off x="2400" y="1536"/>
              <a:ext cx="8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System test planning</a:t>
              </a:r>
              <a:endParaRPr lang="en-US" altLang="en-US" sz="1000">
                <a:solidFill>
                  <a:srgbClr val="000000"/>
                </a:solidFill>
                <a:latin typeface="Arial" panose="020B0604020202020204" pitchFamily="34" charset="0"/>
              </a:endParaRPr>
            </a:p>
          </p:txBody>
        </p:sp>
        <p:sp>
          <p:nvSpPr>
            <p:cNvPr id="9412" name="Rectangle 196"/>
            <p:cNvSpPr>
              <a:spLocks noChangeArrowheads="1"/>
            </p:cNvSpPr>
            <p:nvPr/>
          </p:nvSpPr>
          <p:spPr bwMode="auto">
            <a:xfrm>
              <a:off x="2400" y="2237"/>
              <a:ext cx="8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Integration test planning</a:t>
              </a:r>
              <a:endParaRPr lang="en-US" altLang="en-US" sz="1000">
                <a:solidFill>
                  <a:srgbClr val="000000"/>
                </a:solidFill>
                <a:latin typeface="Arial" panose="020B0604020202020204" pitchFamily="34" charset="0"/>
              </a:endParaRPr>
            </a:p>
          </p:txBody>
        </p:sp>
        <p:sp>
          <p:nvSpPr>
            <p:cNvPr id="9413" name="Rectangle 198"/>
            <p:cNvSpPr>
              <a:spLocks noChangeArrowheads="1"/>
            </p:cNvSpPr>
            <p:nvPr/>
          </p:nvSpPr>
          <p:spPr bwMode="auto">
            <a:xfrm>
              <a:off x="2496" y="2832"/>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0"/>
                </a:spcBef>
                <a:buFontTx/>
                <a:buNone/>
              </a:pPr>
              <a:r>
                <a:rPr lang="en-US" altLang="en-US" sz="1000">
                  <a:solidFill>
                    <a:srgbClr val="000000"/>
                  </a:solidFill>
                  <a:latin typeface="Arial" panose="020B0604020202020204" pitchFamily="34" charset="0"/>
                </a:rPr>
                <a:t>Unit test planning</a:t>
              </a:r>
              <a:endParaRPr lang="en-US" altLang="en-US" sz="1000">
                <a:latin typeface="Arial" panose="020B0604020202020204" pitchFamily="34" charset="0"/>
              </a:endParaRPr>
            </a:p>
            <a:p>
              <a:pPr eaLnBrk="1" hangingPunct="1">
                <a:spcBef>
                  <a:spcPct val="0"/>
                </a:spcBef>
                <a:buFontTx/>
                <a:buNone/>
              </a:pPr>
              <a:endParaRPr lang="en-US" altLang="en-US" sz="1000">
                <a:latin typeface="Arial" panose="020B0604020202020204" pitchFamily="34" charset="0"/>
              </a:endParaRPr>
            </a:p>
          </p:txBody>
        </p:sp>
        <p:sp>
          <p:nvSpPr>
            <p:cNvPr id="9414" name="Line 200"/>
            <p:cNvSpPr>
              <a:spLocks noChangeShapeType="1"/>
            </p:cNvSpPr>
            <p:nvPr/>
          </p:nvSpPr>
          <p:spPr bwMode="auto">
            <a:xfrm>
              <a:off x="1019" y="1269"/>
              <a:ext cx="105" cy="206"/>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15" name="Freeform 201"/>
            <p:cNvSpPr/>
            <p:nvPr/>
          </p:nvSpPr>
          <p:spPr bwMode="auto">
            <a:xfrm>
              <a:off x="1090" y="1458"/>
              <a:ext cx="61" cy="62"/>
            </a:xfrm>
            <a:custGeom>
              <a:avLst/>
              <a:gdLst>
                <a:gd name="T0" fmla="*/ 61 w 61"/>
                <a:gd name="T1" fmla="*/ 0 h 124"/>
                <a:gd name="T2" fmla="*/ 57 w 61"/>
                <a:gd name="T3" fmla="*/ 2 h 124"/>
                <a:gd name="T4" fmla="*/ 0 w 61"/>
                <a:gd name="T5" fmla="*/ 1 h 124"/>
                <a:gd name="T6" fmla="*/ 61 w 61"/>
                <a:gd name="T7" fmla="*/ 0 h 1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 h="124">
                  <a:moveTo>
                    <a:pt x="61" y="0"/>
                  </a:moveTo>
                  <a:lnTo>
                    <a:pt x="57" y="124"/>
                  </a:lnTo>
                  <a:lnTo>
                    <a:pt x="0" y="4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416" name="Line 202"/>
            <p:cNvSpPr>
              <a:spLocks noChangeShapeType="1"/>
            </p:cNvSpPr>
            <p:nvPr/>
          </p:nvSpPr>
          <p:spPr bwMode="auto">
            <a:xfrm>
              <a:off x="1349" y="1897"/>
              <a:ext cx="154" cy="29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17" name="Freeform 203"/>
            <p:cNvSpPr/>
            <p:nvPr/>
          </p:nvSpPr>
          <p:spPr bwMode="auto">
            <a:xfrm>
              <a:off x="1469" y="2171"/>
              <a:ext cx="60" cy="61"/>
            </a:xfrm>
            <a:custGeom>
              <a:avLst/>
              <a:gdLst>
                <a:gd name="T0" fmla="*/ 60 w 60"/>
                <a:gd name="T1" fmla="*/ 0 h 122"/>
                <a:gd name="T2" fmla="*/ 57 w 60"/>
                <a:gd name="T3" fmla="*/ 2 h 122"/>
                <a:gd name="T4" fmla="*/ 0 w 60"/>
                <a:gd name="T5" fmla="*/ 1 h 122"/>
                <a:gd name="T6" fmla="*/ 60 w 60"/>
                <a:gd name="T7" fmla="*/ 0 h 1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22">
                  <a:moveTo>
                    <a:pt x="60" y="0"/>
                  </a:moveTo>
                  <a:lnTo>
                    <a:pt x="57" y="122"/>
                  </a:lnTo>
                  <a:lnTo>
                    <a:pt x="0" y="42"/>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418" name="Line 204"/>
            <p:cNvSpPr>
              <a:spLocks noChangeShapeType="1"/>
            </p:cNvSpPr>
            <p:nvPr/>
          </p:nvSpPr>
          <p:spPr bwMode="auto">
            <a:xfrm>
              <a:off x="1679" y="2546"/>
              <a:ext cx="186" cy="309"/>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19" name="Freeform 206"/>
            <p:cNvSpPr/>
            <p:nvPr/>
          </p:nvSpPr>
          <p:spPr bwMode="auto">
            <a:xfrm>
              <a:off x="1832" y="2836"/>
              <a:ext cx="74" cy="86"/>
            </a:xfrm>
            <a:custGeom>
              <a:avLst/>
              <a:gdLst>
                <a:gd name="T0" fmla="*/ 59 w 74"/>
                <a:gd name="T1" fmla="*/ 0 h 172"/>
                <a:gd name="T2" fmla="*/ 74 w 74"/>
                <a:gd name="T3" fmla="*/ 3 h 172"/>
                <a:gd name="T4" fmla="*/ 0 w 74"/>
                <a:gd name="T5" fmla="*/ 1 h 172"/>
                <a:gd name="T6" fmla="*/ 59 w 74"/>
                <a:gd name="T7" fmla="*/ 0 h 1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 h="172">
                  <a:moveTo>
                    <a:pt x="59" y="0"/>
                  </a:moveTo>
                  <a:lnTo>
                    <a:pt x="74" y="172"/>
                  </a:lnTo>
                  <a:lnTo>
                    <a:pt x="0" y="50"/>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420" name="Line 207"/>
            <p:cNvSpPr>
              <a:spLocks noChangeShapeType="1"/>
            </p:cNvSpPr>
            <p:nvPr/>
          </p:nvSpPr>
          <p:spPr bwMode="auto">
            <a:xfrm>
              <a:off x="2033" y="3195"/>
              <a:ext cx="210" cy="316"/>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21" name="Freeform 208"/>
            <p:cNvSpPr/>
            <p:nvPr/>
          </p:nvSpPr>
          <p:spPr bwMode="auto">
            <a:xfrm>
              <a:off x="2210" y="3493"/>
              <a:ext cx="77" cy="85"/>
            </a:xfrm>
            <a:custGeom>
              <a:avLst/>
              <a:gdLst>
                <a:gd name="T0" fmla="*/ 57 w 77"/>
                <a:gd name="T1" fmla="*/ 0 h 170"/>
                <a:gd name="T2" fmla="*/ 77 w 77"/>
                <a:gd name="T3" fmla="*/ 3 h 170"/>
                <a:gd name="T4" fmla="*/ 0 w 77"/>
                <a:gd name="T5" fmla="*/ 1 h 170"/>
                <a:gd name="T6" fmla="*/ 57 w 77"/>
                <a:gd name="T7" fmla="*/ 0 h 1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170">
                  <a:moveTo>
                    <a:pt x="57" y="0"/>
                  </a:moveTo>
                  <a:lnTo>
                    <a:pt x="77" y="170"/>
                  </a:lnTo>
                  <a:lnTo>
                    <a:pt x="0" y="51"/>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422" name="Line 209"/>
            <p:cNvSpPr>
              <a:spLocks noChangeShapeType="1"/>
            </p:cNvSpPr>
            <p:nvPr/>
          </p:nvSpPr>
          <p:spPr bwMode="auto">
            <a:xfrm flipV="1">
              <a:off x="3300" y="3233"/>
              <a:ext cx="173" cy="339"/>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23" name="Freeform 210"/>
            <p:cNvSpPr/>
            <p:nvPr/>
          </p:nvSpPr>
          <p:spPr bwMode="auto">
            <a:xfrm>
              <a:off x="3439" y="3163"/>
              <a:ext cx="69" cy="87"/>
            </a:xfrm>
            <a:custGeom>
              <a:avLst/>
              <a:gdLst>
                <a:gd name="T0" fmla="*/ 0 w 69"/>
                <a:gd name="T1" fmla="*/ 3 h 174"/>
                <a:gd name="T2" fmla="*/ 69 w 69"/>
                <a:gd name="T3" fmla="*/ 0 h 174"/>
                <a:gd name="T4" fmla="*/ 61 w 69"/>
                <a:gd name="T5" fmla="*/ 3 h 174"/>
                <a:gd name="T6" fmla="*/ 0 w 69"/>
                <a:gd name="T7" fmla="*/ 3 h 1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174">
                  <a:moveTo>
                    <a:pt x="0" y="131"/>
                  </a:moveTo>
                  <a:lnTo>
                    <a:pt x="69" y="0"/>
                  </a:lnTo>
                  <a:lnTo>
                    <a:pt x="61" y="174"/>
                  </a:lnTo>
                  <a:lnTo>
                    <a:pt x="0" y="13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424" name="Line 211"/>
            <p:cNvSpPr>
              <a:spLocks noChangeShapeType="1"/>
            </p:cNvSpPr>
            <p:nvPr/>
          </p:nvSpPr>
          <p:spPr bwMode="auto">
            <a:xfrm flipV="1">
              <a:off x="3630" y="2592"/>
              <a:ext cx="210" cy="33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25" name="Freeform 212"/>
            <p:cNvSpPr/>
            <p:nvPr/>
          </p:nvSpPr>
          <p:spPr bwMode="auto">
            <a:xfrm>
              <a:off x="3807" y="2525"/>
              <a:ext cx="76" cy="85"/>
            </a:xfrm>
            <a:custGeom>
              <a:avLst/>
              <a:gdLst>
                <a:gd name="T0" fmla="*/ 0 w 76"/>
                <a:gd name="T1" fmla="*/ 1 h 171"/>
                <a:gd name="T2" fmla="*/ 76 w 76"/>
                <a:gd name="T3" fmla="*/ 0 h 171"/>
                <a:gd name="T4" fmla="*/ 59 w 76"/>
                <a:gd name="T5" fmla="*/ 2 h 171"/>
                <a:gd name="T6" fmla="*/ 0 w 76"/>
                <a:gd name="T7" fmla="*/ 1 h 1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171">
                  <a:moveTo>
                    <a:pt x="0" y="119"/>
                  </a:moveTo>
                  <a:lnTo>
                    <a:pt x="76" y="0"/>
                  </a:lnTo>
                  <a:lnTo>
                    <a:pt x="59" y="171"/>
                  </a:lnTo>
                  <a:lnTo>
                    <a:pt x="0" y="11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426" name="Line 213"/>
            <p:cNvSpPr>
              <a:spLocks noChangeShapeType="1"/>
            </p:cNvSpPr>
            <p:nvPr/>
          </p:nvSpPr>
          <p:spPr bwMode="auto">
            <a:xfrm flipV="1">
              <a:off x="4048" y="1940"/>
              <a:ext cx="188" cy="292"/>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27" name="Freeform 214"/>
            <p:cNvSpPr/>
            <p:nvPr/>
          </p:nvSpPr>
          <p:spPr bwMode="auto">
            <a:xfrm>
              <a:off x="4202" y="1897"/>
              <a:ext cx="60" cy="61"/>
            </a:xfrm>
            <a:custGeom>
              <a:avLst/>
              <a:gdLst>
                <a:gd name="T0" fmla="*/ 0 w 60"/>
                <a:gd name="T1" fmla="*/ 2 h 122"/>
                <a:gd name="T2" fmla="*/ 60 w 60"/>
                <a:gd name="T3" fmla="*/ 0 h 122"/>
                <a:gd name="T4" fmla="*/ 59 w 60"/>
                <a:gd name="T5" fmla="*/ 2 h 122"/>
                <a:gd name="T6" fmla="*/ 0 w 60"/>
                <a:gd name="T7" fmla="*/ 2 h 1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22">
                  <a:moveTo>
                    <a:pt x="0" y="71"/>
                  </a:moveTo>
                  <a:lnTo>
                    <a:pt x="60" y="0"/>
                  </a:lnTo>
                  <a:lnTo>
                    <a:pt x="59" y="122"/>
                  </a:lnTo>
                  <a:lnTo>
                    <a:pt x="0" y="7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428" name="Line 215"/>
            <p:cNvSpPr>
              <a:spLocks noChangeShapeType="1"/>
            </p:cNvSpPr>
            <p:nvPr/>
          </p:nvSpPr>
          <p:spPr bwMode="auto">
            <a:xfrm flipV="1">
              <a:off x="4465" y="1310"/>
              <a:ext cx="149" cy="21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9429" name="Freeform 216"/>
            <p:cNvSpPr/>
            <p:nvPr/>
          </p:nvSpPr>
          <p:spPr bwMode="auto">
            <a:xfrm>
              <a:off x="4581" y="1269"/>
              <a:ext cx="62" cy="61"/>
            </a:xfrm>
            <a:custGeom>
              <a:avLst/>
              <a:gdLst>
                <a:gd name="T0" fmla="*/ 0 w 62"/>
                <a:gd name="T1" fmla="*/ 2 h 122"/>
                <a:gd name="T2" fmla="*/ 62 w 62"/>
                <a:gd name="T3" fmla="*/ 0 h 122"/>
                <a:gd name="T4" fmla="*/ 57 w 62"/>
                <a:gd name="T5" fmla="*/ 2 h 122"/>
                <a:gd name="T6" fmla="*/ 0 w 62"/>
                <a:gd name="T7" fmla="*/ 2 h 1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122">
                  <a:moveTo>
                    <a:pt x="0" y="67"/>
                  </a:moveTo>
                  <a:lnTo>
                    <a:pt x="62" y="0"/>
                  </a:lnTo>
                  <a:lnTo>
                    <a:pt x="57" y="122"/>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
        <p:nvSpPr>
          <p:cNvPr id="9222" name="Text Box 4"/>
          <p:cNvSpPr txBox="1">
            <a:spLocks noChangeArrowheads="1"/>
          </p:cNvSpPr>
          <p:nvPr/>
        </p:nvSpPr>
        <p:spPr bwMode="auto">
          <a:xfrm>
            <a:off x="4953000" y="381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2400">
                <a:solidFill>
                  <a:srgbClr val="000099"/>
                </a:solidFill>
                <a:latin typeface="Arial" panose="020B0604020202020204" pitchFamily="34" charset="0"/>
              </a:rPr>
              <a:t>“V” model</a:t>
            </a:r>
            <a:endParaRPr lang="en-US" altLang="en-US" sz="2400">
              <a:solidFill>
                <a:srgbClr val="000099"/>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ADE29269-06BC-4BE4-A89A-E78620A11830}" type="slidenum">
              <a:rPr lang="en-US" altLang="en-US" sz="1400"/>
            </a:fld>
            <a:endParaRPr lang="en-US" altLang="en-US" sz="1400"/>
          </a:p>
        </p:txBody>
      </p:sp>
      <p:sp>
        <p:nvSpPr>
          <p:cNvPr id="50179" name="Text Box 2"/>
          <p:cNvSpPr txBox="1">
            <a:spLocks noChangeArrowheads="1"/>
          </p:cNvSpPr>
          <p:nvPr/>
        </p:nvSpPr>
        <p:spPr bwMode="auto">
          <a:xfrm>
            <a:off x="2514600" y="1219200"/>
            <a:ext cx="6858000" cy="3232150"/>
          </a:xfrm>
          <a:prstGeom prst="rect">
            <a:avLst/>
          </a:prstGeom>
          <a:noFill/>
          <a:ln>
            <a:noFill/>
          </a:ln>
          <a:effec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defRPr/>
            </a:pPr>
            <a:r>
              <a:rPr lang="en-US" altLang="en-US" sz="2400" dirty="0">
                <a:solidFill>
                  <a:srgbClr val="CC3300"/>
                </a:solidFill>
                <a:latin typeface="Arial" panose="020B0604020202020204" pitchFamily="34" charset="0"/>
                <a:ea typeface="+mj-ea"/>
                <a:cs typeface="+mj-cs"/>
              </a:rPr>
              <a:t>MC/DC  Definition…</a:t>
            </a:r>
            <a:endParaRPr lang="en-US" altLang="en-US" sz="2400" dirty="0">
              <a:solidFill>
                <a:srgbClr val="CC3300"/>
              </a:solidFill>
              <a:latin typeface="Arial" panose="020B0604020202020204" pitchFamily="34" charset="0"/>
              <a:ea typeface="+mj-ea"/>
              <a:cs typeface="+mj-cs"/>
            </a:endParaRPr>
          </a:p>
          <a:p>
            <a:pPr eaLnBrk="1" hangingPunct="1">
              <a:spcBef>
                <a:spcPct val="50000"/>
              </a:spcBef>
              <a:buFontTx/>
              <a:buNone/>
              <a:defRPr/>
            </a:pPr>
            <a:r>
              <a:rPr lang="en-US" altLang="en-US" sz="1800" dirty="0">
                <a:latin typeface="Arial" panose="020B0604020202020204" pitchFamily="34" charset="0"/>
              </a:rPr>
              <a:t>Every point of entry and exit in the program has been invoked at least once, every condition in a decision in the program has taken all possible outcomes at least once, every decision in the program has taken all possible outcomes at least once, and each condition in a decision has been shown to </a:t>
            </a:r>
            <a:r>
              <a:rPr lang="en-US" altLang="en-US" sz="2000" dirty="0">
                <a:latin typeface="Arial" panose="020B0604020202020204" pitchFamily="34" charset="0"/>
              </a:rPr>
              <a:t>independently</a:t>
            </a:r>
            <a:r>
              <a:rPr lang="en-US" altLang="en-US" sz="1800" dirty="0">
                <a:latin typeface="Arial" panose="020B0604020202020204" pitchFamily="34" charset="0"/>
              </a:rPr>
              <a:t> affect that decision’s outcome. </a:t>
            </a:r>
            <a:r>
              <a:rPr lang="en-US" altLang="en-US" sz="1800" dirty="0">
                <a:solidFill>
                  <a:srgbClr val="FF0000"/>
                </a:solidFill>
                <a:latin typeface="Arial" panose="020B0604020202020204" pitchFamily="34" charset="0"/>
              </a:rPr>
              <a:t>A condition is shown to independently affect a decision’s outcome by varying just that condition while holding fixed all other possible conditions.</a:t>
            </a:r>
            <a:endParaRPr lang="en-US" altLang="en-US" sz="1800" dirty="0">
              <a:solidFill>
                <a:srgbClr val="FF0000"/>
              </a:solidFill>
              <a:latin typeface="Arial" panose="020B0604020202020204" pitchFamily="34" charset="0"/>
            </a:endParaRPr>
          </a:p>
          <a:p>
            <a:pPr eaLnBrk="1" hangingPunct="1">
              <a:spcBef>
                <a:spcPct val="50000"/>
              </a:spcBef>
              <a:buFontTx/>
              <a:buNone/>
              <a:defRPr/>
            </a:pPr>
            <a:endParaRPr lang="en-US" altLang="en-US" sz="1800" dirty="0">
              <a:solidFill>
                <a:srgbClr val="FF0000"/>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1E1975F3-FBF6-4D75-B3F1-2589E2A7D502}" type="slidenum">
              <a:rPr lang="en-US" altLang="en-US" sz="1400"/>
            </a:fld>
            <a:endParaRPr lang="en-US" altLang="en-US" sz="1400"/>
          </a:p>
        </p:txBody>
      </p:sp>
      <p:sp>
        <p:nvSpPr>
          <p:cNvPr id="51203" name="Text Box 2"/>
          <p:cNvSpPr txBox="1">
            <a:spLocks noChangeArrowheads="1"/>
          </p:cNvSpPr>
          <p:nvPr/>
        </p:nvSpPr>
        <p:spPr bwMode="auto">
          <a:xfrm>
            <a:off x="2590800" y="457201"/>
            <a:ext cx="7239000" cy="461963"/>
          </a:xfrm>
          <a:prstGeom prst="rect">
            <a:avLst/>
          </a:prstGeom>
          <a:noFill/>
          <a:ln>
            <a:noFill/>
          </a:ln>
          <a:effec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defRPr/>
            </a:pPr>
            <a:r>
              <a:rPr lang="en-US" altLang="en-US" sz="2400" dirty="0">
                <a:solidFill>
                  <a:srgbClr val="CC3300"/>
                </a:solidFill>
                <a:latin typeface="Arial" panose="020B0604020202020204" pitchFamily="34" charset="0"/>
                <a:ea typeface="+mj-ea"/>
                <a:cs typeface="+mj-cs"/>
              </a:rPr>
              <a:t>MC/DC</a:t>
            </a:r>
            <a:endParaRPr lang="en-US" altLang="en-US" sz="2400" dirty="0">
              <a:solidFill>
                <a:srgbClr val="CC3300"/>
              </a:solidFill>
              <a:latin typeface="Arial" panose="020B0604020202020204" pitchFamily="34" charset="0"/>
              <a:ea typeface="+mj-ea"/>
              <a:cs typeface="+mj-cs"/>
            </a:endParaRPr>
          </a:p>
        </p:txBody>
      </p:sp>
      <p:sp>
        <p:nvSpPr>
          <p:cNvPr id="52228" name="Rectangle 3"/>
          <p:cNvSpPr>
            <a:spLocks noChangeArrowheads="1"/>
          </p:cNvSpPr>
          <p:nvPr/>
        </p:nvSpPr>
        <p:spPr bwMode="auto">
          <a:xfrm>
            <a:off x="2590800" y="1066800"/>
            <a:ext cx="7200900" cy="5029200"/>
          </a:xfrm>
          <a:prstGeom prst="rect">
            <a:avLst/>
          </a:prstGeom>
          <a:solidFill>
            <a:srgbClr val="D6E3A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defRPr sz="2000" b="1" u="sng">
                <a:solidFill>
                  <a:schemeClr val="tx1"/>
                </a:solidFill>
                <a:latin typeface="Arial" panose="020B0604020202020204" pitchFamily="34" charset="0"/>
              </a:defRPr>
            </a:lvl1pPr>
            <a:lvl2pPr marL="914400" indent="-457200">
              <a:defRPr sz="2000" b="1" u="sng">
                <a:solidFill>
                  <a:schemeClr val="tx1"/>
                </a:solidFill>
                <a:latin typeface="Arial" panose="020B0604020202020204" pitchFamily="34" charset="0"/>
              </a:defRPr>
            </a:lvl2pPr>
            <a:lvl3pPr marL="1371600" indent="-457200">
              <a:defRPr sz="2000" b="1" u="sng">
                <a:solidFill>
                  <a:schemeClr val="tx1"/>
                </a:solidFill>
                <a:latin typeface="Arial" panose="020B0604020202020204" pitchFamily="34" charset="0"/>
              </a:defRPr>
            </a:lvl3pPr>
            <a:lvl4pPr marL="1828800" indent="-457200">
              <a:defRPr sz="2000" b="1" u="sng">
                <a:solidFill>
                  <a:schemeClr val="tx1"/>
                </a:solidFill>
                <a:latin typeface="Arial" panose="020B0604020202020204" pitchFamily="34" charset="0"/>
              </a:defRPr>
            </a:lvl4pPr>
            <a:lvl5pPr marL="2286000" indent="-457200">
              <a:defRPr sz="2000" b="1" u="sng">
                <a:solidFill>
                  <a:schemeClr val="tx1"/>
                </a:solidFill>
                <a:latin typeface="Arial" panose="020B0604020202020204" pitchFamily="34" charset="0"/>
              </a:defRPr>
            </a:lvl5pPr>
            <a:lvl6pPr marL="2743200" indent="-457200" eaLnBrk="0" fontAlgn="base" hangingPunct="0">
              <a:spcBef>
                <a:spcPct val="0"/>
              </a:spcBef>
              <a:spcAft>
                <a:spcPct val="0"/>
              </a:spcAft>
              <a:defRPr sz="2000" b="1" u="sng">
                <a:solidFill>
                  <a:schemeClr val="tx1"/>
                </a:solidFill>
                <a:latin typeface="Arial" panose="020B0604020202020204" pitchFamily="34" charset="0"/>
              </a:defRPr>
            </a:lvl6pPr>
            <a:lvl7pPr marL="3200400" indent="-457200" eaLnBrk="0" fontAlgn="base" hangingPunct="0">
              <a:spcBef>
                <a:spcPct val="0"/>
              </a:spcBef>
              <a:spcAft>
                <a:spcPct val="0"/>
              </a:spcAft>
              <a:defRPr sz="2000" b="1" u="sng">
                <a:solidFill>
                  <a:schemeClr val="tx1"/>
                </a:solidFill>
                <a:latin typeface="Arial" panose="020B0604020202020204" pitchFamily="34" charset="0"/>
              </a:defRPr>
            </a:lvl7pPr>
            <a:lvl8pPr marL="3657600" indent="-457200" eaLnBrk="0" fontAlgn="base" hangingPunct="0">
              <a:spcBef>
                <a:spcPct val="0"/>
              </a:spcBef>
              <a:spcAft>
                <a:spcPct val="0"/>
              </a:spcAft>
              <a:defRPr sz="2000" b="1" u="sng">
                <a:solidFill>
                  <a:schemeClr val="tx1"/>
                </a:solidFill>
                <a:latin typeface="Arial" panose="020B0604020202020204" pitchFamily="34" charset="0"/>
              </a:defRPr>
            </a:lvl8pPr>
            <a:lvl9pPr marL="4114800" indent="-457200" eaLnBrk="0" fontAlgn="base" hangingPunct="0">
              <a:spcBef>
                <a:spcPct val="0"/>
              </a:spcBef>
              <a:spcAft>
                <a:spcPct val="0"/>
              </a:spcAft>
              <a:defRPr sz="2000" b="1" u="sng">
                <a:solidFill>
                  <a:schemeClr val="tx1"/>
                </a:solidFill>
                <a:latin typeface="Arial" panose="020B0604020202020204" pitchFamily="34" charset="0"/>
              </a:defRPr>
            </a:lvl9pPr>
          </a:lstStyle>
          <a:p>
            <a:pPr eaLnBrk="1" hangingPunct="1">
              <a:spcBef>
                <a:spcPct val="50000"/>
              </a:spcBef>
            </a:pPr>
            <a:r>
              <a:rPr lang="en-US" altLang="en-US" u="none">
                <a:solidFill>
                  <a:srgbClr val="006600"/>
                </a:solidFill>
              </a:rPr>
              <a:t>	 </a:t>
            </a:r>
            <a:r>
              <a:rPr lang="en-US" altLang="en-US" sz="1600" u="none"/>
              <a:t>Consider the case </a:t>
            </a:r>
            <a:r>
              <a:rPr lang="en-US" altLang="en-US" u="none">
                <a:solidFill>
                  <a:srgbClr val="006600"/>
                </a:solidFill>
              </a:rPr>
              <a:t>   ( A and B ) or C</a:t>
            </a:r>
            <a:endParaRPr lang="en-US" altLang="en-US" u="none">
              <a:solidFill>
                <a:srgbClr val="006600"/>
              </a:solidFill>
            </a:endParaRPr>
          </a:p>
          <a:p>
            <a:pPr eaLnBrk="1" hangingPunct="1"/>
            <a:endParaRPr lang="en-US" altLang="en-US" sz="1600" i="1" u="none"/>
          </a:p>
          <a:p>
            <a:pPr eaLnBrk="1" hangingPunct="1"/>
            <a:r>
              <a:rPr lang="en-US" altLang="en-US" sz="1400" i="1" u="none"/>
              <a:t>			   </a:t>
            </a:r>
            <a:r>
              <a:rPr lang="en-US" altLang="en-US" sz="1400" i="1"/>
              <a:t>A </a:t>
            </a:r>
            <a:r>
              <a:rPr lang="en-US" altLang="en-US" sz="1400" i="1" u="none"/>
              <a:t>	  </a:t>
            </a:r>
            <a:r>
              <a:rPr lang="en-US" altLang="en-US" sz="1400" i="1"/>
              <a:t>B </a:t>
            </a:r>
            <a:r>
              <a:rPr lang="en-US" altLang="en-US" sz="1400" i="1" u="none"/>
              <a:t>	  </a:t>
            </a:r>
            <a:r>
              <a:rPr lang="en-US" altLang="en-US" sz="1400" i="1"/>
              <a:t>C</a:t>
            </a:r>
            <a:r>
              <a:rPr lang="en-US" altLang="en-US" sz="1400" i="1" u="none"/>
              <a:t>	    </a:t>
            </a:r>
            <a:r>
              <a:rPr lang="en-US" altLang="en-US" sz="1400" i="1"/>
              <a:t>Result</a:t>
            </a:r>
            <a:endParaRPr lang="en-US" altLang="en-US" sz="1400" i="1"/>
          </a:p>
          <a:p>
            <a:pPr eaLnBrk="1" hangingPunct="1"/>
            <a:endParaRPr lang="en-US" altLang="en-US" sz="1400" i="1" u="none"/>
          </a:p>
          <a:p>
            <a:pPr eaLnBrk="1" hangingPunct="1"/>
            <a:endParaRPr lang="en-US" altLang="en-US" sz="1400" u="none"/>
          </a:p>
          <a:p>
            <a:pPr eaLnBrk="1" hangingPunct="1"/>
            <a:r>
              <a:rPr lang="en-US" altLang="en-US" sz="1400" u="none"/>
              <a:t>		1.	False	 True	 False 	    False</a:t>
            </a:r>
            <a:endParaRPr lang="en-US" altLang="en-US" sz="1400" u="none"/>
          </a:p>
          <a:p>
            <a:pPr eaLnBrk="1" hangingPunct="1"/>
            <a:endParaRPr lang="en-US" altLang="en-US" sz="1400" u="none"/>
          </a:p>
          <a:p>
            <a:pPr eaLnBrk="1" hangingPunct="1"/>
            <a:r>
              <a:rPr lang="en-US" altLang="en-US" sz="1400" u="none"/>
              <a:t>		2.	</a:t>
            </a:r>
            <a:r>
              <a:rPr lang="en-US" altLang="en-US" sz="1400" u="none">
                <a:solidFill>
                  <a:srgbClr val="FF3F03"/>
                </a:solidFill>
              </a:rPr>
              <a:t>True</a:t>
            </a:r>
            <a:r>
              <a:rPr lang="en-US" altLang="en-US" sz="1400" u="none"/>
              <a:t>	 True 	 False	    True </a:t>
            </a:r>
            <a:endParaRPr lang="en-US" altLang="en-US" sz="1400" u="none"/>
          </a:p>
          <a:p>
            <a:pPr eaLnBrk="1" hangingPunct="1"/>
            <a:endParaRPr lang="en-US" altLang="en-US" sz="1400" u="none"/>
          </a:p>
          <a:p>
            <a:pPr eaLnBrk="1" hangingPunct="1"/>
            <a:r>
              <a:rPr lang="en-US" altLang="en-US" sz="1400" u="none"/>
              <a:t>		3.	True 	 </a:t>
            </a:r>
            <a:r>
              <a:rPr lang="en-US" altLang="en-US" sz="1400" u="none">
                <a:solidFill>
                  <a:srgbClr val="FF3F03"/>
                </a:solidFill>
              </a:rPr>
              <a:t>False </a:t>
            </a:r>
            <a:r>
              <a:rPr lang="en-US" altLang="en-US" sz="1400" u="none"/>
              <a:t>	 False	    False</a:t>
            </a:r>
            <a:endParaRPr lang="en-US" altLang="en-US" sz="1400" u="none"/>
          </a:p>
          <a:p>
            <a:pPr eaLnBrk="1" hangingPunct="1"/>
            <a:endParaRPr lang="en-US" altLang="en-US" sz="1400" u="none"/>
          </a:p>
          <a:p>
            <a:pPr eaLnBrk="1" hangingPunct="1"/>
            <a:r>
              <a:rPr lang="en-US" altLang="en-US" sz="1400" u="none"/>
              <a:t>		4	True	 False 	 </a:t>
            </a:r>
            <a:r>
              <a:rPr lang="en-US" altLang="en-US" sz="1400" u="none">
                <a:solidFill>
                  <a:srgbClr val="FF3F03"/>
                </a:solidFill>
              </a:rPr>
              <a:t>True</a:t>
            </a:r>
            <a:r>
              <a:rPr lang="en-US" altLang="en-US" sz="1400" u="none"/>
              <a:t> 	    True</a:t>
            </a:r>
            <a:endParaRPr lang="en-US" altLang="en-US" sz="1400" u="none"/>
          </a:p>
          <a:p>
            <a:pPr eaLnBrk="1" hangingPunct="1"/>
            <a:endParaRPr lang="en-US" altLang="en-US" sz="1400" u="none"/>
          </a:p>
          <a:p>
            <a:pPr eaLnBrk="1" hangingPunct="1"/>
            <a:endParaRPr lang="en-US" altLang="en-US" sz="1400" u="none"/>
          </a:p>
          <a:p>
            <a:pPr eaLnBrk="1" hangingPunct="1"/>
            <a:r>
              <a:rPr lang="en-US" altLang="en-US" sz="1400" u="none">
                <a:cs typeface="Arial" panose="020B0604020202020204" pitchFamily="34" charset="0"/>
              </a:rPr>
              <a:t>			</a:t>
            </a:r>
            <a:r>
              <a:rPr lang="en-US" altLang="en-US" sz="1400" u="none">
                <a:solidFill>
                  <a:srgbClr val="FF3F03"/>
                </a:solidFill>
                <a:cs typeface="Arial" panose="020B0604020202020204" pitchFamily="34" charset="0"/>
              </a:rPr>
              <a:t>(1,2)</a:t>
            </a:r>
            <a:r>
              <a:rPr lang="en-US" altLang="en-US" sz="1400" u="none">
                <a:cs typeface="Arial" panose="020B0604020202020204" pitchFamily="34" charset="0"/>
              </a:rPr>
              <a:t>   Shows independency of A</a:t>
            </a:r>
            <a:endParaRPr lang="en-US" altLang="en-US" sz="1400" u="none">
              <a:cs typeface="Arial" panose="020B0604020202020204" pitchFamily="34" charset="0"/>
            </a:endParaRPr>
          </a:p>
          <a:p>
            <a:pPr eaLnBrk="1" hangingPunct="1"/>
            <a:r>
              <a:rPr lang="en-US" altLang="en-US" sz="1400" u="none">
                <a:cs typeface="Arial" panose="020B0604020202020204" pitchFamily="34" charset="0"/>
              </a:rPr>
              <a:t>			</a:t>
            </a:r>
            <a:r>
              <a:rPr lang="en-US" altLang="en-US" sz="1400" u="none">
                <a:solidFill>
                  <a:srgbClr val="FF3F03"/>
                </a:solidFill>
                <a:cs typeface="Arial" panose="020B0604020202020204" pitchFamily="34" charset="0"/>
              </a:rPr>
              <a:t>(2,3)</a:t>
            </a:r>
            <a:r>
              <a:rPr lang="en-US" altLang="en-US" sz="1400" u="none">
                <a:cs typeface="Arial" panose="020B0604020202020204" pitchFamily="34" charset="0"/>
              </a:rPr>
              <a:t>   Shows independency of B		</a:t>
            </a:r>
            <a:endParaRPr lang="en-US" altLang="en-US" sz="1400" u="none">
              <a:cs typeface="Arial" panose="020B0604020202020204" pitchFamily="34" charset="0"/>
            </a:endParaRPr>
          </a:p>
          <a:p>
            <a:pPr eaLnBrk="1" hangingPunct="1"/>
            <a:r>
              <a:rPr lang="en-US" altLang="en-US" sz="1400" u="none">
                <a:cs typeface="Arial" panose="020B0604020202020204" pitchFamily="34" charset="0"/>
              </a:rPr>
              <a:t>			</a:t>
            </a:r>
            <a:r>
              <a:rPr lang="en-US" altLang="en-US" sz="1400" u="none">
                <a:solidFill>
                  <a:srgbClr val="FF3F03"/>
                </a:solidFill>
                <a:cs typeface="Arial" panose="020B0604020202020204" pitchFamily="34" charset="0"/>
              </a:rPr>
              <a:t>(3,4)</a:t>
            </a:r>
            <a:r>
              <a:rPr lang="en-US" altLang="en-US" sz="1400" u="none">
                <a:cs typeface="Arial" panose="020B0604020202020204" pitchFamily="34" charset="0"/>
              </a:rPr>
              <a:t>   Shows independency of C</a:t>
            </a:r>
            <a:endParaRPr lang="en-US" altLang="en-US" sz="1400" u="none">
              <a:cs typeface="Arial" panose="020B0604020202020204" pitchFamily="34" charset="0"/>
            </a:endParaRPr>
          </a:p>
          <a:p>
            <a:pPr eaLnBrk="1" hangingPunct="1"/>
            <a:endParaRPr lang="en-US" altLang="en-US" sz="1400" u="none">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CEDEF6BE-DC64-46DB-A0D6-8AB05E1D5CAC}" type="slidenum">
              <a:rPr lang="en-US" altLang="en-US" sz="1400"/>
            </a:fld>
            <a:endParaRPr lang="en-US" altLang="en-US" sz="1400"/>
          </a:p>
        </p:txBody>
      </p:sp>
      <p:sp>
        <p:nvSpPr>
          <p:cNvPr id="52227" name="Text Box 9"/>
          <p:cNvSpPr txBox="1">
            <a:spLocks noChangeArrowheads="1"/>
          </p:cNvSpPr>
          <p:nvPr/>
        </p:nvSpPr>
        <p:spPr bwMode="auto">
          <a:xfrm>
            <a:off x="2743200" y="990600"/>
            <a:ext cx="6400800" cy="2770188"/>
          </a:xfrm>
          <a:prstGeom prst="rect">
            <a:avLst/>
          </a:prstGeom>
          <a:noFill/>
          <a:ln>
            <a:noFill/>
          </a:ln>
          <a:effectLst/>
        </p:spPr>
        <p:txBody>
          <a:bodyPr>
            <a:spAutoFit/>
          </a:bodyPr>
          <a:lstStyle>
            <a:lvl1pPr marL="457200" indent="-457200">
              <a:defRPr sz="2000" b="1" u="sng">
                <a:solidFill>
                  <a:schemeClr val="tx1"/>
                </a:solidFill>
                <a:latin typeface="Arial" panose="020B0604020202020204" pitchFamily="34" charset="0"/>
              </a:defRPr>
            </a:lvl1pPr>
            <a:lvl2pPr marL="914400" indent="-457200">
              <a:defRPr sz="2000" b="1" u="sng">
                <a:solidFill>
                  <a:schemeClr val="tx1"/>
                </a:solidFill>
                <a:latin typeface="Arial" panose="020B0604020202020204" pitchFamily="34" charset="0"/>
              </a:defRPr>
            </a:lvl2pPr>
            <a:lvl3pPr marL="1371600" indent="-457200">
              <a:defRPr sz="2000" b="1" u="sng">
                <a:solidFill>
                  <a:schemeClr val="tx1"/>
                </a:solidFill>
                <a:latin typeface="Arial" panose="020B0604020202020204" pitchFamily="34" charset="0"/>
              </a:defRPr>
            </a:lvl3pPr>
            <a:lvl4pPr marL="1828800" indent="-457200">
              <a:defRPr sz="2000" b="1" u="sng">
                <a:solidFill>
                  <a:schemeClr val="tx1"/>
                </a:solidFill>
                <a:latin typeface="Arial" panose="020B0604020202020204" pitchFamily="34" charset="0"/>
              </a:defRPr>
            </a:lvl4pPr>
            <a:lvl5pPr marL="2286000" indent="-457200">
              <a:defRPr sz="2000" b="1" u="sng">
                <a:solidFill>
                  <a:schemeClr val="tx1"/>
                </a:solidFill>
                <a:latin typeface="Arial" panose="020B0604020202020204" pitchFamily="34" charset="0"/>
              </a:defRPr>
            </a:lvl5pPr>
            <a:lvl6pPr marL="2743200" indent="-457200" eaLnBrk="0" fontAlgn="base" hangingPunct="0">
              <a:spcBef>
                <a:spcPct val="0"/>
              </a:spcBef>
              <a:spcAft>
                <a:spcPct val="0"/>
              </a:spcAft>
              <a:defRPr sz="2000" b="1" u="sng">
                <a:solidFill>
                  <a:schemeClr val="tx1"/>
                </a:solidFill>
                <a:latin typeface="Arial" panose="020B0604020202020204" pitchFamily="34" charset="0"/>
              </a:defRPr>
            </a:lvl6pPr>
            <a:lvl7pPr marL="3200400" indent="-457200" eaLnBrk="0" fontAlgn="base" hangingPunct="0">
              <a:spcBef>
                <a:spcPct val="0"/>
              </a:spcBef>
              <a:spcAft>
                <a:spcPct val="0"/>
              </a:spcAft>
              <a:defRPr sz="2000" b="1" u="sng">
                <a:solidFill>
                  <a:schemeClr val="tx1"/>
                </a:solidFill>
                <a:latin typeface="Arial" panose="020B0604020202020204" pitchFamily="34" charset="0"/>
              </a:defRPr>
            </a:lvl7pPr>
            <a:lvl8pPr marL="3657600" indent="-457200" eaLnBrk="0" fontAlgn="base" hangingPunct="0">
              <a:spcBef>
                <a:spcPct val="0"/>
              </a:spcBef>
              <a:spcAft>
                <a:spcPct val="0"/>
              </a:spcAft>
              <a:defRPr sz="2000" b="1" u="sng">
                <a:solidFill>
                  <a:schemeClr val="tx1"/>
                </a:solidFill>
                <a:latin typeface="Arial" panose="020B0604020202020204" pitchFamily="34" charset="0"/>
              </a:defRPr>
            </a:lvl8pPr>
            <a:lvl9pPr marL="4114800" indent="-457200" eaLnBrk="0" fontAlgn="base" hangingPunct="0">
              <a:spcBef>
                <a:spcPct val="0"/>
              </a:spcBef>
              <a:spcAft>
                <a:spcPct val="0"/>
              </a:spcAft>
              <a:defRPr sz="2000" b="1" u="sng">
                <a:solidFill>
                  <a:schemeClr val="tx1"/>
                </a:solidFill>
                <a:latin typeface="Arial" panose="020B0604020202020204" pitchFamily="34" charset="0"/>
              </a:defRPr>
            </a:lvl9pPr>
          </a:lstStyle>
          <a:p>
            <a:pPr eaLnBrk="1" hangingPunct="1">
              <a:spcBef>
                <a:spcPct val="50000"/>
              </a:spcBef>
              <a:defRPr/>
            </a:pPr>
            <a:r>
              <a:rPr lang="en-US" altLang="en-US" sz="2400" u="none" dirty="0">
                <a:solidFill>
                  <a:srgbClr val="CC3300"/>
                </a:solidFill>
                <a:ea typeface="+mj-ea"/>
                <a:cs typeface="+mj-cs"/>
              </a:rPr>
              <a:t>While testing for MCDC……. </a:t>
            </a:r>
            <a:endParaRPr lang="en-US" altLang="en-US" sz="2400" u="none" dirty="0">
              <a:solidFill>
                <a:srgbClr val="CC3300"/>
              </a:solidFill>
              <a:ea typeface="+mj-ea"/>
              <a:cs typeface="+mj-cs"/>
            </a:endParaRPr>
          </a:p>
          <a:p>
            <a:pPr eaLnBrk="1" hangingPunct="1">
              <a:spcBef>
                <a:spcPct val="50000"/>
              </a:spcBef>
              <a:defRPr/>
            </a:pPr>
            <a:endParaRPr lang="en-US" altLang="en-US" sz="1800" u="none" dirty="0"/>
          </a:p>
          <a:p>
            <a:pPr eaLnBrk="1" hangingPunct="1">
              <a:spcBef>
                <a:spcPct val="50000"/>
              </a:spcBef>
              <a:buFont typeface="Wingdings" panose="05000000000000000000" pitchFamily="2" charset="2"/>
              <a:buChar char="v"/>
              <a:defRPr/>
            </a:pPr>
            <a:r>
              <a:rPr lang="en-US" altLang="en-US" sz="1800" u="none" dirty="0"/>
              <a:t>Determine states which </a:t>
            </a:r>
            <a:r>
              <a:rPr lang="en-US" altLang="en-US" sz="1800" u="none" dirty="0">
                <a:solidFill>
                  <a:srgbClr val="1425C4"/>
                </a:solidFill>
              </a:rPr>
              <a:t>prove  Independence of conditions</a:t>
            </a:r>
            <a:r>
              <a:rPr lang="en-US" altLang="en-US" sz="1800" u="none" dirty="0"/>
              <a:t> and </a:t>
            </a:r>
            <a:r>
              <a:rPr lang="en-US" altLang="en-US" sz="1800" u="none" dirty="0">
                <a:solidFill>
                  <a:srgbClr val="006600"/>
                </a:solidFill>
              </a:rPr>
              <a:t>choose the best combinations</a:t>
            </a:r>
            <a:r>
              <a:rPr lang="en-US" altLang="en-US" sz="1800" u="none" dirty="0"/>
              <a:t>.</a:t>
            </a:r>
            <a:endParaRPr lang="en-US" altLang="en-US" sz="1800" u="none" dirty="0"/>
          </a:p>
          <a:p>
            <a:pPr eaLnBrk="1" hangingPunct="1">
              <a:spcBef>
                <a:spcPct val="50000"/>
              </a:spcBef>
              <a:buFont typeface="Wingdings" panose="05000000000000000000" pitchFamily="2" charset="2"/>
              <a:buChar char="v"/>
              <a:defRPr/>
            </a:pPr>
            <a:endParaRPr lang="en-US" altLang="en-US" sz="1800" u="none" dirty="0"/>
          </a:p>
          <a:p>
            <a:pPr eaLnBrk="1" hangingPunct="1">
              <a:spcBef>
                <a:spcPct val="50000"/>
              </a:spcBef>
              <a:buFont typeface="Wingdings" panose="05000000000000000000" pitchFamily="2" charset="2"/>
              <a:buChar char="v"/>
              <a:defRPr/>
            </a:pPr>
            <a:r>
              <a:rPr lang="en-US" altLang="en-US" sz="1800" u="none" dirty="0"/>
              <a:t>Number of MCDC test cases required for any combinational logic is  </a:t>
            </a:r>
            <a:r>
              <a:rPr lang="en-US" altLang="en-US" sz="2400" b="0" u="none" dirty="0"/>
              <a:t>?</a:t>
            </a:r>
            <a:endParaRPr lang="en-US" altLang="en-US" sz="1800" u="none" dirty="0">
              <a:solidFill>
                <a:srgbClr val="FF0000"/>
              </a:solidFill>
            </a:endParaRPr>
          </a:p>
        </p:txBody>
      </p:sp>
      <p:sp>
        <p:nvSpPr>
          <p:cNvPr id="91146" name="Text Box 10"/>
          <p:cNvSpPr txBox="1">
            <a:spLocks noChangeArrowheads="1"/>
          </p:cNvSpPr>
          <p:nvPr/>
        </p:nvSpPr>
        <p:spPr bwMode="auto">
          <a:xfrm>
            <a:off x="2743200" y="4038600"/>
            <a:ext cx="5029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 typeface="Wingdings" panose="05000000000000000000" pitchFamily="2" charset="2"/>
              <a:buNone/>
            </a:pPr>
            <a:r>
              <a:rPr lang="en-US" altLang="en-US" sz="1800">
                <a:latin typeface="Arial" panose="020B0604020202020204" pitchFamily="34" charset="0"/>
              </a:rPr>
              <a:t> </a:t>
            </a:r>
            <a:r>
              <a:rPr lang="en-US" altLang="en-US" sz="1800">
                <a:solidFill>
                  <a:srgbClr val="FF0000"/>
                </a:solidFill>
                <a:latin typeface="Arial" panose="020B0604020202020204" pitchFamily="34" charset="0"/>
              </a:rPr>
              <a:t>Number of unique conditions available + 1</a:t>
            </a:r>
            <a:endParaRPr lang="en-US" altLang="en-US" sz="180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1146"/>
                                        </p:tgtEl>
                                        <p:attrNameLst>
                                          <p:attrName>style.visibility</p:attrName>
                                        </p:attrNameLst>
                                      </p:cBhvr>
                                      <p:to>
                                        <p:strVal val="visible"/>
                                      </p:to>
                                    </p:set>
                                    <p:anim calcmode="lin" valueType="num">
                                      <p:cBhvr>
                                        <p:cTn id="7" dur="500" fill="hold"/>
                                        <p:tgtEl>
                                          <p:spTgt spid="91146"/>
                                        </p:tgtEl>
                                        <p:attrNameLst>
                                          <p:attrName>ppt_w</p:attrName>
                                        </p:attrNameLst>
                                      </p:cBhvr>
                                      <p:tavLst>
                                        <p:tav tm="0">
                                          <p:val>
                                            <p:fltVal val="0"/>
                                          </p:val>
                                        </p:tav>
                                        <p:tav tm="100000">
                                          <p:val>
                                            <p:strVal val="#ppt_w"/>
                                          </p:val>
                                        </p:tav>
                                      </p:tavLst>
                                    </p:anim>
                                    <p:anim calcmode="lin" valueType="num">
                                      <p:cBhvr>
                                        <p:cTn id="8" dur="500" fill="hold"/>
                                        <p:tgtEl>
                                          <p:spTgt spid="911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2"/>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22EA4433-69CD-4931-81EC-436412A23665}" type="slidenum">
              <a:rPr lang="en-US" altLang="en-US" sz="1400"/>
            </a:fld>
            <a:endParaRPr lang="en-US" altLang="en-US" sz="1400"/>
          </a:p>
        </p:txBody>
      </p:sp>
      <p:sp>
        <p:nvSpPr>
          <p:cNvPr id="54275" name="Rectangle 2"/>
          <p:cNvSpPr>
            <a:spLocks noGrp="1" noChangeArrowheads="1"/>
          </p:cNvSpPr>
          <p:nvPr>
            <p:ph type="title"/>
          </p:nvPr>
        </p:nvSpPr>
        <p:spPr>
          <a:xfrm>
            <a:off x="2362200" y="381000"/>
            <a:ext cx="4495800" cy="457200"/>
          </a:xfrm>
        </p:spPr>
        <p:txBody>
          <a:bodyPr/>
          <a:lstStyle/>
          <a:p>
            <a:pPr eaLnBrk="1" hangingPunct="1"/>
            <a:r>
              <a:rPr lang="en-US" altLang="en-US" sz="2400" b="1">
                <a:solidFill>
                  <a:srgbClr val="CC3300"/>
                </a:solidFill>
                <a:latin typeface="Arial" panose="020B0604020202020204" pitchFamily="34" charset="0"/>
              </a:rPr>
              <a:t>Loop coverage</a:t>
            </a:r>
            <a:endParaRPr lang="en-US" altLang="en-US" sz="2400" b="1">
              <a:solidFill>
                <a:srgbClr val="CC3300"/>
              </a:solidFill>
              <a:latin typeface="Arial" panose="020B0604020202020204" pitchFamily="34" charset="0"/>
            </a:endParaRPr>
          </a:p>
        </p:txBody>
      </p:sp>
      <p:sp>
        <p:nvSpPr>
          <p:cNvPr id="53252" name="Text Box 3"/>
          <p:cNvSpPr txBox="1">
            <a:spLocks noChangeArrowheads="1"/>
          </p:cNvSpPr>
          <p:nvPr/>
        </p:nvSpPr>
        <p:spPr bwMode="auto">
          <a:xfrm>
            <a:off x="2438400" y="1133476"/>
            <a:ext cx="7010400" cy="4708525"/>
          </a:xfrm>
          <a:prstGeom prst="rect">
            <a:avLst/>
          </a:prstGeom>
          <a:noFill/>
          <a:ln>
            <a:noFill/>
          </a:ln>
          <a:effectLst/>
        </p:spPr>
        <p:txBody>
          <a:bodyPr>
            <a:spAutoFit/>
          </a:bodyPr>
          <a:lstStyle>
            <a:lvl1pPr marL="457200" indent="-457200">
              <a:defRPr sz="2000" b="1" u="sng">
                <a:solidFill>
                  <a:schemeClr val="tx1"/>
                </a:solidFill>
                <a:latin typeface="Arial" panose="020B0604020202020204" pitchFamily="34" charset="0"/>
              </a:defRPr>
            </a:lvl1pPr>
            <a:lvl2pPr marL="914400" indent="-457200">
              <a:defRPr sz="2000" b="1" u="sng">
                <a:solidFill>
                  <a:schemeClr val="tx1"/>
                </a:solidFill>
                <a:latin typeface="Arial" panose="020B0604020202020204" pitchFamily="34" charset="0"/>
              </a:defRPr>
            </a:lvl2pPr>
            <a:lvl3pPr marL="1371600" indent="-457200">
              <a:defRPr sz="2000" b="1" u="sng">
                <a:solidFill>
                  <a:schemeClr val="tx1"/>
                </a:solidFill>
                <a:latin typeface="Arial" panose="020B0604020202020204" pitchFamily="34" charset="0"/>
              </a:defRPr>
            </a:lvl3pPr>
            <a:lvl4pPr marL="1828800" indent="-457200">
              <a:defRPr sz="2000" b="1" u="sng">
                <a:solidFill>
                  <a:schemeClr val="tx1"/>
                </a:solidFill>
                <a:latin typeface="Arial" panose="020B0604020202020204" pitchFamily="34" charset="0"/>
              </a:defRPr>
            </a:lvl4pPr>
            <a:lvl5pPr marL="2286000" indent="-457200">
              <a:defRPr sz="2000" b="1" u="sng">
                <a:solidFill>
                  <a:schemeClr val="tx1"/>
                </a:solidFill>
                <a:latin typeface="Arial" panose="020B0604020202020204" pitchFamily="34" charset="0"/>
              </a:defRPr>
            </a:lvl5pPr>
            <a:lvl6pPr marL="2743200" indent="-457200" eaLnBrk="0" fontAlgn="base" hangingPunct="0">
              <a:spcBef>
                <a:spcPct val="0"/>
              </a:spcBef>
              <a:spcAft>
                <a:spcPct val="0"/>
              </a:spcAft>
              <a:defRPr sz="2000" b="1" u="sng">
                <a:solidFill>
                  <a:schemeClr val="tx1"/>
                </a:solidFill>
                <a:latin typeface="Arial" panose="020B0604020202020204" pitchFamily="34" charset="0"/>
              </a:defRPr>
            </a:lvl6pPr>
            <a:lvl7pPr marL="3200400" indent="-457200" eaLnBrk="0" fontAlgn="base" hangingPunct="0">
              <a:spcBef>
                <a:spcPct val="0"/>
              </a:spcBef>
              <a:spcAft>
                <a:spcPct val="0"/>
              </a:spcAft>
              <a:defRPr sz="2000" b="1" u="sng">
                <a:solidFill>
                  <a:schemeClr val="tx1"/>
                </a:solidFill>
                <a:latin typeface="Arial" panose="020B0604020202020204" pitchFamily="34" charset="0"/>
              </a:defRPr>
            </a:lvl7pPr>
            <a:lvl8pPr marL="3657600" indent="-457200" eaLnBrk="0" fontAlgn="base" hangingPunct="0">
              <a:spcBef>
                <a:spcPct val="0"/>
              </a:spcBef>
              <a:spcAft>
                <a:spcPct val="0"/>
              </a:spcAft>
              <a:defRPr sz="2000" b="1" u="sng">
                <a:solidFill>
                  <a:schemeClr val="tx1"/>
                </a:solidFill>
                <a:latin typeface="Arial" panose="020B0604020202020204" pitchFamily="34" charset="0"/>
              </a:defRPr>
            </a:lvl8pPr>
            <a:lvl9pPr marL="4114800" indent="-457200" eaLnBrk="0" fontAlgn="base" hangingPunct="0">
              <a:spcBef>
                <a:spcPct val="0"/>
              </a:spcBef>
              <a:spcAft>
                <a:spcPct val="0"/>
              </a:spcAft>
              <a:defRPr sz="2000" b="1" u="sng">
                <a:solidFill>
                  <a:schemeClr val="tx1"/>
                </a:solidFill>
                <a:latin typeface="Arial" panose="020B0604020202020204" pitchFamily="34" charset="0"/>
              </a:defRPr>
            </a:lvl9pPr>
          </a:lstStyle>
          <a:p>
            <a:pPr eaLnBrk="1" hangingPunct="1">
              <a:spcBef>
                <a:spcPct val="50000"/>
              </a:spcBef>
              <a:buFont typeface="Arial" panose="020B0604020202020204" pitchFamily="34" charset="0"/>
              <a:buChar char="•"/>
              <a:defRPr/>
            </a:pPr>
            <a:r>
              <a:rPr lang="en-US" altLang="en-US" b="0" u="none" dirty="0"/>
              <a:t>This ensures that every loop in the source code is executed at least once.</a:t>
            </a:r>
            <a:endParaRPr lang="en-US" altLang="en-US" b="0" u="none" dirty="0"/>
          </a:p>
          <a:p>
            <a:pPr eaLnBrk="1" hangingPunct="1">
              <a:spcBef>
                <a:spcPct val="50000"/>
              </a:spcBef>
              <a:defRPr/>
            </a:pPr>
            <a:r>
              <a:rPr lang="en-US" altLang="en-US" b="0" u="none" dirty="0"/>
              <a:t>Three kinds of loop coverage criteria.</a:t>
            </a:r>
            <a:endParaRPr lang="en-US" altLang="en-US" b="0" u="none" dirty="0"/>
          </a:p>
          <a:p>
            <a:pPr eaLnBrk="1" hangingPunct="1">
              <a:spcBef>
                <a:spcPct val="50000"/>
              </a:spcBef>
              <a:defRPr/>
            </a:pPr>
            <a:r>
              <a:rPr lang="en-US" altLang="en-US" u="none" dirty="0">
                <a:solidFill>
                  <a:srgbClr val="7030A0"/>
                </a:solidFill>
              </a:rPr>
              <a:t>For( I=0; I &lt; </a:t>
            </a:r>
            <a:r>
              <a:rPr lang="en-US" altLang="en-US" u="none" dirty="0" err="1">
                <a:solidFill>
                  <a:srgbClr val="7030A0"/>
                </a:solidFill>
              </a:rPr>
              <a:t>global_integer</a:t>
            </a:r>
            <a:r>
              <a:rPr lang="en-US" altLang="en-US" u="none" dirty="0">
                <a:solidFill>
                  <a:srgbClr val="7030A0"/>
                </a:solidFill>
              </a:rPr>
              <a:t> ; I ++ )</a:t>
            </a:r>
            <a:endParaRPr lang="en-US" altLang="en-US" u="none" dirty="0">
              <a:solidFill>
                <a:srgbClr val="7030A0"/>
              </a:solidFill>
            </a:endParaRPr>
          </a:p>
          <a:p>
            <a:pPr eaLnBrk="1" hangingPunct="1">
              <a:spcBef>
                <a:spcPct val="50000"/>
              </a:spcBef>
              <a:defRPr/>
            </a:pPr>
            <a:r>
              <a:rPr lang="en-US" altLang="en-US" u="none" dirty="0">
                <a:solidFill>
                  <a:srgbClr val="7030A0"/>
                </a:solidFill>
              </a:rPr>
              <a:t>{ . . .  }</a:t>
            </a:r>
            <a:endParaRPr lang="en-US" altLang="en-US" u="none" dirty="0">
              <a:solidFill>
                <a:srgbClr val="7030A0"/>
              </a:solidFill>
            </a:endParaRPr>
          </a:p>
          <a:p>
            <a:pPr eaLnBrk="1" hangingPunct="1">
              <a:spcBef>
                <a:spcPct val="50000"/>
              </a:spcBef>
              <a:defRPr/>
            </a:pPr>
            <a:r>
              <a:rPr lang="en-US" altLang="en-US" b="0" u="none" dirty="0"/>
              <a:t>In this case, at least three different values must be given to </a:t>
            </a:r>
            <a:r>
              <a:rPr lang="en-US" altLang="en-US" b="0" u="none" dirty="0" err="1"/>
              <a:t>global_integer</a:t>
            </a:r>
            <a:r>
              <a:rPr lang="en-US" altLang="en-US" b="0" u="none" dirty="0"/>
              <a:t>, so that the loop undergoes </a:t>
            </a:r>
            <a:endParaRPr lang="en-US" altLang="en-US" b="0" u="none" dirty="0"/>
          </a:p>
          <a:p>
            <a:pPr eaLnBrk="1" hangingPunct="1">
              <a:spcBef>
                <a:spcPct val="50000"/>
              </a:spcBef>
              <a:buFontTx/>
              <a:buAutoNum type="arabicPeriod"/>
              <a:defRPr/>
            </a:pPr>
            <a:r>
              <a:rPr lang="en-US" altLang="en-US" b="0" u="none" dirty="0"/>
              <a:t>0 iteration, </a:t>
            </a:r>
            <a:endParaRPr lang="en-US" altLang="en-US" b="0" u="none" dirty="0"/>
          </a:p>
          <a:p>
            <a:pPr eaLnBrk="1" hangingPunct="1">
              <a:spcBef>
                <a:spcPct val="50000"/>
              </a:spcBef>
              <a:buFontTx/>
              <a:buAutoNum type="arabicPeriod"/>
              <a:defRPr/>
            </a:pPr>
            <a:r>
              <a:rPr lang="en-US" altLang="en-US" b="0" u="none" dirty="0"/>
              <a:t>1 iteration </a:t>
            </a:r>
            <a:endParaRPr lang="en-US" altLang="en-US" b="0" u="none" dirty="0"/>
          </a:p>
          <a:p>
            <a:pPr eaLnBrk="1" hangingPunct="1">
              <a:spcBef>
                <a:spcPct val="50000"/>
              </a:spcBef>
              <a:buFontTx/>
              <a:buAutoNum type="arabicPeriod"/>
              <a:defRPr/>
            </a:pPr>
            <a:r>
              <a:rPr lang="en-US" altLang="en-US" b="0" u="none" dirty="0"/>
              <a:t>2 or more number of iterations</a:t>
            </a:r>
            <a:endParaRPr lang="en-US" altLang="en-US" b="0" u="none" dirty="0"/>
          </a:p>
          <a:p>
            <a:pPr marL="0" indent="0">
              <a:spcBef>
                <a:spcPct val="50000"/>
              </a:spcBef>
              <a:defRPr/>
            </a:pPr>
            <a:r>
              <a:rPr lang="en-US" altLang="en-US" b="0" u="none" dirty="0">
                <a:sym typeface="Wingdings" panose="05000000000000000000" pitchFamily="2" charset="2"/>
              </a:rPr>
              <a:t>The loop coverage will be 3/3  100%</a:t>
            </a:r>
            <a:endParaRPr lang="en-US" altLang="en-US" b="0" u="none" dirty="0">
              <a:sym typeface="Wingdings" panose="05000000000000000000" pitchFamily="2" charset="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06D276B4-799B-4535-8F4C-E4FC4359A6CD}" type="slidenum">
              <a:rPr lang="en-US" altLang="en-US" sz="1400"/>
            </a:fld>
            <a:endParaRPr lang="en-US" altLang="en-US" sz="1400"/>
          </a:p>
        </p:txBody>
      </p:sp>
      <p:sp>
        <p:nvSpPr>
          <p:cNvPr id="55299" name="Rectangle 2"/>
          <p:cNvSpPr>
            <a:spLocks noGrp="1" noChangeArrowheads="1"/>
          </p:cNvSpPr>
          <p:nvPr>
            <p:ph type="title"/>
          </p:nvPr>
        </p:nvSpPr>
        <p:spPr>
          <a:xfrm>
            <a:off x="2590800" y="688976"/>
            <a:ext cx="3657600" cy="461963"/>
          </a:xfrm>
        </p:spPr>
        <p:txBody>
          <a:bodyPr/>
          <a:lstStyle/>
          <a:p>
            <a:pPr eaLnBrk="1" hangingPunct="1"/>
            <a:r>
              <a:rPr lang="en-US" altLang="en-US" sz="2400" b="1">
                <a:solidFill>
                  <a:srgbClr val="CC3300"/>
                </a:solidFill>
                <a:latin typeface="Arial" panose="020B0604020202020204" pitchFamily="34" charset="0"/>
              </a:rPr>
              <a:t>Loop</a:t>
            </a:r>
            <a:r>
              <a:rPr lang="en-US" altLang="en-US" sz="2200" b="1">
                <a:solidFill>
                  <a:srgbClr val="000099"/>
                </a:solidFill>
                <a:latin typeface="Arial" panose="020B0604020202020204" pitchFamily="34" charset="0"/>
              </a:rPr>
              <a:t> </a:t>
            </a:r>
            <a:r>
              <a:rPr lang="en-US" altLang="en-US" sz="2400" b="1">
                <a:solidFill>
                  <a:srgbClr val="CC3300"/>
                </a:solidFill>
                <a:latin typeface="Arial" panose="020B0604020202020204" pitchFamily="34" charset="0"/>
              </a:rPr>
              <a:t>coverage</a:t>
            </a:r>
            <a:endParaRPr lang="en-US" altLang="en-US" sz="2400" b="1">
              <a:solidFill>
                <a:srgbClr val="CC3300"/>
              </a:solidFill>
              <a:latin typeface="Arial" panose="020B0604020202020204" pitchFamily="34" charset="0"/>
            </a:endParaRPr>
          </a:p>
        </p:txBody>
      </p:sp>
      <p:sp>
        <p:nvSpPr>
          <p:cNvPr id="55300" name="Text Box 3"/>
          <p:cNvSpPr txBox="1">
            <a:spLocks noChangeArrowheads="1"/>
          </p:cNvSpPr>
          <p:nvPr/>
        </p:nvSpPr>
        <p:spPr bwMode="auto">
          <a:xfrm>
            <a:off x="2590800" y="1600201"/>
            <a:ext cx="70104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000" b="1" u="sng">
                <a:solidFill>
                  <a:schemeClr val="tx1"/>
                </a:solidFill>
                <a:latin typeface="Arial" panose="020B0604020202020204" pitchFamily="34" charset="0"/>
              </a:defRPr>
            </a:lvl1pPr>
            <a:lvl2pPr marL="914400" indent="-457200">
              <a:defRPr sz="2000" b="1" u="sng">
                <a:solidFill>
                  <a:schemeClr val="tx1"/>
                </a:solidFill>
                <a:latin typeface="Arial" panose="020B0604020202020204" pitchFamily="34" charset="0"/>
              </a:defRPr>
            </a:lvl2pPr>
            <a:lvl3pPr marL="1371600" indent="-457200">
              <a:defRPr sz="2000" b="1" u="sng">
                <a:solidFill>
                  <a:schemeClr val="tx1"/>
                </a:solidFill>
                <a:latin typeface="Arial" panose="020B0604020202020204" pitchFamily="34" charset="0"/>
              </a:defRPr>
            </a:lvl3pPr>
            <a:lvl4pPr marL="1828800" indent="-457200">
              <a:defRPr sz="2000" b="1" u="sng">
                <a:solidFill>
                  <a:schemeClr val="tx1"/>
                </a:solidFill>
                <a:latin typeface="Arial" panose="020B0604020202020204" pitchFamily="34" charset="0"/>
              </a:defRPr>
            </a:lvl4pPr>
            <a:lvl5pPr marL="2286000" indent="-457200">
              <a:defRPr sz="2000" b="1" u="sng">
                <a:solidFill>
                  <a:schemeClr val="tx1"/>
                </a:solidFill>
                <a:latin typeface="Arial" panose="020B0604020202020204" pitchFamily="34" charset="0"/>
              </a:defRPr>
            </a:lvl5pPr>
            <a:lvl6pPr marL="2743200" indent="-457200" eaLnBrk="0" fontAlgn="base" hangingPunct="0">
              <a:spcBef>
                <a:spcPct val="0"/>
              </a:spcBef>
              <a:spcAft>
                <a:spcPct val="0"/>
              </a:spcAft>
              <a:defRPr sz="2000" b="1" u="sng">
                <a:solidFill>
                  <a:schemeClr val="tx1"/>
                </a:solidFill>
                <a:latin typeface="Arial" panose="020B0604020202020204" pitchFamily="34" charset="0"/>
              </a:defRPr>
            </a:lvl6pPr>
            <a:lvl7pPr marL="3200400" indent="-457200" eaLnBrk="0" fontAlgn="base" hangingPunct="0">
              <a:spcBef>
                <a:spcPct val="0"/>
              </a:spcBef>
              <a:spcAft>
                <a:spcPct val="0"/>
              </a:spcAft>
              <a:defRPr sz="2000" b="1" u="sng">
                <a:solidFill>
                  <a:schemeClr val="tx1"/>
                </a:solidFill>
                <a:latin typeface="Arial" panose="020B0604020202020204" pitchFamily="34" charset="0"/>
              </a:defRPr>
            </a:lvl7pPr>
            <a:lvl8pPr marL="3657600" indent="-457200" eaLnBrk="0" fontAlgn="base" hangingPunct="0">
              <a:spcBef>
                <a:spcPct val="0"/>
              </a:spcBef>
              <a:spcAft>
                <a:spcPct val="0"/>
              </a:spcAft>
              <a:defRPr sz="2000" b="1" u="sng">
                <a:solidFill>
                  <a:schemeClr val="tx1"/>
                </a:solidFill>
                <a:latin typeface="Arial" panose="020B0604020202020204" pitchFamily="34" charset="0"/>
              </a:defRPr>
            </a:lvl8pPr>
            <a:lvl9pPr marL="4114800" indent="-457200" eaLnBrk="0" fontAlgn="base" hangingPunct="0">
              <a:spcBef>
                <a:spcPct val="0"/>
              </a:spcBef>
              <a:spcAft>
                <a:spcPct val="0"/>
              </a:spcAft>
              <a:defRPr sz="2000" b="1" u="sng">
                <a:solidFill>
                  <a:schemeClr val="tx1"/>
                </a:solidFill>
                <a:latin typeface="Arial" panose="020B0604020202020204" pitchFamily="34" charset="0"/>
              </a:defRPr>
            </a:lvl9pPr>
          </a:lstStyle>
          <a:p>
            <a:pPr eaLnBrk="1" hangingPunct="1">
              <a:spcBef>
                <a:spcPct val="50000"/>
              </a:spcBef>
            </a:pPr>
            <a:r>
              <a:rPr lang="en-US" altLang="en-US" b="0"/>
              <a:t>Note</a:t>
            </a:r>
            <a:r>
              <a:rPr lang="en-US" altLang="en-US" b="0" u="none"/>
              <a:t>: Following is a static loop</a:t>
            </a:r>
            <a:endParaRPr lang="en-US" altLang="en-US" b="0" u="none"/>
          </a:p>
          <a:p>
            <a:pPr eaLnBrk="1" hangingPunct="1">
              <a:spcBef>
                <a:spcPct val="50000"/>
              </a:spcBef>
            </a:pPr>
            <a:r>
              <a:rPr lang="en-US" altLang="en-US" u="none">
                <a:solidFill>
                  <a:srgbClr val="7030A0"/>
                </a:solidFill>
              </a:rPr>
              <a:t>For( I=0; I &lt; 10 ; I ++ )</a:t>
            </a:r>
            <a:endParaRPr lang="en-US" altLang="en-US" u="none">
              <a:solidFill>
                <a:srgbClr val="7030A0"/>
              </a:solidFill>
            </a:endParaRPr>
          </a:p>
          <a:p>
            <a:pPr eaLnBrk="1" hangingPunct="1">
              <a:spcBef>
                <a:spcPct val="50000"/>
              </a:spcBef>
            </a:pPr>
            <a:r>
              <a:rPr lang="en-US" altLang="en-US" u="none">
                <a:solidFill>
                  <a:srgbClr val="7030A0"/>
                </a:solidFill>
              </a:rPr>
              <a:t>{ . . . }</a:t>
            </a:r>
            <a:endParaRPr lang="en-US" altLang="en-US" u="none">
              <a:solidFill>
                <a:srgbClr val="7030A0"/>
              </a:solidFill>
            </a:endParaRPr>
          </a:p>
          <a:p>
            <a:pPr eaLnBrk="1" hangingPunct="1">
              <a:spcBef>
                <a:spcPct val="50000"/>
              </a:spcBef>
            </a:pPr>
            <a:endParaRPr lang="en-US" altLang="en-US" b="0" u="none">
              <a:sym typeface="Wingdings" panose="05000000000000000000" pitchFamily="2" charset="2"/>
            </a:endParaRPr>
          </a:p>
          <a:p>
            <a:pPr eaLnBrk="1" hangingPunct="1">
              <a:spcBef>
                <a:spcPct val="50000"/>
              </a:spcBef>
            </a:pPr>
            <a:r>
              <a:rPr lang="en-US" altLang="en-US" b="0" u="none">
                <a:sym typeface="Wingdings" panose="05000000000000000000" pitchFamily="2" charset="2"/>
              </a:rPr>
              <a:t>This loop would not have 100% loop coverage since it cannot undergo 0 iteration and 1 iteration. </a:t>
            </a:r>
            <a:endParaRPr lang="en-US" altLang="en-US" b="0" u="none">
              <a:sym typeface="Wingdings" panose="05000000000000000000" pitchFamily="2" charset="2"/>
            </a:endParaRPr>
          </a:p>
          <a:p>
            <a:pPr eaLnBrk="1" hangingPunct="1">
              <a:spcBef>
                <a:spcPct val="50000"/>
              </a:spcBef>
            </a:pPr>
            <a:r>
              <a:rPr lang="en-US" altLang="en-US" b="0" u="none">
                <a:sym typeface="Wingdings" panose="05000000000000000000" pitchFamily="2" charset="2"/>
              </a:rPr>
              <a:t>At any instant only 2 or more iterations are possible. So the loop coverage will be 1/3  33.33%</a:t>
            </a:r>
            <a:endParaRPr lang="en-US" altLang="en-US" b="0" u="none">
              <a:sym typeface="Wingdings" panose="05000000000000000000" pitchFamily="2" charset="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2"/>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C65C8995-15A6-40A5-8DED-7E91AEB34F43}" type="slidenum">
              <a:rPr lang="en-US" altLang="en-US" sz="1400"/>
            </a:fld>
            <a:endParaRPr lang="en-US" altLang="en-US" sz="1400"/>
          </a:p>
        </p:txBody>
      </p:sp>
      <p:sp>
        <p:nvSpPr>
          <p:cNvPr id="56323" name="Rectangle 2"/>
          <p:cNvSpPr>
            <a:spLocks noGrp="1" noChangeArrowheads="1"/>
          </p:cNvSpPr>
          <p:nvPr>
            <p:ph type="title"/>
          </p:nvPr>
        </p:nvSpPr>
        <p:spPr>
          <a:xfrm>
            <a:off x="2590800" y="688976"/>
            <a:ext cx="6553200" cy="461963"/>
          </a:xfrm>
        </p:spPr>
        <p:txBody>
          <a:bodyPr/>
          <a:lstStyle/>
          <a:p>
            <a:pPr eaLnBrk="1" hangingPunct="1"/>
            <a:r>
              <a:rPr lang="en-US" altLang="en-US" sz="2400" b="1">
                <a:solidFill>
                  <a:srgbClr val="CC3300"/>
                </a:solidFill>
                <a:latin typeface="Arial" panose="020B0604020202020204" pitchFamily="34" charset="0"/>
              </a:rPr>
              <a:t>What is requirements</a:t>
            </a:r>
            <a:r>
              <a:rPr lang="en-US" altLang="en-US" sz="2200" b="1">
                <a:solidFill>
                  <a:srgbClr val="000099"/>
                </a:solidFill>
                <a:latin typeface="Arial" panose="020B0604020202020204" pitchFamily="34" charset="0"/>
              </a:rPr>
              <a:t> </a:t>
            </a:r>
            <a:r>
              <a:rPr lang="en-US" altLang="en-US" sz="2400" b="1">
                <a:solidFill>
                  <a:srgbClr val="CC3300"/>
                </a:solidFill>
                <a:latin typeface="Arial" panose="020B0604020202020204" pitchFamily="34" charset="0"/>
              </a:rPr>
              <a:t>coverage?</a:t>
            </a:r>
            <a:endParaRPr lang="en-US" altLang="en-US" sz="2400" b="1">
              <a:solidFill>
                <a:srgbClr val="CC3300"/>
              </a:solidFill>
              <a:latin typeface="Arial" panose="020B0604020202020204" pitchFamily="34" charset="0"/>
            </a:endParaRPr>
          </a:p>
        </p:txBody>
      </p:sp>
      <p:sp>
        <p:nvSpPr>
          <p:cNvPr id="56324" name="Text Box 6"/>
          <p:cNvSpPr txBox="1">
            <a:spLocks noChangeArrowheads="1"/>
          </p:cNvSpPr>
          <p:nvPr/>
        </p:nvSpPr>
        <p:spPr bwMode="auto">
          <a:xfrm>
            <a:off x="2743200" y="1676400"/>
            <a:ext cx="64008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Char char="•"/>
            </a:pPr>
            <a:r>
              <a:rPr lang="en-US" altLang="en-US" sz="2000">
                <a:latin typeface="Arial" panose="020B0604020202020204" pitchFamily="34" charset="0"/>
              </a:rPr>
              <a:t>Whether all the requirements are correctly implemented or not is the one and only objective. </a:t>
            </a:r>
            <a:endParaRPr lang="en-US" altLang="en-US" sz="2000">
              <a:latin typeface="Arial" panose="020B0604020202020204" pitchFamily="34" charset="0"/>
            </a:endParaRPr>
          </a:p>
          <a:p>
            <a:pPr eaLnBrk="1" hangingPunct="1">
              <a:spcBef>
                <a:spcPct val="50000"/>
              </a:spcBef>
              <a:buFontTx/>
              <a:buChar char="•"/>
            </a:pPr>
            <a:r>
              <a:rPr lang="en-US" altLang="en-US" sz="2000">
                <a:latin typeface="Arial" panose="020B0604020202020204" pitchFamily="34" charset="0"/>
              </a:rPr>
              <a:t>100 % requirement coverage, means, all the requirements corresponding to the particular CSU or CSC or CSCI should have been tested for its correctness.</a:t>
            </a:r>
            <a:endParaRPr lang="en-US" altLang="en-US" sz="2000">
              <a:latin typeface="Arial" panose="020B0604020202020204" pitchFamily="34" charset="0"/>
            </a:endParaRPr>
          </a:p>
          <a:p>
            <a:pPr eaLnBrk="1" hangingPunct="1">
              <a:spcBef>
                <a:spcPct val="50000"/>
              </a:spcBef>
              <a:buFontTx/>
              <a:buChar char="•"/>
            </a:pPr>
            <a:r>
              <a:rPr lang="en-US" altLang="en-US" sz="2000">
                <a:latin typeface="Arial" panose="020B0604020202020204" pitchFamily="34" charset="0"/>
              </a:rPr>
              <a:t>Scope of requirements testing extends from low-level to integration and system testing of the software system</a:t>
            </a:r>
            <a:endParaRPr lang="en-US" altLang="en-US" sz="200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29EFA23A-6BAA-44A4-92F1-7726013486AE}" type="slidenum">
              <a:rPr lang="en-US" altLang="en-US" sz="1400"/>
            </a:fld>
            <a:endParaRPr lang="en-US" altLang="en-US" sz="1400"/>
          </a:p>
        </p:txBody>
      </p:sp>
      <p:sp>
        <p:nvSpPr>
          <p:cNvPr id="57347" name="Rectangle 2"/>
          <p:cNvSpPr>
            <a:spLocks noGrp="1" noChangeArrowheads="1"/>
          </p:cNvSpPr>
          <p:nvPr>
            <p:ph type="title"/>
          </p:nvPr>
        </p:nvSpPr>
        <p:spPr>
          <a:xfrm>
            <a:off x="2438400" y="688976"/>
            <a:ext cx="8199438" cy="461963"/>
          </a:xfrm>
        </p:spPr>
        <p:txBody>
          <a:bodyPr/>
          <a:lstStyle/>
          <a:p>
            <a:pPr eaLnBrk="1" hangingPunct="1"/>
            <a:r>
              <a:rPr lang="en-US" altLang="en-US" sz="2400" b="1">
                <a:solidFill>
                  <a:srgbClr val="CC3300"/>
                </a:solidFill>
                <a:latin typeface="Arial" panose="020B0604020202020204" pitchFamily="34" charset="0"/>
              </a:rPr>
              <a:t>Some Tips</a:t>
            </a:r>
            <a:endParaRPr lang="en-US" altLang="en-US" sz="2400" b="1">
              <a:solidFill>
                <a:srgbClr val="CC3300"/>
              </a:solidFill>
              <a:latin typeface="Arial" panose="020B0604020202020204" pitchFamily="34" charset="0"/>
            </a:endParaRPr>
          </a:p>
        </p:txBody>
      </p:sp>
      <p:sp>
        <p:nvSpPr>
          <p:cNvPr id="57348" name="Rectangle 3"/>
          <p:cNvSpPr>
            <a:spLocks noGrp="1" noChangeArrowheads="1"/>
          </p:cNvSpPr>
          <p:nvPr>
            <p:ph type="body" idx="1"/>
          </p:nvPr>
        </p:nvSpPr>
        <p:spPr>
          <a:xfrm>
            <a:off x="2667000" y="1371600"/>
            <a:ext cx="6477000" cy="4191000"/>
          </a:xfrm>
        </p:spPr>
        <p:txBody>
          <a:bodyPr/>
          <a:lstStyle/>
          <a:p>
            <a:pPr eaLnBrk="1" hangingPunct="1">
              <a:buFontTx/>
              <a:buChar char="•"/>
            </a:pPr>
            <a:r>
              <a:rPr lang="en-GB" altLang="en-US" sz="2000">
                <a:latin typeface="Arial" panose="020B0604020202020204" pitchFamily="34" charset="0"/>
              </a:rPr>
              <a:t>Before starting the test, analyse the component based on the SDD()</a:t>
            </a:r>
            <a:endParaRPr lang="en-GB" altLang="en-US" sz="2000">
              <a:latin typeface="Arial" panose="020B0604020202020204" pitchFamily="34" charset="0"/>
            </a:endParaRPr>
          </a:p>
          <a:p>
            <a:pPr eaLnBrk="1" hangingPunct="1">
              <a:buFontTx/>
              <a:buChar char="•"/>
            </a:pPr>
            <a:r>
              <a:rPr lang="en-GB" altLang="en-US" sz="2000">
                <a:latin typeface="Arial" panose="020B0604020202020204" pitchFamily="34" charset="0"/>
              </a:rPr>
              <a:t>Comments are very important in a unit test. It adds clarity on the test, and gives confidence to the reviewer on the functionalities covered by the test</a:t>
            </a:r>
            <a:endParaRPr lang="en-US" altLang="en-US" sz="2000">
              <a:latin typeface="Arial" panose="020B0604020202020204" pitchFamily="34" charset="0"/>
            </a:endParaRPr>
          </a:p>
          <a:p>
            <a:pPr eaLnBrk="1" hangingPunct="1">
              <a:buFontTx/>
              <a:buChar char="•"/>
            </a:pPr>
            <a:r>
              <a:rPr lang="en-US" altLang="en-US" sz="2000">
                <a:latin typeface="Arial" panose="020B0604020202020204" pitchFamily="34" charset="0"/>
              </a:rPr>
              <a:t>All the data must be tested in each test case, except for local variables local to the source under test.</a:t>
            </a:r>
            <a:endParaRPr lang="en-US" altLang="en-US" sz="2000">
              <a:latin typeface="Arial" panose="020B0604020202020204" pitchFamily="34" charset="0"/>
            </a:endParaRPr>
          </a:p>
          <a:p>
            <a:pPr eaLnBrk="1" hangingPunct="1">
              <a:buFontTx/>
              <a:buChar char="•"/>
            </a:pPr>
            <a:r>
              <a:rPr lang="en-US" altLang="en-US" sz="2000">
                <a:latin typeface="Arial" panose="020B0604020202020204" pitchFamily="34" charset="0"/>
              </a:rPr>
              <a:t>Test script must be easily understandable to others.</a:t>
            </a:r>
            <a:endParaRPr lang="en-US" altLang="en-US" sz="2000">
              <a:latin typeface="Arial" panose="020B0604020202020204" pitchFamily="34" charset="0"/>
            </a:endParaRPr>
          </a:p>
          <a:p>
            <a:pPr eaLnBrk="1" hangingPunct="1">
              <a:buFontTx/>
              <a:buChar char="•"/>
            </a:pPr>
            <a:r>
              <a:rPr lang="en-US" altLang="en-US" sz="2000">
                <a:latin typeface="Arial" panose="020B0604020202020204" pitchFamily="34" charset="0"/>
              </a:rPr>
              <a:t>Report must have passed, if not it must be justified through defect records or problem reports.</a:t>
            </a:r>
            <a:endParaRPr lang="en-US" altLang="en-US" sz="2000">
              <a:latin typeface="Arial" panose="020B0604020202020204" pitchFamily="34" charset="0"/>
            </a:endParaRPr>
          </a:p>
          <a:p>
            <a:pPr eaLnBrk="1" hangingPunct="1">
              <a:buFontTx/>
              <a:buChar char="•"/>
            </a:pPr>
            <a:r>
              <a:rPr lang="en-US" altLang="en-US" sz="2000">
                <a:latin typeface="Arial" panose="020B0604020202020204" pitchFamily="34" charset="0"/>
              </a:rPr>
              <a:t>Coverage for required level, must be 100%  ( exceptions like loop coverage)</a:t>
            </a:r>
            <a:endParaRPr lang="en-US" altLang="en-US" sz="200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F3EEC783-1435-4B2E-B4FC-76740B9F841D}" type="slidenum">
              <a:rPr lang="en-US" altLang="en-US" sz="1400"/>
            </a:fld>
            <a:endParaRPr lang="en-US" altLang="en-US" sz="1400"/>
          </a:p>
        </p:txBody>
      </p:sp>
      <p:sp>
        <p:nvSpPr>
          <p:cNvPr id="58371" name="Text Box 2"/>
          <p:cNvSpPr txBox="1">
            <a:spLocks noChangeArrowheads="1"/>
          </p:cNvSpPr>
          <p:nvPr/>
        </p:nvSpPr>
        <p:spPr bwMode="auto">
          <a:xfrm>
            <a:off x="2667000" y="1143001"/>
            <a:ext cx="685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endParaRPr lang="en-US" altLang="en-US" sz="2000"/>
          </a:p>
        </p:txBody>
      </p:sp>
      <p:sp>
        <p:nvSpPr>
          <p:cNvPr id="58372" name="Text Box 3"/>
          <p:cNvSpPr txBox="1">
            <a:spLocks noChangeArrowheads="1"/>
          </p:cNvSpPr>
          <p:nvPr/>
        </p:nvSpPr>
        <p:spPr bwMode="auto">
          <a:xfrm>
            <a:off x="2514600" y="838201"/>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endParaRPr lang="en-US" altLang="en-US" sz="2000"/>
          </a:p>
        </p:txBody>
      </p:sp>
      <p:sp>
        <p:nvSpPr>
          <p:cNvPr id="100356" name="Text Box 4"/>
          <p:cNvSpPr txBox="1">
            <a:spLocks noChangeArrowheads="1"/>
          </p:cNvSpPr>
          <p:nvPr/>
        </p:nvSpPr>
        <p:spPr bwMode="auto">
          <a:xfrm>
            <a:off x="3276600" y="42672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lgn="ctr" eaLnBrk="1" hangingPunct="1">
              <a:spcBef>
                <a:spcPct val="50000"/>
              </a:spcBef>
              <a:buFontTx/>
              <a:buNone/>
            </a:pPr>
            <a:r>
              <a:rPr lang="en-US" altLang="en-US" sz="2400">
                <a:latin typeface="Arial" panose="020B0604020202020204" pitchFamily="34" charset="0"/>
              </a:rPr>
              <a:t>Thank you</a:t>
            </a:r>
            <a:endParaRPr lang="en-US" altLang="en-US" sz="2400">
              <a:latin typeface="Arial" panose="020B0604020202020204" pitchFamily="34" charset="0"/>
            </a:endParaRPr>
          </a:p>
        </p:txBody>
      </p:sp>
      <p:sp>
        <p:nvSpPr>
          <p:cNvPr id="100357" name="Text Box 5"/>
          <p:cNvSpPr txBox="1">
            <a:spLocks noChangeArrowheads="1"/>
          </p:cNvSpPr>
          <p:nvPr/>
        </p:nvSpPr>
        <p:spPr bwMode="auto">
          <a:xfrm>
            <a:off x="3733800" y="2209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spcBef>
                <a:spcPct val="50000"/>
              </a:spcBef>
              <a:buFontTx/>
              <a:buNone/>
            </a:pPr>
            <a:r>
              <a:rPr lang="en-US" altLang="en-US" sz="3600" i="1">
                <a:solidFill>
                  <a:srgbClr val="FF3F03"/>
                </a:solidFill>
                <a:latin typeface="Times New Roman" panose="02020603050405020304" pitchFamily="18" charset="0"/>
              </a:rPr>
              <a:t>Test  to BREAK the code</a:t>
            </a:r>
            <a:endParaRPr lang="en-US" altLang="en-US" sz="3600" i="1">
              <a:solidFill>
                <a:srgbClr val="FF3F03"/>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100357"/>
                                        </p:tgtEl>
                                        <p:attrNameLst>
                                          <p:attrName>style.visibility</p:attrName>
                                        </p:attrNameLst>
                                      </p:cBhvr>
                                      <p:to>
                                        <p:strVal val="visible"/>
                                      </p:to>
                                    </p:set>
                                    <p:anim calcmode="lin" valueType="num">
                                      <p:cBhvr>
                                        <p:cTn id="7" dur="5000" fill="hold"/>
                                        <p:tgtEl>
                                          <p:spTgt spid="100357"/>
                                        </p:tgtEl>
                                        <p:attrNameLst>
                                          <p:attrName>ppt_w</p:attrName>
                                        </p:attrNameLst>
                                      </p:cBhvr>
                                      <p:tavLst>
                                        <p:tav tm="0" fmla="#ppt_w*sin(2.5*pi*$)">
                                          <p:val>
                                            <p:fltVal val="0"/>
                                          </p:val>
                                        </p:tav>
                                        <p:tav tm="100000">
                                          <p:val>
                                            <p:fltVal val="1"/>
                                          </p:val>
                                        </p:tav>
                                      </p:tavLst>
                                    </p:anim>
                                    <p:anim calcmode="lin" valueType="num">
                                      <p:cBhvr>
                                        <p:cTn id="8" dur="5000" fill="hold"/>
                                        <p:tgtEl>
                                          <p:spTgt spid="100357"/>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4" presetClass="entr" presetSubtype="16" fill="hold" nodeType="afterEffect">
                                  <p:stCondLst>
                                    <p:cond delay="0"/>
                                  </p:stCondLst>
                                  <p:childTnLst>
                                    <p:set>
                                      <p:cBhvr>
                                        <p:cTn id="11" dur="1" fill="hold">
                                          <p:stCondLst>
                                            <p:cond delay="0"/>
                                          </p:stCondLst>
                                        </p:cTn>
                                        <p:tgtEl>
                                          <p:spTgt spid="100356"/>
                                        </p:tgtEl>
                                        <p:attrNameLst>
                                          <p:attrName>style.visibility</p:attrName>
                                        </p:attrNameLst>
                                      </p:cBhvr>
                                      <p:to>
                                        <p:strVal val="visible"/>
                                      </p:to>
                                    </p:set>
                                    <p:animEffect transition="in" filter="box(in)">
                                      <p:cBhvr>
                                        <p:cTn id="12"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utoUpdateAnimBg="0"/>
      <p:bldP spid="10035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E3958C92-E87E-47B7-BCDC-76666E18440B}" type="slidenum">
              <a:rPr lang="en-US" altLang="en-US" sz="1400"/>
            </a:fld>
            <a:endParaRPr lang="en-US" altLang="en-US" sz="1400"/>
          </a:p>
        </p:txBody>
      </p:sp>
      <p:sp>
        <p:nvSpPr>
          <p:cNvPr id="11267" name="Rectangle 2"/>
          <p:cNvSpPr>
            <a:spLocks noGrp="1" noChangeArrowheads="1"/>
          </p:cNvSpPr>
          <p:nvPr>
            <p:ph type="title"/>
          </p:nvPr>
        </p:nvSpPr>
        <p:spPr>
          <a:xfrm>
            <a:off x="2041526" y="690563"/>
            <a:ext cx="4892675" cy="461962"/>
          </a:xfrm>
        </p:spPr>
        <p:txBody>
          <a:bodyPr/>
          <a:lstStyle/>
          <a:p>
            <a:pPr eaLnBrk="1" hangingPunct="1"/>
            <a:r>
              <a:rPr lang="en-US" altLang="en-US" sz="2400" b="1">
                <a:solidFill>
                  <a:srgbClr val="CC3300"/>
                </a:solidFill>
                <a:latin typeface="Arial" panose="020B0604020202020204" pitchFamily="34" charset="0"/>
              </a:rPr>
              <a:t>Testing Concepts</a:t>
            </a:r>
            <a:endParaRPr lang="en-US" altLang="en-US" sz="2400" b="1">
              <a:solidFill>
                <a:srgbClr val="CC3300"/>
              </a:solidFill>
              <a:latin typeface="Arial" panose="020B0604020202020204" pitchFamily="34" charset="0"/>
            </a:endParaRPr>
          </a:p>
        </p:txBody>
      </p:sp>
      <p:sp>
        <p:nvSpPr>
          <p:cNvPr id="11268" name="Rectangle 6"/>
          <p:cNvSpPr>
            <a:spLocks noChangeArrowheads="1"/>
          </p:cNvSpPr>
          <p:nvPr/>
        </p:nvSpPr>
        <p:spPr bwMode="auto">
          <a:xfrm>
            <a:off x="2438400" y="15240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eaLnBrk="1" hangingPunct="1">
              <a:lnSpc>
                <a:spcPct val="90000"/>
              </a:lnSpc>
              <a:buFontTx/>
              <a:buNone/>
            </a:pPr>
            <a:r>
              <a:rPr lang="en-US" altLang="en-US" sz="2000">
                <a:solidFill>
                  <a:schemeClr val="tx1"/>
                </a:solidFill>
                <a:latin typeface="Arial" panose="020B0604020202020204" pitchFamily="34" charset="0"/>
              </a:rPr>
              <a:t>Objective of Software Testing</a:t>
            </a:r>
            <a:endParaRPr lang="en-US" altLang="en-US" sz="2000">
              <a:solidFill>
                <a:schemeClr val="tx1"/>
              </a:solidFill>
              <a:latin typeface="Arial" panose="020B0604020202020204" pitchFamily="34" charset="0"/>
            </a:endParaRPr>
          </a:p>
        </p:txBody>
      </p:sp>
      <p:sp>
        <p:nvSpPr>
          <p:cNvPr id="46087" name="Rectangle 7"/>
          <p:cNvSpPr>
            <a:spLocks noGrp="1" noChangeArrowheads="1"/>
          </p:cNvSpPr>
          <p:nvPr>
            <p:ph type="body" idx="1"/>
          </p:nvPr>
        </p:nvSpPr>
        <p:spPr>
          <a:xfrm>
            <a:off x="2590800" y="2362200"/>
            <a:ext cx="6477000" cy="3048000"/>
          </a:xfrm>
        </p:spPr>
        <p:txBody>
          <a:bodyPr/>
          <a:lstStyle/>
          <a:p>
            <a:pPr eaLnBrk="1" hangingPunct="1">
              <a:buFontTx/>
              <a:buBlip>
                <a:blip r:embed="rId4"/>
              </a:buBlip>
            </a:pPr>
            <a:r>
              <a:rPr lang="en-US" altLang="en-US" sz="2000">
                <a:solidFill>
                  <a:schemeClr val="tx1"/>
                </a:solidFill>
                <a:latin typeface="Arial" panose="020B0604020202020204" pitchFamily="34" charset="0"/>
              </a:rPr>
              <a:t>To demonstrate that the software satisfies its requirements</a:t>
            </a:r>
            <a:endParaRPr lang="en-US" altLang="en-US" sz="2000">
              <a:solidFill>
                <a:schemeClr val="tx1"/>
              </a:solidFill>
              <a:latin typeface="Arial" panose="020B0604020202020204" pitchFamily="34" charset="0"/>
            </a:endParaRPr>
          </a:p>
          <a:p>
            <a:pPr eaLnBrk="1" hangingPunct="1">
              <a:buFontTx/>
              <a:buNone/>
            </a:pPr>
            <a:endParaRPr lang="en-US" altLang="en-US" sz="2000">
              <a:solidFill>
                <a:schemeClr val="tx1"/>
              </a:solidFill>
              <a:latin typeface="Arial" panose="020B0604020202020204" pitchFamily="34" charset="0"/>
            </a:endParaRPr>
          </a:p>
          <a:p>
            <a:pPr eaLnBrk="1" hangingPunct="1">
              <a:buFontTx/>
              <a:buBlip>
                <a:blip r:embed="rId4"/>
              </a:buBlip>
            </a:pPr>
            <a:r>
              <a:rPr lang="en-US" altLang="en-US" sz="2000">
                <a:solidFill>
                  <a:schemeClr val="tx1"/>
                </a:solidFill>
                <a:latin typeface="Arial" panose="020B0604020202020204" pitchFamily="34" charset="0"/>
              </a:rPr>
              <a:t>To demonstrate with a high degree of confidence that errors which could lead to unacceptable failure conditions, as determined by the system safety assessment process, have been removed.</a:t>
            </a:r>
            <a:endParaRPr lang="en-US" altLang="en-US" sz="200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60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60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autoUpdateAnimBg="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0E14FFFA-3921-4F79-BB44-D6E999D02735}" type="slidenum">
              <a:rPr lang="en-US" altLang="en-US" sz="1400"/>
            </a:fld>
            <a:endParaRPr lang="en-US" altLang="en-US" sz="1400"/>
          </a:p>
        </p:txBody>
      </p:sp>
      <p:sp>
        <p:nvSpPr>
          <p:cNvPr id="12291" name="Rectangle 2"/>
          <p:cNvSpPr>
            <a:spLocks noGrp="1" noChangeArrowheads="1"/>
          </p:cNvSpPr>
          <p:nvPr>
            <p:ph type="title"/>
          </p:nvPr>
        </p:nvSpPr>
        <p:spPr>
          <a:xfrm>
            <a:off x="2041526" y="661988"/>
            <a:ext cx="8596313" cy="519112"/>
          </a:xfrm>
        </p:spPr>
        <p:txBody>
          <a:bodyPr/>
          <a:lstStyle/>
          <a:p>
            <a:pPr eaLnBrk="1" hangingPunct="1"/>
            <a:r>
              <a:rPr lang="en-US" altLang="en-US" sz="2800" b="1">
                <a:solidFill>
                  <a:srgbClr val="CC3300"/>
                </a:solidFill>
                <a:latin typeface="Arial" panose="020B0604020202020204" pitchFamily="34" charset="0"/>
              </a:rPr>
              <a:t>Testing Concepts</a:t>
            </a:r>
            <a:endParaRPr lang="en-US" altLang="en-US" sz="2800" b="1">
              <a:solidFill>
                <a:srgbClr val="CC3300"/>
              </a:solidFill>
              <a:latin typeface="Arial" panose="020B0604020202020204" pitchFamily="34" charset="0"/>
            </a:endParaRPr>
          </a:p>
        </p:txBody>
      </p:sp>
      <p:sp>
        <p:nvSpPr>
          <p:cNvPr id="12292" name="Rectangle 3"/>
          <p:cNvSpPr>
            <a:spLocks noGrp="1" noChangeArrowheads="1"/>
          </p:cNvSpPr>
          <p:nvPr>
            <p:ph type="body" idx="1"/>
          </p:nvPr>
        </p:nvSpPr>
        <p:spPr>
          <a:xfrm>
            <a:off x="2590800" y="1676400"/>
            <a:ext cx="6019800" cy="4114800"/>
          </a:xfrm>
        </p:spPr>
        <p:txBody>
          <a:bodyPr/>
          <a:lstStyle/>
          <a:p>
            <a:pPr eaLnBrk="1" hangingPunct="1">
              <a:buFont typeface="Wingdings" panose="05000000000000000000" pitchFamily="2" charset="2"/>
              <a:buChar char="v"/>
            </a:pPr>
            <a:r>
              <a:rPr lang="en-US" altLang="en-US" sz="2000">
                <a:solidFill>
                  <a:srgbClr val="000099"/>
                </a:solidFill>
                <a:latin typeface="Arial" panose="020B0604020202020204" pitchFamily="34" charset="0"/>
              </a:rPr>
              <a:t>  BLACK BOX testing</a:t>
            </a:r>
            <a:endParaRPr lang="en-US" altLang="en-US" sz="2000">
              <a:solidFill>
                <a:srgbClr val="000099"/>
              </a:solidFill>
              <a:latin typeface="Arial" panose="020B0604020202020204" pitchFamily="34" charset="0"/>
            </a:endParaRPr>
          </a:p>
          <a:p>
            <a:pPr lvl="1" eaLnBrk="1" hangingPunct="1">
              <a:buSzTx/>
              <a:buFontTx/>
              <a:buNone/>
            </a:pPr>
            <a:r>
              <a:rPr lang="en-US" altLang="en-US" sz="2000">
                <a:latin typeface="Arial" panose="020B0604020202020204" pitchFamily="34" charset="0"/>
              </a:rPr>
              <a:t>   Module under test is treated as a black box  (without seeing the code), to which input is applied and corresponding output is verified   i.e only functionality is checked</a:t>
            </a:r>
            <a:endParaRPr lang="en-US" altLang="en-US" sz="200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FE2E5106-EAD5-4888-A55F-DC27DB2476E5}" type="slidenum">
              <a:rPr lang="en-US" altLang="en-US" sz="1400"/>
            </a:fld>
            <a:endParaRPr lang="en-US" altLang="en-US" sz="1400"/>
          </a:p>
        </p:txBody>
      </p:sp>
      <p:sp>
        <p:nvSpPr>
          <p:cNvPr id="13315" name="Rectangle 2"/>
          <p:cNvSpPr>
            <a:spLocks noGrp="1" noChangeArrowheads="1"/>
          </p:cNvSpPr>
          <p:nvPr>
            <p:ph type="title"/>
          </p:nvPr>
        </p:nvSpPr>
        <p:spPr>
          <a:xfrm>
            <a:off x="2438400" y="690563"/>
            <a:ext cx="3581400" cy="461962"/>
          </a:xfrm>
        </p:spPr>
        <p:txBody>
          <a:bodyPr/>
          <a:lstStyle/>
          <a:p>
            <a:pPr eaLnBrk="1" hangingPunct="1"/>
            <a:r>
              <a:rPr lang="en-US" altLang="en-US" sz="2400" b="1">
                <a:solidFill>
                  <a:srgbClr val="CC3300"/>
                </a:solidFill>
                <a:latin typeface="Arial" panose="020B0604020202020204" pitchFamily="34" charset="0"/>
              </a:rPr>
              <a:t>White Box Testing</a:t>
            </a:r>
            <a:endParaRPr lang="en-US" altLang="en-US" sz="2400" b="1">
              <a:solidFill>
                <a:srgbClr val="CC3300"/>
              </a:solidFill>
              <a:latin typeface="Arial" panose="020B0604020202020204" pitchFamily="34" charset="0"/>
            </a:endParaRPr>
          </a:p>
        </p:txBody>
      </p:sp>
      <p:sp>
        <p:nvSpPr>
          <p:cNvPr id="13316" name="Rectangle 3"/>
          <p:cNvSpPr>
            <a:spLocks noGrp="1" noChangeArrowheads="1"/>
          </p:cNvSpPr>
          <p:nvPr>
            <p:ph type="body" idx="1"/>
          </p:nvPr>
        </p:nvSpPr>
        <p:spPr>
          <a:xfrm>
            <a:off x="2743200" y="1295400"/>
            <a:ext cx="6858000" cy="5029200"/>
          </a:xfrm>
        </p:spPr>
        <p:txBody>
          <a:bodyPr/>
          <a:lstStyle/>
          <a:p>
            <a:pPr lvl="1" eaLnBrk="1" hangingPunct="1">
              <a:buSzTx/>
              <a:buFontTx/>
              <a:buNone/>
            </a:pPr>
            <a:endParaRPr lang="en-US" altLang="en-US" sz="900">
              <a:latin typeface="Arial" panose="020B0604020202020204" pitchFamily="34" charset="0"/>
            </a:endParaRPr>
          </a:p>
          <a:p>
            <a:pPr eaLnBrk="1" hangingPunct="1">
              <a:buFontTx/>
              <a:buChar char="•"/>
            </a:pPr>
            <a:r>
              <a:rPr lang="en-US" altLang="en-US" sz="2000" b="1">
                <a:latin typeface="Arial" panose="020B0604020202020204" pitchFamily="34" charset="0"/>
                <a:cs typeface="Arial" panose="020B0604020202020204" pitchFamily="34" charset="0"/>
              </a:rPr>
              <a:t>White Box Testing</a:t>
            </a:r>
            <a:r>
              <a:rPr lang="en-US" altLang="en-US" sz="2000">
                <a:latin typeface="Arial" panose="020B0604020202020204" pitchFamily="34" charset="0"/>
                <a:cs typeface="Arial" panose="020B0604020202020204" pitchFamily="34" charset="0"/>
              </a:rPr>
              <a:t> is software testing technique in which internal structure, design and coding of software are tested to verify flow of input-output and to improve design, usability and security. </a:t>
            </a:r>
            <a:endParaRPr lang="en-US" altLang="en-US" sz="2000">
              <a:latin typeface="Arial" panose="020B0604020202020204" pitchFamily="34" charset="0"/>
              <a:cs typeface="Arial" panose="020B0604020202020204" pitchFamily="34" charset="0"/>
            </a:endParaRPr>
          </a:p>
          <a:p>
            <a:pPr eaLnBrk="1" hangingPunct="1">
              <a:buFontTx/>
              <a:buChar char="•"/>
            </a:pPr>
            <a:r>
              <a:rPr lang="en-US" altLang="en-US" sz="2000">
                <a:latin typeface="Arial" panose="020B0604020202020204" pitchFamily="34" charset="0"/>
                <a:cs typeface="Arial" panose="020B0604020202020204" pitchFamily="34" charset="0"/>
              </a:rPr>
              <a:t>In white box testing, code is visible to testers so it is also called Clear box testing, Open box testing, Transparent box testing, Code-based testing and Glass box testing.</a:t>
            </a:r>
            <a:br>
              <a:rPr lang="en-US" altLang="en-US" sz="2400"/>
            </a:br>
            <a:endParaRPr lang="en-US" altLang="en-US" sz="2400">
              <a:solidFill>
                <a:srgbClr val="000099"/>
              </a:solidFill>
              <a:latin typeface="Arial" panose="020B0604020202020204" pitchFamily="34" charset="0"/>
            </a:endParaRPr>
          </a:p>
          <a:p>
            <a:pPr eaLnBrk="1" hangingPunct="1">
              <a:buFont typeface="Wingdings" panose="05000000000000000000" pitchFamily="2" charset="2"/>
              <a:buChar char="v"/>
            </a:pPr>
            <a:endParaRPr lang="en-US" altLang="en-US" sz="2400">
              <a:solidFill>
                <a:srgbClr val="000099"/>
              </a:solidFill>
              <a:latin typeface="Arial" panose="020B0604020202020204" pitchFamily="34" charset="0"/>
            </a:endParaRPr>
          </a:p>
        </p:txBody>
      </p:sp>
      <p:pic>
        <p:nvPicPr>
          <p:cNvPr id="13317" name="Picture 4" descr="White Box Testing - CyberHoot Cyber Libr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9975" y="4114800"/>
            <a:ext cx="51244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8E6C97FC-F280-4759-976B-8E09C80D0009}" type="slidenum">
              <a:rPr lang="en-US" altLang="en-US" sz="1400"/>
            </a:fld>
            <a:endParaRPr lang="en-US" altLang="en-US" sz="1400"/>
          </a:p>
        </p:txBody>
      </p:sp>
      <p:sp>
        <p:nvSpPr>
          <p:cNvPr id="14339" name="Rectangle 2"/>
          <p:cNvSpPr>
            <a:spLocks noGrp="1" noChangeArrowheads="1"/>
          </p:cNvSpPr>
          <p:nvPr>
            <p:ph type="title"/>
          </p:nvPr>
        </p:nvSpPr>
        <p:spPr>
          <a:xfrm>
            <a:off x="2362200" y="690563"/>
            <a:ext cx="8275638" cy="461962"/>
          </a:xfrm>
        </p:spPr>
        <p:txBody>
          <a:bodyPr/>
          <a:lstStyle/>
          <a:p>
            <a:pPr eaLnBrk="1" hangingPunct="1"/>
            <a:r>
              <a:rPr lang="en-US" altLang="en-US" sz="2400" b="1">
                <a:solidFill>
                  <a:srgbClr val="CC3300"/>
                </a:solidFill>
                <a:latin typeface="Arial" panose="020B0604020202020204" pitchFamily="34" charset="0"/>
              </a:rPr>
              <a:t>White Box Testing…</a:t>
            </a:r>
            <a:endParaRPr lang="en-US" altLang="en-US" sz="2400" b="1">
              <a:solidFill>
                <a:srgbClr val="CC3300"/>
              </a:solidFill>
              <a:latin typeface="Arial" panose="020B0604020202020204" pitchFamily="34" charset="0"/>
            </a:endParaRPr>
          </a:p>
        </p:txBody>
      </p:sp>
      <p:sp>
        <p:nvSpPr>
          <p:cNvPr id="14340" name="Rectangle 3"/>
          <p:cNvSpPr>
            <a:spLocks noGrp="1" noChangeArrowheads="1"/>
          </p:cNvSpPr>
          <p:nvPr>
            <p:ph type="body" idx="1"/>
          </p:nvPr>
        </p:nvSpPr>
        <p:spPr>
          <a:xfrm>
            <a:off x="2362200" y="1295400"/>
            <a:ext cx="7391400" cy="4495800"/>
          </a:xfrm>
        </p:spPr>
        <p:txBody>
          <a:bodyPr/>
          <a:lstStyle/>
          <a:p>
            <a:pPr lvl="1" eaLnBrk="1" hangingPunct="1">
              <a:buSzTx/>
              <a:buFontTx/>
              <a:buNone/>
            </a:pPr>
            <a:r>
              <a:rPr lang="en-US" altLang="en-US" sz="2000">
                <a:latin typeface="Arial" panose="020B0604020202020204" pitchFamily="34" charset="0"/>
              </a:rPr>
              <a:t>White box testing involves the testing of the software code for the following:</a:t>
            </a:r>
            <a:endParaRPr lang="en-US" altLang="en-US" sz="2000">
              <a:latin typeface="Arial" panose="020B0604020202020204" pitchFamily="34" charset="0"/>
            </a:endParaRPr>
          </a:p>
          <a:p>
            <a:pPr lvl="1" eaLnBrk="1" hangingPunct="1">
              <a:buSzTx/>
              <a:buFontTx/>
              <a:buNone/>
            </a:pP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Internal security holes</a:t>
            </a: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Broken or poorly structured paths in the coding processes</a:t>
            </a: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The flow of specific inputs through the code</a:t>
            </a: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Expected output</a:t>
            </a: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The functionality of conditional loops</a:t>
            </a: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Testing of each statement, object, and function on an individual basis</a:t>
            </a:r>
            <a:endParaRPr lang="en-US" altLang="en-US" sz="20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Blip>
                <a:blip r:embed="rId1"/>
              </a:buBlip>
              <a:defRPr sz="2800">
                <a:solidFill>
                  <a:schemeClr val="tx1"/>
                </a:solidFill>
                <a:latin typeface="Comic Sans MS" panose="030F0702030302020204" pitchFamily="66" charset="0"/>
              </a:defRPr>
            </a:lvl1pPr>
            <a:lvl2pPr marL="742950" indent="-285750">
              <a:spcBef>
                <a:spcPct val="20000"/>
              </a:spcBef>
              <a:buSzPct val="80000"/>
              <a:buBlip>
                <a:blip r:embed="rId2"/>
              </a:buBlip>
              <a:defRPr sz="2600">
                <a:solidFill>
                  <a:schemeClr val="tx1"/>
                </a:solidFill>
                <a:latin typeface="Comic Sans MS" panose="030F0702030302020204" pitchFamily="66" charset="0"/>
              </a:defRPr>
            </a:lvl2pPr>
            <a:lvl3pPr marL="1143000" indent="-228600">
              <a:spcBef>
                <a:spcPct val="20000"/>
              </a:spcBef>
              <a:buSzPct val="80000"/>
              <a:buBlip>
                <a:blip r:embed="rId3"/>
              </a:buBlip>
              <a:defRPr sz="2400">
                <a:solidFill>
                  <a:schemeClr val="tx1"/>
                </a:solidFill>
                <a:latin typeface="Comic Sans MS" panose="030F0702030302020204" pitchFamily="66" charset="0"/>
              </a:defRPr>
            </a:lvl3pPr>
            <a:lvl4pPr marL="1600200" indent="-228600">
              <a:spcBef>
                <a:spcPct val="20000"/>
              </a:spcBef>
              <a:buBlip>
                <a:blip r:embed="rId1"/>
              </a:buBlip>
              <a:defRPr sz="2000">
                <a:solidFill>
                  <a:schemeClr val="tx1"/>
                </a:solidFill>
                <a:latin typeface="Comic Sans MS" panose="030F0702030302020204" pitchFamily="66" charset="0"/>
              </a:defRPr>
            </a:lvl4pPr>
            <a:lvl5pPr marL="2057400" indent="-228600">
              <a:spcBef>
                <a:spcPct val="20000"/>
              </a:spcBef>
              <a:buSzPct val="60000"/>
              <a:buBlip>
                <a:blip r:embed="rId2"/>
              </a:buBlip>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SzPct val="60000"/>
              <a:buBlip>
                <a:blip r:embed="rId2"/>
              </a:buBlip>
              <a:defRPr sz="2000">
                <a:solidFill>
                  <a:schemeClr val="tx1"/>
                </a:solidFill>
                <a:latin typeface="Comic Sans MS" panose="030F0702030302020204" pitchFamily="66" charset="0"/>
              </a:defRPr>
            </a:lvl9pPr>
          </a:lstStyle>
          <a:p>
            <a:pPr>
              <a:spcBef>
                <a:spcPct val="0"/>
              </a:spcBef>
              <a:buFontTx/>
              <a:buNone/>
            </a:pPr>
            <a:fld id="{2FFD6A1C-DF2E-4B3A-8924-451C61B2A448}" type="slidenum">
              <a:rPr lang="en-US" altLang="en-US" sz="1400"/>
            </a:fld>
            <a:endParaRPr lang="en-US" altLang="en-US" sz="1400"/>
          </a:p>
        </p:txBody>
      </p:sp>
      <p:sp>
        <p:nvSpPr>
          <p:cNvPr id="15363" name="Rectangle 2"/>
          <p:cNvSpPr>
            <a:spLocks noGrp="1" noChangeArrowheads="1"/>
          </p:cNvSpPr>
          <p:nvPr>
            <p:ph type="title"/>
          </p:nvPr>
        </p:nvSpPr>
        <p:spPr>
          <a:xfrm>
            <a:off x="2667000" y="762000"/>
            <a:ext cx="5334000" cy="533400"/>
          </a:xfrm>
        </p:spPr>
        <p:txBody>
          <a:bodyPr/>
          <a:lstStyle/>
          <a:p>
            <a:r>
              <a:rPr lang="en-US" altLang="en-US" sz="2400" b="1">
                <a:solidFill>
                  <a:srgbClr val="CC3300"/>
                </a:solidFill>
                <a:latin typeface="Arial" panose="020B0604020202020204" pitchFamily="34" charset="0"/>
              </a:rPr>
              <a:t>Advantages of White Box Testing</a:t>
            </a:r>
            <a:endParaRPr lang="en-US" altLang="en-US" sz="2400" b="1">
              <a:solidFill>
                <a:srgbClr val="CC3300"/>
              </a:solidFill>
              <a:latin typeface="Arial" panose="020B0604020202020204" pitchFamily="34" charset="0"/>
            </a:endParaRPr>
          </a:p>
        </p:txBody>
      </p:sp>
      <p:sp>
        <p:nvSpPr>
          <p:cNvPr id="15364" name="Rectangle 3"/>
          <p:cNvSpPr>
            <a:spLocks noGrp="1" noChangeArrowheads="1"/>
          </p:cNvSpPr>
          <p:nvPr>
            <p:ph type="body" idx="1"/>
          </p:nvPr>
        </p:nvSpPr>
        <p:spPr>
          <a:xfrm>
            <a:off x="2667000" y="1752600"/>
            <a:ext cx="6629400" cy="3276600"/>
          </a:xfrm>
        </p:spPr>
        <p:txBody>
          <a:bodyPr/>
          <a:lstStyle/>
          <a:p>
            <a:pPr lvl="1" eaLnBrk="1" hangingPunct="1">
              <a:buSzTx/>
              <a:buFont typeface="Arial" panose="020B0604020202020204" pitchFamily="34" charset="0"/>
              <a:buChar char="•"/>
            </a:pPr>
            <a:r>
              <a:rPr lang="en-US" altLang="en-US" sz="2000">
                <a:latin typeface="Arial" panose="020B0604020202020204" pitchFamily="34" charset="0"/>
              </a:rPr>
              <a:t>Code optimization by finding hidden errors.</a:t>
            </a: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White box tests cases can be easily automated.</a:t>
            </a: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Testing is more thorough as all code paths are usually covered.</a:t>
            </a:r>
            <a:endParaRPr lang="en-US" altLang="en-US" sz="2000">
              <a:latin typeface="Arial" panose="020B0604020202020204" pitchFamily="34" charset="0"/>
            </a:endParaRPr>
          </a:p>
          <a:p>
            <a:pPr lvl="1" eaLnBrk="1" hangingPunct="1">
              <a:buSzTx/>
              <a:buFont typeface="Arial" panose="020B0604020202020204" pitchFamily="34" charset="0"/>
              <a:buChar char="•"/>
            </a:pPr>
            <a:r>
              <a:rPr lang="en-US" altLang="en-US" sz="2000">
                <a:latin typeface="Arial" panose="020B0604020202020204" pitchFamily="34" charset="0"/>
              </a:rPr>
              <a:t>Testing can start early in SDLC even if GUI is not available.</a:t>
            </a:r>
            <a:endParaRPr lang="en-US" altLang="en-US" sz="200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14141</Words>
  <Application>WPS Presentation</Application>
  <PresentationFormat>Widescreen</PresentationFormat>
  <Paragraphs>723</Paragraphs>
  <Slides>47</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Arial</vt:lpstr>
      <vt:lpstr>SimSun</vt:lpstr>
      <vt:lpstr>Wingdings</vt:lpstr>
      <vt:lpstr>Comic Sans MS</vt:lpstr>
      <vt:lpstr>Microsoft YaHei</vt:lpstr>
      <vt:lpstr>Arial Unicode MS</vt:lpstr>
      <vt:lpstr>Calibri Light</vt:lpstr>
      <vt:lpstr>Calibri</vt:lpstr>
      <vt:lpstr>Times New Roman</vt:lpstr>
      <vt:lpstr>Office Theme</vt:lpstr>
      <vt:lpstr>Unit Testing Concepts</vt:lpstr>
      <vt:lpstr>Objective</vt:lpstr>
      <vt:lpstr>We discuss about…</vt:lpstr>
      <vt:lpstr>PowerPoint 演示文稿</vt:lpstr>
      <vt:lpstr>Testing Concepts</vt:lpstr>
      <vt:lpstr>Testing Concepts</vt:lpstr>
      <vt:lpstr>White Box Testing</vt:lpstr>
      <vt:lpstr>White Box Testing…</vt:lpstr>
      <vt:lpstr>Advantages of White Box Testing</vt:lpstr>
      <vt:lpstr>Disadvantages of White Box Testing</vt:lpstr>
      <vt:lpstr>PowerPoint 演示文稿</vt:lpstr>
      <vt:lpstr>PowerPoint 演示文稿</vt:lpstr>
      <vt:lpstr>Low-Level Testing</vt:lpstr>
      <vt:lpstr>PowerPoint 演示文稿</vt:lpstr>
      <vt:lpstr>PowerPoint 演示文稿</vt:lpstr>
      <vt:lpstr>PowerPoint 演示文稿</vt:lpstr>
      <vt:lpstr>PowerPoint 演示文稿</vt:lpstr>
      <vt:lpstr>PowerPoint 演示文稿</vt:lpstr>
      <vt:lpstr>PowerPoint 演示文稿</vt:lpstr>
      <vt:lpstr>    Summary… </vt:lpstr>
      <vt:lpstr>Testing tools</vt:lpstr>
      <vt:lpstr>PowerPoint 演示文稿</vt:lpstr>
      <vt:lpstr>Stub Definition</vt:lpstr>
      <vt:lpstr>What is Code coverage?</vt:lpstr>
      <vt:lpstr>Types of coverage?</vt:lpstr>
      <vt:lpstr>Statement Coverage</vt:lpstr>
      <vt:lpstr>Example for statement coverage</vt:lpstr>
      <vt:lpstr>Test Case 1 :</vt:lpstr>
      <vt:lpstr>Case 2 :</vt:lpstr>
      <vt:lpstr>Example for statement coverage…</vt:lpstr>
      <vt:lpstr>Decision Coverage</vt:lpstr>
      <vt:lpstr>Example for Decision Coverage</vt:lpstr>
      <vt:lpstr>Case 1 :</vt:lpstr>
      <vt:lpstr>Case 2 :</vt:lpstr>
      <vt:lpstr>Branch Coverage</vt:lpstr>
      <vt:lpstr>Example of Branch Coverage</vt:lpstr>
      <vt:lpstr>Example of Branch Coverage</vt:lpstr>
      <vt:lpstr>Example of Branch Coverage…</vt:lpstr>
      <vt:lpstr>MC/DC – Modified condition/ Decision coverage</vt:lpstr>
      <vt:lpstr>PowerPoint 演示文稿</vt:lpstr>
      <vt:lpstr>PowerPoint 演示文稿</vt:lpstr>
      <vt:lpstr>PowerPoint 演示文稿</vt:lpstr>
      <vt:lpstr>Loop coverage</vt:lpstr>
      <vt:lpstr>Loop coverage</vt:lpstr>
      <vt:lpstr>What is requirements coverage?</vt:lpstr>
      <vt:lpstr>Some Tips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Concepts</dc:title>
  <dc:creator>Danh Phan</dc:creator>
  <cp:lastModifiedBy>DELL</cp:lastModifiedBy>
  <cp:revision>2</cp:revision>
  <dcterms:created xsi:type="dcterms:W3CDTF">2023-05-24T08:36:00Z</dcterms:created>
  <dcterms:modified xsi:type="dcterms:W3CDTF">2023-11-12T10:02:52Z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66438189DE53470A9BA9F8535703981C_12</vt:lpwstr>
  </property>
  <property fmtid="{D5CDD505-2E9C-101B-9397-08002B2CF9AE}" pid="3" name="KSOProductBuildVer">
    <vt:lpwstr>1033-12.2.0.13266</vt:lpwstr>
  </property>
</Properties>
</file>