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3">
  <p:sldMasterIdLst>
    <p:sldMasterId id="2147483648" r:id="rId1"/>
  </p:sldMasterIdLst>
  <p:notesMasterIdLst>
    <p:notesMasterId r:id="rId4"/>
  </p:notesMasterIdLst>
  <p:sldIdLst>
    <p:sldId id="256" r:id="rId3"/>
    <p:sldId id="284" r:id="rId5"/>
    <p:sldId id="309" r:id="rId6"/>
    <p:sldId id="273" r:id="rId7"/>
    <p:sldId id="335" r:id="rId8"/>
    <p:sldId id="257" r:id="rId9"/>
    <p:sldId id="259" r:id="rId10"/>
    <p:sldId id="332" r:id="rId11"/>
    <p:sldId id="258" r:id="rId12"/>
    <p:sldId id="263" r:id="rId13"/>
    <p:sldId id="262" r:id="rId14"/>
    <p:sldId id="261" r:id="rId15"/>
    <p:sldId id="260" r:id="rId16"/>
    <p:sldId id="265" r:id="rId17"/>
    <p:sldId id="272" r:id="rId18"/>
    <p:sldId id="288" r:id="rId19"/>
    <p:sldId id="285" r:id="rId20"/>
    <p:sldId id="336" r:id="rId21"/>
    <p:sldId id="275" r:id="rId22"/>
    <p:sldId id="277" r:id="rId23"/>
    <p:sldId id="276"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70" autoAdjust="0"/>
    <p:restoredTop sz="94660"/>
  </p:normalViewPr>
  <p:slideViewPr>
    <p:cSldViewPr snapToGrid="0" showGuides="1">
      <p:cViewPr varScale="1">
        <p:scale>
          <a:sx n="98" d="100"/>
          <a:sy n="98" d="100"/>
        </p:scale>
        <p:origin x="110" y="91"/>
      </p:cViewPr>
      <p:guideLst>
        <p:guide orient="horz" pos="2104"/>
        <p:guide pos="393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D9F3639C-C43D-44AC-9490-52EEC66E360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90641-44D7-4359-81C0-C1A81DAEB946}"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9F3639C-C43D-44AC-9490-52EEC66E360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90641-44D7-4359-81C0-C1A81DAEB94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9F3639C-C43D-44AC-9490-52EEC66E360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90641-44D7-4359-81C0-C1A81DAEB94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9F3639C-C43D-44AC-9490-52EEC66E360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90641-44D7-4359-81C0-C1A81DAEB94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9F3639C-C43D-44AC-9490-52EEC66E360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90641-44D7-4359-81C0-C1A81DAEB946}"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D9F3639C-C43D-44AC-9490-52EEC66E360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90641-44D7-4359-81C0-C1A81DAEB94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D9F3639C-C43D-44AC-9490-52EEC66E360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E90641-44D7-4359-81C0-C1A81DAEB94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D9F3639C-C43D-44AC-9490-52EEC66E360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E90641-44D7-4359-81C0-C1A81DAEB94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F3639C-C43D-44AC-9490-52EEC66E360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E90641-44D7-4359-81C0-C1A81DAEB94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9F3639C-C43D-44AC-9490-52EEC66E360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90641-44D7-4359-81C0-C1A81DAEB946}"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9F3639C-C43D-44AC-9490-52EEC66E360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90641-44D7-4359-81C0-C1A81DAEB946}"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F3639C-C43D-44AC-9490-52EEC66E360E}"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90641-44D7-4359-81C0-C1A81DAEB94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7.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3.png"/><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8.png"/><Relationship Id="rId1"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9.jpe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209877" y="185727"/>
            <a:ext cx="11792505" cy="6562817"/>
          </a:xfrm>
          <a:prstGeom prst="roundRect">
            <a:avLst>
              <a:gd name="adj" fmla="val 5034"/>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026" name="Picture 2" descr="16f877a Pic16f877a Vi Điều Khiển Pic 16f877a Pic16f877a-i/p Dip40 Flash Ic  8-bit 20mhz 14kb Flash Dip40 Mới Ban Đầu - Buy 16f877a,Pic16f877a,Pic  16f877a Product on Alibaba.com"/>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211945" y="4239117"/>
            <a:ext cx="2386330" cy="238633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585720" y="2759710"/>
            <a:ext cx="7041515" cy="1413510"/>
          </a:xfrm>
          <a:prstGeom prst="rect">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sz="4400">
                <a:sym typeface="+mn-ea"/>
              </a:rPr>
              <a:t> LẬP TRÌNH VÀ ỨNG DỤNG   VI ĐIỀU KHIỂN </a:t>
            </a:r>
            <a:r>
              <a:rPr lang="en-US" sz="4400" dirty="0"/>
              <a:t>PIC 16F877A</a:t>
            </a:r>
            <a:endParaRPr lang="en-US" sz="4400" dirty="0"/>
          </a:p>
        </p:txBody>
      </p:sp>
      <p:pic>
        <p:nvPicPr>
          <p:cNvPr id="2" name="Picture 1"/>
          <p:cNvPicPr>
            <a:picLocks noChangeAspect="1"/>
          </p:cNvPicPr>
          <p:nvPr/>
        </p:nvPicPr>
        <p:blipFill>
          <a:blip r:embed="rId2"/>
          <a:stretch>
            <a:fillRect/>
          </a:stretch>
        </p:blipFill>
        <p:spPr>
          <a:xfrm>
            <a:off x="10551160" y="364347"/>
            <a:ext cx="1167765" cy="1379855"/>
          </a:xfrm>
          <a:prstGeom prst="rect">
            <a:avLst/>
          </a:prstGeom>
        </p:spPr>
      </p:pic>
      <p:pic>
        <p:nvPicPr>
          <p:cNvPr id="3" name="Picture 2"/>
          <p:cNvPicPr>
            <a:picLocks noChangeAspect="1"/>
          </p:cNvPicPr>
          <p:nvPr/>
        </p:nvPicPr>
        <p:blipFill>
          <a:blip r:embed="rId3"/>
          <a:stretch>
            <a:fillRect/>
          </a:stretch>
        </p:blipFill>
        <p:spPr>
          <a:xfrm>
            <a:off x="535940" y="363712"/>
            <a:ext cx="1471295" cy="1380490"/>
          </a:xfrm>
          <a:prstGeom prst="rect">
            <a:avLst/>
          </a:prstGeom>
        </p:spPr>
      </p:pic>
      <p:sp>
        <p:nvSpPr>
          <p:cNvPr id="6" name="Text Box 5"/>
          <p:cNvSpPr txBox="1"/>
          <p:nvPr/>
        </p:nvSpPr>
        <p:spPr>
          <a:xfrm>
            <a:off x="2509520" y="363712"/>
            <a:ext cx="7390130" cy="1198880"/>
          </a:xfrm>
          <a:prstGeom prst="rect">
            <a:avLst/>
          </a:prstGeom>
          <a:noFill/>
        </p:spPr>
        <p:txBody>
          <a:bodyPr wrap="square" rtlCol="0">
            <a:spAutoFit/>
          </a:bodyPr>
          <a:lstStyle/>
          <a:p>
            <a:r>
              <a:rPr lang="en-US" sz="2400" b="1"/>
              <a:t>TRƯỜNG ĐẠI HỌC SƯ PHẠM KỸ THUẬT TP HỒ CHÍ MINH</a:t>
            </a:r>
            <a:endParaRPr lang="en-US" sz="2400" b="1"/>
          </a:p>
          <a:p>
            <a:pPr algn="ctr"/>
            <a:r>
              <a:rPr lang="en-US" sz="2400" b="1"/>
              <a:t>KHOA ĐIỆN - ĐIỆN TỬ</a:t>
            </a:r>
            <a:endParaRPr lang="en-US" sz="2400" b="1"/>
          </a:p>
          <a:p>
            <a:pPr algn="ctr"/>
            <a:r>
              <a:rPr lang="en-US" sz="2400" b="1"/>
              <a:t>MÔN KIẾN TRÚC VÀ TỔ CHỨC MÁY TÍNH</a:t>
            </a:r>
            <a:endParaRPr lang="en-US" sz="2400" b="1"/>
          </a:p>
        </p:txBody>
      </p:sp>
      <p:sp>
        <p:nvSpPr>
          <p:cNvPr id="7" name="Text Box 6"/>
          <p:cNvSpPr txBox="1"/>
          <p:nvPr/>
        </p:nvSpPr>
        <p:spPr>
          <a:xfrm>
            <a:off x="3610610" y="2014077"/>
            <a:ext cx="4848225" cy="521970"/>
          </a:xfrm>
          <a:prstGeom prst="rect">
            <a:avLst/>
          </a:prstGeom>
          <a:noFill/>
        </p:spPr>
        <p:txBody>
          <a:bodyPr wrap="square" rtlCol="0">
            <a:spAutoFit/>
          </a:bodyPr>
          <a:lstStyle/>
          <a:p>
            <a:pPr algn="ctr"/>
            <a:r>
              <a:rPr lang="en-US" sz="2800" u="sng"/>
              <a:t>BÁO CÁO ĐỀ TÀI </a:t>
            </a:r>
            <a:endParaRPr lang="en-US" sz="2800" u="sng"/>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5600" y="4601067"/>
            <a:ext cx="1995805" cy="1662430"/>
          </a:xfrm>
          <a:prstGeom prst="rect">
            <a:avLst/>
          </a:prstGeom>
        </p:spPr>
      </p:pic>
      <p:sp>
        <p:nvSpPr>
          <p:cNvPr id="9" name="Text Box 8"/>
          <p:cNvSpPr txBox="1"/>
          <p:nvPr/>
        </p:nvSpPr>
        <p:spPr>
          <a:xfrm>
            <a:off x="3829685" y="4601067"/>
            <a:ext cx="4410710" cy="860425"/>
          </a:xfrm>
          <a:prstGeom prst="rect">
            <a:avLst/>
          </a:prstGeom>
          <a:noFill/>
        </p:spPr>
        <p:txBody>
          <a:bodyPr wrap="square" rtlCol="0">
            <a:spAutoFit/>
          </a:bodyPr>
          <a:lstStyle/>
          <a:p>
            <a:r>
              <a:rPr lang="en-US" sz="2000"/>
              <a:t>GVHD: Thầy Phạm Văn Khoa</a:t>
            </a:r>
            <a:endParaRPr lang="en-US" sz="2000"/>
          </a:p>
          <a:p>
            <a:pPr>
              <a:lnSpc>
                <a:spcPct val="150000"/>
              </a:lnSpc>
            </a:pPr>
            <a:r>
              <a:rPr lang="en-US" sz="2000"/>
              <a:t>Nhóm sinh viên thực hiện: Nhóm 9</a:t>
            </a:r>
            <a:endParaRPr lang="en-US" sz="2000"/>
          </a:p>
        </p:txBody>
      </p:sp>
      <p:sp>
        <p:nvSpPr>
          <p:cNvPr id="10" name="Text Box 9"/>
          <p:cNvSpPr txBox="1"/>
          <p:nvPr/>
        </p:nvSpPr>
        <p:spPr>
          <a:xfrm>
            <a:off x="4272280" y="6257147"/>
            <a:ext cx="3668151" cy="369332"/>
          </a:xfrm>
          <a:prstGeom prst="rect">
            <a:avLst/>
          </a:prstGeom>
          <a:noFill/>
        </p:spPr>
        <p:txBody>
          <a:bodyPr wrap="square" rtlCol="0">
            <a:spAutoFit/>
          </a:bodyPr>
          <a:lstStyle/>
          <a:p>
            <a:r>
              <a:rPr lang="en-US"/>
              <a:t>TP Hồ Chí Minh, Tháng 5, Năm 2021</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221942" y="147770"/>
            <a:ext cx="11792505" cy="6562817"/>
          </a:xfrm>
          <a:prstGeom prst="roundRect">
            <a:avLst>
              <a:gd name="adj" fmla="val 5034"/>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 name="Rectangle 2"/>
          <p:cNvSpPr/>
          <p:nvPr/>
        </p:nvSpPr>
        <p:spPr>
          <a:xfrm>
            <a:off x="3113405" y="269240"/>
            <a:ext cx="6122035" cy="88074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latin typeface="Arial" panose="020B0604020202020204" pitchFamily="34" charset="0"/>
                <a:cs typeface="Arial" panose="020B0604020202020204" pitchFamily="34" charset="0"/>
              </a:rPr>
              <a:t>Phần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mềm</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lập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trình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cho</a:t>
            </a:r>
            <a:r>
              <a:rPr lang="en-US" sz="2800" dirty="0">
                <a:latin typeface="Arial" panose="020B0604020202020204" pitchFamily="34" charset="0"/>
                <a:cs typeface="Arial" panose="020B0604020202020204" pitchFamily="34" charset="0"/>
              </a:rPr>
              <a:t> vi </a:t>
            </a:r>
            <a:r>
              <a:rPr lang="en-US" sz="2800" err="1">
                <a:latin typeface="Arial" panose="020B0604020202020204" pitchFamily="34" charset="0"/>
                <a:cs typeface="Arial" panose="020B0604020202020204" pitchFamily="34" charset="0"/>
              </a:rPr>
              <a:t>điều</a:t>
            </a:r>
            <a:r>
              <a:rPr lang="en-US" sz="2800">
                <a:latin typeface="Arial" panose="020B0604020202020204" pitchFamily="34" charset="0"/>
                <a:cs typeface="Arial" panose="020B0604020202020204" pitchFamily="34" charset="0"/>
              </a:rPr>
              <a:t> khiển </a:t>
            </a:r>
            <a:r>
              <a:rPr lang="en-US" sz="2800" dirty="0">
                <a:latin typeface="Arial" panose="020B0604020202020204" pitchFamily="34" charset="0"/>
                <a:cs typeface="Arial" panose="020B0604020202020204" pitchFamily="34" charset="0"/>
              </a:rPr>
              <a:t>PIC</a:t>
            </a:r>
            <a:endParaRPr lang="en-US" sz="2800" dirty="0">
              <a:latin typeface="Arial" panose="020B0604020202020204" pitchFamily="34" charset="0"/>
              <a:cs typeface="Arial" panose="020B0604020202020204" pitchFamily="34" charset="0"/>
            </a:endParaRPr>
          </a:p>
        </p:txBody>
      </p:sp>
      <p:sp>
        <p:nvSpPr>
          <p:cNvPr id="2" name="TextBox 1"/>
          <p:cNvSpPr txBox="1"/>
          <p:nvPr/>
        </p:nvSpPr>
        <p:spPr>
          <a:xfrm>
            <a:off x="2002556" y="1722268"/>
            <a:ext cx="1713390" cy="646331"/>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CCS C Compiler</a:t>
            </a:r>
            <a:endParaRPr lang="en-US" b="1" dirty="0">
              <a:latin typeface="Arial" panose="020B0604020202020204" pitchFamily="34" charset="0"/>
              <a:cs typeface="Arial" panose="020B0604020202020204" pitchFamily="34" charset="0"/>
            </a:endParaRPr>
          </a:p>
        </p:txBody>
      </p:sp>
      <p:sp>
        <p:nvSpPr>
          <p:cNvPr id="5" name="TextBox 4"/>
          <p:cNvSpPr txBox="1"/>
          <p:nvPr/>
        </p:nvSpPr>
        <p:spPr>
          <a:xfrm>
            <a:off x="8487144" y="1722268"/>
            <a:ext cx="2121763" cy="646331"/>
          </a:xfrm>
          <a:prstGeom prst="rect">
            <a:avLst/>
          </a:prstGeom>
          <a:noFill/>
        </p:spPr>
        <p:txBody>
          <a:bodyPr wrap="square" rtlCol="0">
            <a:spAutoFit/>
          </a:bodyPr>
          <a:lstStyle/>
          <a:p>
            <a:r>
              <a:rPr lang="en-US" b="1" dirty="0" err="1">
                <a:latin typeface="Arial" panose="020B0604020202020204" pitchFamily="34" charset="0"/>
                <a:cs typeface="Arial" panose="020B0604020202020204" pitchFamily="34" charset="0"/>
              </a:rPr>
              <a:t>MikroC</a:t>
            </a:r>
            <a:r>
              <a:rPr lang="en-US" b="1" dirty="0">
                <a:latin typeface="Arial" panose="020B0604020202020204" pitchFamily="34" charset="0"/>
                <a:cs typeface="Arial" panose="020B0604020202020204" pitchFamily="34" charset="0"/>
              </a:rPr>
              <a:t> PRO for PIC</a:t>
            </a:r>
            <a:endParaRPr lang="en-US" dirty="0">
              <a:latin typeface="Arial" panose="020B0604020202020204" pitchFamily="34" charset="0"/>
              <a:cs typeface="Arial" panose="020B0604020202020204" pitchFamily="34" charset="0"/>
            </a:endParaRPr>
          </a:p>
        </p:txBody>
      </p:sp>
      <p:sp>
        <p:nvSpPr>
          <p:cNvPr id="6" name="TextBox 5"/>
          <p:cNvSpPr txBox="1"/>
          <p:nvPr/>
        </p:nvSpPr>
        <p:spPr>
          <a:xfrm>
            <a:off x="5239182" y="1722268"/>
            <a:ext cx="1713390"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MPLAB X IDE</a:t>
            </a:r>
            <a:endParaRPr lang="en-US" b="1" dirty="0">
              <a:latin typeface="Arial" panose="020B0604020202020204" pitchFamily="34" charset="0"/>
              <a:cs typeface="Arial" panose="020B0604020202020204" pitchFamily="34" charset="0"/>
            </a:endParaRPr>
          </a:p>
        </p:txBody>
      </p:sp>
      <p:pic>
        <p:nvPicPr>
          <p:cNvPr id="6146" name="Picture 2" descr="pic-ccs-5-025-crack - Vidieukhien.Xyz"/>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03054" y="2448272"/>
            <a:ext cx="1589535" cy="99977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9942" y="2448272"/>
            <a:ext cx="1036690" cy="1036690"/>
          </a:xfrm>
          <a:prstGeom prst="rect">
            <a:avLst/>
          </a:prstGeom>
        </p:spPr>
      </p:pic>
      <p:sp>
        <p:nvSpPr>
          <p:cNvPr id="12" name="AutoShape 6" descr="MPLAB® X IDE | Microchip Technology"/>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latin typeface="Arial" panose="020B0604020202020204" pitchFamily="34" charset="0"/>
              <a:cs typeface="Arial" panose="020B0604020202020204" pitchFamily="34" charset="0"/>
            </a:endParaRP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04958" y="2429776"/>
            <a:ext cx="1036689" cy="10366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6146"/>
                                        </p:tgtEl>
                                        <p:attrNameLst>
                                          <p:attrName>style.visibility</p:attrName>
                                        </p:attrNameLst>
                                      </p:cBhvr>
                                      <p:to>
                                        <p:strVal val="visible"/>
                                      </p:to>
                                    </p:set>
                                    <p:animEffect transition="in" filter="fade">
                                      <p:cBhvr>
                                        <p:cTn id="10" dur="500"/>
                                        <p:tgtEl>
                                          <p:spTgt spid="6146"/>
                                        </p:tgtEl>
                                      </p:cBhvr>
                                    </p:animEffect>
                                  </p:childTnLst>
                                </p:cTn>
                              </p:par>
                              <p:par>
                                <p:cTn id="11" presetID="10" presetClass="entr" presetSubtype="0" fill="hold" nodeType="withEffect">
                                  <p:stCondLst>
                                    <p:cond delay="50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100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91852" y="162018"/>
            <a:ext cx="5852684" cy="6451846"/>
          </a:xfrm>
          <a:prstGeom prst="rect">
            <a:avLst/>
          </a:prstGeom>
        </p:spPr>
      </p:pic>
      <p:sp>
        <p:nvSpPr>
          <p:cNvPr id="5" name="Rectangle 4"/>
          <p:cNvSpPr/>
          <p:nvPr/>
        </p:nvSpPr>
        <p:spPr>
          <a:xfrm>
            <a:off x="366002" y="289635"/>
            <a:ext cx="2430464" cy="72796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latin typeface="Arial" panose="020B0604020202020204" pitchFamily="34" charset="0"/>
                <a:cs typeface="Arial" panose="020B0604020202020204" pitchFamily="34" charset="0"/>
              </a:rPr>
              <a:t>Sơ</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đồ</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khối</a:t>
            </a:r>
            <a:endParaRPr lang="en-US" sz="2800" dirty="0">
              <a:latin typeface="Arial" panose="020B0604020202020204" pitchFamily="34" charset="0"/>
              <a:cs typeface="Arial" panose="020B0604020202020204" pitchFamily="34" charset="0"/>
            </a:endParaRPr>
          </a:p>
        </p:txBody>
      </p:sp>
      <p:sp>
        <p:nvSpPr>
          <p:cNvPr id="3" name="Rectangle 2"/>
          <p:cNvSpPr/>
          <p:nvPr/>
        </p:nvSpPr>
        <p:spPr>
          <a:xfrm>
            <a:off x="3191852" y="162018"/>
            <a:ext cx="5852684" cy="645184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221942" y="133165"/>
            <a:ext cx="11792505" cy="6562817"/>
          </a:xfrm>
          <a:prstGeom prst="roundRect">
            <a:avLst>
              <a:gd name="adj" fmla="val 5034"/>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 name="Rectangle 2"/>
          <p:cNvSpPr/>
          <p:nvPr/>
        </p:nvSpPr>
        <p:spPr>
          <a:xfrm>
            <a:off x="2592280" y="326626"/>
            <a:ext cx="6800295" cy="100502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dirty="0">
                <a:latin typeface="Arial" panose="020B0604020202020204" pitchFamily="34" charset="0"/>
                <a:cs typeface="Arial" panose="020B0604020202020204" pitchFamily="34" charset="0"/>
              </a:rPr>
              <a:t>Sơ đồ và chức năng các chân PIC16F877A</a:t>
            </a:r>
            <a:endParaRPr lang="vi-VN" sz="2800" dirty="0">
              <a:latin typeface="Arial" panose="020B0604020202020204" pitchFamily="34" charset="0"/>
              <a:cs typeface="Arial" panose="020B0604020202020204" pitchFamily="34" charset="0"/>
            </a:endParaRPr>
          </a:p>
        </p:txBody>
      </p:sp>
      <p:pic>
        <p:nvPicPr>
          <p:cNvPr id="5" name="Picture 2" descr="Sơ đồ chân PIC 16F877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24869" y="1612591"/>
            <a:ext cx="5335116" cy="4802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199747" y="148226"/>
            <a:ext cx="11792505" cy="6562817"/>
          </a:xfrm>
          <a:prstGeom prst="roundRect">
            <a:avLst>
              <a:gd name="adj" fmla="val 5034"/>
            </a:avLst>
          </a:prstGeom>
          <a:ln w="28575">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 name="Rectangle 2"/>
          <p:cNvSpPr/>
          <p:nvPr/>
        </p:nvSpPr>
        <p:spPr>
          <a:xfrm>
            <a:off x="2592915" y="326626"/>
            <a:ext cx="6800295" cy="100502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800" dirty="0">
                <a:latin typeface="Arial" panose="020B0604020202020204" pitchFamily="34" charset="0"/>
                <a:cs typeface="Arial" panose="020B0604020202020204" pitchFamily="34" charset="0"/>
              </a:rPr>
              <a:t>Sơ đồ và chức năng các chân PIC16F877A</a:t>
            </a:r>
            <a:endParaRPr lang="vi-VN" sz="2800" dirty="0">
              <a:latin typeface="Arial" panose="020B0604020202020204" pitchFamily="34" charset="0"/>
              <a:cs typeface="Arial" panose="020B0604020202020204" pitchFamily="34" charset="0"/>
            </a:endParaRPr>
          </a:p>
        </p:txBody>
      </p:sp>
      <p:pic>
        <p:nvPicPr>
          <p:cNvPr id="5122" name="Picture 2" descr="Sơ đồ chân PIC 16F877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24869" y="1612591"/>
            <a:ext cx="5335116" cy="4802450"/>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5415379" y="2272683"/>
            <a:ext cx="192941" cy="1269507"/>
          </a:xfrm>
          <a:prstGeom prst="ellipse">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 name="Oval 4"/>
          <p:cNvSpPr/>
          <p:nvPr/>
        </p:nvSpPr>
        <p:spPr>
          <a:xfrm>
            <a:off x="5415379" y="3542190"/>
            <a:ext cx="192941" cy="660092"/>
          </a:xfrm>
          <a:prstGeom prst="ellipse">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 name="Oval 5"/>
          <p:cNvSpPr/>
          <p:nvPr/>
        </p:nvSpPr>
        <p:spPr>
          <a:xfrm>
            <a:off x="5415378" y="4956048"/>
            <a:ext cx="192941" cy="829056"/>
          </a:xfrm>
          <a:prstGeom prst="ellipse">
            <a:avLst/>
          </a:prstGeom>
          <a:no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Oval 6"/>
          <p:cNvSpPr/>
          <p:nvPr/>
        </p:nvSpPr>
        <p:spPr>
          <a:xfrm>
            <a:off x="5383373" y="5785104"/>
            <a:ext cx="256949" cy="384048"/>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Oval 8"/>
          <p:cNvSpPr/>
          <p:nvPr/>
        </p:nvSpPr>
        <p:spPr>
          <a:xfrm>
            <a:off x="6877202" y="5785104"/>
            <a:ext cx="256949" cy="384048"/>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0" name="Oval 9"/>
          <p:cNvSpPr/>
          <p:nvPr/>
        </p:nvSpPr>
        <p:spPr>
          <a:xfrm>
            <a:off x="6876743" y="4954524"/>
            <a:ext cx="192941" cy="829056"/>
          </a:xfrm>
          <a:prstGeom prst="ellipse">
            <a:avLst/>
          </a:prstGeom>
          <a:noFill/>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 name="Oval 7"/>
          <p:cNvSpPr/>
          <p:nvPr/>
        </p:nvSpPr>
        <p:spPr>
          <a:xfrm>
            <a:off x="6876743" y="4163113"/>
            <a:ext cx="192941" cy="750718"/>
          </a:xfrm>
          <a:prstGeom prst="ellipse">
            <a:avLst/>
          </a:prstGeom>
          <a:noFill/>
          <a:ln w="28575">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 name="Oval 10"/>
          <p:cNvSpPr/>
          <p:nvPr/>
        </p:nvSpPr>
        <p:spPr>
          <a:xfrm>
            <a:off x="6876743" y="2058697"/>
            <a:ext cx="192941" cy="1668780"/>
          </a:xfrm>
          <a:prstGeom prst="ellipse">
            <a:avLst/>
          </a:prstGeom>
          <a:noFill/>
          <a:ln w="285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2" name="TextBox 11"/>
          <p:cNvSpPr txBox="1"/>
          <p:nvPr/>
        </p:nvSpPr>
        <p:spPr>
          <a:xfrm>
            <a:off x="1317470" y="2429495"/>
            <a:ext cx="1026613" cy="369332"/>
          </a:xfrm>
          <a:prstGeom prst="rect">
            <a:avLst/>
          </a:prstGeom>
          <a:noFill/>
        </p:spPr>
        <p:txBody>
          <a:bodyPr wrap="square" rtlCol="0">
            <a:spAutoFit/>
          </a:bodyPr>
          <a:lstStyle/>
          <a:p>
            <a:r>
              <a:rPr lang="en-US" dirty="0">
                <a:solidFill>
                  <a:srgbClr val="FF0000"/>
                </a:solidFill>
                <a:latin typeface="Arial" panose="020B0604020202020204" pitchFamily="34" charset="0"/>
                <a:cs typeface="Arial" panose="020B0604020202020204" pitchFamily="34" charset="0"/>
              </a:rPr>
              <a:t>PORTA</a:t>
            </a:r>
            <a:endParaRPr lang="en-US" dirty="0">
              <a:solidFill>
                <a:srgbClr val="FF0000"/>
              </a:solidFill>
              <a:latin typeface="Arial" panose="020B0604020202020204" pitchFamily="34" charset="0"/>
              <a:cs typeface="Arial" panose="020B0604020202020204" pitchFamily="34" charset="0"/>
            </a:endParaRPr>
          </a:p>
        </p:txBody>
      </p:sp>
      <p:sp>
        <p:nvSpPr>
          <p:cNvPr id="15" name="TextBox 14"/>
          <p:cNvSpPr txBox="1"/>
          <p:nvPr/>
        </p:nvSpPr>
        <p:spPr>
          <a:xfrm>
            <a:off x="1317470" y="3727477"/>
            <a:ext cx="1028413" cy="369332"/>
          </a:xfrm>
          <a:prstGeom prst="rect">
            <a:avLst/>
          </a:prstGeom>
          <a:noFill/>
        </p:spPr>
        <p:txBody>
          <a:bodyPr wrap="square" rtlCol="0">
            <a:spAutoFit/>
          </a:bodyPr>
          <a:lstStyle/>
          <a:p>
            <a:r>
              <a:rPr lang="en-US" dirty="0">
                <a:solidFill>
                  <a:schemeClr val="accent2"/>
                </a:solidFill>
                <a:latin typeface="Arial" panose="020B0604020202020204" pitchFamily="34" charset="0"/>
                <a:cs typeface="Arial" panose="020B0604020202020204" pitchFamily="34" charset="0"/>
              </a:rPr>
              <a:t>PORTE</a:t>
            </a:r>
            <a:endParaRPr lang="en-US" dirty="0">
              <a:solidFill>
                <a:schemeClr val="accent2"/>
              </a:solidFill>
              <a:latin typeface="Arial" panose="020B0604020202020204" pitchFamily="34" charset="0"/>
              <a:cs typeface="Arial" panose="020B0604020202020204" pitchFamily="34" charset="0"/>
            </a:endParaRPr>
          </a:p>
        </p:txBody>
      </p:sp>
      <p:sp>
        <p:nvSpPr>
          <p:cNvPr id="16" name="TextBox 15"/>
          <p:cNvSpPr txBox="1"/>
          <p:nvPr/>
        </p:nvSpPr>
        <p:spPr>
          <a:xfrm>
            <a:off x="1187474" y="5330241"/>
            <a:ext cx="1059636" cy="369332"/>
          </a:xfrm>
          <a:prstGeom prst="rect">
            <a:avLst/>
          </a:prstGeom>
          <a:noFill/>
        </p:spPr>
        <p:txBody>
          <a:bodyPr wrap="square" rtlCol="0">
            <a:spAutoFit/>
          </a:bodyPr>
          <a:lstStyle/>
          <a:p>
            <a:r>
              <a:rPr lang="en-US" dirty="0">
                <a:solidFill>
                  <a:schemeClr val="accent6">
                    <a:lumMod val="75000"/>
                  </a:schemeClr>
                </a:solidFill>
                <a:latin typeface="Arial" panose="020B0604020202020204" pitchFamily="34" charset="0"/>
                <a:cs typeface="Arial" panose="020B0604020202020204" pitchFamily="34" charset="0"/>
              </a:rPr>
              <a:t>PORTC</a:t>
            </a:r>
            <a:endParaRPr lang="en-US" dirty="0">
              <a:solidFill>
                <a:schemeClr val="accent6">
                  <a:lumMod val="75000"/>
                </a:schemeClr>
              </a:solidFill>
              <a:latin typeface="Arial" panose="020B0604020202020204" pitchFamily="34" charset="0"/>
              <a:cs typeface="Arial" panose="020B0604020202020204" pitchFamily="34" charset="0"/>
            </a:endParaRPr>
          </a:p>
        </p:txBody>
      </p:sp>
      <p:sp>
        <p:nvSpPr>
          <p:cNvPr id="17" name="TextBox 16"/>
          <p:cNvSpPr txBox="1"/>
          <p:nvPr/>
        </p:nvSpPr>
        <p:spPr>
          <a:xfrm>
            <a:off x="9612765" y="4378072"/>
            <a:ext cx="1008792" cy="369332"/>
          </a:xfrm>
          <a:prstGeom prst="rect">
            <a:avLst/>
          </a:prstGeom>
          <a:noFill/>
        </p:spPr>
        <p:txBody>
          <a:bodyPr wrap="square" rtlCol="0">
            <a:spAutoFit/>
          </a:bodyPr>
          <a:lstStyle/>
          <a:p>
            <a:r>
              <a:rPr lang="en-US" dirty="0">
                <a:solidFill>
                  <a:srgbClr val="00B0F0"/>
                </a:solidFill>
                <a:latin typeface="Arial" panose="020B0604020202020204" pitchFamily="34" charset="0"/>
                <a:cs typeface="Arial" panose="020B0604020202020204" pitchFamily="34" charset="0"/>
              </a:rPr>
              <a:t>PORTD</a:t>
            </a:r>
            <a:endParaRPr lang="en-US" dirty="0">
              <a:solidFill>
                <a:srgbClr val="00B0F0"/>
              </a:solidFill>
              <a:latin typeface="Arial" panose="020B0604020202020204" pitchFamily="34" charset="0"/>
              <a:cs typeface="Arial" panose="020B0604020202020204" pitchFamily="34" charset="0"/>
            </a:endParaRPr>
          </a:p>
        </p:txBody>
      </p:sp>
      <p:sp>
        <p:nvSpPr>
          <p:cNvPr id="18" name="TextBox 17"/>
          <p:cNvSpPr txBox="1"/>
          <p:nvPr/>
        </p:nvSpPr>
        <p:spPr>
          <a:xfrm>
            <a:off x="9612764" y="2429495"/>
            <a:ext cx="1008793" cy="369332"/>
          </a:xfrm>
          <a:prstGeom prst="rect">
            <a:avLst/>
          </a:prstGeom>
          <a:noFill/>
        </p:spPr>
        <p:txBody>
          <a:bodyPr wrap="square" rtlCol="0">
            <a:spAutoFit/>
          </a:bodyPr>
          <a:lstStyle/>
          <a:p>
            <a:r>
              <a:rPr lang="en-US" dirty="0">
                <a:solidFill>
                  <a:schemeClr val="accent4">
                    <a:lumMod val="60000"/>
                    <a:lumOff val="40000"/>
                  </a:schemeClr>
                </a:solidFill>
                <a:latin typeface="Arial" panose="020B0604020202020204" pitchFamily="34" charset="0"/>
                <a:cs typeface="Arial" panose="020B0604020202020204" pitchFamily="34" charset="0"/>
              </a:rPr>
              <a:t>PORTB</a:t>
            </a:r>
            <a:endParaRPr lang="en-US" dirty="0">
              <a:solidFill>
                <a:schemeClr val="accent4">
                  <a:lumMod val="60000"/>
                  <a:lumOff val="40000"/>
                </a:schemeClr>
              </a:solidFill>
              <a:latin typeface="Arial" panose="020B0604020202020204" pitchFamily="34" charset="0"/>
              <a:cs typeface="Arial" panose="020B0604020202020204" pitchFamily="34" charset="0"/>
            </a:endParaRPr>
          </a:p>
        </p:txBody>
      </p:sp>
      <p:cxnSp>
        <p:nvCxnSpPr>
          <p:cNvPr id="19" name="Straight Arrow Connector 18"/>
          <p:cNvCxnSpPr>
            <a:stCxn id="12" idx="3"/>
          </p:cNvCxnSpPr>
          <p:nvPr/>
        </p:nvCxnSpPr>
        <p:spPr>
          <a:xfrm>
            <a:off x="2344083" y="2614161"/>
            <a:ext cx="3060618" cy="27125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5" idx="2"/>
          </p:cNvCxnSpPr>
          <p:nvPr/>
        </p:nvCxnSpPr>
        <p:spPr>
          <a:xfrm flipV="1">
            <a:off x="2344083" y="3872236"/>
            <a:ext cx="3071296" cy="1475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6" idx="2"/>
          </p:cNvCxnSpPr>
          <p:nvPr/>
        </p:nvCxnSpPr>
        <p:spPr>
          <a:xfrm flipV="1">
            <a:off x="2182643" y="5370576"/>
            <a:ext cx="3232735" cy="86883"/>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2182643" y="5351987"/>
            <a:ext cx="4662097" cy="267578"/>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23" name="Straight Arrow Connector 5122"/>
          <p:cNvCxnSpPr>
            <a:stCxn id="18" idx="1"/>
            <a:endCxn id="11" idx="6"/>
          </p:cNvCxnSpPr>
          <p:nvPr/>
        </p:nvCxnSpPr>
        <p:spPr>
          <a:xfrm flipH="1">
            <a:off x="7069684" y="2614161"/>
            <a:ext cx="2543080" cy="278926"/>
          </a:xfrm>
          <a:prstGeom prst="straightConnector1">
            <a:avLst/>
          </a:prstGeom>
          <a:ln w="28575">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26" name="Straight Arrow Connector 5125"/>
          <p:cNvCxnSpPr>
            <a:stCxn id="17" idx="1"/>
          </p:cNvCxnSpPr>
          <p:nvPr/>
        </p:nvCxnSpPr>
        <p:spPr>
          <a:xfrm flipH="1" flipV="1">
            <a:off x="7069685" y="4538472"/>
            <a:ext cx="2543080" cy="24266"/>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128" name="Straight Arrow Connector 5127"/>
          <p:cNvCxnSpPr/>
          <p:nvPr/>
        </p:nvCxnSpPr>
        <p:spPr>
          <a:xfrm flipH="1">
            <a:off x="7134151" y="4687824"/>
            <a:ext cx="2528009" cy="1289304"/>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130" name="Straight Arrow Connector 5129"/>
          <p:cNvCxnSpPr/>
          <p:nvPr/>
        </p:nvCxnSpPr>
        <p:spPr>
          <a:xfrm flipH="1">
            <a:off x="5653945" y="4609170"/>
            <a:ext cx="3972443" cy="141439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8932545" y="1539240"/>
            <a:ext cx="1506855" cy="519430"/>
          </a:xfrm>
          <a:prstGeom prst="roundRect">
            <a:avLst/>
          </a:prstGeom>
          <a:solidFill>
            <a:schemeClr val="bg1">
              <a:lumMod val="8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33 Pin I/O</a:t>
            </a:r>
            <a:endParaRPr lang="en-US"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2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25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ppt_x"/>
                                          </p:val>
                                        </p:tav>
                                        <p:tav tm="100000">
                                          <p:val>
                                            <p:strVal val="#ppt_x"/>
                                          </p:val>
                                        </p:tav>
                                      </p:tavLst>
                                    </p:anim>
                                    <p:anim calcmode="lin" valueType="num">
                                      <p:cBhvr additive="base">
                                        <p:cTn id="24" dur="500" fill="hold"/>
                                        <p:tgtEl>
                                          <p:spTgt spid="2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25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50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50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50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500" fill="hold"/>
                                        <p:tgtEl>
                                          <p:spTgt spid="28"/>
                                        </p:tgtEl>
                                        <p:attrNameLst>
                                          <p:attrName>ppt_x</p:attrName>
                                        </p:attrNameLst>
                                      </p:cBhvr>
                                      <p:tavLst>
                                        <p:tav tm="0">
                                          <p:val>
                                            <p:strVal val="#ppt_x"/>
                                          </p:val>
                                        </p:tav>
                                        <p:tav tm="100000">
                                          <p:val>
                                            <p:strVal val="#ppt_x"/>
                                          </p:val>
                                        </p:tav>
                                      </p:tavLst>
                                    </p:anim>
                                    <p:anim calcmode="lin" valueType="num">
                                      <p:cBhvr additive="base">
                                        <p:cTn id="40" dur="500" fill="hold"/>
                                        <p:tgtEl>
                                          <p:spTgt spid="28"/>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50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50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75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75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ppt_x"/>
                                          </p:val>
                                        </p:tav>
                                        <p:tav tm="100000">
                                          <p:val>
                                            <p:strVal val="#ppt_x"/>
                                          </p:val>
                                        </p:tav>
                                      </p:tavLst>
                                    </p:anim>
                                    <p:anim calcmode="lin" valueType="num">
                                      <p:cBhvr additive="base">
                                        <p:cTn id="56" dur="500" fill="hold"/>
                                        <p:tgtEl>
                                          <p:spTgt spid="8"/>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750"/>
                                  </p:stCondLst>
                                  <p:childTnLst>
                                    <p:set>
                                      <p:cBhvr>
                                        <p:cTn id="58" dur="1" fill="hold">
                                          <p:stCondLst>
                                            <p:cond delay="0"/>
                                          </p:stCondLst>
                                        </p:cTn>
                                        <p:tgtEl>
                                          <p:spTgt spid="5128"/>
                                        </p:tgtEl>
                                        <p:attrNameLst>
                                          <p:attrName>style.visibility</p:attrName>
                                        </p:attrNameLst>
                                      </p:cBhvr>
                                      <p:to>
                                        <p:strVal val="visible"/>
                                      </p:to>
                                    </p:set>
                                    <p:anim calcmode="lin" valueType="num">
                                      <p:cBhvr additive="base">
                                        <p:cTn id="59" dur="500" fill="hold"/>
                                        <p:tgtEl>
                                          <p:spTgt spid="5128"/>
                                        </p:tgtEl>
                                        <p:attrNameLst>
                                          <p:attrName>ppt_x</p:attrName>
                                        </p:attrNameLst>
                                      </p:cBhvr>
                                      <p:tavLst>
                                        <p:tav tm="0">
                                          <p:val>
                                            <p:strVal val="#ppt_x"/>
                                          </p:val>
                                        </p:tav>
                                        <p:tav tm="100000">
                                          <p:val>
                                            <p:strVal val="#ppt_x"/>
                                          </p:val>
                                        </p:tav>
                                      </p:tavLst>
                                    </p:anim>
                                    <p:anim calcmode="lin" valueType="num">
                                      <p:cBhvr additive="base">
                                        <p:cTn id="60" dur="500" fill="hold"/>
                                        <p:tgtEl>
                                          <p:spTgt spid="5128"/>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750"/>
                                  </p:stCondLst>
                                  <p:childTnLst>
                                    <p:set>
                                      <p:cBhvr>
                                        <p:cTn id="62" dur="1" fill="hold">
                                          <p:stCondLst>
                                            <p:cond delay="0"/>
                                          </p:stCondLst>
                                        </p:cTn>
                                        <p:tgtEl>
                                          <p:spTgt spid="9"/>
                                        </p:tgtEl>
                                        <p:attrNameLst>
                                          <p:attrName>style.visibility</p:attrName>
                                        </p:attrNameLst>
                                      </p:cBhvr>
                                      <p:to>
                                        <p:strVal val="visible"/>
                                      </p:to>
                                    </p:set>
                                    <p:anim calcmode="lin" valueType="num">
                                      <p:cBhvr additive="base">
                                        <p:cTn id="63" dur="500" fill="hold"/>
                                        <p:tgtEl>
                                          <p:spTgt spid="9"/>
                                        </p:tgtEl>
                                        <p:attrNameLst>
                                          <p:attrName>ppt_x</p:attrName>
                                        </p:attrNameLst>
                                      </p:cBhvr>
                                      <p:tavLst>
                                        <p:tav tm="0">
                                          <p:val>
                                            <p:strVal val="#ppt_x"/>
                                          </p:val>
                                        </p:tav>
                                        <p:tav tm="100000">
                                          <p:val>
                                            <p:strVal val="#ppt_x"/>
                                          </p:val>
                                        </p:tav>
                                      </p:tavLst>
                                    </p:anim>
                                    <p:anim calcmode="lin" valueType="num">
                                      <p:cBhvr additive="base">
                                        <p:cTn id="64" dur="500" fill="hold"/>
                                        <p:tgtEl>
                                          <p:spTgt spid="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75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500" fill="hold"/>
                                        <p:tgtEl>
                                          <p:spTgt spid="7"/>
                                        </p:tgtEl>
                                        <p:attrNameLst>
                                          <p:attrName>ppt_x</p:attrName>
                                        </p:attrNameLst>
                                      </p:cBhvr>
                                      <p:tavLst>
                                        <p:tav tm="0">
                                          <p:val>
                                            <p:strVal val="#ppt_x"/>
                                          </p:val>
                                        </p:tav>
                                        <p:tav tm="100000">
                                          <p:val>
                                            <p:strVal val="#ppt_x"/>
                                          </p:val>
                                        </p:tav>
                                      </p:tavLst>
                                    </p:anim>
                                    <p:anim calcmode="lin" valueType="num">
                                      <p:cBhvr additive="base">
                                        <p:cTn id="68" dur="500" fill="hold"/>
                                        <p:tgtEl>
                                          <p:spTgt spid="7"/>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750"/>
                                  </p:stCondLst>
                                  <p:childTnLst>
                                    <p:set>
                                      <p:cBhvr>
                                        <p:cTn id="70" dur="1" fill="hold">
                                          <p:stCondLst>
                                            <p:cond delay="0"/>
                                          </p:stCondLst>
                                        </p:cTn>
                                        <p:tgtEl>
                                          <p:spTgt spid="5130"/>
                                        </p:tgtEl>
                                        <p:attrNameLst>
                                          <p:attrName>style.visibility</p:attrName>
                                        </p:attrNameLst>
                                      </p:cBhvr>
                                      <p:to>
                                        <p:strVal val="visible"/>
                                      </p:to>
                                    </p:set>
                                    <p:anim calcmode="lin" valueType="num">
                                      <p:cBhvr additive="base">
                                        <p:cTn id="71" dur="500" fill="hold"/>
                                        <p:tgtEl>
                                          <p:spTgt spid="5130"/>
                                        </p:tgtEl>
                                        <p:attrNameLst>
                                          <p:attrName>ppt_x</p:attrName>
                                        </p:attrNameLst>
                                      </p:cBhvr>
                                      <p:tavLst>
                                        <p:tav tm="0">
                                          <p:val>
                                            <p:strVal val="#ppt_x"/>
                                          </p:val>
                                        </p:tav>
                                        <p:tav tm="100000">
                                          <p:val>
                                            <p:strVal val="#ppt_x"/>
                                          </p:val>
                                        </p:tav>
                                      </p:tavLst>
                                    </p:anim>
                                    <p:anim calcmode="lin" valueType="num">
                                      <p:cBhvr additive="base">
                                        <p:cTn id="72" dur="500" fill="hold"/>
                                        <p:tgtEl>
                                          <p:spTgt spid="5130"/>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750"/>
                                  </p:stCondLst>
                                  <p:childTnLst>
                                    <p:set>
                                      <p:cBhvr>
                                        <p:cTn id="74" dur="1" fill="hold">
                                          <p:stCondLst>
                                            <p:cond delay="0"/>
                                          </p:stCondLst>
                                        </p:cTn>
                                        <p:tgtEl>
                                          <p:spTgt spid="5126"/>
                                        </p:tgtEl>
                                        <p:attrNameLst>
                                          <p:attrName>style.visibility</p:attrName>
                                        </p:attrNameLst>
                                      </p:cBhvr>
                                      <p:to>
                                        <p:strVal val="visible"/>
                                      </p:to>
                                    </p:set>
                                    <p:anim calcmode="lin" valueType="num">
                                      <p:cBhvr additive="base">
                                        <p:cTn id="75" dur="500" fill="hold"/>
                                        <p:tgtEl>
                                          <p:spTgt spid="5126"/>
                                        </p:tgtEl>
                                        <p:attrNameLst>
                                          <p:attrName>ppt_x</p:attrName>
                                        </p:attrNameLst>
                                      </p:cBhvr>
                                      <p:tavLst>
                                        <p:tav tm="0">
                                          <p:val>
                                            <p:strVal val="#ppt_x"/>
                                          </p:val>
                                        </p:tav>
                                        <p:tav tm="100000">
                                          <p:val>
                                            <p:strVal val="#ppt_x"/>
                                          </p:val>
                                        </p:tav>
                                      </p:tavLst>
                                    </p:anim>
                                    <p:anim calcmode="lin" valueType="num">
                                      <p:cBhvr additive="base">
                                        <p:cTn id="76" dur="500" fill="hold"/>
                                        <p:tgtEl>
                                          <p:spTgt spid="5126"/>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750"/>
                                  </p:stCondLst>
                                  <p:childTnLst>
                                    <p:set>
                                      <p:cBhvr>
                                        <p:cTn id="78" dur="1" fill="hold">
                                          <p:stCondLst>
                                            <p:cond delay="0"/>
                                          </p:stCondLst>
                                        </p:cTn>
                                        <p:tgtEl>
                                          <p:spTgt spid="5123"/>
                                        </p:tgtEl>
                                        <p:attrNameLst>
                                          <p:attrName>style.visibility</p:attrName>
                                        </p:attrNameLst>
                                      </p:cBhvr>
                                      <p:to>
                                        <p:strVal val="visible"/>
                                      </p:to>
                                    </p:set>
                                    <p:anim calcmode="lin" valueType="num">
                                      <p:cBhvr additive="base">
                                        <p:cTn id="79" dur="500" fill="hold"/>
                                        <p:tgtEl>
                                          <p:spTgt spid="5123"/>
                                        </p:tgtEl>
                                        <p:attrNameLst>
                                          <p:attrName>ppt_x</p:attrName>
                                        </p:attrNameLst>
                                      </p:cBhvr>
                                      <p:tavLst>
                                        <p:tav tm="0">
                                          <p:val>
                                            <p:strVal val="#ppt_x"/>
                                          </p:val>
                                        </p:tav>
                                        <p:tav tm="100000">
                                          <p:val>
                                            <p:strVal val="#ppt_x"/>
                                          </p:val>
                                        </p:tav>
                                      </p:tavLst>
                                    </p:anim>
                                    <p:anim calcmode="lin" valueType="num">
                                      <p:cBhvr additive="base">
                                        <p:cTn id="80" dur="500" fill="hold"/>
                                        <p:tgtEl>
                                          <p:spTgt spid="5123"/>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750"/>
                                  </p:stCondLst>
                                  <p:childTnLst>
                                    <p:set>
                                      <p:cBhvr>
                                        <p:cTn id="82" dur="1" fill="hold">
                                          <p:stCondLst>
                                            <p:cond delay="0"/>
                                          </p:stCondLst>
                                        </p:cTn>
                                        <p:tgtEl>
                                          <p:spTgt spid="17"/>
                                        </p:tgtEl>
                                        <p:attrNameLst>
                                          <p:attrName>style.visibility</p:attrName>
                                        </p:attrNameLst>
                                      </p:cBhvr>
                                      <p:to>
                                        <p:strVal val="visible"/>
                                      </p:to>
                                    </p:set>
                                    <p:anim calcmode="lin" valueType="num">
                                      <p:cBhvr additive="base">
                                        <p:cTn id="83" dur="500" fill="hold"/>
                                        <p:tgtEl>
                                          <p:spTgt spid="17"/>
                                        </p:tgtEl>
                                        <p:attrNameLst>
                                          <p:attrName>ppt_x</p:attrName>
                                        </p:attrNameLst>
                                      </p:cBhvr>
                                      <p:tavLst>
                                        <p:tav tm="0">
                                          <p:val>
                                            <p:strVal val="#ppt_x"/>
                                          </p:val>
                                        </p:tav>
                                        <p:tav tm="100000">
                                          <p:val>
                                            <p:strVal val="#ppt_x"/>
                                          </p:val>
                                        </p:tav>
                                      </p:tavLst>
                                    </p:anim>
                                    <p:anim calcmode="lin" valueType="num">
                                      <p:cBhvr additive="base">
                                        <p:cTn id="84" dur="500" fill="hold"/>
                                        <p:tgtEl>
                                          <p:spTgt spid="17"/>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750"/>
                                  </p:stCondLst>
                                  <p:childTnLst>
                                    <p:set>
                                      <p:cBhvr>
                                        <p:cTn id="86" dur="1" fill="hold">
                                          <p:stCondLst>
                                            <p:cond delay="0"/>
                                          </p:stCondLst>
                                        </p:cTn>
                                        <p:tgtEl>
                                          <p:spTgt spid="18"/>
                                        </p:tgtEl>
                                        <p:attrNameLst>
                                          <p:attrName>style.visibility</p:attrName>
                                        </p:attrNameLst>
                                      </p:cBhvr>
                                      <p:to>
                                        <p:strVal val="visible"/>
                                      </p:to>
                                    </p:set>
                                    <p:anim calcmode="lin" valueType="num">
                                      <p:cBhvr additive="base">
                                        <p:cTn id="87" dur="500" fill="hold"/>
                                        <p:tgtEl>
                                          <p:spTgt spid="18"/>
                                        </p:tgtEl>
                                        <p:attrNameLst>
                                          <p:attrName>ppt_x</p:attrName>
                                        </p:attrNameLst>
                                      </p:cBhvr>
                                      <p:tavLst>
                                        <p:tav tm="0">
                                          <p:val>
                                            <p:strVal val="#ppt_x"/>
                                          </p:val>
                                        </p:tav>
                                        <p:tav tm="100000">
                                          <p:val>
                                            <p:strVal val="#ppt_x"/>
                                          </p:val>
                                        </p:tav>
                                      </p:tavLst>
                                    </p:anim>
                                    <p:anim calcmode="lin" valueType="num">
                                      <p:cBhvr additive="base">
                                        <p:cTn id="8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P spid="9" grpId="0" animBg="1"/>
      <p:bldP spid="10" grpId="0" animBg="1"/>
      <p:bldP spid="8" grpId="0" animBg="1"/>
      <p:bldP spid="11" grpId="0" animBg="1"/>
      <p:bldP spid="12" grpId="0"/>
      <p:bldP spid="15" grpId="0"/>
      <p:bldP spid="16" grpId="0"/>
      <p:bldP spid="17"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199717" y="147770"/>
            <a:ext cx="11792505" cy="6562817"/>
          </a:xfrm>
          <a:prstGeom prst="roundRect">
            <a:avLst>
              <a:gd name="adj" fmla="val 5034"/>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 name="Text Box 5"/>
          <p:cNvSpPr txBox="1"/>
          <p:nvPr/>
        </p:nvSpPr>
        <p:spPr>
          <a:xfrm>
            <a:off x="747395" y="2486025"/>
            <a:ext cx="10323830" cy="706755"/>
          </a:xfrm>
          <a:prstGeom prst="rect">
            <a:avLst/>
          </a:prstGeom>
          <a:noFill/>
        </p:spPr>
        <p:txBody>
          <a:bodyPr wrap="square" rtlCol="0">
            <a:spAutoFit/>
          </a:bodyPr>
          <a:lstStyle/>
          <a:p>
            <a:pPr marL="342900" indent="-342900">
              <a:buFont typeface="Wingdings" panose="05000000000000000000" charset="0"/>
              <a:buChar char="v"/>
            </a:pPr>
            <a:r>
              <a:rPr lang="en-US" sz="2000">
                <a:latin typeface="Arial" panose="020B0604020202020204" pitchFamily="34" charset="0"/>
                <a:cs typeface="Arial" panose="020B0604020202020204" pitchFamily="34" charset="0"/>
              </a:rPr>
              <a:t>Việc ghi các giá trị vào thanh ghi TRIS sẽ quy định các chân của Port là Input hay Output. Nếu là 0 thì là Output, 1 là Input.</a:t>
            </a:r>
            <a:endParaRPr lang="en-US" sz="2000">
              <a:latin typeface="Arial" panose="020B0604020202020204" pitchFamily="34" charset="0"/>
              <a:cs typeface="Arial" panose="020B0604020202020204" pitchFamily="34" charset="0"/>
            </a:endParaRPr>
          </a:p>
        </p:txBody>
      </p:sp>
      <p:sp>
        <p:nvSpPr>
          <p:cNvPr id="8" name="Rectangle 2"/>
          <p:cNvSpPr/>
          <p:nvPr/>
        </p:nvSpPr>
        <p:spPr>
          <a:xfrm>
            <a:off x="4039870" y="264795"/>
            <a:ext cx="4112895" cy="100520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vi-VN" sz="2800" dirty="0">
                <a:latin typeface="Arial" panose="020B0604020202020204" pitchFamily="34" charset="0"/>
                <a:cs typeface="Arial" panose="020B0604020202020204" pitchFamily="34" charset="0"/>
              </a:rPr>
              <a:t>PORT A + B +C</a:t>
            </a:r>
            <a:endParaRPr lang="en-US" altLang="vi-VN" sz="2800" dirty="0">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221942" y="147135"/>
            <a:ext cx="11792505" cy="6562817"/>
          </a:xfrm>
          <a:prstGeom prst="roundRect">
            <a:avLst>
              <a:gd name="adj" fmla="val 5034"/>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 name="Rectangle 2"/>
          <p:cNvSpPr/>
          <p:nvPr/>
        </p:nvSpPr>
        <p:spPr>
          <a:xfrm>
            <a:off x="4417695" y="254635"/>
            <a:ext cx="3401060" cy="100520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vi-VN" sz="2800" dirty="0">
                <a:latin typeface="Arial" panose="020B0604020202020204" pitchFamily="34" charset="0"/>
                <a:cs typeface="Arial" panose="020B0604020202020204" pitchFamily="34" charset="0"/>
              </a:rPr>
              <a:t>Tổ chức bộ nhớ</a:t>
            </a:r>
            <a:endParaRPr lang="en-US" altLang="vi-VN" sz="2800" dirty="0">
              <a:latin typeface="Arial" panose="020B0604020202020204" pitchFamily="34" charset="0"/>
              <a:cs typeface="Arial" panose="020B0604020202020204" pitchFamily="34" charset="0"/>
            </a:endParaRPr>
          </a:p>
        </p:txBody>
      </p:sp>
      <p:sp>
        <p:nvSpPr>
          <p:cNvPr id="2" name="Text Box 1"/>
          <p:cNvSpPr txBox="1"/>
          <p:nvPr/>
        </p:nvSpPr>
        <p:spPr>
          <a:xfrm>
            <a:off x="407035" y="2322830"/>
            <a:ext cx="7846011" cy="2343655"/>
          </a:xfrm>
          <a:prstGeom prst="rect">
            <a:avLst/>
          </a:prstGeom>
          <a:noFill/>
        </p:spPr>
        <p:txBody>
          <a:bodyPr wrap="square" rtlCol="0">
            <a:spAutoFit/>
          </a:bodyPr>
          <a:lstStyle/>
          <a:p>
            <a:pPr>
              <a:lnSpc>
                <a:spcPct val="150000"/>
              </a:lnSpc>
            </a:pPr>
            <a:r>
              <a:rPr lang="en-US" sz="2000" dirty="0">
                <a:latin typeface="Arial" panose="020B0604020202020204" pitchFamily="34" charset="0"/>
                <a:cs typeface="Arial" panose="020B0604020202020204" pitchFamily="34" charset="0"/>
              </a:rPr>
              <a:t> </a:t>
            </a:r>
            <a:r>
              <a:rPr lang="en-US" sz="2000" b="1" u="sng" dirty="0" err="1">
                <a:latin typeface="Arial" panose="020B0604020202020204" pitchFamily="34" charset="0"/>
                <a:cs typeface="Arial" panose="020B0604020202020204" pitchFamily="34" charset="0"/>
              </a:rPr>
              <a:t>Tổ</a:t>
            </a:r>
            <a:r>
              <a:rPr lang="en-US" sz="2000" b="1" u="sng" dirty="0">
                <a:latin typeface="Arial" panose="020B0604020202020204" pitchFamily="34" charset="0"/>
                <a:cs typeface="Arial" panose="020B0604020202020204" pitchFamily="34" charset="0"/>
              </a:rPr>
              <a:t> </a:t>
            </a:r>
            <a:r>
              <a:rPr lang="en-US" sz="2000" b="1" u="sng" dirty="0" err="1">
                <a:latin typeface="Arial" panose="020B0604020202020204" pitchFamily="34" charset="0"/>
                <a:cs typeface="Arial" panose="020B0604020202020204" pitchFamily="34" charset="0"/>
              </a:rPr>
              <a:t>chức</a:t>
            </a:r>
            <a:r>
              <a:rPr lang="en-US" sz="2000" b="1" u="sng" dirty="0">
                <a:latin typeface="Arial" panose="020B0604020202020204" pitchFamily="34" charset="0"/>
                <a:cs typeface="Arial" panose="020B0604020202020204" pitchFamily="34" charset="0"/>
              </a:rPr>
              <a:t> </a:t>
            </a:r>
            <a:r>
              <a:rPr lang="en-US" sz="2000" b="1" u="sng" dirty="0" err="1">
                <a:latin typeface="Arial" panose="020B0604020202020204" pitchFamily="34" charset="0"/>
                <a:cs typeface="Arial" panose="020B0604020202020204" pitchFamily="34" charset="0"/>
              </a:rPr>
              <a:t>của</a:t>
            </a:r>
            <a:r>
              <a:rPr lang="en-US" sz="2000" b="1" u="sng" dirty="0">
                <a:latin typeface="Arial" panose="020B0604020202020204" pitchFamily="34" charset="0"/>
                <a:cs typeface="Arial" panose="020B0604020202020204" pitchFamily="34" charset="0"/>
              </a:rPr>
              <a:t> </a:t>
            </a:r>
            <a:r>
              <a:rPr lang="en-US" sz="2000" b="1" u="sng" dirty="0" err="1">
                <a:latin typeface="Arial" panose="020B0604020202020204" pitchFamily="34" charset="0"/>
                <a:cs typeface="Arial" panose="020B0604020202020204" pitchFamily="34" charset="0"/>
              </a:rPr>
              <a:t>bộ</a:t>
            </a:r>
            <a:r>
              <a:rPr lang="en-US" sz="2000" b="1" u="sng" dirty="0">
                <a:latin typeface="Arial" panose="020B0604020202020204" pitchFamily="34" charset="0"/>
                <a:cs typeface="Arial" panose="020B0604020202020204" pitchFamily="34" charset="0"/>
              </a:rPr>
              <a:t> </a:t>
            </a:r>
            <a:r>
              <a:rPr lang="en-US" sz="2000" b="1" u="sng" dirty="0" err="1">
                <a:latin typeface="Arial" panose="020B0604020202020204" pitchFamily="34" charset="0"/>
                <a:cs typeface="Arial" panose="020B0604020202020204" pitchFamily="34" charset="0"/>
              </a:rPr>
              <a:t>nhớ</a:t>
            </a:r>
            <a:r>
              <a:rPr lang="en-US" sz="2000" b="1" u="sng" dirty="0">
                <a:latin typeface="Arial" panose="020B0604020202020204" pitchFamily="34" charset="0"/>
                <a:cs typeface="Arial" panose="020B0604020202020204" pitchFamily="34" charset="0"/>
              </a:rPr>
              <a:t> </a:t>
            </a:r>
            <a:r>
              <a:rPr lang="en-US" sz="2000" b="1" u="sng" dirty="0" err="1">
                <a:latin typeface="Arial" panose="020B0604020202020204" pitchFamily="34" charset="0"/>
                <a:cs typeface="Arial" panose="020B0604020202020204" pitchFamily="34" charset="0"/>
              </a:rPr>
              <a:t>chương</a:t>
            </a:r>
            <a:r>
              <a:rPr lang="en-US" sz="2000" b="1" u="sng" dirty="0">
                <a:latin typeface="Arial" panose="020B0604020202020204" pitchFamily="34" charset="0"/>
                <a:cs typeface="Arial" panose="020B0604020202020204" pitchFamily="34" charset="0"/>
              </a:rPr>
              <a:t> </a:t>
            </a:r>
            <a:r>
              <a:rPr lang="en-US" sz="2000" b="1" u="sng" dirty="0" err="1">
                <a:latin typeface="Arial" panose="020B0604020202020204" pitchFamily="34" charset="0"/>
                <a:cs typeface="Arial" panose="020B0604020202020204" pitchFamily="34" charset="0"/>
              </a:rPr>
              <a:t>trình</a:t>
            </a:r>
            <a:r>
              <a:rPr lang="en-US" sz="2000" b="1" u="sng" dirty="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marL="342900" indent="-342900">
              <a:lnSpc>
                <a:spcPct val="150000"/>
              </a:lnSpc>
              <a:buFont typeface="Wingdings" panose="05000000000000000000" charset="0"/>
              <a:buChar char="§"/>
            </a:pPr>
            <a:r>
              <a:rPr lang="en-US" sz="2000" dirty="0" err="1">
                <a:latin typeface="Arial" panose="020B0604020202020204" pitchFamily="34" charset="0"/>
                <a:cs typeface="Arial" panose="020B0604020202020204" pitchFamily="34" charset="0"/>
              </a:rPr>
              <a:t>Bộ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nhớ</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chương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trình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của</a:t>
            </a:r>
            <a:r>
              <a:rPr lang="en-US" sz="2000" dirty="0">
                <a:latin typeface="Arial" panose="020B0604020202020204" pitchFamily="34" charset="0"/>
                <a:cs typeface="Arial" panose="020B0604020202020204" pitchFamily="34" charset="0"/>
              </a:rPr>
              <a:t> vi </a:t>
            </a:r>
            <a:r>
              <a:rPr lang="en-US" sz="2000" dirty="0" err="1">
                <a:latin typeface="Arial" panose="020B0604020202020204" pitchFamily="34" charset="0"/>
                <a:cs typeface="Arial" panose="020B0604020202020204" pitchFamily="34" charset="0"/>
              </a:rPr>
              <a:t>điều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khiển</a:t>
            </a:r>
            <a:r>
              <a:rPr lang="en-US" sz="2000" dirty="0">
                <a:latin typeface="Arial" panose="020B0604020202020204" pitchFamily="34" charset="0"/>
                <a:cs typeface="Arial" panose="020B0604020202020204" pitchFamily="34" charset="0"/>
              </a:rPr>
              <a:t> PIC16F877A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nhớ</a:t>
            </a:r>
            <a:r>
              <a:rPr lang="en-US" sz="2000" dirty="0">
                <a:latin typeface="Arial" panose="020B0604020202020204" pitchFamily="34" charset="0"/>
                <a:cs typeface="Arial" panose="020B0604020202020204" pitchFamily="34" charset="0"/>
              </a:rPr>
              <a:t> Flash.</a:t>
            </a:r>
            <a:endParaRPr lang="en-US" sz="2000" dirty="0">
              <a:latin typeface="Arial" panose="020B0604020202020204" pitchFamily="34" charset="0"/>
              <a:cs typeface="Arial" panose="020B0604020202020204" pitchFamily="34" charset="0"/>
            </a:endParaRPr>
          </a:p>
          <a:p>
            <a:pPr marL="342900" indent="-342900">
              <a:lnSpc>
                <a:spcPct val="150000"/>
              </a:lnSpc>
              <a:buFont typeface="Wingdings" panose="05000000000000000000" charset="0"/>
              <a:buChar char="§"/>
            </a:pPr>
            <a:r>
              <a:rPr lang="en-US" sz="2000" dirty="0">
                <a:latin typeface="Arial" panose="020B0604020202020204" pitchFamily="34" charset="0"/>
                <a:cs typeface="Arial" panose="020B0604020202020204" pitchFamily="34" charset="0"/>
              </a:rPr>
              <a:t>Program </a:t>
            </a:r>
            <a:r>
              <a:rPr lang="en-US" sz="2000">
                <a:latin typeface="Arial" panose="020B0604020202020204" pitchFamily="34" charset="0"/>
                <a:cs typeface="Arial" panose="020B0604020202020204" pitchFamily="34" charset="0"/>
              </a:rPr>
              <a:t>Counter 13 bit</a:t>
            </a:r>
            <a:r>
              <a:rPr lang="en-US" sz="2000" dirty="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marL="342900" indent="-342900">
              <a:lnSpc>
                <a:spcPct val="150000"/>
              </a:lnSpc>
              <a:buFont typeface="Wingdings" panose="05000000000000000000" charset="0"/>
              <a:buChar char="§"/>
            </a:pPr>
            <a:r>
              <a:rPr lang="en-US" sz="2000" dirty="0" err="1">
                <a:latin typeface="Arial" panose="020B0604020202020204" pitchFamily="34" charset="0"/>
                <a:cs typeface="Arial" panose="020B0604020202020204" pitchFamily="34" charset="0"/>
              </a:rPr>
              <a:t>Bộ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nhớ</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chương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trình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còn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bao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gồm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một</a:t>
            </a:r>
            <a:r>
              <a:rPr lang="en-US" sz="2000" dirty="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ngăn</a:t>
            </a:r>
            <a:r>
              <a:rPr lang="en-US" sz="2000">
                <a:latin typeface="Arial" panose="020B0604020202020204" pitchFamily="34" charset="0"/>
                <a:cs typeface="Arial" panose="020B0604020202020204" pitchFamily="34" charset="0"/>
              </a:rPr>
              <a:t> xếp (Stack) </a:t>
            </a:r>
            <a:r>
              <a:rPr lang="en-US" sz="2000" dirty="0">
                <a:latin typeface="Arial" panose="020B0604020202020204" pitchFamily="34" charset="0"/>
                <a:cs typeface="Arial" panose="020B0604020202020204" pitchFamily="34" charset="0"/>
              </a:rPr>
              <a:t>8 </a:t>
            </a:r>
            <a:r>
              <a:rPr lang="en-US" sz="2000" err="1">
                <a:latin typeface="Arial" panose="020B0604020202020204" pitchFamily="34" charset="0"/>
                <a:cs typeface="Arial" panose="020B0604020202020204" pitchFamily="34" charset="0"/>
              </a:rPr>
              <a:t>mức</a:t>
            </a:r>
            <a:r>
              <a:rPr lang="en-US" sz="200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1"/>
          <a:stretch>
            <a:fillRect/>
          </a:stretch>
        </p:blipFill>
        <p:spPr>
          <a:xfrm>
            <a:off x="8322750" y="757237"/>
            <a:ext cx="3390057" cy="56069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25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221942" y="147770"/>
            <a:ext cx="11792505" cy="6562817"/>
          </a:xfrm>
          <a:prstGeom prst="roundRect">
            <a:avLst>
              <a:gd name="adj" fmla="val 5034"/>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 name="Rectangle 2"/>
          <p:cNvSpPr/>
          <p:nvPr/>
        </p:nvSpPr>
        <p:spPr>
          <a:xfrm>
            <a:off x="4417695" y="254635"/>
            <a:ext cx="3401060" cy="100520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vi-VN" sz="2800" dirty="0">
                <a:latin typeface="Arial" panose="020B0604020202020204" pitchFamily="34" charset="0"/>
                <a:cs typeface="Arial" panose="020B0604020202020204" pitchFamily="34" charset="0"/>
              </a:rPr>
              <a:t>Tổ chức bộ nhớ</a:t>
            </a:r>
            <a:endParaRPr lang="en-US" altLang="vi-VN" sz="2800" dirty="0">
              <a:latin typeface="Arial" panose="020B0604020202020204" pitchFamily="34" charset="0"/>
              <a:cs typeface="Arial" panose="020B0604020202020204" pitchFamily="34" charset="0"/>
            </a:endParaRPr>
          </a:p>
        </p:txBody>
      </p:sp>
      <p:sp>
        <p:nvSpPr>
          <p:cNvPr id="2" name="Text Box 1"/>
          <p:cNvSpPr txBox="1"/>
          <p:nvPr/>
        </p:nvSpPr>
        <p:spPr>
          <a:xfrm>
            <a:off x="742315" y="1501775"/>
            <a:ext cx="8337550" cy="2861310"/>
          </a:xfrm>
          <a:prstGeom prst="rect">
            <a:avLst/>
          </a:prstGeom>
          <a:noFill/>
        </p:spPr>
        <p:txBody>
          <a:bodyPr wrap="square" rtlCol="0">
            <a:spAutoFit/>
          </a:bodyPr>
          <a:lstStyle/>
          <a:p>
            <a:pPr>
              <a:lnSpc>
                <a:spcPct val="150000"/>
              </a:lnSpc>
            </a:pPr>
            <a:r>
              <a:rPr lang="en-US" sz="2000" b="1" u="sng" dirty="0" err="1">
                <a:latin typeface="Arial" panose="020B0604020202020204" pitchFamily="34" charset="0"/>
                <a:cs typeface="Arial" panose="020B0604020202020204" pitchFamily="34" charset="0"/>
              </a:rPr>
              <a:t>Tổ chức của</a:t>
            </a:r>
            <a:r>
              <a:rPr lang="en-US" sz="2000" b="1" u="sng" dirty="0">
                <a:latin typeface="Arial" panose="020B0604020202020204" pitchFamily="34" charset="0"/>
                <a:cs typeface="Arial" panose="020B0604020202020204" pitchFamily="34" charset="0"/>
              </a:rPr>
              <a:t> </a:t>
            </a:r>
            <a:r>
              <a:rPr lang="en-US" sz="2000" b="1" u="sng" dirty="0" err="1">
                <a:latin typeface="Arial" panose="020B0604020202020204" pitchFamily="34" charset="0"/>
                <a:cs typeface="Arial" panose="020B0604020202020204" pitchFamily="34" charset="0"/>
              </a:rPr>
              <a:t>bộ</a:t>
            </a:r>
            <a:r>
              <a:rPr lang="en-US" sz="2000" b="1" u="sng" dirty="0">
                <a:latin typeface="Arial" panose="020B0604020202020204" pitchFamily="34" charset="0"/>
                <a:cs typeface="Arial" panose="020B0604020202020204" pitchFamily="34" charset="0"/>
              </a:rPr>
              <a:t> </a:t>
            </a:r>
            <a:r>
              <a:rPr lang="en-US" sz="2000" b="1" u="sng" dirty="0" err="1">
                <a:latin typeface="Arial" panose="020B0604020202020204" pitchFamily="34" charset="0"/>
                <a:cs typeface="Arial" panose="020B0604020202020204" pitchFamily="34" charset="0"/>
              </a:rPr>
              <a:t>nhớ</a:t>
            </a:r>
            <a:r>
              <a:rPr lang="en-US" sz="2000" b="1" u="sng" dirty="0">
                <a:latin typeface="Arial" panose="020B0604020202020204" pitchFamily="34" charset="0"/>
                <a:cs typeface="Arial" panose="020B0604020202020204" pitchFamily="34" charset="0"/>
              </a:rPr>
              <a:t> </a:t>
            </a:r>
            <a:r>
              <a:rPr lang="en-US" sz="2000" b="1" u="sng" dirty="0" err="1">
                <a:latin typeface="Arial" panose="020B0604020202020204" pitchFamily="34" charset="0"/>
                <a:cs typeface="Arial" panose="020B0604020202020204" pitchFamily="34" charset="0"/>
              </a:rPr>
              <a:t>dữ</a:t>
            </a:r>
            <a:r>
              <a:rPr lang="en-US" sz="2000" b="1" u="sng" dirty="0">
                <a:latin typeface="Arial" panose="020B0604020202020204" pitchFamily="34" charset="0"/>
                <a:cs typeface="Arial" panose="020B0604020202020204" pitchFamily="34" charset="0"/>
              </a:rPr>
              <a:t> </a:t>
            </a:r>
            <a:r>
              <a:rPr lang="en-US" sz="2000" b="1" u="sng" dirty="0" err="1">
                <a:latin typeface="Arial" panose="020B0604020202020204" pitchFamily="34" charset="0"/>
                <a:cs typeface="Arial" panose="020B0604020202020204" pitchFamily="34" charset="0"/>
              </a:rPr>
              <a:t>liệu</a:t>
            </a:r>
            <a:r>
              <a:rPr lang="en-US" sz="2000" b="1" u="sng" dirty="0">
                <a:latin typeface="Arial" panose="020B0604020202020204" pitchFamily="34" charset="0"/>
                <a:cs typeface="Arial" panose="020B0604020202020204" pitchFamily="34" charset="0"/>
              </a:rPr>
              <a:t>:</a:t>
            </a:r>
            <a:endParaRPr lang="en-US" sz="2000" b="1" u="sng" dirty="0">
              <a:latin typeface="Arial" panose="020B0604020202020204" pitchFamily="34" charset="0"/>
              <a:cs typeface="Arial" panose="020B0604020202020204" pitchFamily="34" charset="0"/>
            </a:endParaRPr>
          </a:p>
          <a:p>
            <a:pPr marL="342900" indent="-342900">
              <a:lnSpc>
                <a:spcPct val="150000"/>
              </a:lnSpc>
              <a:buFont typeface="Wingdings" panose="05000000000000000000" charset="0"/>
              <a:buChar char="§"/>
            </a:pPr>
            <a:r>
              <a:rPr lang="en-US" sz="2000" dirty="0" err="1">
                <a:latin typeface="Arial" panose="020B0604020202020204" pitchFamily="34" charset="0"/>
                <a:cs typeface="Arial" panose="020B0604020202020204" pitchFamily="34" charset="0"/>
              </a:rPr>
              <a:t>Bộ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nhớ</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dữ</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liệu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chia </a:t>
            </a:r>
            <a:r>
              <a:rPr lang="en-US" sz="2000" dirty="0" err="1">
                <a:latin typeface="Arial" panose="020B0604020202020204" pitchFamily="34" charset="0"/>
                <a:cs typeface="Arial" panose="020B0604020202020204" pitchFamily="34" charset="0"/>
              </a:rPr>
              <a:t>ra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làm</a:t>
            </a:r>
            <a:r>
              <a:rPr lang="en-US" sz="2000" dirty="0">
                <a:latin typeface="Arial" panose="020B0604020202020204" pitchFamily="34" charset="0"/>
                <a:cs typeface="Arial" panose="020B0604020202020204" pitchFamily="34" charset="0"/>
              </a:rPr>
              <a:t> 4 bank: bank 0, bank 1, bank 2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bank 3.</a:t>
            </a:r>
            <a:endParaRPr lang="en-US" sz="2000" dirty="0">
              <a:latin typeface="Arial" panose="020B0604020202020204" pitchFamily="34" charset="0"/>
              <a:cs typeface="Arial" panose="020B0604020202020204" pitchFamily="34" charset="0"/>
            </a:endParaRPr>
          </a:p>
          <a:p>
            <a:pPr marL="342900" indent="-342900">
              <a:lnSpc>
                <a:spcPct val="150000"/>
              </a:lnSpc>
              <a:buFont typeface="Wingdings" panose="05000000000000000000" charset="0"/>
              <a:buChar char="§"/>
            </a:pPr>
            <a:r>
              <a:rPr lang="en-US" sz="2000" dirty="0" err="1">
                <a:latin typeface="Arial" panose="020B0604020202020204" pitchFamily="34" charset="0"/>
                <a:cs typeface="Arial" panose="020B0604020202020204" pitchFamily="34" charset="0"/>
              </a:rPr>
              <a:t>Mỗi</a:t>
            </a:r>
            <a:r>
              <a:rPr lang="en-US" sz="2000" dirty="0">
                <a:latin typeface="Arial" panose="020B0604020202020204" pitchFamily="34" charset="0"/>
                <a:cs typeface="Arial" panose="020B0604020202020204" pitchFamily="34" charset="0"/>
              </a:rPr>
              <a:t> bank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dung </a:t>
            </a:r>
            <a:r>
              <a:rPr lang="en-US" sz="2000" dirty="0" err="1">
                <a:latin typeface="Arial" panose="020B0604020202020204" pitchFamily="34" charset="0"/>
                <a:cs typeface="Arial" panose="020B0604020202020204" pitchFamily="34" charset="0"/>
              </a:rPr>
              <a:t>lượng</a:t>
            </a:r>
            <a:r>
              <a:rPr lang="en-US" sz="2000" dirty="0">
                <a:latin typeface="Arial" panose="020B0604020202020204" pitchFamily="34" charset="0"/>
                <a:cs typeface="Arial" panose="020B0604020202020204" pitchFamily="34" charset="0"/>
              </a:rPr>
              <a:t> 128 byte</a:t>
            </a:r>
            <a:endParaRPr lang="en-US" sz="2000" dirty="0">
              <a:latin typeface="Arial" panose="020B0604020202020204" pitchFamily="34" charset="0"/>
              <a:cs typeface="Arial" panose="020B0604020202020204" pitchFamily="34" charset="0"/>
            </a:endParaRPr>
          </a:p>
          <a:p>
            <a:pPr marL="342900" indent="-342900">
              <a:lnSpc>
                <a:spcPct val="150000"/>
              </a:lnSpc>
              <a:buFont typeface="Wingdings" panose="05000000000000000000" charset="0"/>
              <a:buChar char="§"/>
            </a:pP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bank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lựa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chọn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bằng</a:t>
            </a:r>
            <a:r>
              <a:rPr lang="en-US" sz="2000" dirty="0">
                <a:latin typeface="Arial" panose="020B0604020202020204" pitchFamily="34" charset="0"/>
                <a:cs typeface="Arial" panose="020B0604020202020204" pitchFamily="34" charset="0"/>
              </a:rPr>
              <a:t> bit RP0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bit RP1 ở </a:t>
            </a:r>
            <a:r>
              <a:rPr lang="en-US" sz="2000" dirty="0" err="1">
                <a:latin typeface="Arial" panose="020B0604020202020204" pitchFamily="34" charset="0"/>
                <a:cs typeface="Arial" panose="020B0604020202020204" pitchFamily="34" charset="0"/>
              </a:rPr>
              <a:t>thanh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ghi</a:t>
            </a:r>
            <a:r>
              <a:rPr lang="en-US" sz="2000" dirty="0">
                <a:latin typeface="Arial" panose="020B0604020202020204" pitchFamily="34" charset="0"/>
                <a:cs typeface="Arial" panose="020B0604020202020204" pitchFamily="34" charset="0"/>
              </a:rPr>
              <a:t> Status.</a:t>
            </a:r>
            <a:endParaRPr lang="en-US" sz="2000" dirty="0">
              <a:latin typeface="Arial" panose="020B0604020202020204" pitchFamily="34" charset="0"/>
              <a:cs typeface="Arial" panose="020B0604020202020204" pitchFamily="34" charset="0"/>
            </a:endParaRPr>
          </a:p>
          <a:p>
            <a:pPr indent="0">
              <a:lnSpc>
                <a:spcPct val="150000"/>
              </a:lnSpc>
              <a:buFont typeface="Wingdings" panose="05000000000000000000" charset="0"/>
              <a:buNone/>
            </a:pPr>
            <a:endParaRPr lang="en-US" sz="2000" dirty="0">
              <a:latin typeface="Arial" panose="020B0604020202020204" pitchFamily="34" charset="0"/>
              <a:cs typeface="Arial" panose="020B0604020202020204" pitchFamily="34" charset="0"/>
            </a:endParaRPr>
          </a:p>
        </p:txBody>
      </p:sp>
      <p:sp>
        <p:nvSpPr>
          <p:cNvPr id="5" name="Text Box 4"/>
          <p:cNvSpPr txBox="1"/>
          <p:nvPr/>
        </p:nvSpPr>
        <p:spPr>
          <a:xfrm>
            <a:off x="875665" y="4482465"/>
            <a:ext cx="4664710" cy="460375"/>
          </a:xfrm>
          <a:prstGeom prst="rect">
            <a:avLst/>
          </a:prstGeom>
          <a:noFill/>
        </p:spPr>
        <p:txBody>
          <a:bodyPr wrap="square" rtlCol="0">
            <a:spAutoFit/>
          </a:bodyPr>
          <a:lstStyle/>
          <a:p>
            <a:r>
              <a:rPr lang="en-US" sz="2400" b="1" u="sng" dirty="0" err="1"/>
              <a:t>Thanh</a:t>
            </a:r>
            <a:r>
              <a:rPr lang="en-US" sz="2400" b="1" u="sng" dirty="0"/>
              <a:t> </a:t>
            </a:r>
            <a:r>
              <a:rPr lang="en-US" sz="2400" b="1" u="sng" dirty="0" err="1"/>
              <a:t>ghi</a:t>
            </a:r>
            <a:r>
              <a:rPr lang="en-US" sz="2400" b="1" u="sng" dirty="0"/>
              <a:t> Status</a:t>
            </a:r>
            <a:endParaRPr lang="en-US" sz="2400" b="1" u="sng" dirty="0"/>
          </a:p>
        </p:txBody>
      </p:sp>
      <p:pic>
        <p:nvPicPr>
          <p:cNvPr id="7" name="Picture 6"/>
          <p:cNvPicPr>
            <a:picLocks noChangeAspect="1"/>
          </p:cNvPicPr>
          <p:nvPr/>
        </p:nvPicPr>
        <p:blipFill>
          <a:blip r:embed="rId1"/>
          <a:stretch>
            <a:fillRect/>
          </a:stretch>
        </p:blipFill>
        <p:spPr>
          <a:xfrm>
            <a:off x="661670" y="5235575"/>
            <a:ext cx="8498840" cy="10121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cBhvr>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to="" calcmode="lin" valueType="num">
                                      <p:cBhvr>
                                        <p:cTn id="17" dur="1" fill="hold"/>
                                        <p:tgtEl>
                                          <p:spTgt spid="7"/>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bldP spid="5" grpId="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pic>
        <p:nvPicPr>
          <p:cNvPr id="3" name="Picture 14"/>
          <p:cNvPicPr>
            <a:picLocks noChangeAspect="1"/>
          </p:cNvPicPr>
          <p:nvPr/>
        </p:nvPicPr>
        <p:blipFill>
          <a:blip r:embed="rId2"/>
          <a:stretch>
            <a:fillRect/>
          </a:stretch>
        </p:blipFill>
        <p:spPr>
          <a:xfrm>
            <a:off x="4039235" y="0"/>
            <a:ext cx="5046980" cy="6858635"/>
          </a:xfrm>
          <a:prstGeom prst="rect">
            <a:avLst/>
          </a:prstGeom>
          <a:noFill/>
          <a:ln>
            <a:noFill/>
          </a:ln>
        </p:spPr>
      </p:pic>
      <p:sp>
        <p:nvSpPr>
          <p:cNvPr id="2" name="Text Box 1"/>
          <p:cNvSpPr txBox="1"/>
          <p:nvPr/>
        </p:nvSpPr>
        <p:spPr>
          <a:xfrm>
            <a:off x="0" y="225425"/>
            <a:ext cx="4039235" cy="645160"/>
          </a:xfrm>
          <a:prstGeom prst="rect">
            <a:avLst/>
          </a:prstGeom>
          <a:noFill/>
        </p:spPr>
        <p:txBody>
          <a:bodyPr wrap="none" rtlCol="0">
            <a:spAutoFit/>
          </a:bodyPr>
          <a:lstStyle/>
          <a:p>
            <a:pPr algn="l"/>
            <a:r>
              <a:rPr lang="en-US">
                <a:solidFill>
                  <a:schemeClr val="bg1"/>
                </a:solidFill>
              </a:rPr>
              <a:t>Ngăn xếp và bản đồ bộ nhớ chương trình.</a:t>
            </a:r>
            <a:endParaRPr lang="en-US">
              <a:solidFill>
                <a:schemeClr val="bg1"/>
              </a:solidFill>
            </a:endParaRPr>
          </a:p>
          <a:p>
            <a:pPr algn="l"/>
            <a:r>
              <a:rPr lang="en-US">
                <a:solidFill>
                  <a:schemeClr val="bg1"/>
                </a:solidFill>
              </a:rPr>
              <a:t>Sơ đồ bộ nhớ dữ liệu PIC16F877A</a:t>
            </a:r>
            <a:endParaRPr lang="en-US">
              <a:solidFill>
                <a:schemeClr val="bg1"/>
              </a:solidFill>
            </a:endParaRPr>
          </a:p>
        </p:txBody>
      </p:sp>
      <p:sp>
        <p:nvSpPr>
          <p:cNvPr id="4" name="Text Box 1"/>
          <p:cNvSpPr txBox="1"/>
          <p:nvPr/>
        </p:nvSpPr>
        <p:spPr>
          <a:xfrm>
            <a:off x="119619" y="1096010"/>
            <a:ext cx="3322320" cy="3323987"/>
          </a:xfrm>
          <a:prstGeom prst="rect">
            <a:avLst/>
          </a:prstGeom>
          <a:noFill/>
        </p:spPr>
        <p:txBody>
          <a:bodyPr wrap="square" rtlCol="0">
            <a:spAutoFit/>
          </a:bodyPr>
          <a:lstStyle/>
          <a:p>
            <a:pPr marL="342900" indent="-342900">
              <a:lnSpc>
                <a:spcPct val="150000"/>
              </a:lnSpc>
              <a:buFont typeface="Wingdings" panose="05000000000000000000" charset="0"/>
              <a:buChar char="§"/>
            </a:pPr>
            <a:r>
              <a:rPr lang="en-US" sz="2000" dirty="0">
                <a:solidFill>
                  <a:schemeClr val="bg1"/>
                </a:solidFill>
                <a:latin typeface="Arial" panose="020B0604020202020204" pitchFamily="34" charset="0"/>
                <a:cs typeface="Arial" panose="020B0604020202020204" pitchFamily="34" charset="0"/>
              </a:rPr>
              <a:t>VD: </a:t>
            </a:r>
            <a:r>
              <a:rPr lang="en-US" sz="2000" dirty="0" err="1">
                <a:solidFill>
                  <a:schemeClr val="bg1"/>
                </a:solidFill>
                <a:latin typeface="Arial" panose="020B0604020202020204" pitchFamily="34" charset="0"/>
                <a:cs typeface="Arial" panose="020B0604020202020204" pitchFamily="34" charset="0"/>
              </a:rPr>
              <a:t>Muốn</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chọn</a:t>
            </a:r>
            <a:r>
              <a:rPr lang="en-US" sz="2000" dirty="0">
                <a:solidFill>
                  <a:schemeClr val="bg1"/>
                </a:solidFill>
                <a:latin typeface="Arial" panose="020B0604020202020204" pitchFamily="34" charset="0"/>
                <a:cs typeface="Arial" panose="020B0604020202020204" pitchFamily="34" charset="0"/>
              </a:rPr>
              <a:t> bank 1 </a:t>
            </a:r>
            <a:r>
              <a:rPr lang="en-US" sz="2000" dirty="0" err="1">
                <a:solidFill>
                  <a:schemeClr val="bg1"/>
                </a:solidFill>
                <a:latin typeface="Arial" panose="020B0604020202020204" pitchFamily="34" charset="0"/>
                <a:cs typeface="Arial" panose="020B0604020202020204" pitchFamily="34" charset="0"/>
              </a:rPr>
              <a:t>thì</a:t>
            </a:r>
            <a:r>
              <a:rPr lang="en-US" sz="2000" dirty="0">
                <a:solidFill>
                  <a:schemeClr val="bg1"/>
                </a:solidFill>
                <a:latin typeface="Arial" panose="020B0604020202020204" pitchFamily="34" charset="0"/>
                <a:cs typeface="Arial" panose="020B0604020202020204" pitchFamily="34" charset="0"/>
              </a:rPr>
              <a:t> ta </a:t>
            </a:r>
            <a:r>
              <a:rPr lang="en-US" sz="2000" dirty="0" err="1">
                <a:solidFill>
                  <a:schemeClr val="bg1"/>
                </a:solidFill>
                <a:latin typeface="Arial" panose="020B0604020202020204" pitchFamily="34" charset="0"/>
                <a:cs typeface="Arial" panose="020B0604020202020204" pitchFamily="34" charset="0"/>
              </a:rPr>
              <a:t>chọn</a:t>
            </a:r>
            <a:r>
              <a:rPr lang="en-US" sz="2000" dirty="0">
                <a:solidFill>
                  <a:schemeClr val="bg1"/>
                </a:solidFill>
                <a:latin typeface="Arial" panose="020B0604020202020204" pitchFamily="34" charset="0"/>
                <a:cs typeface="Arial" panose="020B0604020202020204" pitchFamily="34" charset="0"/>
              </a:rPr>
              <a:t> RP0= 1 , RP1=0 </a:t>
            </a:r>
            <a:r>
              <a:rPr lang="en-US" sz="2000" dirty="0" err="1">
                <a:solidFill>
                  <a:schemeClr val="bg1"/>
                </a:solidFill>
                <a:latin typeface="Arial" panose="020B0604020202020204" pitchFamily="34" charset="0"/>
                <a:cs typeface="Arial" panose="020B0604020202020204" pitchFamily="34" charset="0"/>
              </a:rPr>
              <a:t>bằng</a:t>
            </a:r>
            <a:r>
              <a:rPr lang="en-US" sz="2000" dirty="0">
                <a:solidFill>
                  <a:schemeClr val="bg1"/>
                </a:solidFill>
                <a:latin typeface="Arial" panose="020B0604020202020204" pitchFamily="34" charset="0"/>
                <a:cs typeface="Arial" panose="020B0604020202020204" pitchFamily="34" charset="0"/>
              </a:rPr>
              <a:t> 2 </a:t>
            </a:r>
            <a:r>
              <a:rPr lang="en-US" sz="2000" dirty="0" err="1">
                <a:solidFill>
                  <a:schemeClr val="bg1"/>
                </a:solidFill>
                <a:latin typeface="Arial" panose="020B0604020202020204" pitchFamily="34" charset="0"/>
                <a:cs typeface="Arial" panose="020B0604020202020204" pitchFamily="34" charset="0"/>
              </a:rPr>
              <a:t>lệnh</a:t>
            </a:r>
            <a:r>
              <a:rPr lang="en-US" sz="2000" dirty="0">
                <a:solidFill>
                  <a:schemeClr val="bg1"/>
                </a:solidFill>
                <a:latin typeface="Arial" panose="020B0604020202020204" pitchFamily="34" charset="0"/>
                <a:cs typeface="Arial" panose="020B0604020202020204" pitchFamily="34" charset="0"/>
              </a:rPr>
              <a:t> </a:t>
            </a:r>
            <a:r>
              <a:rPr lang="en-US" sz="2000" dirty="0" err="1">
                <a:solidFill>
                  <a:schemeClr val="bg1"/>
                </a:solidFill>
                <a:latin typeface="Arial" panose="020B0604020202020204" pitchFamily="34" charset="0"/>
                <a:cs typeface="Arial" panose="020B0604020202020204" pitchFamily="34" charset="0"/>
              </a:rPr>
              <a:t>sau</a:t>
            </a:r>
            <a:r>
              <a:rPr lang="en-US" sz="2000" dirty="0">
                <a:solidFill>
                  <a:schemeClr val="bg1"/>
                </a:solidFill>
                <a:latin typeface="Arial" panose="020B0604020202020204" pitchFamily="34" charset="0"/>
                <a:cs typeface="Arial" panose="020B0604020202020204" pitchFamily="34" charset="0"/>
              </a:rPr>
              <a:t>:</a:t>
            </a:r>
            <a:endParaRPr lang="en-US" sz="2000" dirty="0">
              <a:solidFill>
                <a:schemeClr val="bg1"/>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charset="0"/>
              <a:buChar char="§"/>
            </a:pPr>
            <a:r>
              <a:rPr lang="en-US" sz="2000" dirty="0">
                <a:solidFill>
                  <a:schemeClr val="bg1"/>
                </a:solidFill>
                <a:latin typeface="Arial" panose="020B0604020202020204" pitchFamily="34" charset="0"/>
                <a:cs typeface="Arial" panose="020B0604020202020204" pitchFamily="34" charset="0"/>
              </a:rPr>
              <a:t>BSF STATUS,5 ; bit </a:t>
            </a:r>
            <a:r>
              <a:rPr lang="en-US" sz="2000" dirty="0" err="1">
                <a:solidFill>
                  <a:schemeClr val="bg1"/>
                </a:solidFill>
                <a:latin typeface="Arial" panose="020B0604020202020204" pitchFamily="34" charset="0"/>
                <a:cs typeface="Arial" panose="020B0604020202020204" pitchFamily="34" charset="0"/>
              </a:rPr>
              <a:t>số</a:t>
            </a:r>
            <a:r>
              <a:rPr lang="en-US" sz="2000" dirty="0">
                <a:solidFill>
                  <a:schemeClr val="bg1"/>
                </a:solidFill>
                <a:latin typeface="Arial" panose="020B0604020202020204" pitchFamily="34" charset="0"/>
                <a:cs typeface="Arial" panose="020B0604020202020204" pitchFamily="34" charset="0"/>
              </a:rPr>
              <a:t> 5 RP0 = 1</a:t>
            </a:r>
            <a:endParaRPr lang="en-US" sz="2000" dirty="0">
              <a:solidFill>
                <a:schemeClr val="bg1"/>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charset="0"/>
              <a:buChar char="§"/>
            </a:pPr>
            <a:r>
              <a:rPr lang="en-US" sz="2000" dirty="0">
                <a:solidFill>
                  <a:schemeClr val="bg1"/>
                </a:solidFill>
                <a:latin typeface="Arial" panose="020B0604020202020204" pitchFamily="34" charset="0"/>
                <a:cs typeface="Arial" panose="020B0604020202020204" pitchFamily="34" charset="0"/>
              </a:rPr>
              <a:t>BCF STATUS,6 ; bit </a:t>
            </a:r>
            <a:r>
              <a:rPr lang="en-US" sz="2000" dirty="0" err="1">
                <a:solidFill>
                  <a:schemeClr val="bg1"/>
                </a:solidFill>
                <a:latin typeface="Arial" panose="020B0604020202020204" pitchFamily="34" charset="0"/>
                <a:cs typeface="Arial" panose="020B0604020202020204" pitchFamily="34" charset="0"/>
              </a:rPr>
              <a:t>số</a:t>
            </a:r>
            <a:r>
              <a:rPr lang="en-US" sz="2000" dirty="0">
                <a:solidFill>
                  <a:schemeClr val="bg1"/>
                </a:solidFill>
                <a:latin typeface="Arial" panose="020B0604020202020204" pitchFamily="34" charset="0"/>
                <a:cs typeface="Arial" panose="020B0604020202020204" pitchFamily="34" charset="0"/>
              </a:rPr>
              <a:t> 6 RP1= 0</a:t>
            </a:r>
            <a:endParaRPr lang="en-US" sz="20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stretch>
            <a:fillRect/>
          </a:stretch>
        </p:blipFill>
        <p:spPr>
          <a:xfrm>
            <a:off x="0" y="4588420"/>
            <a:ext cx="4039235" cy="203014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Rectangle: Rounded Corners 3"/>
          <p:cNvSpPr/>
          <p:nvPr/>
        </p:nvSpPr>
        <p:spPr>
          <a:xfrm>
            <a:off x="221942" y="133165"/>
            <a:ext cx="11792505" cy="6562817"/>
          </a:xfrm>
          <a:prstGeom prst="roundRect">
            <a:avLst>
              <a:gd name="adj" fmla="val 5034"/>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5" name="Rectangle 2"/>
          <p:cNvSpPr/>
          <p:nvPr/>
        </p:nvSpPr>
        <p:spPr>
          <a:xfrm>
            <a:off x="3209290" y="244475"/>
            <a:ext cx="5773420" cy="100520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vi-VN" sz="2800" dirty="0"/>
              <a:t>Tập lệnh của vi điều khiển Pic 16F877A</a:t>
            </a:r>
            <a:endParaRPr lang="en-US" altLang="vi-VN" sz="2800" dirty="0"/>
          </a:p>
        </p:txBody>
      </p:sp>
      <p:sp>
        <p:nvSpPr>
          <p:cNvPr id="16" name="Rectangle 2"/>
          <p:cNvSpPr/>
          <p:nvPr/>
        </p:nvSpPr>
        <p:spPr>
          <a:xfrm>
            <a:off x="3198063" y="254093"/>
            <a:ext cx="5773420" cy="100520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vi-VN" sz="2800" dirty="0" err="1"/>
              <a:t>Một</a:t>
            </a:r>
            <a:r>
              <a:rPr lang="en-US" altLang="vi-VN" sz="2800" dirty="0"/>
              <a:t> </a:t>
            </a:r>
            <a:r>
              <a:rPr lang="en-US" altLang="vi-VN" sz="2800" dirty="0" err="1"/>
              <a:t>sô</a:t>
            </a:r>
            <a:r>
              <a:rPr lang="en-US" altLang="vi-VN" sz="2800" dirty="0"/>
              <a:t>́ </a:t>
            </a:r>
            <a:r>
              <a:rPr lang="en-US" altLang="vi-VN" sz="2800" dirty="0" err="1"/>
              <a:t>lệnh</a:t>
            </a:r>
            <a:r>
              <a:rPr lang="en-US" altLang="vi-VN" sz="2800" dirty="0"/>
              <a:t> </a:t>
            </a:r>
            <a:r>
              <a:rPr lang="en-US" altLang="vi-VN" sz="2800" dirty="0" err="1"/>
              <a:t>khác</a:t>
            </a:r>
            <a:endParaRPr lang="en-US" altLang="vi-VN" sz="2800" dirty="0"/>
          </a:p>
        </p:txBody>
      </p:sp>
      <p:sp>
        <p:nvSpPr>
          <p:cNvPr id="20" name="Text Box 1"/>
          <p:cNvSpPr txBox="1"/>
          <p:nvPr/>
        </p:nvSpPr>
        <p:spPr>
          <a:xfrm>
            <a:off x="537383" y="1380572"/>
            <a:ext cx="5189016" cy="4524315"/>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ADDWF</a:t>
            </a:r>
            <a:endParaRPr lang="en-US" sz="1600" b="1"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Cú pháp: ADDWF f,d	</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(0≤f≤255, d thuộc [0,1]).</a:t>
            </a:r>
            <a:endParaRPr lang="en-US" sz="1600"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Tác dụng: cộng giá trị hai thanh ghi W và thanh ghi f. Kết quả được chứa trong thanh ghi W nếu d = 0 hoặc thanh ghi f nếu d =1.</a:t>
            </a:r>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Cơ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hưởng</a:t>
            </a:r>
            <a:r>
              <a:rPr lang="vi-VN" sz="1600" dirty="0">
                <a:latin typeface="Times New Roman" panose="02020603050405020304" pitchFamily="18" charset="0"/>
                <a:cs typeface="Times New Roman" panose="02020603050405020304" pitchFamily="18" charset="0"/>
              </a:rPr>
              <a:t>: C, DC, Z.</a:t>
            </a:r>
            <a:endParaRPr lang="en-US" sz="1600"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ANDLW</a:t>
            </a:r>
            <a:endParaRPr lang="en-US" sz="1600" b="1"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Cú pháp: ANDLW k	</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(0≤k≤255)</a:t>
            </a:r>
            <a:endParaRPr lang="en-US" sz="1600"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Tác dụng: thực hiện phép toán AND giữa thanh ghi và giá trị k, kết quả được chứa trong thanh ghi W.</a:t>
            </a:r>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Cơ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hưởng</a:t>
            </a:r>
            <a:r>
              <a:rPr lang="vi-VN" sz="1600" dirty="0">
                <a:latin typeface="Times New Roman" panose="02020603050405020304" pitchFamily="18" charset="0"/>
                <a:cs typeface="Times New Roman" panose="02020603050405020304" pitchFamily="18" charset="0"/>
              </a:rPr>
              <a:t>: Z.</a:t>
            </a:r>
            <a:endParaRPr lang="en-US" sz="1600"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BCF</a:t>
            </a:r>
            <a:endParaRPr lang="en-US" sz="1600" b="1"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Cú pháp: BCF f,b	</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(0≤f≤127, 0≤b≤7) </a:t>
            </a:r>
            <a:endParaRPr lang="en-US" sz="1600"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Tác dụng: xóa bit b trong thanh ghi f về giá trị 0. </a:t>
            </a:r>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Cơ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hưởng</a:t>
            </a:r>
            <a:r>
              <a:rPr lang="vi-VN" sz="1600" dirty="0">
                <a:latin typeface="Times New Roman" panose="02020603050405020304" pitchFamily="18" charset="0"/>
                <a:cs typeface="Times New Roman" panose="02020603050405020304" pitchFamily="18" charset="0"/>
              </a:rPr>
              <a:t>: không có.</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21" name="Text Box 1"/>
          <p:cNvSpPr txBox="1"/>
          <p:nvPr/>
        </p:nvSpPr>
        <p:spPr>
          <a:xfrm>
            <a:off x="5881197" y="1379946"/>
            <a:ext cx="5189016" cy="4770537"/>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BSF</a:t>
            </a:r>
            <a:endParaRPr lang="en-US" sz="1600" b="1"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Cú pháp: BSF f,b	</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(0≤f≤127, 0≤b≤7) </a:t>
            </a:r>
            <a:endParaRPr lang="en-US" sz="1600"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Tác dụng: set bit b trong t</a:t>
            </a:r>
            <a:r>
              <a:rPr lang="en-US" sz="1600" dirty="0">
                <a:latin typeface="Times New Roman" panose="02020603050405020304" pitchFamily="18" charset="0"/>
                <a:cs typeface="Times New Roman" panose="02020603050405020304" pitchFamily="18" charset="0"/>
              </a:rPr>
              <a:t>ha</a:t>
            </a:r>
            <a:r>
              <a:rPr lang="vi-VN" sz="1600" dirty="0">
                <a:latin typeface="Times New Roman" panose="02020603050405020304" pitchFamily="18" charset="0"/>
                <a:cs typeface="Times New Roman" panose="02020603050405020304" pitchFamily="18" charset="0"/>
              </a:rPr>
              <a:t>nh ghi f.</a:t>
            </a:r>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Cơ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hưởng</a:t>
            </a:r>
            <a:r>
              <a:rPr lang="vi-VN" sz="1600" dirty="0">
                <a:latin typeface="Times New Roman" panose="02020603050405020304" pitchFamily="18" charset="0"/>
                <a:cs typeface="Times New Roman" panose="02020603050405020304" pitchFamily="18" charset="0"/>
              </a:rPr>
              <a:t>: không có.</a:t>
            </a:r>
            <a:endParaRPr lang="en-US" sz="1600"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BTFSS</a:t>
            </a:r>
            <a:endParaRPr lang="en-US" sz="1600" b="1"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Cú pháp: BTFSS f,b	</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(0≤f≤127, 0≤b≤7)</a:t>
            </a:r>
            <a:endParaRPr lang="en-US" sz="1600"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Tác dụng: kiểm tra bit b trong thanh ghi f. Nếu bit b bằng 0, lệnh tiếp theo được thực thi. Nếu bit b bằng 1, lệnh tiếp theo được bỏ qua và thay vào đó là lệnh NOP.</a:t>
            </a:r>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Cơ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hưởng</a:t>
            </a:r>
            <a:r>
              <a:rPr lang="vi-VN" sz="1600" dirty="0">
                <a:latin typeface="Times New Roman" panose="02020603050405020304" pitchFamily="18" charset="0"/>
                <a:cs typeface="Times New Roman" panose="02020603050405020304" pitchFamily="18" charset="0"/>
              </a:rPr>
              <a:t>: không có.</a:t>
            </a:r>
            <a:endParaRPr lang="en-US" sz="1600"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BTFSC</a:t>
            </a:r>
            <a:endParaRPr lang="en-US" sz="1600" b="1"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Cú pháp: BTFSC f,b	</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(0≤f≤127, 0≤b≤7)</a:t>
            </a:r>
            <a:endParaRPr lang="en-US" sz="1600"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Tác dụng: kiểm tra bit b trong thanh ghi f. Nếu bit b bằng 1, lệnh tiếp theo được thực thi. Nếu bit b bằng 0, lệnh tiếp theo được bỏ qua và thay vào đó là lệnh NOP.</a:t>
            </a:r>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Cơ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hưởng</a:t>
            </a:r>
            <a:r>
              <a:rPr lang="vi-VN" sz="1600" dirty="0">
                <a:latin typeface="Times New Roman" panose="02020603050405020304" pitchFamily="18" charset="0"/>
                <a:cs typeface="Times New Roman" panose="02020603050405020304" pitchFamily="18" charset="0"/>
              </a:rPr>
              <a:t>: không có</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22" name="Text Box 1"/>
          <p:cNvSpPr txBox="1"/>
          <p:nvPr/>
        </p:nvSpPr>
        <p:spPr>
          <a:xfrm>
            <a:off x="537383" y="1379948"/>
            <a:ext cx="5189016" cy="5262979"/>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CALL</a:t>
            </a:r>
            <a:endParaRPr lang="en-US" sz="1600" b="1"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Cú pháp: CALL k	</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(0≤k≤2047)</a:t>
            </a:r>
            <a:endParaRPr lang="en-US" sz="1600"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Tác dụng: gọi một chương trình con. </a:t>
            </a:r>
            <a:r>
              <a:rPr lang="en-US" sz="1600" dirty="0" err="1">
                <a:latin typeface="Times New Roman" panose="02020603050405020304" pitchFamily="18" charset="0"/>
                <a:cs typeface="Times New Roman" panose="02020603050405020304" pitchFamily="18" charset="0"/>
              </a:rPr>
              <a:t>Thanh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ghi</a:t>
            </a:r>
            <a:r>
              <a:rPr lang="en-US" sz="1600" dirty="0">
                <a:latin typeface="Times New Roman" panose="02020603050405020304" pitchFamily="18" charset="0"/>
                <a:cs typeface="Times New Roman" panose="02020603050405020304" pitchFamily="18" charset="0"/>
              </a:rPr>
              <a:t> PC </a:t>
            </a:r>
            <a:r>
              <a:rPr lang="en-US" sz="1600" dirty="0" err="1">
                <a:latin typeface="Times New Roman" panose="02020603050405020304" pitchFamily="18" charset="0"/>
                <a:cs typeface="Times New Roman" panose="02020603050405020304" pitchFamily="18" charset="0"/>
              </a:rPr>
              <a:t>được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nạp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địa</a:t>
            </a:r>
            <a:r>
              <a:rPr lang="en-US" sz="1600" dirty="0">
                <a:latin typeface="Times New Roman" panose="02020603050405020304" pitchFamily="18" charset="0"/>
                <a:cs typeface="Times New Roman" panose="02020603050405020304" pitchFamily="18" charset="0"/>
              </a:rPr>
              <a:t> chỉ </a:t>
            </a:r>
            <a:r>
              <a:rPr lang="en-US" sz="1600" dirty="0" err="1">
                <a:latin typeface="Times New Roman" panose="02020603050405020304" pitchFamily="18" charset="0"/>
                <a:cs typeface="Times New Roman" panose="02020603050405020304" pitchFamily="18" charset="0"/>
              </a:rPr>
              <a:t>của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chương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trình</a:t>
            </a:r>
            <a:r>
              <a:rPr lang="en-US" sz="1600" dirty="0">
                <a:latin typeface="Times New Roman" panose="02020603050405020304" pitchFamily="18" charset="0"/>
                <a:cs typeface="Times New Roman" panose="02020603050405020304" pitchFamily="18" charset="0"/>
              </a:rPr>
              <a:t> con </a:t>
            </a:r>
            <a:r>
              <a:rPr lang="en-US" sz="1600" dirty="0" err="1">
                <a:latin typeface="Times New Roman" panose="02020603050405020304" pitchFamily="18" charset="0"/>
                <a:cs typeface="Times New Roman" panose="02020603050405020304" pitchFamily="18" charset="0"/>
              </a:rPr>
              <a:t>va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chương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trình</a:t>
            </a:r>
            <a:r>
              <a:rPr lang="en-US" sz="1600" dirty="0">
                <a:latin typeface="Times New Roman" panose="02020603050405020304" pitchFamily="18" charset="0"/>
                <a:cs typeface="Times New Roman" panose="02020603050405020304" pitchFamily="18" charset="0"/>
              </a:rPr>
              <a:t> con </a:t>
            </a:r>
            <a:r>
              <a:rPr lang="en-US" sz="1600" dirty="0" err="1">
                <a:latin typeface="Times New Roman" panose="02020603050405020304" pitchFamily="18" charset="0"/>
                <a:cs typeface="Times New Roman" panose="02020603050405020304" pitchFamily="18" charset="0"/>
              </a:rPr>
              <a:t>được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thực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hiện</a:t>
            </a:r>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Cơ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hưởng</a:t>
            </a:r>
            <a:r>
              <a:rPr lang="vi-VN" sz="1600" dirty="0">
                <a:latin typeface="Times New Roman" panose="02020603050405020304" pitchFamily="18" charset="0"/>
                <a:cs typeface="Times New Roman" panose="02020603050405020304" pitchFamily="18" charset="0"/>
              </a:rPr>
              <a:t>: không có.</a:t>
            </a:r>
            <a:endParaRPr lang="en-US" sz="1600"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CLRF</a:t>
            </a:r>
            <a:endParaRPr lang="en-US" sz="1600" b="1"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Cú pháp: CLRF f	</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(0≤f≤127) </a:t>
            </a:r>
            <a:endParaRPr lang="en-US" sz="1600"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Tác dụng: xóa thanh ghi f và bit Z được set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lên</a:t>
            </a:r>
            <a:r>
              <a:rPr lang="en-US" sz="1600" dirty="0">
                <a:latin typeface="Times New Roman" panose="02020603050405020304" pitchFamily="18" charset="0"/>
                <a:cs typeface="Times New Roman" panose="02020603050405020304" pitchFamily="18" charset="0"/>
              </a:rPr>
              <a:t> 1</a:t>
            </a:r>
            <a:r>
              <a:rPr lang="vi-VN"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Cơ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hưởng</a:t>
            </a:r>
            <a:r>
              <a:rPr lang="vi-VN" sz="1600" dirty="0">
                <a:latin typeface="Times New Roman" panose="02020603050405020304" pitchFamily="18" charset="0"/>
                <a:cs typeface="Times New Roman" panose="02020603050405020304" pitchFamily="18" charset="0"/>
              </a:rPr>
              <a:t>: Z</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DECFSZ</a:t>
            </a:r>
            <a:endParaRPr lang="en-US" sz="1600" b="1"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Cú pháp: DECFSZ f,d	</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(0≤f≤127, d thuộc [0,1])</a:t>
            </a:r>
            <a:endParaRPr lang="en-US" sz="1600"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Tác dụng: gía trị thanh ghi f được giảm 1 đơn vị. Nếu kết quả khác 0, lệnh tiếp theo được thực thi, nếu kết quả bằng 0, lệnh tiếp theo không được thực thi và thay vào đó là lệnh NOP. Kết quả được đưa vào thanh ghi W nếu d = 0 hoặc thanh ghi f nếu d = 1.</a:t>
            </a:r>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Cơ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hưởng</a:t>
            </a:r>
            <a:r>
              <a:rPr lang="vi-VN"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có</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23" name="Text Box 1"/>
          <p:cNvSpPr txBox="1"/>
          <p:nvPr/>
        </p:nvSpPr>
        <p:spPr>
          <a:xfrm>
            <a:off x="5844325" y="1359661"/>
            <a:ext cx="5189016" cy="4770537"/>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GOTO</a:t>
            </a:r>
            <a:endParaRPr lang="en-US" sz="1600" b="1"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Cú pháp: GOTO k	</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(0≤k≤2047)</a:t>
            </a:r>
            <a:endParaRPr lang="en-US" sz="1600"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Tác dụng: nhảy </a:t>
            </a:r>
            <a:r>
              <a:rPr lang="en-US" sz="1600" dirty="0" err="1">
                <a:latin typeface="Times New Roman" panose="02020603050405020304" pitchFamily="18" charset="0"/>
                <a:cs typeface="Times New Roman" panose="02020603050405020304" pitchFamily="18" charset="0"/>
              </a:rPr>
              <a:t>không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điều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kiện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địa</a:t>
            </a:r>
            <a:r>
              <a:rPr lang="en-US" sz="1600" dirty="0">
                <a:latin typeface="Times New Roman" panose="02020603050405020304" pitchFamily="18" charset="0"/>
                <a:cs typeface="Times New Roman" panose="02020603050405020304" pitchFamily="18" charset="0"/>
              </a:rPr>
              <a:t> chỉ k. </a:t>
            </a:r>
            <a:r>
              <a:rPr lang="en-US" sz="1600" dirty="0" err="1">
                <a:latin typeface="Times New Roman" panose="02020603050405020304" pitchFamily="18" charset="0"/>
                <a:cs typeface="Times New Roman" panose="02020603050405020304" pitchFamily="18" charset="0"/>
              </a:rPr>
              <a:t>Địa</a:t>
            </a:r>
            <a:r>
              <a:rPr lang="en-US" sz="1600" dirty="0">
                <a:latin typeface="Times New Roman" panose="02020603050405020304" pitchFamily="18" charset="0"/>
                <a:cs typeface="Times New Roman" panose="02020603050405020304" pitchFamily="18" charset="0"/>
              </a:rPr>
              <a:t> chỉ </a:t>
            </a:r>
            <a:r>
              <a:rPr lang="en-US" sz="1600" dirty="0" err="1">
                <a:latin typeface="Times New Roman" panose="02020603050405020304" pitchFamily="18" charset="0"/>
                <a:cs typeface="Times New Roman" panose="02020603050405020304" pitchFamily="18" charset="0"/>
              </a:rPr>
              <a:t>nhảy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nạp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vào</a:t>
            </a:r>
            <a:r>
              <a:rPr lang="en-US" sz="1600" dirty="0">
                <a:latin typeface="Times New Roman" panose="02020603050405020304" pitchFamily="18" charset="0"/>
                <a:cs typeface="Times New Roman" panose="02020603050405020304" pitchFamily="18" charset="0"/>
              </a:rPr>
              <a:t> PC </a:t>
            </a:r>
            <a:r>
              <a:rPr lang="en-US" sz="1600" dirty="0" err="1">
                <a:latin typeface="Times New Roman" panose="02020603050405020304" pitchFamily="18" charset="0"/>
                <a:cs typeface="Times New Roman" panose="02020603050405020304" pitchFamily="18" charset="0"/>
              </a:rPr>
              <a:t>va</a:t>
            </a:r>
            <a:r>
              <a:rPr lang="en-US" sz="1600" dirty="0">
                <a:latin typeface="Times New Roman" panose="02020603050405020304" pitchFamily="18" charset="0"/>
                <a:cs typeface="Times New Roman" panose="02020603050405020304" pitchFamily="18" charset="0"/>
              </a:rPr>
              <a:t>̀ CPU </a:t>
            </a:r>
            <a:r>
              <a:rPr lang="en-US" sz="1600" dirty="0" err="1">
                <a:latin typeface="Times New Roman" panose="02020603050405020304" pitchFamily="18" charset="0"/>
                <a:cs typeface="Times New Roman" panose="02020603050405020304" pitchFamily="18" charset="0"/>
              </a:rPr>
              <a:t>tiếp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tục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thực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hiện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lệnh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tại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nơi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nhảy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đến</a:t>
            </a:r>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Cơ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hưởng</a:t>
            </a:r>
            <a:r>
              <a:rPr lang="vi-VN" sz="1600" dirty="0">
                <a:latin typeface="Times New Roman" panose="02020603050405020304" pitchFamily="18" charset="0"/>
                <a:cs typeface="Times New Roman" panose="02020603050405020304" pitchFamily="18" charset="0"/>
              </a:rPr>
              <a:t>: không có.</a:t>
            </a:r>
            <a:endParaRPr lang="en-US" sz="1600"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INCF</a:t>
            </a:r>
            <a:endParaRPr lang="en-US" sz="1600" b="1"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Cú pháp: INCF f,d	</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(0≤f≤127, d thuộc [0,1])</a:t>
            </a:r>
            <a:endParaRPr lang="en-US" sz="1600"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Tác dụng: tăng giá trị thanh ghi f lên 1 đơn vị. Kết quả được </a:t>
            </a:r>
            <a:r>
              <a:rPr lang="en-US" sz="1600" dirty="0" err="1">
                <a:latin typeface="Times New Roman" panose="02020603050405020304" pitchFamily="18" charset="0"/>
                <a:cs typeface="Times New Roman" panose="02020603050405020304" pitchFamily="18" charset="0"/>
              </a:rPr>
              <a:t>lưu</a:t>
            </a:r>
            <a:r>
              <a:rPr lang="vi-VN" sz="1600" dirty="0">
                <a:latin typeface="Times New Roman" panose="02020603050405020304" pitchFamily="18" charset="0"/>
                <a:cs typeface="Times New Roman" panose="02020603050405020304" pitchFamily="18" charset="0"/>
              </a:rPr>
              <a:t> vào thanh ghi W nếu d=0 hoặc thanh ghi f nếu d = 1.</a:t>
            </a:r>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Cơ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hưởng</a:t>
            </a:r>
            <a:r>
              <a:rPr lang="vi-VN" sz="1600" dirty="0">
                <a:latin typeface="Times New Roman" panose="02020603050405020304" pitchFamily="18" charset="0"/>
                <a:cs typeface="Times New Roman" panose="02020603050405020304" pitchFamily="18" charset="0"/>
              </a:rPr>
              <a:t>: Z.</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RETURN</a:t>
            </a:r>
            <a:endParaRPr lang="en-US" sz="1600" b="1"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Cú pháp: RETURN</a:t>
            </a:r>
            <a:endParaRPr lang="en-US" sz="1600"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Tác dụng: </a:t>
            </a:r>
            <a:r>
              <a:rPr lang="en-US" sz="1600" dirty="0" err="1">
                <a:latin typeface="Times New Roman" panose="02020603050405020304" pitchFamily="18" charset="0"/>
                <a:cs typeface="Times New Roman" panose="02020603050405020304" pitchFamily="18" charset="0"/>
              </a:rPr>
              <a:t>lệnh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kết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thúc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chương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trình</a:t>
            </a:r>
            <a:r>
              <a:rPr lang="en-US" sz="1600" dirty="0">
                <a:latin typeface="Times New Roman" panose="02020603050405020304" pitchFamily="18" charset="0"/>
                <a:cs typeface="Times New Roman" panose="02020603050405020304" pitchFamily="18" charset="0"/>
              </a:rPr>
              <a:t> con </a:t>
            </a:r>
            <a:r>
              <a:rPr lang="en-US" sz="1600" dirty="0" err="1">
                <a:latin typeface="Times New Roman" panose="02020603050405020304" pitchFamily="18" charset="0"/>
                <a:cs typeface="Times New Roman" panose="02020603050405020304" pitchFamily="18" charset="0"/>
              </a:rPr>
              <a:t>va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lại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chương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trình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chính</a:t>
            </a:r>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Cơ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hưởng</a:t>
            </a:r>
            <a:r>
              <a:rPr lang="vi-VN" sz="1600" dirty="0">
                <a:latin typeface="Times New Roman" panose="02020603050405020304" pitchFamily="18" charset="0"/>
                <a:cs typeface="Times New Roman" panose="02020603050405020304" pitchFamily="18" charset="0"/>
              </a:rPr>
              <a:t>: không có.</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25" name="Text Box 1"/>
          <p:cNvSpPr txBox="1"/>
          <p:nvPr/>
        </p:nvSpPr>
        <p:spPr>
          <a:xfrm>
            <a:off x="537383" y="1359661"/>
            <a:ext cx="5189016" cy="3785652"/>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SWAPF</a:t>
            </a:r>
            <a:endParaRPr lang="en-US" sz="1600" b="1"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Cú pháp: SWAP</a:t>
            </a:r>
            <a:r>
              <a:rPr lang="en-US" sz="1600" dirty="0">
                <a:latin typeface="Times New Roman" panose="02020603050405020304" pitchFamily="18" charset="0"/>
                <a:cs typeface="Times New Roman" panose="02020603050405020304" pitchFamily="18" charset="0"/>
              </a:rPr>
              <a:t>F </a:t>
            </a:r>
            <a:r>
              <a:rPr lang="vi-VN" sz="1600" dirty="0">
                <a:latin typeface="Times New Roman" panose="02020603050405020304" pitchFamily="18" charset="0"/>
                <a:cs typeface="Times New Roman" panose="02020603050405020304" pitchFamily="18" charset="0"/>
              </a:rPr>
              <a:t>f,d	</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(0≤f≤127, d thuộc [0,1])</a:t>
            </a:r>
            <a:endParaRPr lang="en-US" sz="1600"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Tác dụng: 4 bit thấp v</a:t>
            </a:r>
            <a:r>
              <a:rPr lang="en-US" sz="1600" dirty="0">
                <a:latin typeface="Times New Roman" panose="02020603050405020304" pitchFamily="18" charset="0"/>
                <a:cs typeface="Times New Roman" panose="02020603050405020304" pitchFamily="18" charset="0"/>
              </a:rPr>
              <a:t>à</a:t>
            </a:r>
            <a:r>
              <a:rPr lang="vi-VN" sz="1600" dirty="0">
                <a:latin typeface="Times New Roman" panose="02020603050405020304" pitchFamily="18" charset="0"/>
                <a:cs typeface="Times New Roman" panose="02020603050405020304" pitchFamily="18" charset="0"/>
              </a:rPr>
              <a:t> 4 bit cao trong thanh ghi f</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được</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đổi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với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nhau</a:t>
            </a:r>
            <a:r>
              <a:rPr lang="vi-VN" sz="1600" dirty="0">
                <a:latin typeface="Times New Roman" panose="02020603050405020304" pitchFamily="18" charset="0"/>
                <a:cs typeface="Times New Roman" panose="02020603050405020304" pitchFamily="18" charset="0"/>
              </a:rPr>
              <a:t>. Kết quả được chứa trong thanh ghi W nếu d=0 hoặc thanh ghi f nếu d=1.</a:t>
            </a:r>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Cơ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hưởng</a:t>
            </a:r>
            <a:r>
              <a:rPr lang="vi-VN" sz="1600" dirty="0">
                <a:latin typeface="Times New Roman" panose="02020603050405020304" pitchFamily="18" charset="0"/>
                <a:cs typeface="Times New Roman" panose="02020603050405020304" pitchFamily="18" charset="0"/>
              </a:rPr>
              <a:t>: không có.</a:t>
            </a:r>
            <a:endParaRPr lang="en-US" sz="1600"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XORLW</a:t>
            </a:r>
            <a:endParaRPr lang="en-US" sz="1600" b="1"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Cú pháp: XORLW k	</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(0≤k≤255)</a:t>
            </a:r>
            <a:endParaRPr lang="en-US" sz="1600"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Tác dụng: thực hiện phép toán XOR giữa </a:t>
            </a:r>
            <a:r>
              <a:rPr lang="en-US" sz="1600" dirty="0" err="1">
                <a:latin typeface="Times New Roman" panose="02020603050405020304" pitchFamily="18" charset="0"/>
                <a:cs typeface="Times New Roman" panose="02020603050405020304" pitchFamily="18" charset="0"/>
              </a:rPr>
              <a:t>hằng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sô</a:t>
            </a:r>
            <a:r>
              <a:rPr lang="en-US" sz="1600" dirty="0">
                <a:latin typeface="Times New Roman" panose="02020603050405020304" pitchFamily="18" charset="0"/>
                <a:cs typeface="Times New Roman" panose="02020603050405020304" pitchFamily="18" charset="0"/>
              </a:rPr>
              <a:t>́ </a:t>
            </a:r>
            <a:r>
              <a:rPr lang="vi-VN" sz="1600" dirty="0">
                <a:latin typeface="Times New Roman" panose="02020603050405020304" pitchFamily="18" charset="0"/>
                <a:cs typeface="Times New Roman" panose="02020603050405020304" pitchFamily="18" charset="0"/>
              </a:rPr>
              <a:t>k </a:t>
            </a:r>
            <a:r>
              <a:rPr lang="en-US" sz="1600" dirty="0">
                <a:latin typeface="Times New Roman" panose="02020603050405020304" pitchFamily="18" charset="0"/>
                <a:cs typeface="Times New Roman" panose="02020603050405020304" pitchFamily="18" charset="0"/>
              </a:rPr>
              <a:t>8 bit </a:t>
            </a:r>
            <a:r>
              <a:rPr lang="vi-VN" sz="1600" dirty="0">
                <a:latin typeface="Times New Roman" panose="02020603050405020304" pitchFamily="18" charset="0"/>
                <a:cs typeface="Times New Roman" panose="02020603050405020304" pitchFamily="18" charset="0"/>
              </a:rPr>
              <a:t>và giá trị trong thanh ghi W. Kết quả được lưu trong thanh ghi W.</a:t>
            </a:r>
            <a:endParaRPr lang="en-US" sz="1600" dirty="0">
              <a:latin typeface="Times New Roman" panose="02020603050405020304" pitchFamily="18" charset="0"/>
              <a:cs typeface="Times New Roman" panose="02020603050405020304" pitchFamily="18" charset="0"/>
            </a:endParaRPr>
          </a:p>
          <a:p>
            <a:r>
              <a:rPr lang="en-US" sz="1600" dirty="0" err="1">
                <a:latin typeface="Times New Roman" panose="02020603050405020304" pitchFamily="18" charset="0"/>
                <a:cs typeface="Times New Roman" panose="02020603050405020304" pitchFamily="18" charset="0"/>
              </a:rPr>
              <a:t>Cơ</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ảnh</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hưởng</a:t>
            </a:r>
            <a:r>
              <a:rPr lang="vi-VN" sz="1600" dirty="0">
                <a:latin typeface="Times New Roman" panose="02020603050405020304" pitchFamily="18" charset="0"/>
                <a:cs typeface="Times New Roman" panose="02020603050405020304" pitchFamily="18" charset="0"/>
              </a:rPr>
              <a:t>: Z.</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27" name="Text Box 1"/>
          <p:cNvSpPr txBox="1"/>
          <p:nvPr/>
        </p:nvSpPr>
        <p:spPr>
          <a:xfrm>
            <a:off x="537383" y="1379946"/>
            <a:ext cx="5189016" cy="5016758"/>
          </a:xfrm>
          <a:prstGeom prst="rect">
            <a:avLst/>
          </a:prstGeom>
          <a:noFill/>
        </p:spPr>
        <p:txBody>
          <a:bodyPr wrap="square" rtlCol="0">
            <a:spAutoFit/>
          </a:bodyPr>
          <a:lstStyle/>
          <a:p>
            <a:r>
              <a:rPr lang="vi-VN" sz="1600" b="1" dirty="0"/>
              <a:t>#</a:t>
            </a:r>
            <a:r>
              <a:rPr lang="vi-VN" sz="1600" b="1" dirty="0">
                <a:latin typeface="Times New Roman" panose="02020603050405020304" pitchFamily="18" charset="0"/>
                <a:cs typeface="Times New Roman" panose="02020603050405020304" pitchFamily="18" charset="0"/>
              </a:rPr>
              <a:t>DEFINE</a:t>
            </a:r>
            <a:endParaRPr lang="vi-VN" sz="1600" b="1"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Cú pháp: #DEFINE &lt;text1&gt; &lt;text2&gt;</a:t>
            </a:r>
            <a:endParaRPr lang="vi-VN" sz="1600"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Tác dụng: thay thế một chuỗi kí tự này bằng một chuỗi kí tự khác, có nghĩa là mỗi khi chuỗi kí tự text1 xuất hiện trong chương trình, trình biên dịch sẽ tự động thay thế chuỗi kí tự đó bằng chuỗi kí tự &lt;text2&gt;.</a:t>
            </a:r>
            <a:endParaRPr lang="vi-VN" sz="1600" dirty="0">
              <a:latin typeface="Times New Roman" panose="02020603050405020304" pitchFamily="18" charset="0"/>
              <a:cs typeface="Times New Roman" panose="02020603050405020304" pitchFamily="18" charset="0"/>
            </a:endParaRPr>
          </a:p>
          <a:p>
            <a:endParaRPr lang="vi-VN" sz="1600" dirty="0">
              <a:latin typeface="Times New Roman" panose="02020603050405020304" pitchFamily="18" charset="0"/>
              <a:cs typeface="Times New Roman" panose="02020603050405020304" pitchFamily="18" charset="0"/>
            </a:endParaRPr>
          </a:p>
          <a:p>
            <a:r>
              <a:rPr lang="vi-VN" sz="1600" b="1" dirty="0">
                <a:latin typeface="Times New Roman" panose="02020603050405020304" pitchFamily="18" charset="0"/>
                <a:cs typeface="Times New Roman" panose="02020603050405020304" pitchFamily="18" charset="0"/>
              </a:rPr>
              <a:t>#INCLUDE</a:t>
            </a:r>
            <a:endParaRPr lang="vi-VN" sz="1600" b="1"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Cú pháp: #INCLUDE &lt;filename&gt; hoặc #INCLUDE “filename”</a:t>
            </a:r>
            <a:endParaRPr lang="vi-VN" sz="1600"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Tác dụng: đính kèm một file khác vào chương trình, tương tự như việc ta copy file đó vào vị trí xuất hiện lệnh INCLUDE. Nếu dùng cú pháp &lt;filename&gt; thì file đình kèm là file hệ thống (system file), nếu dùng cú pháp “filename” thì file đính kèm là file của người sử dụng. Thông thường chương trình được đính kèm theo một “header file” chứa các thông tin định nghịa các biến (thanh ghi W, thanh ghi F,..) và các địa chỉ cảu các thanh ghi chức năng đặc biệt trong bộ nhớ dữ liệu. Nếu không có header file, chương trình sẽ khó đọc và khó hiểu hơn.</a:t>
            </a:r>
            <a:endParaRPr lang="vi-VN" sz="1600" dirty="0">
              <a:latin typeface="Times New Roman" panose="02020603050405020304" pitchFamily="18" charset="0"/>
              <a:cs typeface="Times New Roman" panose="02020603050405020304" pitchFamily="18" charset="0"/>
            </a:endParaRPr>
          </a:p>
        </p:txBody>
      </p:sp>
      <p:sp>
        <p:nvSpPr>
          <p:cNvPr id="28" name="Text Box 1"/>
          <p:cNvSpPr txBox="1"/>
          <p:nvPr/>
        </p:nvSpPr>
        <p:spPr>
          <a:xfrm>
            <a:off x="5801186" y="1359661"/>
            <a:ext cx="5157368" cy="5016758"/>
          </a:xfrm>
          <a:prstGeom prst="rect">
            <a:avLst/>
          </a:prstGeom>
          <a:noFill/>
        </p:spPr>
        <p:txBody>
          <a:bodyPr wrap="square" rtlCol="0">
            <a:spAutoFit/>
          </a:bodyPr>
          <a:lstStyle/>
          <a:p>
            <a:r>
              <a:rPr lang="en-US" sz="1600" u="sng" dirty="0"/>
              <a:t> </a:t>
            </a:r>
            <a:r>
              <a:rPr lang="en-US" sz="1600" b="1" u="sng" dirty="0"/>
              <a:t>__</a:t>
            </a:r>
            <a:r>
              <a:rPr lang="en-US" sz="1600" b="1" dirty="0">
                <a:latin typeface="Times New Roman" panose="02020603050405020304" pitchFamily="18" charset="0"/>
                <a:cs typeface="Times New Roman" panose="02020603050405020304" pitchFamily="18" charset="0"/>
              </a:rPr>
              <a:t>CONFIG</a:t>
            </a:r>
            <a:endParaRPr lang="en-US" sz="1600" b="1"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Cú pháp:</a:t>
            </a:r>
            <a:r>
              <a:rPr lang="en-US" sz="1600" dirty="0">
                <a:latin typeface="Times New Roman" panose="02020603050405020304" pitchFamily="18" charset="0"/>
                <a:cs typeface="Times New Roman" panose="02020603050405020304" pitchFamily="18" charset="0"/>
              </a:rPr>
              <a:t> __CONFIG</a:t>
            </a:r>
            <a:endParaRPr lang="en-US" sz="1600"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Tác dụng: thiết lập các bit điều khiển các khối chức năng của vi điều khiển được chứa trong bộ nhớ chương trình (Configuration bit).</a:t>
            </a:r>
            <a:endParaRPr lang="en-US" sz="1600"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PROCESSOR</a:t>
            </a:r>
            <a:endParaRPr lang="en-US" sz="1600" b="1"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Cú pháp: PROCESSOR &lt;processor type&gt;</a:t>
            </a:r>
            <a:endParaRPr lang="en-US" sz="1600"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Tác dụng: định nghĩa vi điều khiển nào sử dụng chương trình.</a:t>
            </a:r>
            <a:endParaRPr lang="en-US" sz="1600"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ORG</a:t>
            </a:r>
            <a:endParaRPr lang="en-US" sz="1600" b="1"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Cú pháp: ORG &lt;value&gt;</a:t>
            </a:r>
            <a:endParaRPr lang="en-US" sz="1600"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Tác dụng: định nghĩa một địa chỉ chứa chương trình trong bộ nhớ chương trình của vi điều khiển.</a:t>
            </a:r>
            <a:endParaRPr lang="en-US" sz="1600"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END</a:t>
            </a:r>
            <a:endParaRPr lang="en-US" sz="1600" b="1"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Cú pháp: END</a:t>
            </a:r>
            <a:endParaRPr lang="en-US" sz="1600" dirty="0">
              <a:latin typeface="Times New Roman" panose="02020603050405020304" pitchFamily="18" charset="0"/>
              <a:cs typeface="Times New Roman" panose="02020603050405020304" pitchFamily="18" charset="0"/>
            </a:endParaRPr>
          </a:p>
          <a:p>
            <a:r>
              <a:rPr lang="vi-VN" sz="1600" dirty="0">
                <a:latin typeface="Times New Roman" panose="02020603050405020304" pitchFamily="18" charset="0"/>
                <a:cs typeface="Times New Roman" panose="02020603050405020304" pitchFamily="18" charset="0"/>
              </a:rPr>
              <a:t>Tác dụng: đánh dấu kết thúc chương trình.</a:t>
            </a:r>
            <a:endParaRPr lang="en-US" sz="1600" dirty="0">
              <a:latin typeface="Times New Roman" panose="02020603050405020304" pitchFamily="18" charset="0"/>
              <a:cs typeface="Times New Roman" panose="02020603050405020304" pitchFamily="18" charset="0"/>
            </a:endParaRPr>
          </a:p>
          <a:p>
            <a:endParaRPr lang="vi-VN"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50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grpId="0" nodeType="withEffect">
                                  <p:stCondLst>
                                    <p:cond delay="50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 presetClass="exit" presetSubtype="0" fill="hold" grpId="1" nodeType="withEffect">
                                  <p:stCondLst>
                                    <p:cond delay="0"/>
                                  </p:stCondLst>
                                  <p:childTnLst>
                                    <p:set>
                                      <p:cBhvr>
                                        <p:cTn id="20" dur="1" fill="hold">
                                          <p:stCondLst>
                                            <p:cond delay="0"/>
                                          </p:stCondLst>
                                        </p:cTn>
                                        <p:tgtEl>
                                          <p:spTgt spid="21"/>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2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1" presetClass="exit" presetSubtype="0" fill="hold" grpId="1" nodeType="withEffect">
                                  <p:stCondLst>
                                    <p:cond delay="0"/>
                                  </p:stCondLst>
                                  <p:childTnLst>
                                    <p:set>
                                      <p:cBhvr>
                                        <p:cTn id="29" dur="1" fill="hold">
                                          <p:stCondLst>
                                            <p:cond delay="0"/>
                                          </p:stCondLst>
                                        </p:cTn>
                                        <p:tgtEl>
                                          <p:spTgt spid="22"/>
                                        </p:tgtEl>
                                        <p:attrNameLst>
                                          <p:attrName>style.visibility</p:attrName>
                                        </p:attrNameLst>
                                      </p:cBhvr>
                                      <p:to>
                                        <p:strVal val="hidden"/>
                                      </p:to>
                                    </p:set>
                                  </p:childTnLst>
                                </p:cTn>
                              </p:par>
                              <p:par>
                                <p:cTn id="30" presetID="1" presetClass="exit" presetSubtype="0" fill="hold" grpId="1" nodeType="withEffect">
                                  <p:stCondLst>
                                    <p:cond delay="0"/>
                                  </p:stCondLst>
                                  <p:childTnLst>
                                    <p:set>
                                      <p:cBhvr>
                                        <p:cTn id="31" dur="1" fill="hold">
                                          <p:stCondLst>
                                            <p:cond delay="0"/>
                                          </p:stCondLst>
                                        </p:cTn>
                                        <p:tgtEl>
                                          <p:spTgt spid="23"/>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 presetClass="exit" presetSubtype="0" fill="hold" grpId="1" nodeType="withEffect">
                                  <p:stCondLst>
                                    <p:cond delay="0"/>
                                  </p:stCondLst>
                                  <p:childTnLst>
                                    <p:set>
                                      <p:cBhvr>
                                        <p:cTn id="38" dur="1" fill="hold">
                                          <p:stCondLst>
                                            <p:cond delay="0"/>
                                          </p:stCondLst>
                                        </p:cTn>
                                        <p:tgtEl>
                                          <p:spTgt spid="2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p:bldP spid="20" grpId="1"/>
      <p:bldP spid="21" grpId="0"/>
      <p:bldP spid="21" grpId="1"/>
      <p:bldP spid="22" grpId="0"/>
      <p:bldP spid="22" grpId="1"/>
      <p:bldP spid="23" grpId="0"/>
      <p:bldP spid="23" grpId="1"/>
      <p:bldP spid="25" grpId="0"/>
      <p:bldP spid="25" grpId="1"/>
      <p:bldP spid="27" grpId="0"/>
      <p:bldP spid="2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188520" y="254093"/>
            <a:ext cx="11792505" cy="6562817"/>
          </a:xfrm>
          <a:prstGeom prst="roundRect">
            <a:avLst>
              <a:gd name="adj" fmla="val 5034"/>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7" name="Rectangle 2"/>
          <p:cNvSpPr/>
          <p:nvPr/>
        </p:nvSpPr>
        <p:spPr>
          <a:xfrm>
            <a:off x="3198063" y="254093"/>
            <a:ext cx="5773420" cy="100520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PIC 16F877A + ASSEMBLY: GIAO TIẾP LED 7 ĐOẠN</a:t>
            </a:r>
            <a:endParaRPr lang="en-US" altLang="vi-VN" sz="2800" dirty="0"/>
          </a:p>
        </p:txBody>
      </p:sp>
      <p:pic>
        <p:nvPicPr>
          <p:cNvPr id="18" name="Picture 17" descr="Không có mô tả."/>
          <p:cNvPicPr/>
          <p:nvPr/>
        </p:nvPicPr>
        <p:blipFill>
          <a:blip r:embed="rId1">
            <a:extLst>
              <a:ext uri="{28A0092B-C50C-407E-A947-70E740481C1C}">
                <a14:useLocalDpi xmlns:a14="http://schemas.microsoft.com/office/drawing/2010/main" val="0"/>
              </a:ext>
            </a:extLst>
          </a:blip>
          <a:srcRect/>
          <a:stretch>
            <a:fillRect/>
          </a:stretch>
        </p:blipFill>
        <p:spPr bwMode="auto">
          <a:xfrm>
            <a:off x="2260527" y="1230219"/>
            <a:ext cx="9332468" cy="5222426"/>
          </a:xfrm>
          <a:prstGeom prst="rect">
            <a:avLst/>
          </a:prstGeom>
          <a:noFill/>
          <a:ln>
            <a:noFill/>
          </a:ln>
        </p:spPr>
      </p:pic>
      <p:sp>
        <p:nvSpPr>
          <p:cNvPr id="20" name="Rectangle 2"/>
          <p:cNvSpPr/>
          <p:nvPr/>
        </p:nvSpPr>
        <p:spPr>
          <a:xfrm>
            <a:off x="8595738" y="5870765"/>
            <a:ext cx="1816100" cy="39287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Mạch</a:t>
            </a:r>
            <a:r>
              <a:rPr lang="en-US" dirty="0"/>
              <a:t> </a:t>
            </a:r>
            <a:r>
              <a:rPr lang="en-US" dirty="0" err="1"/>
              <a:t>mô</a:t>
            </a:r>
            <a:r>
              <a:rPr lang="en-US" dirty="0"/>
              <a:t> </a:t>
            </a:r>
            <a:r>
              <a:rPr lang="en-US" dirty="0" err="1"/>
              <a:t>phỏng</a:t>
            </a:r>
            <a:endParaRPr lang="en-US" altLang="vi-VN" dirty="0"/>
          </a:p>
        </p:txBody>
      </p:sp>
      <p:sp>
        <p:nvSpPr>
          <p:cNvPr id="22" name="Rectangle 2"/>
          <p:cNvSpPr/>
          <p:nvPr/>
        </p:nvSpPr>
        <p:spPr>
          <a:xfrm>
            <a:off x="444427" y="732928"/>
            <a:ext cx="1816100" cy="39287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Lưu</a:t>
            </a:r>
            <a:r>
              <a:rPr lang="en-US" dirty="0"/>
              <a:t> </a:t>
            </a:r>
            <a:r>
              <a:rPr lang="en-US" dirty="0" err="1"/>
              <a:t>đô</a:t>
            </a:r>
            <a:r>
              <a:rPr lang="en-US" dirty="0"/>
              <a:t>̀̀</a:t>
            </a:r>
            <a:endParaRPr lang="en-US" altLang="vi-V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20" y="1125803"/>
            <a:ext cx="2758679" cy="53268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1" presetClass="exit" presetSubtype="0" fill="hold" grpId="1" nodeType="withEffect">
                                  <p:stCondLst>
                                    <p:cond delay="0"/>
                                  </p:stCondLst>
                                  <p:childTnLst>
                                    <p:set>
                                      <p:cBhvr>
                                        <p:cTn id="14" dur="1" fill="hold">
                                          <p:stCondLst>
                                            <p:cond delay="0"/>
                                          </p:stCondLst>
                                        </p:cTn>
                                        <p:tgtEl>
                                          <p:spTgt spid="22"/>
                                        </p:tgtEl>
                                        <p:attrNameLst>
                                          <p:attrName>style.visibility</p:attrName>
                                        </p:attrNameLst>
                                      </p:cBhvr>
                                      <p:to>
                                        <p:strVal val="hidden"/>
                                      </p:to>
                                    </p:set>
                                  </p:childTnLst>
                                </p:cTn>
                              </p:par>
                              <p:par>
                                <p:cTn id="15" presetID="10"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P spid="22"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195907" y="147770"/>
            <a:ext cx="11792505" cy="6562817"/>
          </a:xfrm>
          <a:prstGeom prst="roundRect">
            <a:avLst>
              <a:gd name="adj" fmla="val 5034"/>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ext Box 1"/>
          <p:cNvSpPr txBox="1"/>
          <p:nvPr/>
        </p:nvSpPr>
        <p:spPr>
          <a:xfrm>
            <a:off x="1997075" y="418465"/>
            <a:ext cx="8191500" cy="954107"/>
          </a:xfrm>
          <a:prstGeom prst="rect">
            <a:avLst/>
          </a:prstGeom>
          <a:noFill/>
        </p:spPr>
        <p:txBody>
          <a:bodyPr wrap="square" rtlCol="0">
            <a:spAutoFit/>
          </a:bodyPr>
          <a:lstStyle/>
          <a:p>
            <a:pPr algn="ctr"/>
            <a:r>
              <a:rPr lang="en-US" sz="2800" dirty="0">
                <a:ln w="22225">
                  <a:solidFill>
                    <a:schemeClr val="accent2"/>
                  </a:solidFill>
                  <a:prstDash val="solid"/>
                </a:ln>
                <a:solidFill>
                  <a:schemeClr val="accent2">
                    <a:lumMod val="40000"/>
                    <a:lumOff val="60000"/>
                  </a:schemeClr>
                </a:solidFill>
                <a:effectLst/>
                <a:latin typeface="Arial" panose="020B0604020202020204" pitchFamily="34" charset="0"/>
                <a:cs typeface="Arial" panose="020B0604020202020204" pitchFamily="34" charset="0"/>
              </a:rPr>
              <a:t>THÀNH VIÊN NHÓM VÀ BẢNG PHÂN CÔNG LAO ĐỘNG</a:t>
            </a:r>
            <a:endParaRPr lang="en-US" sz="2800" dirty="0">
              <a:ln w="22225">
                <a:solidFill>
                  <a:schemeClr val="accent2"/>
                </a:solidFill>
                <a:prstDash val="solid"/>
              </a:ln>
              <a:solidFill>
                <a:schemeClr val="accent2">
                  <a:lumMod val="40000"/>
                  <a:lumOff val="60000"/>
                </a:schemeClr>
              </a:solidFill>
              <a:effectLst/>
              <a:latin typeface="Arial" panose="020B0604020202020204" pitchFamily="34" charset="0"/>
              <a:cs typeface="Arial" panose="020B0604020202020204" pitchFamily="34" charset="0"/>
            </a:endParaRPr>
          </a:p>
        </p:txBody>
      </p:sp>
      <p:graphicFrame>
        <p:nvGraphicFramePr>
          <p:cNvPr id="3" name="Table 2"/>
          <p:cNvGraphicFramePr/>
          <p:nvPr/>
        </p:nvGraphicFramePr>
        <p:xfrm>
          <a:off x="1137285" y="1916430"/>
          <a:ext cx="9917430" cy="2286000"/>
        </p:xfrm>
        <a:graphic>
          <a:graphicData uri="http://schemas.openxmlformats.org/drawingml/2006/table">
            <a:tbl>
              <a:tblPr firstRow="1" bandRow="1">
                <a:tableStyleId>{5C22544A-7EE6-4342-B048-85BDC9FD1C3A}</a:tableStyleId>
              </a:tblPr>
              <a:tblGrid>
                <a:gridCol w="3305810"/>
                <a:gridCol w="3305810"/>
                <a:gridCol w="3305810"/>
              </a:tblGrid>
              <a:tr h="381000">
                <a:tc>
                  <a:txBody>
                    <a:bodyPr/>
                    <a:lstStyle/>
                    <a:p>
                      <a:pPr algn="ctr">
                        <a:buNone/>
                      </a:pPr>
                      <a:r>
                        <a:rPr lang="en-US">
                          <a:solidFill>
                            <a:schemeClr val="accent1">
                              <a:lumMod val="75000"/>
                            </a:schemeClr>
                          </a:solidFill>
                        </a:rPr>
                        <a:t>Tên</a:t>
                      </a:r>
                      <a:endParaRPr lang="en-US">
                        <a:solidFill>
                          <a:schemeClr val="accent1">
                            <a:lumMod val="75000"/>
                          </a:schemeClr>
                        </a:solidFill>
                      </a:endParaRPr>
                    </a:p>
                  </a:txBody>
                  <a:tcPr>
                    <a:solidFill>
                      <a:schemeClr val="accent2">
                        <a:lumMod val="60000"/>
                        <a:lumOff val="40000"/>
                      </a:schemeClr>
                    </a:solidFill>
                  </a:tcPr>
                </a:tc>
                <a:tc>
                  <a:txBody>
                    <a:bodyPr/>
                    <a:lstStyle/>
                    <a:p>
                      <a:pPr>
                        <a:buNone/>
                      </a:pPr>
                      <a:r>
                        <a:rPr lang="en-US">
                          <a:solidFill>
                            <a:schemeClr val="accent1">
                              <a:lumMod val="75000"/>
                            </a:schemeClr>
                          </a:solidFill>
                        </a:rPr>
                        <a:t>MSSV</a:t>
                      </a:r>
                      <a:endParaRPr lang="en-US">
                        <a:solidFill>
                          <a:schemeClr val="accent1">
                            <a:lumMod val="75000"/>
                          </a:schemeClr>
                        </a:solidFill>
                      </a:endParaRPr>
                    </a:p>
                  </a:txBody>
                  <a:tcPr>
                    <a:solidFill>
                      <a:schemeClr val="accent2">
                        <a:lumMod val="60000"/>
                        <a:lumOff val="40000"/>
                      </a:schemeClr>
                    </a:solidFill>
                  </a:tcPr>
                </a:tc>
                <a:tc>
                  <a:txBody>
                    <a:bodyPr/>
                    <a:lstStyle/>
                    <a:p>
                      <a:pPr>
                        <a:buNone/>
                      </a:pPr>
                      <a:r>
                        <a:rPr lang="en-US">
                          <a:solidFill>
                            <a:schemeClr val="accent1">
                              <a:lumMod val="75000"/>
                            </a:schemeClr>
                          </a:solidFill>
                        </a:rPr>
                        <a:t>Nhiệm vụ chính</a:t>
                      </a:r>
                      <a:endParaRPr lang="en-US">
                        <a:solidFill>
                          <a:schemeClr val="accent1">
                            <a:lumMod val="75000"/>
                          </a:schemeClr>
                        </a:solidFill>
                      </a:endParaRPr>
                    </a:p>
                  </a:txBody>
                  <a:tcPr>
                    <a:solidFill>
                      <a:schemeClr val="accent2">
                        <a:lumMod val="60000"/>
                        <a:lumOff val="40000"/>
                      </a:schemeClr>
                    </a:solidFill>
                  </a:tcPr>
                </a:tc>
              </a:tr>
              <a:tr h="381000">
                <a:tc>
                  <a:txBody>
                    <a:bodyPr/>
                    <a:lstStyle/>
                    <a:p>
                      <a:pPr>
                        <a:buNone/>
                      </a:pPr>
                      <a:r>
                        <a:rPr lang="en-US">
                          <a:solidFill>
                            <a:schemeClr val="accent1">
                              <a:lumMod val="75000"/>
                            </a:schemeClr>
                          </a:solidFill>
                        </a:rPr>
                        <a:t>Nguyễn Thanh Bình</a:t>
                      </a:r>
                      <a:endParaRPr lang="en-US">
                        <a:solidFill>
                          <a:schemeClr val="accent1">
                            <a:lumMod val="75000"/>
                          </a:schemeClr>
                        </a:solidFill>
                      </a:endParaRPr>
                    </a:p>
                  </a:txBody>
                  <a:tcPr>
                    <a:solidFill>
                      <a:schemeClr val="bg1">
                        <a:lumMod val="85000"/>
                      </a:schemeClr>
                    </a:solidFill>
                  </a:tcPr>
                </a:tc>
                <a:tc>
                  <a:txBody>
                    <a:bodyPr/>
                    <a:lstStyle/>
                    <a:p>
                      <a:pPr>
                        <a:buNone/>
                      </a:pPr>
                      <a:r>
                        <a:rPr lang="en-US">
                          <a:solidFill>
                            <a:schemeClr val="accent1">
                              <a:lumMod val="75000"/>
                            </a:schemeClr>
                          </a:solidFill>
                        </a:rPr>
                        <a:t>19119155</a:t>
                      </a:r>
                      <a:endParaRPr lang="en-US">
                        <a:solidFill>
                          <a:schemeClr val="accent1">
                            <a:lumMod val="75000"/>
                          </a:schemeClr>
                        </a:solidFill>
                      </a:endParaRPr>
                    </a:p>
                  </a:txBody>
                  <a:tcPr>
                    <a:solidFill>
                      <a:schemeClr val="bg1">
                        <a:lumMod val="85000"/>
                      </a:schemeClr>
                    </a:solidFill>
                  </a:tcPr>
                </a:tc>
                <a:tc>
                  <a:txBody>
                    <a:bodyPr/>
                    <a:lstStyle/>
                    <a:p>
                      <a:pPr>
                        <a:buNone/>
                      </a:pPr>
                      <a:r>
                        <a:rPr lang="en-US">
                          <a:solidFill>
                            <a:schemeClr val="accent1">
                              <a:lumMod val="75000"/>
                            </a:schemeClr>
                          </a:solidFill>
                        </a:rPr>
                        <a:t>Lập trình ASM led matrix</a:t>
                      </a:r>
                      <a:endParaRPr lang="en-US">
                        <a:solidFill>
                          <a:schemeClr val="accent1">
                            <a:lumMod val="75000"/>
                          </a:schemeClr>
                        </a:solidFill>
                      </a:endParaRPr>
                    </a:p>
                  </a:txBody>
                  <a:tcPr>
                    <a:solidFill>
                      <a:schemeClr val="bg1">
                        <a:lumMod val="85000"/>
                      </a:schemeClr>
                    </a:solidFill>
                  </a:tcPr>
                </a:tc>
              </a:tr>
              <a:tr h="381000">
                <a:tc>
                  <a:txBody>
                    <a:bodyPr/>
                    <a:lstStyle/>
                    <a:p>
                      <a:pPr>
                        <a:buNone/>
                      </a:pPr>
                      <a:r>
                        <a:rPr lang="en-US">
                          <a:solidFill>
                            <a:schemeClr val="accent1">
                              <a:lumMod val="75000"/>
                            </a:schemeClr>
                          </a:solidFill>
                        </a:rPr>
                        <a:t>Nguyễn Quốc Vinh</a:t>
                      </a:r>
                      <a:endParaRPr lang="en-US">
                        <a:solidFill>
                          <a:schemeClr val="accent1">
                            <a:lumMod val="75000"/>
                          </a:schemeClr>
                        </a:solidFill>
                      </a:endParaRPr>
                    </a:p>
                  </a:txBody>
                  <a:tcPr>
                    <a:solidFill>
                      <a:schemeClr val="bg1">
                        <a:lumMod val="85000"/>
                      </a:schemeClr>
                    </a:solidFill>
                  </a:tcPr>
                </a:tc>
                <a:tc>
                  <a:txBody>
                    <a:bodyPr/>
                    <a:lstStyle/>
                    <a:p>
                      <a:pPr>
                        <a:buNone/>
                      </a:pPr>
                      <a:r>
                        <a:rPr lang="en-US">
                          <a:solidFill>
                            <a:schemeClr val="accent1">
                              <a:lumMod val="75000"/>
                            </a:schemeClr>
                          </a:solidFill>
                        </a:rPr>
                        <a:t>19119235</a:t>
                      </a:r>
                      <a:endParaRPr lang="en-US">
                        <a:solidFill>
                          <a:schemeClr val="accent1">
                            <a:lumMod val="75000"/>
                          </a:schemeClr>
                        </a:solidFill>
                      </a:endParaRPr>
                    </a:p>
                  </a:txBody>
                  <a:tcPr>
                    <a:solidFill>
                      <a:schemeClr val="bg1">
                        <a:lumMod val="85000"/>
                      </a:schemeClr>
                    </a:solidFill>
                  </a:tcPr>
                </a:tc>
                <a:tc>
                  <a:txBody>
                    <a:bodyPr/>
                    <a:lstStyle/>
                    <a:p>
                      <a:pPr>
                        <a:buNone/>
                      </a:pPr>
                      <a:r>
                        <a:rPr lang="en-US">
                          <a:solidFill>
                            <a:schemeClr val="accent1">
                              <a:lumMod val="75000"/>
                            </a:schemeClr>
                          </a:solidFill>
                        </a:rPr>
                        <a:t>Lập trình ASM led 7 đoạn</a:t>
                      </a:r>
                      <a:endParaRPr lang="en-US">
                        <a:solidFill>
                          <a:schemeClr val="accent1">
                            <a:lumMod val="75000"/>
                          </a:schemeClr>
                        </a:solidFill>
                      </a:endParaRPr>
                    </a:p>
                  </a:txBody>
                  <a:tcPr>
                    <a:solidFill>
                      <a:schemeClr val="bg1">
                        <a:lumMod val="85000"/>
                      </a:schemeClr>
                    </a:solidFill>
                  </a:tcPr>
                </a:tc>
              </a:tr>
              <a:tr h="381000">
                <a:tc>
                  <a:txBody>
                    <a:bodyPr/>
                    <a:lstStyle/>
                    <a:p>
                      <a:pPr>
                        <a:buNone/>
                      </a:pPr>
                      <a:r>
                        <a:rPr lang="en-US">
                          <a:solidFill>
                            <a:schemeClr val="accent1">
                              <a:lumMod val="75000"/>
                            </a:schemeClr>
                          </a:solidFill>
                        </a:rPr>
                        <a:t>Nguyễn Đăng Khoa</a:t>
                      </a:r>
                      <a:endParaRPr lang="en-US">
                        <a:solidFill>
                          <a:schemeClr val="accent1">
                            <a:lumMod val="75000"/>
                          </a:schemeClr>
                        </a:solidFill>
                      </a:endParaRPr>
                    </a:p>
                  </a:txBody>
                  <a:tcPr>
                    <a:solidFill>
                      <a:schemeClr val="bg1">
                        <a:lumMod val="85000"/>
                      </a:schemeClr>
                    </a:solidFill>
                  </a:tcPr>
                </a:tc>
                <a:tc>
                  <a:txBody>
                    <a:bodyPr/>
                    <a:lstStyle/>
                    <a:p>
                      <a:pPr>
                        <a:buNone/>
                      </a:pPr>
                      <a:r>
                        <a:rPr lang="en-US">
                          <a:solidFill>
                            <a:schemeClr val="accent1">
                              <a:lumMod val="75000"/>
                            </a:schemeClr>
                          </a:solidFill>
                        </a:rPr>
                        <a:t>19119187</a:t>
                      </a:r>
                      <a:endParaRPr lang="en-US">
                        <a:solidFill>
                          <a:schemeClr val="accent1">
                            <a:lumMod val="75000"/>
                          </a:schemeClr>
                        </a:solidFill>
                      </a:endParaRPr>
                    </a:p>
                  </a:txBody>
                  <a:tcPr>
                    <a:solidFill>
                      <a:schemeClr val="bg1">
                        <a:lumMod val="85000"/>
                      </a:schemeClr>
                    </a:solidFill>
                  </a:tcPr>
                </a:tc>
                <a:tc>
                  <a:txBody>
                    <a:bodyPr/>
                    <a:lstStyle/>
                    <a:p>
                      <a:pPr>
                        <a:buNone/>
                      </a:pPr>
                      <a:r>
                        <a:rPr lang="en-US" sz="1800">
                          <a:solidFill>
                            <a:schemeClr val="accent1">
                              <a:lumMod val="75000"/>
                            </a:schemeClr>
                          </a:solidFill>
                          <a:sym typeface="+mn-ea"/>
                        </a:rPr>
                        <a:t>Tổng hợp nội dung làm ppt, word</a:t>
                      </a:r>
                      <a:endParaRPr lang="en-US">
                        <a:solidFill>
                          <a:schemeClr val="accent1">
                            <a:lumMod val="75000"/>
                          </a:schemeClr>
                        </a:solidFill>
                      </a:endParaRPr>
                    </a:p>
                  </a:txBody>
                  <a:tcPr>
                    <a:solidFill>
                      <a:schemeClr val="bg1">
                        <a:lumMod val="85000"/>
                      </a:schemeClr>
                    </a:solidFill>
                  </a:tcPr>
                </a:tc>
              </a:tr>
              <a:tr h="381000">
                <a:tc>
                  <a:txBody>
                    <a:bodyPr/>
                    <a:lstStyle/>
                    <a:p>
                      <a:pPr>
                        <a:buNone/>
                      </a:pPr>
                      <a:r>
                        <a:rPr lang="en-US">
                          <a:solidFill>
                            <a:schemeClr val="accent1">
                              <a:lumMod val="75000"/>
                            </a:schemeClr>
                          </a:solidFill>
                        </a:rPr>
                        <a:t>Huỳnh Chí Cường</a:t>
                      </a:r>
                      <a:endParaRPr lang="en-US">
                        <a:solidFill>
                          <a:schemeClr val="accent1">
                            <a:lumMod val="75000"/>
                          </a:schemeClr>
                        </a:solidFill>
                      </a:endParaRPr>
                    </a:p>
                  </a:txBody>
                  <a:tcPr>
                    <a:solidFill>
                      <a:schemeClr val="bg1">
                        <a:lumMod val="85000"/>
                      </a:schemeClr>
                    </a:solidFill>
                  </a:tcPr>
                </a:tc>
                <a:tc>
                  <a:txBody>
                    <a:bodyPr/>
                    <a:lstStyle/>
                    <a:p>
                      <a:pPr>
                        <a:buNone/>
                      </a:pPr>
                      <a:r>
                        <a:rPr lang="en-US">
                          <a:solidFill>
                            <a:schemeClr val="accent1">
                              <a:lumMod val="75000"/>
                            </a:schemeClr>
                          </a:solidFill>
                        </a:rPr>
                        <a:t>19119157</a:t>
                      </a:r>
                      <a:endParaRPr lang="en-US">
                        <a:solidFill>
                          <a:schemeClr val="accent1">
                            <a:lumMod val="75000"/>
                          </a:schemeClr>
                        </a:solidFill>
                      </a:endParaRPr>
                    </a:p>
                  </a:txBody>
                  <a:tcPr>
                    <a:solidFill>
                      <a:schemeClr val="bg1">
                        <a:lumMod val="85000"/>
                      </a:schemeClr>
                    </a:solidFill>
                  </a:tcPr>
                </a:tc>
                <a:tc>
                  <a:txBody>
                    <a:bodyPr/>
                    <a:lstStyle/>
                    <a:p>
                      <a:pPr>
                        <a:buNone/>
                      </a:pPr>
                      <a:r>
                        <a:rPr lang="en-US">
                          <a:solidFill>
                            <a:schemeClr val="accent1">
                              <a:lumMod val="75000"/>
                            </a:schemeClr>
                          </a:solidFill>
                        </a:rPr>
                        <a:t>Tổng hợp nội dung làm ppt, word</a:t>
                      </a:r>
                      <a:endParaRPr lang="en-US">
                        <a:solidFill>
                          <a:schemeClr val="accent1">
                            <a:lumMod val="75000"/>
                          </a:schemeClr>
                        </a:solidFill>
                      </a:endParaRPr>
                    </a:p>
                  </a:txBody>
                  <a:tcPr>
                    <a:solidFill>
                      <a:schemeClr val="bg1">
                        <a:lumMod val="85000"/>
                      </a:schemeClr>
                    </a:solidFill>
                  </a:tcPr>
                </a:tc>
              </a:tr>
              <a:tr h="381000">
                <a:tc>
                  <a:txBody>
                    <a:bodyPr/>
                    <a:lstStyle/>
                    <a:p>
                      <a:pPr>
                        <a:buNone/>
                      </a:pPr>
                      <a:r>
                        <a:rPr lang="en-US">
                          <a:solidFill>
                            <a:schemeClr val="accent1">
                              <a:lumMod val="75000"/>
                            </a:schemeClr>
                          </a:solidFill>
                        </a:rPr>
                        <a:t>Vũ Đức Nam</a:t>
                      </a:r>
                      <a:endParaRPr lang="en-US">
                        <a:solidFill>
                          <a:schemeClr val="accent1">
                            <a:lumMod val="75000"/>
                          </a:schemeClr>
                        </a:solidFill>
                      </a:endParaRPr>
                    </a:p>
                  </a:txBody>
                  <a:tcPr>
                    <a:solidFill>
                      <a:schemeClr val="bg1">
                        <a:lumMod val="85000"/>
                      </a:schemeClr>
                    </a:solidFill>
                  </a:tcPr>
                </a:tc>
                <a:tc>
                  <a:txBody>
                    <a:bodyPr/>
                    <a:lstStyle/>
                    <a:p>
                      <a:pPr>
                        <a:buNone/>
                      </a:pPr>
                      <a:r>
                        <a:rPr lang="en-US">
                          <a:solidFill>
                            <a:schemeClr val="accent1">
                              <a:lumMod val="75000"/>
                            </a:schemeClr>
                          </a:solidFill>
                        </a:rPr>
                        <a:t>19119203</a:t>
                      </a:r>
                      <a:endParaRPr lang="en-US">
                        <a:solidFill>
                          <a:schemeClr val="accent1">
                            <a:lumMod val="75000"/>
                          </a:schemeClr>
                        </a:solidFill>
                      </a:endParaRPr>
                    </a:p>
                  </a:txBody>
                  <a:tcPr>
                    <a:solidFill>
                      <a:schemeClr val="bg1">
                        <a:lumMod val="85000"/>
                      </a:schemeClr>
                    </a:solidFill>
                  </a:tcPr>
                </a:tc>
                <a:tc>
                  <a:txBody>
                    <a:bodyPr/>
                    <a:lstStyle/>
                    <a:p>
                      <a:pPr>
                        <a:buNone/>
                      </a:pPr>
                      <a:r>
                        <a:rPr lang="en-US" sz="1800">
                          <a:solidFill>
                            <a:schemeClr val="accent1">
                              <a:lumMod val="75000"/>
                            </a:schemeClr>
                          </a:solidFill>
                          <a:sym typeface="+mn-ea"/>
                        </a:rPr>
                        <a:t>Lập trình ASM LCD</a:t>
                      </a:r>
                      <a:endParaRPr lang="en-US">
                        <a:solidFill>
                          <a:schemeClr val="accent1">
                            <a:lumMod val="75000"/>
                          </a:schemeClr>
                        </a:solidFill>
                      </a:endParaRPr>
                    </a:p>
                  </a:txBody>
                  <a:tcPr>
                    <a:solidFill>
                      <a:schemeClr val="bg1">
                        <a:lumMod val="85000"/>
                      </a:schemeClr>
                    </a:solid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221942" y="133165"/>
            <a:ext cx="11792505" cy="6562817"/>
          </a:xfrm>
          <a:prstGeom prst="roundRect">
            <a:avLst>
              <a:gd name="adj" fmla="val 5034"/>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Rectangle 2"/>
          <p:cNvSpPr/>
          <p:nvPr/>
        </p:nvSpPr>
        <p:spPr>
          <a:xfrm>
            <a:off x="221942" y="133165"/>
            <a:ext cx="5773420" cy="100520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PIC 16F877A + ASSEMBLY: GIAO TIẾP LED MATRIX</a:t>
            </a:r>
            <a:endParaRPr lang="en-US" altLang="vi-VN" sz="2800" dirty="0"/>
          </a:p>
        </p:txBody>
      </p:sp>
      <p:sp>
        <p:nvSpPr>
          <p:cNvPr id="7" name="Rectangle 2"/>
          <p:cNvSpPr/>
          <p:nvPr/>
        </p:nvSpPr>
        <p:spPr>
          <a:xfrm>
            <a:off x="221942" y="1343154"/>
            <a:ext cx="1816100" cy="39287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Mạch</a:t>
            </a:r>
            <a:r>
              <a:rPr lang="en-US" dirty="0"/>
              <a:t> </a:t>
            </a:r>
            <a:r>
              <a:rPr lang="en-US" dirty="0" err="1"/>
              <a:t>mô</a:t>
            </a:r>
            <a:r>
              <a:rPr lang="en-US" dirty="0"/>
              <a:t> </a:t>
            </a:r>
            <a:r>
              <a:rPr lang="en-US" dirty="0" err="1"/>
              <a:t>phỏng</a:t>
            </a:r>
            <a:endParaRPr lang="en-US" altLang="vi-VN" dirty="0"/>
          </a:p>
        </p:txBody>
      </p:sp>
      <p:sp>
        <p:nvSpPr>
          <p:cNvPr id="9" name="Rectangle 2"/>
          <p:cNvSpPr/>
          <p:nvPr/>
        </p:nvSpPr>
        <p:spPr>
          <a:xfrm>
            <a:off x="9409168" y="6105388"/>
            <a:ext cx="1816100" cy="39287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Lưu</a:t>
            </a:r>
            <a:r>
              <a:rPr lang="en-US" dirty="0"/>
              <a:t> </a:t>
            </a:r>
            <a:r>
              <a:rPr lang="en-US" dirty="0" err="1"/>
              <a:t>đô</a:t>
            </a:r>
            <a:r>
              <a:rPr lang="en-US" dirty="0"/>
              <a:t>̀̀</a:t>
            </a:r>
            <a:endParaRPr lang="en-US" altLang="vi-VN" dirty="0"/>
          </a:p>
        </p:txBody>
      </p:sp>
      <p:pic>
        <p:nvPicPr>
          <p:cNvPr id="3" name="Picture 2"/>
          <p:cNvPicPr>
            <a:picLocks noChangeAspect="1"/>
          </p:cNvPicPr>
          <p:nvPr/>
        </p:nvPicPr>
        <p:blipFill>
          <a:blip r:embed="rId1"/>
          <a:stretch>
            <a:fillRect/>
          </a:stretch>
        </p:blipFill>
        <p:spPr>
          <a:xfrm>
            <a:off x="6540172" y="162018"/>
            <a:ext cx="2346376" cy="6464075"/>
          </a:xfrm>
          <a:prstGeom prst="rect">
            <a:avLst/>
          </a:prstGeom>
        </p:spPr>
      </p:pic>
      <p:pic>
        <p:nvPicPr>
          <p:cNvPr id="6" name="Picture 5"/>
          <p:cNvPicPr>
            <a:picLocks noChangeAspect="1"/>
          </p:cNvPicPr>
          <p:nvPr/>
        </p:nvPicPr>
        <p:blipFill>
          <a:blip r:embed="rId2"/>
          <a:stretch>
            <a:fillRect/>
          </a:stretch>
        </p:blipFill>
        <p:spPr>
          <a:xfrm>
            <a:off x="8893558" y="1020931"/>
            <a:ext cx="3076500" cy="2681463"/>
          </a:xfrm>
          <a:prstGeom prst="rect">
            <a:avLst/>
          </a:prstGeom>
        </p:spPr>
      </p:pic>
      <p:pic>
        <p:nvPicPr>
          <p:cNvPr id="8" name="Picture 7"/>
          <p:cNvPicPr>
            <a:picLocks noChangeAspect="1"/>
          </p:cNvPicPr>
          <p:nvPr/>
        </p:nvPicPr>
        <p:blipFill>
          <a:blip r:embed="rId3"/>
          <a:stretch>
            <a:fillRect/>
          </a:stretch>
        </p:blipFill>
        <p:spPr>
          <a:xfrm>
            <a:off x="454850" y="2086252"/>
            <a:ext cx="5641149" cy="420354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50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221942" y="133165"/>
            <a:ext cx="11792505" cy="6562817"/>
          </a:xfrm>
          <a:prstGeom prst="roundRect">
            <a:avLst>
              <a:gd name="adj" fmla="val 5034"/>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 name="Rectangle 2"/>
          <p:cNvSpPr/>
          <p:nvPr/>
        </p:nvSpPr>
        <p:spPr>
          <a:xfrm>
            <a:off x="2974340" y="243840"/>
            <a:ext cx="6463665" cy="79248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PIC 16F877A + ASSEMBLY: GIAO TIẾP LCD, GIAO TIẾP 4BIT</a:t>
            </a:r>
            <a:endParaRPr lang="en-US" altLang="vi-VN" sz="2800" dirty="0"/>
          </a:p>
        </p:txBody>
      </p:sp>
      <p:pic>
        <p:nvPicPr>
          <p:cNvPr id="10" name="Picture 9" descr="Không có mô tả."/>
          <p:cNvPicPr/>
          <p:nvPr/>
        </p:nvPicPr>
        <p:blipFill>
          <a:blip r:embed="rId1">
            <a:extLst>
              <a:ext uri="{28A0092B-C50C-407E-A947-70E740481C1C}">
                <a14:useLocalDpi xmlns:a14="http://schemas.microsoft.com/office/drawing/2010/main" val="0"/>
              </a:ext>
            </a:extLst>
          </a:blip>
          <a:srcRect/>
          <a:stretch>
            <a:fillRect/>
          </a:stretch>
        </p:blipFill>
        <p:spPr bwMode="auto">
          <a:xfrm>
            <a:off x="2193009" y="1380226"/>
            <a:ext cx="7612026" cy="4977442"/>
          </a:xfrm>
          <a:prstGeom prst="rect">
            <a:avLst/>
          </a:prstGeom>
          <a:noFill/>
          <a:ln>
            <a:noFill/>
          </a:ln>
        </p:spPr>
      </p:pic>
      <p:sp>
        <p:nvSpPr>
          <p:cNvPr id="7" name="Rectangle 2"/>
          <p:cNvSpPr/>
          <p:nvPr/>
        </p:nvSpPr>
        <p:spPr>
          <a:xfrm>
            <a:off x="7845240" y="5784501"/>
            <a:ext cx="1816100" cy="39287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Mạch</a:t>
            </a:r>
            <a:r>
              <a:rPr lang="en-US" dirty="0"/>
              <a:t> </a:t>
            </a:r>
            <a:r>
              <a:rPr lang="en-US" dirty="0" err="1"/>
              <a:t>mô</a:t>
            </a:r>
            <a:r>
              <a:rPr lang="en-US" dirty="0"/>
              <a:t> </a:t>
            </a:r>
            <a:r>
              <a:rPr lang="en-US" dirty="0" err="1"/>
              <a:t>phỏng</a:t>
            </a:r>
            <a:endParaRPr lang="en-US" altLang="vi-VN" dirty="0"/>
          </a:p>
        </p:txBody>
      </p:sp>
      <p:pic>
        <p:nvPicPr>
          <p:cNvPr id="3" name="Picture 2"/>
          <p:cNvPicPr>
            <a:picLocks noChangeAspect="1"/>
          </p:cNvPicPr>
          <p:nvPr/>
        </p:nvPicPr>
        <p:blipFill>
          <a:blip r:embed="rId2"/>
          <a:stretch>
            <a:fillRect/>
          </a:stretch>
        </p:blipFill>
        <p:spPr>
          <a:xfrm>
            <a:off x="305065" y="1259298"/>
            <a:ext cx="11626258" cy="5375582"/>
          </a:xfrm>
          <a:prstGeom prst="rect">
            <a:avLst/>
          </a:prstGeom>
        </p:spPr>
      </p:pic>
      <p:sp>
        <p:nvSpPr>
          <p:cNvPr id="9" name="Rectangle 2"/>
          <p:cNvSpPr/>
          <p:nvPr/>
        </p:nvSpPr>
        <p:spPr>
          <a:xfrm>
            <a:off x="9437918" y="5527600"/>
            <a:ext cx="1816100" cy="39287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Lưu</a:t>
            </a:r>
            <a:r>
              <a:rPr lang="en-US" dirty="0"/>
              <a:t> </a:t>
            </a:r>
            <a:r>
              <a:rPr lang="en-US" dirty="0" err="1"/>
              <a:t>đô</a:t>
            </a:r>
            <a:r>
              <a:rPr lang="en-US" dirty="0"/>
              <a:t>̀̀</a:t>
            </a:r>
            <a:endParaRPr lang="en-US" altLang="vi-V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 presetClass="exit" presetSubtype="0" fill="hold" nodeType="withEffect">
                                  <p:stCondLst>
                                    <p:cond delay="0"/>
                                  </p:stCondLst>
                                  <p:childTnLst>
                                    <p:set>
                                      <p:cBhvr>
                                        <p:cTn id="20" dur="1" fill="hold">
                                          <p:stCondLst>
                                            <p:cond delay="0"/>
                                          </p:stCondLst>
                                        </p:cTn>
                                        <p:tgtEl>
                                          <p:spTgt spid="3"/>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9"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221942" y="133165"/>
            <a:ext cx="11792505" cy="6562817"/>
          </a:xfrm>
          <a:prstGeom prst="roundRect">
            <a:avLst>
              <a:gd name="adj" fmla="val 5034"/>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600" dirty="0"/>
              <a:t>HẾT</a:t>
            </a:r>
            <a:endParaRPr lang="en-US" sz="16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199082" y="147770"/>
            <a:ext cx="11792505" cy="6562817"/>
          </a:xfrm>
          <a:prstGeom prst="roundRect">
            <a:avLst>
              <a:gd name="adj" fmla="val 5034"/>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5" name="Text Box 4"/>
          <p:cNvSpPr txBox="1"/>
          <p:nvPr/>
        </p:nvSpPr>
        <p:spPr>
          <a:xfrm>
            <a:off x="4384675" y="398145"/>
            <a:ext cx="3422650" cy="460375"/>
          </a:xfrm>
          <a:prstGeom prst="rect">
            <a:avLst/>
          </a:prstGeom>
          <a:noFill/>
        </p:spPr>
        <p:txBody>
          <a:bodyPr wrap="square" rtlCol="0">
            <a:spAutoFit/>
          </a:bodyPr>
          <a:lstStyle/>
          <a:p>
            <a:r>
              <a:rPr lang="en-US" sz="2400" b="1">
                <a:latin typeface="+mj-ea"/>
                <a:cs typeface="+mj-ea"/>
              </a:rPr>
              <a:t>TÀI LIỆU THAM KHẢO</a:t>
            </a:r>
            <a:endParaRPr lang="en-US" sz="2400" b="1">
              <a:latin typeface="+mj-ea"/>
              <a:cs typeface="+mj-ea"/>
            </a:endParaRPr>
          </a:p>
        </p:txBody>
      </p:sp>
      <p:sp>
        <p:nvSpPr>
          <p:cNvPr id="6" name="Text Box 5"/>
          <p:cNvSpPr txBox="1"/>
          <p:nvPr/>
        </p:nvSpPr>
        <p:spPr>
          <a:xfrm>
            <a:off x="1078865" y="963295"/>
            <a:ext cx="3798570" cy="1198880"/>
          </a:xfrm>
          <a:prstGeom prst="rect">
            <a:avLst/>
          </a:prstGeom>
          <a:noFill/>
        </p:spPr>
        <p:txBody>
          <a:bodyPr wrap="square" rtlCol="0">
            <a:spAutoFit/>
          </a:bodyPr>
          <a:lstStyle/>
          <a:p>
            <a:pPr>
              <a:lnSpc>
                <a:spcPct val="200000"/>
              </a:lnSpc>
            </a:pPr>
            <a:r>
              <a:rPr lang="en-US" b="1"/>
              <a:t>PIC16F87XA Data Sheet - Microchip</a:t>
            </a:r>
            <a:endParaRPr lang="en-US" b="1"/>
          </a:p>
          <a:p>
            <a:pPr>
              <a:lnSpc>
                <a:spcPct val="200000"/>
              </a:lnSpc>
            </a:pPr>
            <a:endParaRPr lang="en-US" b="1"/>
          </a:p>
        </p:txBody>
      </p:sp>
      <p:pic>
        <p:nvPicPr>
          <p:cNvPr id="7" name="Picture 6"/>
          <p:cNvPicPr>
            <a:picLocks noChangeAspect="1"/>
          </p:cNvPicPr>
          <p:nvPr/>
        </p:nvPicPr>
        <p:blipFill>
          <a:blip r:embed="rId1"/>
          <a:stretch>
            <a:fillRect/>
          </a:stretch>
        </p:blipFill>
        <p:spPr>
          <a:xfrm>
            <a:off x="1351915" y="1799590"/>
            <a:ext cx="3251835" cy="4329430"/>
          </a:xfrm>
          <a:prstGeom prst="rect">
            <a:avLst/>
          </a:prstGeom>
        </p:spPr>
      </p:pic>
      <p:pic>
        <p:nvPicPr>
          <p:cNvPr id="8" name="Picture 7"/>
          <p:cNvPicPr>
            <a:picLocks noChangeAspect="1"/>
          </p:cNvPicPr>
          <p:nvPr/>
        </p:nvPicPr>
        <p:blipFill>
          <a:blip r:embed="rId2"/>
          <a:stretch>
            <a:fillRect/>
          </a:stretch>
        </p:blipFill>
        <p:spPr>
          <a:xfrm>
            <a:off x="7336155" y="1556385"/>
            <a:ext cx="3284220" cy="4815840"/>
          </a:xfrm>
          <a:prstGeom prst="rect">
            <a:avLst/>
          </a:prstGeom>
        </p:spPr>
      </p:pic>
      <p:sp>
        <p:nvSpPr>
          <p:cNvPr id="9" name="Text Box 8"/>
          <p:cNvSpPr txBox="1"/>
          <p:nvPr/>
        </p:nvSpPr>
        <p:spPr>
          <a:xfrm>
            <a:off x="6457315" y="1188085"/>
            <a:ext cx="5163185" cy="368300"/>
          </a:xfrm>
          <a:prstGeom prst="rect">
            <a:avLst/>
          </a:prstGeom>
          <a:noFill/>
        </p:spPr>
        <p:txBody>
          <a:bodyPr wrap="square" rtlCol="0">
            <a:spAutoFit/>
          </a:bodyPr>
          <a:lstStyle/>
          <a:p>
            <a:r>
              <a:rPr lang="en-US" b="1"/>
              <a:t>Giáo trình Vi điều kiển PIC - Thầy Nguyễn Đình Phú</a:t>
            </a:r>
            <a:endParaRPr lang="en-US"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3"/>
          <p:cNvSpPr/>
          <p:nvPr/>
        </p:nvSpPr>
        <p:spPr>
          <a:xfrm>
            <a:off x="199112" y="147591"/>
            <a:ext cx="11792505" cy="6562817"/>
          </a:xfrm>
          <a:prstGeom prst="roundRect">
            <a:avLst>
              <a:gd name="adj" fmla="val 5034"/>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5" name="Straight Connector 3"/>
          <p:cNvSpPr/>
          <p:nvPr/>
        </p:nvSpPr>
        <p:spPr>
          <a:xfrm>
            <a:off x="3731474" y="3351362"/>
            <a:ext cx="765656" cy="2178894"/>
          </a:xfrm>
          <a:custGeom>
            <a:avLst/>
            <a:gdLst/>
            <a:ahLst/>
            <a:cxnLst/>
            <a:rect l="0" t="0" r="0" b="0"/>
            <a:pathLst>
              <a:path>
                <a:moveTo>
                  <a:pt x="0" y="0"/>
                </a:moveTo>
                <a:lnTo>
                  <a:pt x="382828" y="0"/>
                </a:lnTo>
                <a:lnTo>
                  <a:pt x="382828" y="2178894"/>
                </a:lnTo>
                <a:lnTo>
                  <a:pt x="765656" y="2178894"/>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6" name="Straight Connector 4"/>
          <p:cNvSpPr/>
          <p:nvPr/>
        </p:nvSpPr>
        <p:spPr>
          <a:xfrm>
            <a:off x="3731474" y="3351362"/>
            <a:ext cx="765656" cy="677378"/>
          </a:xfrm>
          <a:custGeom>
            <a:avLst/>
            <a:gdLst/>
            <a:ahLst/>
            <a:cxnLst/>
            <a:rect l="0" t="0" r="0" b="0"/>
            <a:pathLst>
              <a:path>
                <a:moveTo>
                  <a:pt x="0" y="0"/>
                </a:moveTo>
                <a:lnTo>
                  <a:pt x="382828" y="0"/>
                </a:lnTo>
                <a:lnTo>
                  <a:pt x="382828" y="677378"/>
                </a:lnTo>
                <a:lnTo>
                  <a:pt x="765656" y="677378"/>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7" name="Straight Connector 5"/>
          <p:cNvSpPr/>
          <p:nvPr/>
        </p:nvSpPr>
        <p:spPr>
          <a:xfrm>
            <a:off x="3731474" y="2492902"/>
            <a:ext cx="765656" cy="858459"/>
          </a:xfrm>
          <a:custGeom>
            <a:avLst/>
            <a:gdLst/>
            <a:ahLst/>
            <a:cxnLst/>
            <a:rect l="0" t="0" r="0" b="0"/>
            <a:pathLst>
              <a:path>
                <a:moveTo>
                  <a:pt x="0" y="858459"/>
                </a:moveTo>
                <a:lnTo>
                  <a:pt x="382828" y="858459"/>
                </a:lnTo>
                <a:lnTo>
                  <a:pt x="382828" y="0"/>
                </a:lnTo>
                <a:lnTo>
                  <a:pt x="765656"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28" name="Straight Connector 6"/>
          <p:cNvSpPr/>
          <p:nvPr/>
        </p:nvSpPr>
        <p:spPr>
          <a:xfrm>
            <a:off x="3731474" y="992443"/>
            <a:ext cx="765656" cy="2358919"/>
          </a:xfrm>
          <a:custGeom>
            <a:avLst/>
            <a:gdLst/>
            <a:ahLst/>
            <a:cxnLst/>
            <a:rect l="0" t="0" r="0" b="0"/>
            <a:pathLst>
              <a:path>
                <a:moveTo>
                  <a:pt x="0" y="2358919"/>
                </a:moveTo>
                <a:lnTo>
                  <a:pt x="382828" y="2358919"/>
                </a:lnTo>
                <a:lnTo>
                  <a:pt x="382828" y="0"/>
                </a:lnTo>
                <a:lnTo>
                  <a:pt x="765656" y="0"/>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29" name="Group 28"/>
          <p:cNvGrpSpPr/>
          <p:nvPr/>
        </p:nvGrpSpPr>
        <p:grpSpPr>
          <a:xfrm>
            <a:off x="287528" y="2956874"/>
            <a:ext cx="3443310" cy="788976"/>
            <a:chOff x="6327" y="2505514"/>
            <a:chExt cx="3443310" cy="788976"/>
          </a:xfrm>
        </p:grpSpPr>
        <p:sp>
          <p:nvSpPr>
            <p:cNvPr id="42" name="Rectangle 41"/>
            <p:cNvSpPr/>
            <p:nvPr/>
          </p:nvSpPr>
          <p:spPr>
            <a:xfrm>
              <a:off x="6327" y="2505514"/>
              <a:ext cx="3443310" cy="788976"/>
            </a:xfrm>
            <a:prstGeom prst="rect">
              <a:avLst/>
            </a:pr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3" name="Rectangle 42"/>
            <p:cNvSpPr/>
            <p:nvPr/>
          </p:nvSpPr>
          <p:spPr>
            <a:xfrm>
              <a:off x="6327" y="2505514"/>
              <a:ext cx="3443310" cy="7889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940" tIns="27940" rIns="27940" bIns="27940" numCol="1" spcCol="1270" anchor="ctr" anchorCtr="0">
              <a:noAutofit/>
            </a:bodyPr>
            <a:lstStyle/>
            <a:p>
              <a:pPr lvl="0" algn="ctr" defTabSz="1955800">
                <a:lnSpc>
                  <a:spcPct val="90000"/>
                </a:lnSpc>
                <a:spcBef>
                  <a:spcPct val="0"/>
                </a:spcBef>
                <a:spcAft>
                  <a:spcPct val="35000"/>
                </a:spcAft>
              </a:pPr>
              <a:r>
                <a:rPr lang="en-US" sz="4400" b="1" kern="1200" dirty="0" err="1">
                  <a:solidFill>
                    <a:schemeClr val="bg1"/>
                  </a:solidFill>
                </a:rPr>
                <a:t>Lý thuyết</a:t>
              </a:r>
              <a:endParaRPr lang="en-US" sz="4400" b="1" kern="1200" dirty="0">
                <a:solidFill>
                  <a:schemeClr val="bg1"/>
                </a:solidFill>
              </a:endParaRPr>
            </a:p>
          </p:txBody>
        </p:sp>
      </p:grpSp>
      <p:grpSp>
        <p:nvGrpSpPr>
          <p:cNvPr id="30" name="Group 29"/>
          <p:cNvGrpSpPr/>
          <p:nvPr/>
        </p:nvGrpSpPr>
        <p:grpSpPr>
          <a:xfrm>
            <a:off x="4497130" y="588654"/>
            <a:ext cx="7372200" cy="807576"/>
            <a:chOff x="4215294" y="137294"/>
            <a:chExt cx="7372200" cy="807576"/>
          </a:xfrm>
        </p:grpSpPr>
        <p:sp>
          <p:nvSpPr>
            <p:cNvPr id="40" name="Rectangle 39"/>
            <p:cNvSpPr/>
            <p:nvPr/>
          </p:nvSpPr>
          <p:spPr>
            <a:xfrm>
              <a:off x="4215294" y="137294"/>
              <a:ext cx="7372200" cy="807576"/>
            </a:xfrm>
            <a:prstGeom prst="rect">
              <a:avLst/>
            </a:prstGeom>
            <a:solidFill>
              <a:schemeClr val="accent1">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1" name="Rectangle 40"/>
            <p:cNvSpPr/>
            <p:nvPr/>
          </p:nvSpPr>
          <p:spPr>
            <a:xfrm>
              <a:off x="4215294" y="137294"/>
              <a:ext cx="7372200" cy="8075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940" tIns="27940" rIns="27940" bIns="27940" numCol="1" spcCol="1270" anchor="ctr" anchorCtr="0">
              <a:noAutofit/>
            </a:bodyPr>
            <a:lstStyle/>
            <a:p>
              <a:pPr lvl="0" algn="ctr" defTabSz="1955800">
                <a:lnSpc>
                  <a:spcPct val="90000"/>
                </a:lnSpc>
                <a:spcBef>
                  <a:spcPct val="0"/>
                </a:spcBef>
                <a:spcAft>
                  <a:spcPct val="35000"/>
                </a:spcAft>
              </a:pPr>
              <a:r>
                <a:rPr lang="en-US" sz="4400" kern="1200" dirty="0" err="1">
                  <a:solidFill>
                    <a:schemeClr val="accent1">
                      <a:lumMod val="75000"/>
                    </a:schemeClr>
                  </a:solidFill>
                  <a:latin typeface="Arial" panose="020B0604020202020204" pitchFamily="34" charset="0"/>
                  <a:cs typeface="Arial" panose="020B0604020202020204" pitchFamily="34" charset="0"/>
                </a:rPr>
                <a:t>Tổng</a:t>
              </a:r>
              <a:r>
                <a:rPr lang="en-US" sz="4400" kern="1200" dirty="0">
                  <a:solidFill>
                    <a:schemeClr val="accent1">
                      <a:lumMod val="75000"/>
                    </a:schemeClr>
                  </a:solidFill>
                  <a:latin typeface="Arial" panose="020B0604020202020204" pitchFamily="34" charset="0"/>
                  <a:cs typeface="Arial" panose="020B0604020202020204" pitchFamily="34" charset="0"/>
                </a:rPr>
                <a:t> </a:t>
              </a:r>
              <a:r>
                <a:rPr lang="en-US" sz="4400" kern="1200" dirty="0" err="1">
                  <a:solidFill>
                    <a:schemeClr val="accent1">
                      <a:lumMod val="75000"/>
                    </a:schemeClr>
                  </a:solidFill>
                  <a:latin typeface="Arial" panose="020B0604020202020204" pitchFamily="34" charset="0"/>
                  <a:cs typeface="Arial" panose="020B0604020202020204" pitchFamily="34" charset="0"/>
                </a:rPr>
                <a:t>quan</a:t>
              </a:r>
              <a:r>
                <a:rPr lang="en-US" sz="4400" kern="1200" dirty="0">
                  <a:solidFill>
                    <a:schemeClr val="accent1">
                      <a:lumMod val="75000"/>
                    </a:schemeClr>
                  </a:solidFill>
                  <a:latin typeface="Arial" panose="020B0604020202020204" pitchFamily="34" charset="0"/>
                  <a:cs typeface="Arial" panose="020B0604020202020204" pitchFamily="34" charset="0"/>
                </a:rPr>
                <a:t> </a:t>
              </a:r>
              <a:r>
                <a:rPr lang="en-US" sz="4400" kern="1200" dirty="0" err="1">
                  <a:solidFill>
                    <a:schemeClr val="accent1">
                      <a:lumMod val="75000"/>
                    </a:schemeClr>
                  </a:solidFill>
                  <a:latin typeface="Arial" panose="020B0604020202020204" pitchFamily="34" charset="0"/>
                  <a:cs typeface="Arial" panose="020B0604020202020204" pitchFamily="34" charset="0"/>
                </a:rPr>
                <a:t>về</a:t>
              </a:r>
              <a:r>
                <a:rPr lang="en-US" sz="4400" kern="1200" dirty="0">
                  <a:solidFill>
                    <a:schemeClr val="accent1">
                      <a:lumMod val="75000"/>
                    </a:schemeClr>
                  </a:solidFill>
                  <a:latin typeface="Arial" panose="020B0604020202020204" pitchFamily="34" charset="0"/>
                  <a:cs typeface="Arial" panose="020B0604020202020204" pitchFamily="34" charset="0"/>
                </a:rPr>
                <a:t> </a:t>
              </a:r>
              <a:r>
                <a:rPr lang="vi-VN" sz="4400" kern="1200" dirty="0">
                  <a:solidFill>
                    <a:schemeClr val="accent1">
                      <a:lumMod val="75000"/>
                    </a:schemeClr>
                  </a:solidFill>
                  <a:latin typeface="Arial" panose="020B0604020202020204" pitchFamily="34" charset="0"/>
                  <a:cs typeface="Arial" panose="020B0604020202020204" pitchFamily="34" charset="0"/>
                </a:rPr>
                <a:t>PIC16F877A</a:t>
              </a:r>
              <a:endParaRPr lang="en-US" sz="4400" kern="1200" dirty="0">
                <a:solidFill>
                  <a:schemeClr val="accent1">
                    <a:lumMod val="75000"/>
                  </a:schemeClr>
                </a:solidFill>
              </a:endParaRPr>
            </a:p>
          </p:txBody>
        </p:sp>
      </p:grpSp>
      <p:grpSp>
        <p:nvGrpSpPr>
          <p:cNvPr id="31" name="Group 30"/>
          <p:cNvGrpSpPr/>
          <p:nvPr/>
        </p:nvGrpSpPr>
        <p:grpSpPr>
          <a:xfrm>
            <a:off x="4497130" y="1874767"/>
            <a:ext cx="7345593" cy="1236270"/>
            <a:chOff x="4215294" y="1423407"/>
            <a:chExt cx="7345593" cy="1236270"/>
          </a:xfrm>
        </p:grpSpPr>
        <p:sp>
          <p:nvSpPr>
            <p:cNvPr id="38" name="Rectangle 37"/>
            <p:cNvSpPr/>
            <p:nvPr/>
          </p:nvSpPr>
          <p:spPr>
            <a:xfrm>
              <a:off x="4215294" y="1423407"/>
              <a:ext cx="7345593" cy="1236270"/>
            </a:xfrm>
            <a:prstGeom prst="rect">
              <a:avLst/>
            </a:prstGeom>
            <a:solidFill>
              <a:schemeClr val="accent1">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9" name="Rectangle 38"/>
            <p:cNvSpPr/>
            <p:nvPr/>
          </p:nvSpPr>
          <p:spPr>
            <a:xfrm>
              <a:off x="4215294" y="1423407"/>
              <a:ext cx="7345593" cy="12362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940" tIns="27940" rIns="27940" bIns="27940" numCol="1" spcCol="1270" anchor="ctr" anchorCtr="0">
              <a:noAutofit/>
            </a:bodyPr>
            <a:lstStyle/>
            <a:p>
              <a:pPr lvl="0" algn="ctr" defTabSz="1955800">
                <a:lnSpc>
                  <a:spcPct val="90000"/>
                </a:lnSpc>
                <a:spcBef>
                  <a:spcPct val="0"/>
                </a:spcBef>
                <a:spcAft>
                  <a:spcPct val="35000"/>
                </a:spcAft>
              </a:pPr>
              <a:r>
                <a:rPr lang="vi-VN" sz="4400" kern="1200" dirty="0">
                  <a:solidFill>
                    <a:schemeClr val="accent1">
                      <a:lumMod val="75000"/>
                    </a:schemeClr>
                  </a:solidFill>
                  <a:latin typeface="Arial" panose="020B0604020202020204" pitchFamily="34" charset="0"/>
                  <a:cs typeface="Arial" panose="020B0604020202020204" pitchFamily="34" charset="0"/>
                </a:rPr>
                <a:t>Sơ đồ và chức năng các chân PIC16F877A</a:t>
              </a:r>
              <a:endParaRPr lang="en-US" sz="4400" kern="1200" dirty="0">
                <a:solidFill>
                  <a:schemeClr val="accent1">
                    <a:lumMod val="75000"/>
                  </a:schemeClr>
                </a:solidFill>
              </a:endParaRPr>
            </a:p>
          </p:txBody>
        </p:sp>
      </p:grpSp>
      <p:grpSp>
        <p:nvGrpSpPr>
          <p:cNvPr id="32" name="Group 31"/>
          <p:cNvGrpSpPr/>
          <p:nvPr/>
        </p:nvGrpSpPr>
        <p:grpSpPr>
          <a:xfrm>
            <a:off x="4497130" y="3589573"/>
            <a:ext cx="7340617" cy="878335"/>
            <a:chOff x="4215294" y="3138213"/>
            <a:chExt cx="7340617" cy="878335"/>
          </a:xfrm>
        </p:grpSpPr>
        <p:sp>
          <p:nvSpPr>
            <p:cNvPr id="36" name="Rectangle 35"/>
            <p:cNvSpPr/>
            <p:nvPr/>
          </p:nvSpPr>
          <p:spPr>
            <a:xfrm>
              <a:off x="4215294" y="3138213"/>
              <a:ext cx="7340617" cy="878335"/>
            </a:xfrm>
            <a:prstGeom prst="rect">
              <a:avLst/>
            </a:prstGeom>
            <a:solidFill>
              <a:schemeClr val="accent1">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7" name="Rectangle 36"/>
            <p:cNvSpPr/>
            <p:nvPr/>
          </p:nvSpPr>
          <p:spPr>
            <a:xfrm>
              <a:off x="4215294" y="3138213"/>
              <a:ext cx="7340617" cy="8783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940" tIns="27940" rIns="27940" bIns="27940" numCol="1" spcCol="1270" anchor="ctr" anchorCtr="0">
              <a:noAutofit/>
            </a:bodyPr>
            <a:lstStyle/>
            <a:p>
              <a:pPr lvl="0" algn="ctr" defTabSz="1955800">
                <a:lnSpc>
                  <a:spcPct val="90000"/>
                </a:lnSpc>
                <a:spcBef>
                  <a:spcPct val="0"/>
                </a:spcBef>
                <a:spcAft>
                  <a:spcPct val="35000"/>
                </a:spcAft>
              </a:pPr>
              <a:r>
                <a:rPr lang="en-US" altLang="vi-VN" sz="4400" kern="1200" dirty="0" err="1">
                  <a:solidFill>
                    <a:schemeClr val="accent1">
                      <a:lumMod val="75000"/>
                    </a:schemeClr>
                  </a:solidFill>
                  <a:latin typeface="Arial" panose="020B0604020202020204" pitchFamily="34" charset="0"/>
                  <a:cs typeface="Arial" panose="020B0604020202020204" pitchFamily="34" charset="0"/>
                </a:rPr>
                <a:t>Tổ</a:t>
              </a:r>
              <a:r>
                <a:rPr lang="en-US" altLang="vi-VN" sz="4400" kern="1200" dirty="0">
                  <a:solidFill>
                    <a:schemeClr val="accent1">
                      <a:lumMod val="75000"/>
                    </a:schemeClr>
                  </a:solidFill>
                  <a:latin typeface="Arial" panose="020B0604020202020204" pitchFamily="34" charset="0"/>
                  <a:cs typeface="Arial" panose="020B0604020202020204" pitchFamily="34" charset="0"/>
                </a:rPr>
                <a:t> </a:t>
              </a:r>
              <a:r>
                <a:rPr lang="en-US" altLang="vi-VN" sz="4400" kern="1200" dirty="0" err="1">
                  <a:solidFill>
                    <a:schemeClr val="accent1">
                      <a:lumMod val="75000"/>
                    </a:schemeClr>
                  </a:solidFill>
                  <a:latin typeface="Arial" panose="020B0604020202020204" pitchFamily="34" charset="0"/>
                  <a:cs typeface="Arial" panose="020B0604020202020204" pitchFamily="34" charset="0"/>
                </a:rPr>
                <a:t>chức</a:t>
              </a:r>
              <a:r>
                <a:rPr lang="en-US" altLang="vi-VN" sz="4400" kern="1200" dirty="0">
                  <a:solidFill>
                    <a:schemeClr val="accent1">
                      <a:lumMod val="75000"/>
                    </a:schemeClr>
                  </a:solidFill>
                  <a:latin typeface="Arial" panose="020B0604020202020204" pitchFamily="34" charset="0"/>
                  <a:cs typeface="Arial" panose="020B0604020202020204" pitchFamily="34" charset="0"/>
                </a:rPr>
                <a:t> </a:t>
              </a:r>
              <a:r>
                <a:rPr lang="en-US" altLang="vi-VN" sz="4400" kern="1200" dirty="0" err="1">
                  <a:solidFill>
                    <a:schemeClr val="accent1">
                      <a:lumMod val="75000"/>
                    </a:schemeClr>
                  </a:solidFill>
                  <a:latin typeface="Arial" panose="020B0604020202020204" pitchFamily="34" charset="0"/>
                  <a:cs typeface="Arial" panose="020B0604020202020204" pitchFamily="34" charset="0"/>
                </a:rPr>
                <a:t>bộ</a:t>
              </a:r>
              <a:r>
                <a:rPr lang="en-US" altLang="vi-VN" sz="4400" kern="1200" dirty="0">
                  <a:solidFill>
                    <a:schemeClr val="accent1">
                      <a:lumMod val="75000"/>
                    </a:schemeClr>
                  </a:solidFill>
                  <a:latin typeface="Arial" panose="020B0604020202020204" pitchFamily="34" charset="0"/>
                  <a:cs typeface="Arial" panose="020B0604020202020204" pitchFamily="34" charset="0"/>
                </a:rPr>
                <a:t> </a:t>
              </a:r>
              <a:r>
                <a:rPr lang="en-US" altLang="vi-VN" sz="4400" kern="1200" dirty="0" err="1">
                  <a:solidFill>
                    <a:schemeClr val="accent1">
                      <a:lumMod val="75000"/>
                    </a:schemeClr>
                  </a:solidFill>
                  <a:latin typeface="Arial" panose="020B0604020202020204" pitchFamily="34" charset="0"/>
                  <a:cs typeface="Arial" panose="020B0604020202020204" pitchFamily="34" charset="0"/>
                </a:rPr>
                <a:t>nhớ</a:t>
              </a:r>
              <a:endParaRPr lang="en-US" sz="4400" kern="1200" dirty="0">
                <a:solidFill>
                  <a:schemeClr val="accent1">
                    <a:lumMod val="75000"/>
                  </a:schemeClr>
                </a:solidFill>
                <a:latin typeface="Arial" panose="020B0604020202020204" pitchFamily="34" charset="0"/>
                <a:cs typeface="Arial" panose="020B0604020202020204" pitchFamily="34" charset="0"/>
              </a:endParaRPr>
            </a:p>
          </p:txBody>
        </p:sp>
      </p:grpSp>
      <p:grpSp>
        <p:nvGrpSpPr>
          <p:cNvPr id="33" name="Group 32"/>
          <p:cNvGrpSpPr/>
          <p:nvPr/>
        </p:nvGrpSpPr>
        <p:grpSpPr>
          <a:xfrm>
            <a:off x="4519355" y="4956603"/>
            <a:ext cx="7323198" cy="1167626"/>
            <a:chOff x="4215294" y="4495083"/>
            <a:chExt cx="7323198" cy="1167626"/>
          </a:xfrm>
        </p:grpSpPr>
        <p:sp>
          <p:nvSpPr>
            <p:cNvPr id="34" name="Rectangle 33"/>
            <p:cNvSpPr/>
            <p:nvPr/>
          </p:nvSpPr>
          <p:spPr>
            <a:xfrm>
              <a:off x="4215294" y="4495083"/>
              <a:ext cx="7323198" cy="1167626"/>
            </a:xfrm>
            <a:prstGeom prst="rect">
              <a:avLst/>
            </a:prstGeom>
            <a:solidFill>
              <a:schemeClr val="accent1">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5" name="Rectangle 34"/>
            <p:cNvSpPr/>
            <p:nvPr/>
          </p:nvSpPr>
          <p:spPr>
            <a:xfrm>
              <a:off x="4394999" y="4662723"/>
              <a:ext cx="6936740" cy="83185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940" tIns="27940" rIns="27940" bIns="27940" numCol="1" spcCol="1270" anchor="ctr" anchorCtr="0">
              <a:noAutofit/>
            </a:bodyPr>
            <a:lstStyle/>
            <a:p>
              <a:pPr lvl="0" algn="ctr" defTabSz="1955800">
                <a:lnSpc>
                  <a:spcPct val="90000"/>
                </a:lnSpc>
                <a:spcBef>
                  <a:spcPct val="0"/>
                </a:spcBef>
                <a:spcAft>
                  <a:spcPct val="35000"/>
                </a:spcAft>
              </a:pPr>
              <a:r>
                <a:rPr lang="en-US" altLang="vi-VN" sz="4400" kern="1200" dirty="0" err="1">
                  <a:solidFill>
                    <a:schemeClr val="accent1">
                      <a:lumMod val="75000"/>
                    </a:schemeClr>
                  </a:solidFill>
                </a:rPr>
                <a:t>Tập</a:t>
              </a:r>
              <a:r>
                <a:rPr lang="en-US" altLang="vi-VN" sz="4400" kern="1200" dirty="0">
                  <a:solidFill>
                    <a:schemeClr val="accent1">
                      <a:lumMod val="75000"/>
                    </a:schemeClr>
                  </a:solidFill>
                </a:rPr>
                <a:t> </a:t>
              </a:r>
              <a:r>
                <a:rPr lang="en-US" altLang="vi-VN" sz="4400" kern="1200" dirty="0" err="1">
                  <a:solidFill>
                    <a:schemeClr val="accent1">
                      <a:lumMod val="75000"/>
                    </a:schemeClr>
                  </a:solidFill>
                </a:rPr>
                <a:t>lệnh</a:t>
              </a:r>
              <a:r>
                <a:rPr lang="en-US" altLang="vi-VN" sz="4400" kern="1200" dirty="0">
                  <a:solidFill>
                    <a:schemeClr val="accent1">
                      <a:lumMod val="75000"/>
                    </a:schemeClr>
                  </a:solidFill>
                </a:rPr>
                <a:t> </a:t>
              </a:r>
              <a:r>
                <a:rPr lang="en-US" altLang="vi-VN" sz="4400" kern="1200" dirty="0" err="1">
                  <a:solidFill>
                    <a:schemeClr val="accent1">
                      <a:lumMod val="75000"/>
                    </a:schemeClr>
                  </a:solidFill>
                </a:rPr>
                <a:t>của</a:t>
              </a:r>
              <a:r>
                <a:rPr lang="en-US" altLang="vi-VN" sz="4400" kern="1200" dirty="0">
                  <a:solidFill>
                    <a:schemeClr val="accent1">
                      <a:lumMod val="75000"/>
                    </a:schemeClr>
                  </a:solidFill>
                </a:rPr>
                <a:t> vi </a:t>
              </a:r>
              <a:r>
                <a:rPr lang="en-US" altLang="vi-VN" sz="4400" kern="1200" dirty="0" err="1">
                  <a:solidFill>
                    <a:schemeClr val="accent1">
                      <a:lumMod val="75000"/>
                    </a:schemeClr>
                  </a:solidFill>
                </a:rPr>
                <a:t>điều</a:t>
              </a:r>
              <a:r>
                <a:rPr lang="en-US" altLang="vi-VN" sz="4400" kern="1200" dirty="0">
                  <a:solidFill>
                    <a:schemeClr val="accent1">
                      <a:lumMod val="75000"/>
                    </a:schemeClr>
                  </a:solidFill>
                </a:rPr>
                <a:t> </a:t>
              </a:r>
              <a:r>
                <a:rPr lang="en-US" altLang="vi-VN" sz="4400" kern="1200" dirty="0" err="1">
                  <a:solidFill>
                    <a:schemeClr val="accent1">
                      <a:lumMod val="75000"/>
                    </a:schemeClr>
                  </a:solidFill>
                </a:rPr>
                <a:t>khiển</a:t>
              </a:r>
              <a:r>
                <a:rPr lang="en-US" altLang="vi-VN" sz="4400" kern="1200" dirty="0">
                  <a:solidFill>
                    <a:schemeClr val="accent1">
                      <a:lumMod val="75000"/>
                    </a:schemeClr>
                  </a:solidFill>
                </a:rPr>
                <a:t> Pic 16F877A</a:t>
              </a:r>
              <a:endParaRPr lang="en-US" sz="4400" kern="1200" dirty="0">
                <a:solidFill>
                  <a:schemeClr val="accent1">
                    <a:lumMod val="75000"/>
                  </a:schemeClr>
                </a:solidFill>
                <a:latin typeface="Arial" panose="020B0604020202020204" pitchFamily="34" charset="0"/>
                <a:cs typeface="Arial" panose="020B0604020202020204" pitchFamily="34"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3"/>
          <p:cNvSpPr/>
          <p:nvPr/>
        </p:nvSpPr>
        <p:spPr>
          <a:xfrm>
            <a:off x="199112" y="148226"/>
            <a:ext cx="11792505" cy="6562817"/>
          </a:xfrm>
          <a:prstGeom prst="roundRect">
            <a:avLst>
              <a:gd name="adj" fmla="val 5034"/>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29" name="Group 28"/>
          <p:cNvGrpSpPr/>
          <p:nvPr/>
        </p:nvGrpSpPr>
        <p:grpSpPr>
          <a:xfrm>
            <a:off x="297688" y="3034344"/>
            <a:ext cx="3443310" cy="788976"/>
            <a:chOff x="6327" y="2505514"/>
            <a:chExt cx="3443310" cy="788976"/>
          </a:xfrm>
        </p:grpSpPr>
        <p:sp>
          <p:nvSpPr>
            <p:cNvPr id="42" name="Rectangle 41"/>
            <p:cNvSpPr/>
            <p:nvPr/>
          </p:nvSpPr>
          <p:spPr>
            <a:xfrm>
              <a:off x="6327" y="2505514"/>
              <a:ext cx="3443310" cy="788976"/>
            </a:xfrm>
            <a:prstGeom prst="rect">
              <a:avLst/>
            </a:pr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3" name="Rectangle 42"/>
            <p:cNvSpPr/>
            <p:nvPr/>
          </p:nvSpPr>
          <p:spPr>
            <a:xfrm>
              <a:off x="6327" y="2505514"/>
              <a:ext cx="3443310" cy="7889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940" tIns="27940" rIns="27940" bIns="27940" numCol="1" spcCol="1270" anchor="ctr" anchorCtr="0">
              <a:noAutofit/>
            </a:bodyPr>
            <a:lstStyle/>
            <a:p>
              <a:pPr lvl="0" algn="ctr" defTabSz="1955800">
                <a:lnSpc>
                  <a:spcPct val="90000"/>
                </a:lnSpc>
                <a:spcBef>
                  <a:spcPct val="0"/>
                </a:spcBef>
                <a:spcAft>
                  <a:spcPct val="35000"/>
                </a:spcAft>
              </a:pPr>
              <a:r>
                <a:rPr lang="en-US" sz="4400" b="1" kern="1200" dirty="0">
                  <a:solidFill>
                    <a:schemeClr val="bg1"/>
                  </a:solidFill>
                </a:rPr>
                <a:t>Ứng dụng</a:t>
              </a:r>
              <a:endParaRPr lang="en-US" sz="4400" b="1" kern="1200" dirty="0">
                <a:solidFill>
                  <a:schemeClr val="bg1"/>
                </a:solidFill>
              </a:endParaRPr>
            </a:p>
          </p:txBody>
        </p:sp>
      </p:grpSp>
      <p:grpSp>
        <p:nvGrpSpPr>
          <p:cNvPr id="30" name="Group 29"/>
          <p:cNvGrpSpPr/>
          <p:nvPr/>
        </p:nvGrpSpPr>
        <p:grpSpPr>
          <a:xfrm>
            <a:off x="4481255" y="741054"/>
            <a:ext cx="7372200" cy="807576"/>
            <a:chOff x="4215294" y="137294"/>
            <a:chExt cx="7372200" cy="807576"/>
          </a:xfrm>
        </p:grpSpPr>
        <p:sp>
          <p:nvSpPr>
            <p:cNvPr id="40" name="Rectangle 39"/>
            <p:cNvSpPr/>
            <p:nvPr/>
          </p:nvSpPr>
          <p:spPr>
            <a:xfrm>
              <a:off x="4215294" y="137294"/>
              <a:ext cx="7372200" cy="807576"/>
            </a:xfrm>
            <a:prstGeom prst="rect">
              <a:avLst/>
            </a:prstGeom>
            <a:solidFill>
              <a:schemeClr val="accent1">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1" name="Rectangle 40"/>
            <p:cNvSpPr/>
            <p:nvPr/>
          </p:nvSpPr>
          <p:spPr>
            <a:xfrm>
              <a:off x="4215294" y="137294"/>
              <a:ext cx="7372200" cy="80757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940" tIns="27940" rIns="27940" bIns="27940" numCol="1" spcCol="1270" anchor="ctr" anchorCtr="0">
              <a:noAutofit/>
            </a:bodyPr>
            <a:lstStyle/>
            <a:p>
              <a:pPr lvl="0" algn="ctr" defTabSz="1955800">
                <a:lnSpc>
                  <a:spcPct val="90000"/>
                </a:lnSpc>
                <a:spcBef>
                  <a:spcPct val="0"/>
                </a:spcBef>
                <a:spcAft>
                  <a:spcPct val="35000"/>
                </a:spcAft>
              </a:pPr>
              <a:r>
                <a:rPr lang="en-US" sz="3200" kern="1200" dirty="0" err="1">
                  <a:solidFill>
                    <a:schemeClr val="accent1">
                      <a:lumMod val="75000"/>
                    </a:schemeClr>
                  </a:solidFill>
                  <a:latin typeface="Arial" panose="020B0604020202020204" pitchFamily="34" charset="0"/>
                  <a:cs typeface="Arial" panose="020B0604020202020204" pitchFamily="34" charset="0"/>
                </a:rPr>
                <a:t>Lập trình PIC điều </a:t>
              </a:r>
              <a:r>
                <a:rPr lang="en-US" sz="3200" kern="1200" err="1">
                  <a:solidFill>
                    <a:schemeClr val="accent1">
                      <a:lumMod val="75000"/>
                    </a:schemeClr>
                  </a:solidFill>
                  <a:latin typeface="Arial" panose="020B0604020202020204" pitchFamily="34" charset="0"/>
                  <a:cs typeface="Arial" panose="020B0604020202020204" pitchFamily="34" charset="0"/>
                </a:rPr>
                <a:t>khiển </a:t>
              </a:r>
              <a:r>
                <a:rPr lang="en-US" sz="3200" kern="1200">
                  <a:solidFill>
                    <a:schemeClr val="accent1">
                      <a:lumMod val="75000"/>
                    </a:schemeClr>
                  </a:solidFill>
                  <a:latin typeface="Arial" panose="020B0604020202020204" pitchFamily="34" charset="0"/>
                  <a:cs typeface="Arial" panose="020B0604020202020204" pitchFamily="34" charset="0"/>
                </a:rPr>
                <a:t>led </a:t>
              </a:r>
              <a:r>
                <a:rPr lang="en-US" sz="3200" kern="1200" dirty="0" err="1">
                  <a:solidFill>
                    <a:schemeClr val="accent1">
                      <a:lumMod val="75000"/>
                    </a:schemeClr>
                  </a:solidFill>
                  <a:latin typeface="Arial" panose="020B0604020202020204" pitchFamily="34" charset="0"/>
                  <a:cs typeface="Arial" panose="020B0604020202020204" pitchFamily="34" charset="0"/>
                </a:rPr>
                <a:t>7 đoạn</a:t>
              </a:r>
              <a:endParaRPr lang="en-US" sz="3200" kern="1200" dirty="0" err="1">
                <a:solidFill>
                  <a:schemeClr val="accent1">
                    <a:lumMod val="75000"/>
                  </a:schemeClr>
                </a:solidFill>
                <a:latin typeface="Arial" panose="020B0604020202020204" pitchFamily="34" charset="0"/>
                <a:cs typeface="Arial" panose="020B0604020202020204" pitchFamily="34" charset="0"/>
              </a:endParaRPr>
            </a:p>
          </p:txBody>
        </p:sp>
      </p:grpSp>
      <p:grpSp>
        <p:nvGrpSpPr>
          <p:cNvPr id="31" name="Group 30"/>
          <p:cNvGrpSpPr/>
          <p:nvPr/>
        </p:nvGrpSpPr>
        <p:grpSpPr>
          <a:xfrm>
            <a:off x="4523800" y="2810757"/>
            <a:ext cx="7345593" cy="1236270"/>
            <a:chOff x="4215294" y="1423407"/>
            <a:chExt cx="7345593" cy="1236270"/>
          </a:xfrm>
        </p:grpSpPr>
        <p:sp>
          <p:nvSpPr>
            <p:cNvPr id="38" name="Rectangle 37"/>
            <p:cNvSpPr/>
            <p:nvPr/>
          </p:nvSpPr>
          <p:spPr>
            <a:xfrm>
              <a:off x="4215294" y="1423407"/>
              <a:ext cx="7345593" cy="1236270"/>
            </a:xfrm>
            <a:prstGeom prst="rect">
              <a:avLst/>
            </a:prstGeom>
            <a:solidFill>
              <a:schemeClr val="accent1">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9" name="Rectangle 38"/>
            <p:cNvSpPr/>
            <p:nvPr/>
          </p:nvSpPr>
          <p:spPr>
            <a:xfrm>
              <a:off x="4215294" y="1423407"/>
              <a:ext cx="7345593" cy="123627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940" tIns="27940" rIns="27940" bIns="27940" numCol="1" spcCol="1270" anchor="ctr" anchorCtr="0">
              <a:noAutofit/>
            </a:bodyPr>
            <a:lstStyle/>
            <a:p>
              <a:pPr lvl="0" algn="ctr" defTabSz="1955800">
                <a:lnSpc>
                  <a:spcPct val="90000"/>
                </a:lnSpc>
                <a:spcBef>
                  <a:spcPct val="0"/>
                </a:spcBef>
                <a:spcAft>
                  <a:spcPct val="35000"/>
                </a:spcAft>
              </a:pPr>
              <a:r>
                <a:rPr lang="en-US" altLang="vi-VN" sz="3200" kern="1200" dirty="0">
                  <a:solidFill>
                    <a:schemeClr val="accent1">
                      <a:lumMod val="75000"/>
                    </a:schemeClr>
                  </a:solidFill>
                  <a:latin typeface="Arial" panose="020B0604020202020204" pitchFamily="34" charset="0"/>
                  <a:cs typeface="Arial" panose="020B0604020202020204" pitchFamily="34" charset="0"/>
                </a:rPr>
                <a:t>Lập trình </a:t>
              </a:r>
              <a:r>
                <a:rPr lang="en-US" sz="3200" dirty="0" err="1">
                  <a:solidFill>
                    <a:schemeClr val="accent1">
                      <a:lumMod val="75000"/>
                    </a:schemeClr>
                  </a:solidFill>
                  <a:latin typeface="Arial" panose="020B0604020202020204" pitchFamily="34" charset="0"/>
                  <a:cs typeface="Arial" panose="020B0604020202020204" pitchFamily="34" charset="0"/>
                  <a:sym typeface="+mn-ea"/>
                </a:rPr>
                <a:t>PIC điều </a:t>
              </a:r>
              <a:r>
                <a:rPr lang="en-US" sz="3200" err="1">
                  <a:solidFill>
                    <a:schemeClr val="accent1">
                      <a:lumMod val="75000"/>
                    </a:schemeClr>
                  </a:solidFill>
                  <a:latin typeface="Arial" panose="020B0604020202020204" pitchFamily="34" charset="0"/>
                  <a:cs typeface="Arial" panose="020B0604020202020204" pitchFamily="34" charset="0"/>
                  <a:sym typeface="+mn-ea"/>
                </a:rPr>
                <a:t>khiển </a:t>
              </a:r>
              <a:r>
                <a:rPr lang="en-US" sz="3200">
                  <a:solidFill>
                    <a:schemeClr val="accent1">
                      <a:lumMod val="75000"/>
                    </a:schemeClr>
                  </a:solidFill>
                  <a:latin typeface="Arial" panose="020B0604020202020204" pitchFamily="34" charset="0"/>
                  <a:cs typeface="Arial" panose="020B0604020202020204" pitchFamily="34" charset="0"/>
                  <a:sym typeface="+mn-ea"/>
                </a:rPr>
                <a:t>led </a:t>
              </a:r>
              <a:r>
                <a:rPr lang="en-US" sz="3200" dirty="0" err="1">
                  <a:solidFill>
                    <a:schemeClr val="accent1">
                      <a:lumMod val="75000"/>
                    </a:schemeClr>
                  </a:solidFill>
                  <a:latin typeface="Arial" panose="020B0604020202020204" pitchFamily="34" charset="0"/>
                  <a:cs typeface="Arial" panose="020B0604020202020204" pitchFamily="34" charset="0"/>
                  <a:sym typeface="+mn-ea"/>
                </a:rPr>
                <a:t>matrix</a:t>
              </a:r>
              <a:endParaRPr lang="en-US" altLang="vi-VN" sz="3200" kern="1200" dirty="0">
                <a:solidFill>
                  <a:schemeClr val="accent1">
                    <a:lumMod val="75000"/>
                  </a:schemeClr>
                </a:solidFill>
                <a:latin typeface="Arial" panose="020B0604020202020204" pitchFamily="34" charset="0"/>
                <a:cs typeface="Arial" panose="020B0604020202020204" pitchFamily="34" charset="0"/>
              </a:endParaRPr>
            </a:p>
          </p:txBody>
        </p:sp>
      </p:grpSp>
      <p:grpSp>
        <p:nvGrpSpPr>
          <p:cNvPr id="32" name="Group 31"/>
          <p:cNvGrpSpPr/>
          <p:nvPr/>
        </p:nvGrpSpPr>
        <p:grpSpPr>
          <a:xfrm>
            <a:off x="4497130" y="5178343"/>
            <a:ext cx="7340617" cy="878335"/>
            <a:chOff x="4215294" y="3138213"/>
            <a:chExt cx="7340617" cy="878335"/>
          </a:xfrm>
        </p:grpSpPr>
        <p:sp>
          <p:nvSpPr>
            <p:cNvPr id="36" name="Rectangle 35"/>
            <p:cNvSpPr/>
            <p:nvPr/>
          </p:nvSpPr>
          <p:spPr>
            <a:xfrm>
              <a:off x="4215294" y="3138213"/>
              <a:ext cx="7340617" cy="878335"/>
            </a:xfrm>
            <a:prstGeom prst="rect">
              <a:avLst/>
            </a:prstGeom>
            <a:solidFill>
              <a:schemeClr val="accent1">
                <a:lumMod val="40000"/>
                <a:lumOff val="6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7" name="Rectangle 36"/>
            <p:cNvSpPr/>
            <p:nvPr/>
          </p:nvSpPr>
          <p:spPr>
            <a:xfrm>
              <a:off x="4215294" y="3138213"/>
              <a:ext cx="7340617" cy="8783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7940" tIns="27940" rIns="27940" bIns="27940" numCol="1" spcCol="1270" anchor="ctr" anchorCtr="0">
              <a:noAutofit/>
            </a:bodyPr>
            <a:lstStyle/>
            <a:p>
              <a:pPr lvl="0" algn="ctr" defTabSz="1955800">
                <a:lnSpc>
                  <a:spcPct val="90000"/>
                </a:lnSpc>
                <a:spcBef>
                  <a:spcPct val="0"/>
                </a:spcBef>
                <a:spcAft>
                  <a:spcPct val="35000"/>
                </a:spcAft>
              </a:pPr>
              <a:r>
                <a:rPr lang="en-US" sz="3200" dirty="0" err="1">
                  <a:solidFill>
                    <a:schemeClr val="accent1">
                      <a:lumMod val="75000"/>
                    </a:schemeClr>
                  </a:solidFill>
                  <a:latin typeface="Arial" panose="020B0604020202020204" pitchFamily="34" charset="0"/>
                  <a:cs typeface="Arial" panose="020B0604020202020204" pitchFamily="34" charset="0"/>
                  <a:sym typeface="+mn-ea"/>
                </a:rPr>
                <a:t>Lập trình PIC điều khiển LCD</a:t>
              </a:r>
              <a:endParaRPr lang="en-US" altLang="vi-VN" sz="3200" kern="1200" dirty="0" err="1">
                <a:solidFill>
                  <a:schemeClr val="accent1">
                    <a:lumMod val="75000"/>
                  </a:schemeClr>
                </a:solidFill>
                <a:latin typeface="Arial" panose="020B0604020202020204" pitchFamily="34" charset="0"/>
                <a:cs typeface="Arial" panose="020B0604020202020204" pitchFamily="34" charset="0"/>
              </a:endParaRPr>
            </a:p>
          </p:txBody>
        </p:sp>
      </p:grpSp>
      <p:cxnSp>
        <p:nvCxnSpPr>
          <p:cNvPr id="2" name="Straight Connector 1"/>
          <p:cNvCxnSpPr>
            <a:stCxn id="43" idx="3"/>
            <a:endCxn id="39" idx="1"/>
          </p:cNvCxnSpPr>
          <p:nvPr/>
        </p:nvCxnSpPr>
        <p:spPr>
          <a:xfrm>
            <a:off x="3741420" y="3428365"/>
            <a:ext cx="782320" cy="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Connector 2"/>
          <p:cNvCxnSpPr>
            <a:stCxn id="41" idx="1"/>
          </p:cNvCxnSpPr>
          <p:nvPr/>
        </p:nvCxnSpPr>
        <p:spPr>
          <a:xfrm flipH="1" flipV="1">
            <a:off x="4185920" y="1141730"/>
            <a:ext cx="295275"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H="1">
            <a:off x="4155440" y="1141730"/>
            <a:ext cx="50800" cy="4511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a:endCxn id="37" idx="1"/>
          </p:cNvCxnSpPr>
          <p:nvPr/>
        </p:nvCxnSpPr>
        <p:spPr>
          <a:xfrm>
            <a:off x="4175760" y="5612765"/>
            <a:ext cx="321310" cy="444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199747" y="147591"/>
            <a:ext cx="11792505" cy="6562817"/>
          </a:xfrm>
          <a:prstGeom prst="roundRect">
            <a:avLst>
              <a:gd name="adj" fmla="val 5034"/>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6" name="Rectangle 5"/>
          <p:cNvSpPr/>
          <p:nvPr/>
        </p:nvSpPr>
        <p:spPr>
          <a:xfrm>
            <a:off x="4471386" y="379892"/>
            <a:ext cx="3293616" cy="72796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latin typeface="Arial" panose="020B0604020202020204" pitchFamily="34" charset="0"/>
                <a:cs typeface="Arial" panose="020B0604020202020204" pitchFamily="34" charset="0"/>
              </a:rPr>
              <a:t>Tổng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quan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về</a:t>
            </a:r>
            <a:r>
              <a:rPr lang="en-US" sz="2800" dirty="0">
                <a:latin typeface="Arial" panose="020B0604020202020204" pitchFamily="34" charset="0"/>
                <a:cs typeface="Arial" panose="020B0604020202020204" pitchFamily="34" charset="0"/>
              </a:rPr>
              <a:t> PIC</a:t>
            </a:r>
            <a:endParaRPr lang="en-US" sz="2800" dirty="0">
              <a:latin typeface="Arial" panose="020B0604020202020204" pitchFamily="34" charset="0"/>
              <a:cs typeface="Arial" panose="020B0604020202020204" pitchFamily="34" charset="0"/>
            </a:endParaRPr>
          </a:p>
        </p:txBody>
      </p:sp>
      <p:pic>
        <p:nvPicPr>
          <p:cNvPr id="5" name="Picture 2" descr="16f877a Pic16f877a Vi Điều Khiển Pic 16f877a Pic16f877a-i/p Dip40 Flash Ic  8-bit 20mhz 14kb Flash Dip40 Mới Ban Đầu - Buy 16f877a,Pic16f877a,Pic  16f877a Product on Alibaba.com"/>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20971" y="2484380"/>
            <a:ext cx="3914312" cy="391431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584474" y="1776494"/>
            <a:ext cx="9361693" cy="1014730"/>
          </a:xfrm>
          <a:prstGeom prst="rect">
            <a:avLst/>
          </a:prstGeom>
          <a:noFill/>
        </p:spPr>
        <p:txBody>
          <a:bodyPr wrap="square" rtlCol="0">
            <a:spAutoFit/>
          </a:bodyPr>
          <a:lstStyle/>
          <a:p>
            <a:pPr marL="342900" indent="-342900" algn="just">
              <a:buClr>
                <a:srgbClr val="FF0000"/>
              </a:buClr>
              <a:buFont typeface="Wingdings" panose="05000000000000000000" pitchFamily="2" charset="2"/>
              <a:buChar char="v"/>
            </a:pPr>
            <a:r>
              <a:rPr lang="en-US" sz="2000" dirty="0">
                <a:latin typeface="Arial" panose="020B0604020202020204" pitchFamily="34" charset="0"/>
                <a:cs typeface="Arial" panose="020B0604020202020204" pitchFamily="34" charset="0"/>
              </a:rPr>
              <a:t>PIC (</a:t>
            </a:r>
            <a:r>
              <a:rPr lang="en-US" sz="2000" b="1" dirty="0">
                <a:latin typeface="Arial" panose="020B0604020202020204" pitchFamily="34" charset="0"/>
                <a:cs typeface="Arial" panose="020B0604020202020204" pitchFamily="34" charset="0"/>
              </a:rPr>
              <a:t>P</a:t>
            </a:r>
            <a:r>
              <a:rPr lang="en-US" sz="2000" dirty="0">
                <a:latin typeface="Arial" panose="020B0604020202020204" pitchFamily="34" charset="0"/>
                <a:cs typeface="Arial" panose="020B0604020202020204" pitchFamily="34" charset="0"/>
              </a:rPr>
              <a:t>rogrammable </a:t>
            </a:r>
            <a:r>
              <a:rPr lang="en-US" sz="2000" b="1" dirty="0">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ntelligent </a:t>
            </a:r>
            <a:r>
              <a:rPr lang="en-US" sz="2000" b="1" dirty="0">
                <a:latin typeface="Arial" panose="020B0604020202020204" pitchFamily="34" charset="0"/>
                <a:cs typeface="Arial" panose="020B0604020202020204" pitchFamily="34" charset="0"/>
              </a:rPr>
              <a:t>C</a:t>
            </a:r>
            <a:r>
              <a:rPr lang="en-US" sz="2000" dirty="0">
                <a:latin typeface="Arial" panose="020B0604020202020204" pitchFamily="34" charset="0"/>
                <a:cs typeface="Arial" panose="020B0604020202020204" pitchFamily="34" charset="0"/>
              </a:rPr>
              <a:t>omputer) </a:t>
            </a:r>
            <a:r>
              <a:rPr lang="en-US" sz="2000" dirty="0" err="1">
                <a:latin typeface="Arial" panose="020B0604020202020204" pitchFamily="34" charset="0"/>
                <a:cs typeface="Arial" panose="020B0604020202020204" pitchFamily="34" charset="0"/>
              </a:rPr>
              <a:t>nghĩa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Máy</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minh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khả</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trình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xuất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phát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từ</a:t>
            </a:r>
            <a:r>
              <a:rPr lang="en-US" sz="2000" dirty="0">
                <a:latin typeface="Arial" panose="020B0604020202020204" pitchFamily="34" charset="0"/>
                <a:cs typeface="Arial" panose="020B0604020202020204" pitchFamily="34" charset="0"/>
              </a:rPr>
              <a:t> Vi </a:t>
            </a:r>
            <a:r>
              <a:rPr lang="en-US" sz="2000" dirty="0" err="1">
                <a:latin typeface="Arial" panose="020B0604020202020204" pitchFamily="34" charset="0"/>
                <a:cs typeface="Arial" panose="020B0604020202020204" pitchFamily="34" charset="0"/>
              </a:rPr>
              <a:t>điều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khiển</a:t>
            </a:r>
            <a:r>
              <a:rPr lang="en-US" sz="2000" dirty="0">
                <a:latin typeface="Arial" panose="020B0604020202020204" pitchFamily="34" charset="0"/>
                <a:cs typeface="Arial" panose="020B0604020202020204" pitchFamily="34" charset="0"/>
              </a:rPr>
              <a:t> PIC </a:t>
            </a:r>
            <a:r>
              <a:rPr lang="en-US" sz="2000" dirty="0" err="1">
                <a:latin typeface="Arial" panose="020B0604020202020204" pitchFamily="34" charset="0"/>
                <a:cs typeface="Arial" panose="020B0604020202020204" pitchFamily="34" charset="0"/>
              </a:rPr>
              <a:t>đầu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tiên</a:t>
            </a:r>
            <a:r>
              <a:rPr lang="en-US" sz="2000" dirty="0">
                <a:latin typeface="Arial" panose="020B0604020202020204" pitchFamily="34" charset="0"/>
                <a:cs typeface="Arial" panose="020B0604020202020204" pitchFamily="34" charset="0"/>
              </a:rPr>
              <a:t> PIC1650, do </a:t>
            </a:r>
            <a:r>
              <a:rPr lang="en-US" sz="2000" dirty="0" err="1">
                <a:latin typeface="Arial" panose="020B0604020202020204" pitchFamily="34" charset="0"/>
                <a:cs typeface="Arial" panose="020B0604020202020204" pitchFamily="34" charset="0"/>
              </a:rPr>
              <a:t>hãng</a:t>
            </a:r>
            <a:r>
              <a:rPr lang="en-US" sz="2000" dirty="0">
                <a:latin typeface="Arial" panose="020B0604020202020204" pitchFamily="34" charset="0"/>
                <a:cs typeface="Arial" panose="020B0604020202020204" pitchFamily="34" charset="0"/>
              </a:rPr>
              <a:t> General Instrument </a:t>
            </a:r>
            <a:r>
              <a:rPr lang="en-US" sz="2000" dirty="0" err="1">
                <a:latin typeface="Arial" panose="020B0604020202020204" pitchFamily="34" charset="0"/>
                <a:cs typeface="Arial" panose="020B0604020202020204" pitchFamily="34" charset="0"/>
              </a:rPr>
              <a:t>đặt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tên</a:t>
            </a:r>
            <a:r>
              <a:rPr lang="en-US" sz="2000" dirty="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sp>
        <p:nvSpPr>
          <p:cNvPr id="8" name="TextBox 7"/>
          <p:cNvSpPr txBox="1"/>
          <p:nvPr/>
        </p:nvSpPr>
        <p:spPr>
          <a:xfrm>
            <a:off x="1584474" y="2966178"/>
            <a:ext cx="7207834" cy="1631216"/>
          </a:xfrm>
          <a:prstGeom prst="rect">
            <a:avLst/>
          </a:prstGeom>
          <a:noFill/>
        </p:spPr>
        <p:txBody>
          <a:bodyPr wrap="square" rtlCol="0">
            <a:spAutoFit/>
          </a:bodyPr>
          <a:lstStyle/>
          <a:p>
            <a:pPr marL="285750" indent="-285750">
              <a:buClr>
                <a:srgbClr val="FF0000"/>
              </a:buClr>
              <a:buFont typeface="Wingdings" panose="05000000000000000000" pitchFamily="2" charset="2"/>
              <a:buChar char="v"/>
            </a:pPr>
            <a:r>
              <a:rPr lang="en-US" sz="2000" dirty="0" err="1">
                <a:latin typeface="Arial" panose="020B0604020202020204" pitchFamily="34" charset="0"/>
                <a:cs typeface="Arial" panose="020B0604020202020204" pitchFamily="34" charset="0"/>
              </a:rPr>
              <a:t>Các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dòng</a:t>
            </a:r>
            <a:r>
              <a:rPr lang="en-US" sz="2000" dirty="0">
                <a:latin typeface="Arial" panose="020B0604020202020204" pitchFamily="34" charset="0"/>
                <a:cs typeface="Arial" panose="020B0604020202020204" pitchFamily="34" charset="0"/>
              </a:rPr>
              <a:t> PIC </a:t>
            </a:r>
            <a:r>
              <a:rPr lang="en-US" sz="2000" dirty="0" err="1">
                <a:latin typeface="Arial" panose="020B0604020202020204" pitchFamily="34" charset="0"/>
                <a:cs typeface="Arial" panose="020B0604020202020204" pitchFamily="34" charset="0"/>
              </a:rPr>
              <a:t>hiện</a:t>
            </a:r>
            <a:r>
              <a:rPr lang="en-US" sz="2000" dirty="0">
                <a:latin typeface="Arial" panose="020B0604020202020204" pitchFamily="34" charset="0"/>
                <a:cs typeface="Arial" panose="020B0604020202020204" pitchFamily="34" charset="0"/>
              </a:rPr>
              <a:t> nay:</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Dòng</a:t>
            </a:r>
            <a:r>
              <a:rPr lang="en-US" sz="2000" dirty="0">
                <a:latin typeface="Arial" panose="020B0604020202020204" pitchFamily="34" charset="0"/>
                <a:cs typeface="Arial" panose="020B0604020202020204" pitchFamily="34" charset="0"/>
              </a:rPr>
              <a:t> PIC 12Cxx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dài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lệnh</a:t>
            </a:r>
            <a:r>
              <a:rPr lang="en-US" sz="2000" dirty="0">
                <a:latin typeface="Arial" panose="020B0604020202020204" pitchFamily="34" charset="0"/>
                <a:cs typeface="Arial" panose="020B0604020202020204" pitchFamily="34" charset="0"/>
              </a:rPr>
              <a:t> 12bit (Basic-line).</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Dòng</a:t>
            </a:r>
            <a:r>
              <a:rPr lang="en-US" sz="2000" dirty="0">
                <a:latin typeface="Arial" panose="020B0604020202020204" pitchFamily="34" charset="0"/>
                <a:cs typeface="Arial" panose="020B0604020202020204" pitchFamily="34" charset="0"/>
              </a:rPr>
              <a:t> PIC 10F, 12F, 16F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dài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lệnh</a:t>
            </a:r>
            <a:r>
              <a:rPr lang="en-US" sz="2000" dirty="0">
                <a:latin typeface="Arial" panose="020B0604020202020204" pitchFamily="34" charset="0"/>
                <a:cs typeface="Arial" panose="020B0604020202020204" pitchFamily="34" charset="0"/>
              </a:rPr>
              <a:t> 14bit (Mid-range).</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Dòng</a:t>
            </a:r>
            <a:r>
              <a:rPr lang="en-US" sz="2000" dirty="0">
                <a:latin typeface="Arial" panose="020B0604020202020204" pitchFamily="34" charset="0"/>
                <a:cs typeface="Arial" panose="020B0604020202020204" pitchFamily="34" charset="0"/>
              </a:rPr>
              <a:t> PIC 18F </a:t>
            </a:r>
            <a:r>
              <a:rPr lang="en-US" sz="2000" dirty="0" err="1">
                <a:latin typeface="Arial" panose="020B0604020202020204" pitchFamily="34" charset="0"/>
                <a:cs typeface="Arial" panose="020B0604020202020204" pitchFamily="34" charset="0"/>
              </a:rPr>
              <a:t>có</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độ</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dài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lệnh</a:t>
            </a:r>
            <a:r>
              <a:rPr lang="en-US" sz="2000" dirty="0">
                <a:latin typeface="Arial" panose="020B0604020202020204" pitchFamily="34" charset="0"/>
                <a:cs typeface="Arial" panose="020B0604020202020204" pitchFamily="34" charset="0"/>
              </a:rPr>
              <a:t> 16bit (High-End).</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Dòng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dsPIC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dòng</a:t>
            </a:r>
            <a:r>
              <a:rPr lang="en-US" sz="2000" dirty="0">
                <a:latin typeface="Arial" panose="020B0604020202020204" pitchFamily="34" charset="0"/>
                <a:cs typeface="Arial" panose="020B0604020202020204" pitchFamily="34" charset="0"/>
              </a:rPr>
              <a:t> PIC </a:t>
            </a:r>
            <a:r>
              <a:rPr lang="en-US" sz="2000" dirty="0" err="1">
                <a:latin typeface="Arial" panose="020B0604020202020204" pitchFamily="34" charset="0"/>
                <a:cs typeface="Arial" panose="020B0604020202020204" pitchFamily="34" charset="0"/>
              </a:rPr>
              <a:t>mới</a:t>
            </a:r>
            <a:r>
              <a:rPr lang="en-US" sz="2000" dirty="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hiện</a:t>
            </a:r>
            <a:r>
              <a:rPr lang="en-US" sz="2000">
                <a:latin typeface="Arial" panose="020B0604020202020204" pitchFamily="34" charset="0"/>
                <a:cs typeface="Arial" panose="020B0604020202020204" pitchFamily="34" charset="0"/>
              </a:rPr>
              <a:t> nay.</a:t>
            </a:r>
            <a:endParaRPr lang="en-US" sz="20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199082" y="147770"/>
            <a:ext cx="11792505" cy="6562817"/>
          </a:xfrm>
          <a:prstGeom prst="roundRect">
            <a:avLst>
              <a:gd name="adj" fmla="val 5034"/>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 name="Rectangle 2"/>
          <p:cNvSpPr/>
          <p:nvPr/>
        </p:nvSpPr>
        <p:spPr>
          <a:xfrm>
            <a:off x="3852908" y="415403"/>
            <a:ext cx="4486183" cy="72796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latin typeface="Arial" panose="020B0604020202020204" pitchFamily="34" charset="0"/>
                <a:cs typeface="Arial" panose="020B0604020202020204" pitchFamily="34" charset="0"/>
              </a:rPr>
              <a:t>Giới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thiệu</a:t>
            </a:r>
            <a:r>
              <a:rPr lang="en-US" sz="2800" dirty="0">
                <a:latin typeface="Arial" panose="020B0604020202020204" pitchFamily="34" charset="0"/>
                <a:cs typeface="Arial" panose="020B0604020202020204" pitchFamily="34" charset="0"/>
              </a:rPr>
              <a:t> PIC 16F877A</a:t>
            </a:r>
            <a:endParaRPr lang="en-US" sz="2800" dirty="0">
              <a:latin typeface="Arial" panose="020B0604020202020204" pitchFamily="34" charset="0"/>
              <a:cs typeface="Arial" panose="020B0604020202020204" pitchFamily="34" charset="0"/>
            </a:endParaRPr>
          </a:p>
        </p:txBody>
      </p:sp>
      <p:sp>
        <p:nvSpPr>
          <p:cNvPr id="2" name="TextBox 1"/>
          <p:cNvSpPr txBox="1"/>
          <p:nvPr/>
        </p:nvSpPr>
        <p:spPr>
          <a:xfrm>
            <a:off x="958850" y="1353820"/>
            <a:ext cx="6662420" cy="2442976"/>
          </a:xfrm>
          <a:prstGeom prst="rect">
            <a:avLst/>
          </a:prstGeom>
          <a:noFill/>
        </p:spPr>
        <p:txBody>
          <a:bodyPr wrap="square" rtlCol="0">
            <a:spAutoFit/>
          </a:bodyPr>
          <a:lstStyle/>
          <a:p>
            <a:pPr marL="285750" indent="-285750">
              <a:lnSpc>
                <a:spcPct val="130000"/>
              </a:lnSpc>
              <a:buClr>
                <a:schemeClr val="accent1"/>
              </a:buClr>
              <a:buFont typeface="Wingdings" panose="05000000000000000000" pitchFamily="2" charset="2"/>
              <a:buChar char="Ø"/>
            </a:pPr>
            <a:r>
              <a:rPr lang="en-US" sz="2400" dirty="0">
                <a:latin typeface="Arial" panose="020B0604020202020204" pitchFamily="34" charset="0"/>
                <a:cs typeface="Arial" panose="020B0604020202020204" pitchFamily="34" charset="0"/>
                <a:sym typeface="+mn-ea"/>
              </a:rPr>
              <a:t>Vi </a:t>
            </a:r>
            <a:r>
              <a:rPr lang="en-US" sz="2400" dirty="0" err="1">
                <a:latin typeface="Arial" panose="020B0604020202020204" pitchFamily="34" charset="0"/>
                <a:cs typeface="Arial" panose="020B0604020202020204" pitchFamily="34" charset="0"/>
                <a:sym typeface="+mn-ea"/>
              </a:rPr>
              <a:t>điều</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khiển</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thuộc</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họ</a:t>
            </a:r>
            <a:r>
              <a:rPr lang="en-US" sz="2400" dirty="0">
                <a:latin typeface="Arial" panose="020B0604020202020204" pitchFamily="34" charset="0"/>
                <a:cs typeface="Arial" panose="020B0604020202020204" pitchFamily="34" charset="0"/>
                <a:sym typeface="+mn-ea"/>
              </a:rPr>
              <a:t> PIC16Fxxx( 40 </a:t>
            </a:r>
            <a:r>
              <a:rPr lang="en-US" sz="2400">
                <a:latin typeface="Arial" panose="020B0604020202020204" pitchFamily="34" charset="0"/>
                <a:cs typeface="Arial" panose="020B0604020202020204" pitchFamily="34" charset="0"/>
                <a:sym typeface="+mn-ea"/>
              </a:rPr>
              <a:t>pin).</a:t>
            </a:r>
            <a:endParaRPr lang="en-US" sz="2400" dirty="0">
              <a:latin typeface="Arial" panose="020B0604020202020204" pitchFamily="34" charset="0"/>
              <a:cs typeface="Arial" panose="020B0604020202020204" pitchFamily="34" charset="0"/>
            </a:endParaRPr>
          </a:p>
          <a:p>
            <a:pPr marL="285750" indent="-285750">
              <a:lnSpc>
                <a:spcPct val="130000"/>
              </a:lnSpc>
              <a:buClr>
                <a:schemeClr val="accent1"/>
              </a:buClr>
              <a:buFont typeface="Wingdings" panose="05000000000000000000" pitchFamily="2" charset="2"/>
              <a:buChar char="Ø"/>
            </a:pPr>
            <a:r>
              <a:rPr lang="en-US" sz="2400" dirty="0">
                <a:latin typeface="Arial" panose="020B0604020202020204" pitchFamily="34" charset="0"/>
                <a:cs typeface="Arial" panose="020B0604020202020204" pitchFamily="34" charset="0"/>
              </a:rPr>
              <a:t>5 Port </a:t>
            </a:r>
            <a:r>
              <a:rPr lang="en-US" sz="2400" dirty="0" err="1">
                <a:latin typeface="Arial" panose="020B0604020202020204" pitchFamily="34" charset="0"/>
                <a:cs typeface="Arial" panose="020B0604020202020204" pitchFamily="34" charset="0"/>
              </a:rPr>
              <a:t>xuất</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nhập</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với</a:t>
            </a:r>
            <a:r>
              <a:rPr lang="en-US" sz="2400" dirty="0">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33 chân.</a:t>
            </a:r>
            <a:endParaRPr lang="en-US" sz="2400" dirty="0" err="1">
              <a:latin typeface="Arial" panose="020B0604020202020204" pitchFamily="34" charset="0"/>
              <a:cs typeface="Arial" panose="020B0604020202020204" pitchFamily="34" charset="0"/>
            </a:endParaRPr>
          </a:p>
          <a:p>
            <a:pPr marL="285750" indent="-285750">
              <a:lnSpc>
                <a:spcPct val="130000"/>
              </a:lnSpc>
              <a:buClr>
                <a:schemeClr val="accent1"/>
              </a:buClr>
              <a:buFont typeface="Wingdings" panose="05000000000000000000" pitchFamily="2" charset="2"/>
              <a:buChar char="Ø"/>
            </a:pPr>
            <a:r>
              <a:rPr lang="en-US" sz="2400" dirty="0" err="1">
                <a:latin typeface="Arial" panose="020B0604020202020204" pitchFamily="34" charset="0"/>
                <a:cs typeface="Arial" panose="020B0604020202020204" pitchFamily="34" charset="0"/>
                <a:sym typeface="+mn-ea"/>
              </a:rPr>
              <a:t>Tập</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lệnh</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gồm</a:t>
            </a:r>
            <a:r>
              <a:rPr lang="en-US" sz="2400" dirty="0">
                <a:latin typeface="Arial" panose="020B0604020202020204" pitchFamily="34" charset="0"/>
                <a:cs typeface="Arial" panose="020B0604020202020204" pitchFamily="34" charset="0"/>
                <a:sym typeface="+mn-ea"/>
              </a:rPr>
              <a:t> 35 </a:t>
            </a:r>
            <a:r>
              <a:rPr lang="en-US" sz="2400" dirty="0" err="1">
                <a:latin typeface="Arial" panose="020B0604020202020204" pitchFamily="34" charset="0"/>
                <a:cs typeface="Arial" panose="020B0604020202020204" pitchFamily="34" charset="0"/>
                <a:sym typeface="+mn-ea"/>
              </a:rPr>
              <a:t>lệnh</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có</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độ</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dài</a:t>
            </a:r>
            <a:r>
              <a:rPr lang="en-US" sz="2400" dirty="0">
                <a:latin typeface="Arial" panose="020B0604020202020204" pitchFamily="34" charset="0"/>
                <a:cs typeface="Arial" panose="020B0604020202020204" pitchFamily="34" charset="0"/>
                <a:sym typeface="+mn-ea"/>
              </a:rPr>
              <a:t> 14 bit. </a:t>
            </a:r>
            <a:r>
              <a:rPr lang="en-US" sz="2400" dirty="0" err="1">
                <a:latin typeface="Arial" panose="020B0604020202020204" pitchFamily="34" charset="0"/>
                <a:cs typeface="Arial" panose="020B0604020202020204" pitchFamily="34" charset="0"/>
                <a:sym typeface="+mn-ea"/>
              </a:rPr>
              <a:t>Mỗi</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lệnh</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đều</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được</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thực</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thi</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trong</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một</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chu</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kì</a:t>
            </a:r>
            <a:r>
              <a:rPr lang="en-US" sz="2400" dirty="0">
                <a:latin typeface="Arial" panose="020B0604020202020204" pitchFamily="34" charset="0"/>
                <a:cs typeface="Arial" panose="020B0604020202020204" pitchFamily="34" charset="0"/>
                <a:sym typeface="+mn-ea"/>
              </a:rPr>
              <a:t> </a:t>
            </a:r>
            <a:r>
              <a:rPr lang="en-US" sz="2400" dirty="0" err="1">
                <a:latin typeface="Arial" panose="020B0604020202020204" pitchFamily="34" charset="0"/>
                <a:cs typeface="Arial" panose="020B0604020202020204" pitchFamily="34" charset="0"/>
                <a:sym typeface="+mn-ea"/>
              </a:rPr>
              <a:t>xung</a:t>
            </a:r>
            <a:r>
              <a:rPr lang="en-US" sz="2400" dirty="0">
                <a:latin typeface="Arial" panose="020B0604020202020204" pitchFamily="34" charset="0"/>
                <a:cs typeface="Arial" panose="020B0604020202020204" pitchFamily="34" charset="0"/>
                <a:sym typeface="+mn-ea"/>
              </a:rPr>
              <a:t> </a:t>
            </a:r>
            <a:r>
              <a:rPr lang="en-US" sz="2400">
                <a:latin typeface="Arial" panose="020B0604020202020204" pitchFamily="34" charset="0"/>
                <a:cs typeface="Arial" panose="020B0604020202020204" pitchFamily="34" charset="0"/>
                <a:sym typeface="+mn-ea"/>
              </a:rPr>
              <a:t>clock.</a:t>
            </a:r>
            <a:endParaRPr lang="en-US" sz="24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810625" y="1550035"/>
            <a:ext cx="2245995" cy="1870710"/>
          </a:xfrm>
          <a:prstGeom prst="rect">
            <a:avLst/>
          </a:prstGeom>
        </p:spPr>
      </p:pic>
      <p:pic>
        <p:nvPicPr>
          <p:cNvPr id="4098" name="Picture 2" descr="Linh kiện PIC16F877A-I/P PIC16F877A PIC16F877 16F877A-I/P MICROCHIP DIP40 |  Shopee Việt Na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38820" y="3521075"/>
            <a:ext cx="3189605" cy="31896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199082" y="147135"/>
            <a:ext cx="11792505" cy="6562817"/>
          </a:xfrm>
          <a:prstGeom prst="roundRect">
            <a:avLst>
              <a:gd name="adj" fmla="val 5034"/>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 name="Rectangle 2"/>
          <p:cNvSpPr/>
          <p:nvPr/>
        </p:nvSpPr>
        <p:spPr>
          <a:xfrm>
            <a:off x="3852908" y="415403"/>
            <a:ext cx="4486183" cy="72796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latin typeface="Arial" panose="020B0604020202020204" pitchFamily="34" charset="0"/>
                <a:cs typeface="Arial" panose="020B0604020202020204" pitchFamily="34" charset="0"/>
              </a:rPr>
              <a:t>Kiến trúc bộ nhớ</a:t>
            </a:r>
            <a:endParaRPr lang="en-US" sz="28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1"/>
          <a:stretch>
            <a:fillRect/>
          </a:stretch>
        </p:blipFill>
        <p:spPr>
          <a:xfrm>
            <a:off x="1665752" y="2350721"/>
            <a:ext cx="9126855" cy="33832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221307" y="133165"/>
            <a:ext cx="11792505" cy="6562817"/>
          </a:xfrm>
          <a:prstGeom prst="roundRect">
            <a:avLst>
              <a:gd name="adj" fmla="val 5034"/>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 name="Rectangle 2"/>
          <p:cNvSpPr/>
          <p:nvPr/>
        </p:nvSpPr>
        <p:spPr>
          <a:xfrm>
            <a:off x="3113405" y="331470"/>
            <a:ext cx="6060440" cy="81978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latin typeface="Arial" panose="020B0604020202020204" pitchFamily="34" charset="0"/>
                <a:cs typeface="Arial" panose="020B0604020202020204" pitchFamily="34" charset="0"/>
              </a:rPr>
              <a:t>Cấu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trúc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tổng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quát</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của</a:t>
            </a:r>
            <a:r>
              <a:rPr lang="en-US" sz="2800" dirty="0">
                <a:latin typeface="Arial" panose="020B0604020202020204" pitchFamily="34" charset="0"/>
                <a:cs typeface="Arial" panose="020B0604020202020204" pitchFamily="34" charset="0"/>
              </a:rPr>
              <a:t> PIC 16F877A</a:t>
            </a:r>
            <a:endParaRPr lang="en-US" sz="2800" dirty="0">
              <a:latin typeface="Arial" panose="020B0604020202020204" pitchFamily="34" charset="0"/>
              <a:cs typeface="Arial" panose="020B0604020202020204" pitchFamily="34" charset="0"/>
            </a:endParaRPr>
          </a:p>
        </p:txBody>
      </p:sp>
      <p:sp>
        <p:nvSpPr>
          <p:cNvPr id="5" name="AutoShape 4" descr="Cấu trúc bên trong PIC 16F877A"/>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1"/>
          <a:stretch>
            <a:fillRect/>
          </a:stretch>
        </p:blipFill>
        <p:spPr>
          <a:xfrm>
            <a:off x="2098947" y="1258178"/>
            <a:ext cx="8038493" cy="54378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6599</Words>
  <Application>WPS Presentation</Application>
  <PresentationFormat>Widescreen</PresentationFormat>
  <Paragraphs>271</Paragraphs>
  <Slides>22</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Arial</vt:lpstr>
      <vt:lpstr>SimSun</vt:lpstr>
      <vt:lpstr>Wingdings</vt:lpstr>
      <vt:lpstr>Calibri</vt:lpstr>
      <vt:lpstr>Microsoft YaHei</vt:lpstr>
      <vt:lpstr>Arial Unicode MS</vt:lpstr>
      <vt:lpstr>Calibri Light</vt:lpstr>
      <vt:lpstr>Wingdings</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Cường Huỳnh</dc:creator>
  <cp:lastModifiedBy>DELL</cp:lastModifiedBy>
  <cp:revision>93</cp:revision>
  <dcterms:created xsi:type="dcterms:W3CDTF">2021-05-05T17:56:00Z</dcterms:created>
  <dcterms:modified xsi:type="dcterms:W3CDTF">2022-09-06T03:02:59Z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1033-11.2.0.11306</vt:lpwstr>
  </property>
  <property fmtid="{D5CDD505-2E9C-101B-9397-08002B2CF9AE}" pid="3" name="ICV">
    <vt:lpwstr>973180D8B3F2429CAAB8E7B44E62CBC2</vt:lpwstr>
  </property>
</Properties>
</file>