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8"/>
  </p:notesMasterIdLst>
  <p:sldIdLst>
    <p:sldId id="256" r:id="rId2"/>
    <p:sldId id="305" r:id="rId3"/>
    <p:sldId id="309" r:id="rId4"/>
    <p:sldId id="314" r:id="rId5"/>
    <p:sldId id="324" r:id="rId6"/>
    <p:sldId id="442" r:id="rId7"/>
    <p:sldId id="346" r:id="rId8"/>
    <p:sldId id="348" r:id="rId9"/>
    <p:sldId id="350" r:id="rId10"/>
    <p:sldId id="443" r:id="rId11"/>
    <p:sldId id="423" r:id="rId12"/>
    <p:sldId id="427" r:id="rId13"/>
    <p:sldId id="354" r:id="rId14"/>
    <p:sldId id="434" r:id="rId15"/>
    <p:sldId id="440" r:id="rId16"/>
    <p:sldId id="444" r:id="rId17"/>
    <p:sldId id="445" r:id="rId18"/>
    <p:sldId id="370" r:id="rId19"/>
    <p:sldId id="373" r:id="rId20"/>
    <p:sldId id="378" r:id="rId21"/>
    <p:sldId id="381" r:id="rId22"/>
    <p:sldId id="385" r:id="rId23"/>
    <p:sldId id="386" r:id="rId24"/>
    <p:sldId id="446" r:id="rId25"/>
    <p:sldId id="391" r:id="rId26"/>
    <p:sldId id="394" r:id="rId27"/>
    <p:sldId id="396" r:id="rId28"/>
    <p:sldId id="399" r:id="rId29"/>
    <p:sldId id="401" r:id="rId30"/>
    <p:sldId id="405" r:id="rId31"/>
    <p:sldId id="406" r:id="rId32"/>
    <p:sldId id="410" r:id="rId33"/>
    <p:sldId id="412" r:id="rId34"/>
    <p:sldId id="413" r:id="rId35"/>
    <p:sldId id="414" r:id="rId36"/>
    <p:sldId id="285" r:id="rId37"/>
  </p:sldIdLst>
  <p:sldSz cx="9144000" cy="5143500" type="screen16x9"/>
  <p:notesSz cx="6858000" cy="9144000"/>
  <p:embeddedFontLst>
    <p:embeddedFont>
      <p:font typeface="Cambria Math" panose="02040503050406030204" pitchFamily="18" charset="0"/>
      <p:regular r:id="rId39"/>
    </p:embeddedFont>
    <p:embeddedFont>
      <p:font typeface="Itim" panose="020B0604020202020204" charset="-34"/>
      <p:regular r:id="rId40"/>
    </p:embeddedFont>
    <p:embeddedFont>
      <p:font typeface="Merriweather"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8"/>
    <a:srgbClr val="33339E"/>
    <a:srgbClr val="FD781F"/>
    <a:srgbClr val="FE6C0A"/>
    <a:srgbClr val="1C4587"/>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8E8781-0A75-4B31-B2FB-24BC74C3A417}">
  <a:tblStyle styleId="{2F8E8781-0A75-4B31-B2FB-24BC74C3A4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107" d="100"/>
          <a:sy n="107" d="100"/>
        </p:scale>
        <p:origin x="533"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3011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056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4212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8062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0774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825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2548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6016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69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068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87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3787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8750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1951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2299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6831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2322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6373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0928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0685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3101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786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3096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405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3755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2383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662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8245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0"/>
        <p:cNvGrpSpPr/>
        <p:nvPr/>
      </p:nvGrpSpPr>
      <p:grpSpPr>
        <a:xfrm>
          <a:off x="0" y="0"/>
          <a:ext cx="0" cy="0"/>
          <a:chOff x="0" y="0"/>
          <a:chExt cx="0" cy="0"/>
        </a:xfrm>
      </p:grpSpPr>
      <p:sp>
        <p:nvSpPr>
          <p:cNvPr id="2451" name="Google Shape;2451;g8bca512db4_0_4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2" name="Google Shape;2452;g8bca512db4_0_4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913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354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832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737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114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4300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00"/>
        <p:cNvGrpSpPr/>
        <p:nvPr/>
      </p:nvGrpSpPr>
      <p:grpSpPr>
        <a:xfrm>
          <a:off x="0" y="0"/>
          <a:ext cx="0" cy="0"/>
          <a:chOff x="0" y="0"/>
          <a:chExt cx="0" cy="0"/>
        </a:xfrm>
      </p:grpSpPr>
      <p:grpSp>
        <p:nvGrpSpPr>
          <p:cNvPr id="701" name="Google Shape;701;p24"/>
          <p:cNvGrpSpPr/>
          <p:nvPr/>
        </p:nvGrpSpPr>
        <p:grpSpPr>
          <a:xfrm>
            <a:off x="-1700" y="329"/>
            <a:ext cx="9147400" cy="5142843"/>
            <a:chOff x="238125" y="854700"/>
            <a:chExt cx="7142500" cy="4015650"/>
          </a:xfrm>
        </p:grpSpPr>
        <p:sp>
          <p:nvSpPr>
            <p:cNvPr id="702" name="Google Shape;702;p2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1" name="Google Shape;721;p24"/>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722" name="Google Shape;722;p24"/>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txBox="1">
            <a:spLocks noGrp="1"/>
          </p:cNvSpPr>
          <p:nvPr>
            <p:ph type="ctrTitle"/>
          </p:nvPr>
        </p:nvSpPr>
        <p:spPr>
          <a:xfrm>
            <a:off x="2351875" y="540000"/>
            <a:ext cx="4440300" cy="9291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4" name="Google Shape;724;p24"/>
          <p:cNvSpPr txBox="1"/>
          <p:nvPr/>
        </p:nvSpPr>
        <p:spPr>
          <a:xfrm>
            <a:off x="2422213" y="3744575"/>
            <a:ext cx="4299600" cy="633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1200">
                <a:solidFill>
                  <a:schemeClr val="dk2"/>
                </a:solidFill>
                <a:latin typeface="Muli"/>
                <a:ea typeface="Muli"/>
                <a:cs typeface="Muli"/>
                <a:sym typeface="Muli"/>
              </a:rPr>
              <a:t>CREDITS: This presentation template was created by </a:t>
            </a:r>
            <a:r>
              <a:rPr lang="en" sz="1200">
                <a:solidFill>
                  <a:schemeClr val="dk2"/>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200">
                <a:solidFill>
                  <a:schemeClr val="dk2"/>
                </a:solidFill>
                <a:latin typeface="Muli"/>
                <a:ea typeface="Muli"/>
                <a:cs typeface="Muli"/>
                <a:sym typeface="Muli"/>
              </a:rPr>
              <a:t>, including icons by </a:t>
            </a:r>
            <a:r>
              <a:rPr lang="en" sz="1200">
                <a:solidFill>
                  <a:schemeClr val="dk2"/>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200">
                <a:solidFill>
                  <a:schemeClr val="dk2"/>
                </a:solidFill>
                <a:latin typeface="Muli"/>
                <a:ea typeface="Muli"/>
                <a:cs typeface="Muli"/>
                <a:sym typeface="Muli"/>
              </a:rPr>
              <a:t>, and infographics &amp; images by </a:t>
            </a:r>
            <a:r>
              <a:rPr lang="en" sz="1200">
                <a:solidFill>
                  <a:schemeClr val="dk2"/>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r>
              <a:rPr lang="en" sz="1200">
                <a:solidFill>
                  <a:schemeClr val="dk2"/>
                </a:solidFill>
                <a:latin typeface="Muli"/>
                <a:ea typeface="Muli"/>
                <a:cs typeface="Muli"/>
                <a:sym typeface="Muli"/>
              </a:rPr>
              <a:t>. </a:t>
            </a:r>
            <a:endParaRPr sz="1200">
              <a:solidFill>
                <a:schemeClr val="dk2"/>
              </a:solidFill>
              <a:latin typeface="Muli"/>
              <a:ea typeface="Muli"/>
              <a:cs typeface="Muli"/>
              <a:sym typeface="Muli"/>
            </a:endParaRPr>
          </a:p>
        </p:txBody>
      </p:sp>
      <p:sp>
        <p:nvSpPr>
          <p:cNvPr id="725" name="Google Shape;725;p24"/>
          <p:cNvSpPr txBox="1">
            <a:spLocks noGrp="1"/>
          </p:cNvSpPr>
          <p:nvPr>
            <p:ph type="subTitle" idx="1"/>
          </p:nvPr>
        </p:nvSpPr>
        <p:spPr>
          <a:xfrm>
            <a:off x="2955600" y="2001450"/>
            <a:ext cx="3232800" cy="177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a:latin typeface="Merriweather"/>
                <a:ea typeface="Merriweather"/>
                <a:cs typeface="Merriweather"/>
                <a:sym typeface="Merriweathe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26" name="Google Shape;726;p24"/>
          <p:cNvGrpSpPr/>
          <p:nvPr/>
        </p:nvGrpSpPr>
        <p:grpSpPr>
          <a:xfrm rot="697126">
            <a:off x="8218474" y="-369190"/>
            <a:ext cx="1305393" cy="1346461"/>
            <a:chOff x="1492000" y="427450"/>
            <a:chExt cx="1188000" cy="1225375"/>
          </a:xfrm>
        </p:grpSpPr>
        <p:sp>
          <p:nvSpPr>
            <p:cNvPr id="727" name="Google Shape;727;p2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1166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72"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90"/>
        <p:cNvGrpSpPr/>
        <p:nvPr/>
      </p:nvGrpSpPr>
      <p:grpSpPr>
        <a:xfrm>
          <a:off x="0" y="0"/>
          <a:ext cx="0" cy="0"/>
          <a:chOff x="0" y="0"/>
          <a:chExt cx="0" cy="0"/>
        </a:xfrm>
      </p:grpSpPr>
      <p:sp>
        <p:nvSpPr>
          <p:cNvPr id="791" name="Google Shape;791;p29"/>
          <p:cNvSpPr txBox="1">
            <a:spLocks noGrp="1"/>
          </p:cNvSpPr>
          <p:nvPr>
            <p:ph type="ctrTitle"/>
          </p:nvPr>
        </p:nvSpPr>
        <p:spPr>
          <a:xfrm>
            <a:off x="1961017" y="1571002"/>
            <a:ext cx="4970724" cy="144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Training a Digit Classify</a:t>
            </a:r>
            <a:endParaRPr dirty="0"/>
          </a:p>
        </p:txBody>
      </p:sp>
      <p:cxnSp>
        <p:nvCxnSpPr>
          <p:cNvPr id="793" name="Google Shape;793;p29"/>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29"/>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5" name="Google Shape;795;p29"/>
          <p:cNvGrpSpPr/>
          <p:nvPr/>
        </p:nvGrpSpPr>
        <p:grpSpPr>
          <a:xfrm>
            <a:off x="4796078" y="4434972"/>
            <a:ext cx="2310700" cy="320922"/>
            <a:chOff x="1394800" y="3522000"/>
            <a:chExt cx="1048650" cy="138275"/>
          </a:xfrm>
        </p:grpSpPr>
        <p:sp>
          <p:nvSpPr>
            <p:cNvPr id="796" name="Google Shape;796;p2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29"/>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9"/>
          <p:cNvGrpSpPr/>
          <p:nvPr/>
        </p:nvGrpSpPr>
        <p:grpSpPr>
          <a:xfrm rot="6705569">
            <a:off x="797958" y="1349623"/>
            <a:ext cx="806638" cy="421735"/>
            <a:chOff x="1822875" y="1377000"/>
            <a:chExt cx="548075" cy="286550"/>
          </a:xfrm>
        </p:grpSpPr>
        <p:sp>
          <p:nvSpPr>
            <p:cNvPr id="807" name="Google Shape;807;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9341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Tính</a:t>
            </a:r>
            <a:r>
              <a:rPr lang="en-US" dirty="0"/>
              <a:t> </a:t>
            </a:r>
            <a:r>
              <a:rPr lang="en-US" dirty="0" err="1"/>
              <a:t>toán</a:t>
            </a:r>
            <a:r>
              <a:rPr lang="en-US" dirty="0"/>
              <a:t> gradient</a:t>
            </a:r>
            <a:br>
              <a:rPr lang="en-US" dirty="0"/>
            </a:br>
            <a:br>
              <a:rPr lang="en-US" dirty="0"/>
            </a:br>
            <a:br>
              <a:rPr lang="en-US" dirty="0"/>
            </a:b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2434B5-1367-46CE-AF61-E0F60F2CD906}"/>
                  </a:ext>
                </a:extLst>
              </p:cNvPr>
              <p:cNvSpPr txBox="1"/>
              <p:nvPr/>
            </p:nvSpPr>
            <p:spPr>
              <a:xfrm>
                <a:off x="427705" y="700897"/>
                <a:ext cx="4682612" cy="2277547"/>
              </a:xfrm>
              <a:prstGeom prst="rect">
                <a:avLst/>
              </a:prstGeom>
              <a:noFill/>
            </p:spPr>
            <p:txBody>
              <a:bodyPr wrap="square">
                <a:spAutoFit/>
              </a:bodyPr>
              <a:lstStyle/>
              <a:p>
                <a:pPr algn="just"/>
                <a:r>
                  <a:rPr lang="vi-VN" b="0" i="0" dirty="0">
                    <a:solidFill>
                      <a:schemeClr val="bg2">
                        <a:lumMod val="95000"/>
                        <a:lumOff val="5000"/>
                      </a:schemeClr>
                    </a:solidFill>
                    <a:effectLst/>
                    <a:latin typeface="Muli"/>
                  </a:rPr>
                  <a:t>Gradient</a:t>
                </a:r>
                <a:r>
                  <a:rPr lang="en-US" b="0" i="0" dirty="0">
                    <a:solidFill>
                      <a:schemeClr val="bg2">
                        <a:lumMod val="95000"/>
                        <a:lumOff val="5000"/>
                      </a:schemeClr>
                    </a:solidFill>
                    <a:effectLst/>
                    <a:latin typeface="Muli"/>
                  </a:rPr>
                  <a:t> </a:t>
                </a:r>
                <a:r>
                  <a:rPr lang="vi-VN" b="0" i="0" dirty="0">
                    <a:solidFill>
                      <a:schemeClr val="bg2">
                        <a:lumMod val="95000"/>
                        <a:lumOff val="5000"/>
                      </a:schemeClr>
                    </a:solidFill>
                    <a:effectLst/>
                    <a:latin typeface="Muli"/>
                  </a:rPr>
                  <a:t>là tỷ lệ độ nghiêng của đường dốc (rate of inclination or declination of a slope). Về mặt toán học, Gradient của một hàm số là đạo hàm của hàm số đó tương ứng với mỗi biến của hàm. </a:t>
                </a:r>
                <a:r>
                  <a:rPr lang="en-US" dirty="0" err="1">
                    <a:latin typeface="Muli"/>
                  </a:rPr>
                  <a:t>Bản</a:t>
                </a:r>
                <a:r>
                  <a:rPr lang="en-US" dirty="0">
                    <a:latin typeface="Muli"/>
                  </a:rPr>
                  <a:t> </a:t>
                </a:r>
                <a:r>
                  <a:rPr lang="en-US" dirty="0" err="1">
                    <a:latin typeface="Muli"/>
                  </a:rPr>
                  <a:t>chất</a:t>
                </a:r>
                <a:r>
                  <a:rPr lang="en-US" dirty="0">
                    <a:latin typeface="Muli"/>
                  </a:rPr>
                  <a:t> </a:t>
                </a:r>
                <a:r>
                  <a:rPr lang="vi-VN" dirty="0">
                    <a:latin typeface="Muli"/>
                  </a:rPr>
                  <a:t>đạo hàm của một hàm cho biết một sự thay đổi các tham số của nó sẽ làm thay đổi kết quả của nó như thế nào</a:t>
                </a:r>
                <a:r>
                  <a:rPr lang="en-US" dirty="0">
                    <a:latin typeface="Muli"/>
                  </a:rPr>
                  <a:t>. </a:t>
                </a:r>
                <a:r>
                  <a:rPr lang="vi-VN" dirty="0">
                    <a:latin typeface="Muli"/>
                  </a:rPr>
                  <a:t>Khi biết </a:t>
                </a:r>
                <a:r>
                  <a:rPr lang="en-US" dirty="0" err="1">
                    <a:latin typeface="Muli"/>
                  </a:rPr>
                  <a:t>hàm</a:t>
                </a:r>
                <a:r>
                  <a:rPr lang="en-US" dirty="0">
                    <a:latin typeface="Muli"/>
                  </a:rPr>
                  <a:t> </a:t>
                </a:r>
                <a:r>
                  <a:rPr lang="vi-VN" dirty="0">
                    <a:latin typeface="Muli"/>
                  </a:rPr>
                  <a:t>sẽ thay đổi như thế nào, ta</a:t>
                </a:r>
                <a:r>
                  <a:rPr lang="en-US" dirty="0">
                    <a:latin typeface="Muli"/>
                  </a:rPr>
                  <a:t> </a:t>
                </a:r>
                <a:r>
                  <a:rPr lang="en-US" dirty="0" err="1">
                    <a:latin typeface="Muli"/>
                  </a:rPr>
                  <a:t>sẽ</a:t>
                </a:r>
                <a:r>
                  <a:rPr lang="vi-VN" dirty="0">
                    <a:latin typeface="Muli"/>
                  </a:rPr>
                  <a:t> biết cần làm gì để làm cho nó nhỏ hơn</a:t>
                </a:r>
                <a:r>
                  <a:rPr lang="en-US" dirty="0">
                    <a:latin typeface="Muli"/>
                  </a:rPr>
                  <a:t>. </a:t>
                </a:r>
              </a:p>
              <a:p>
                <a:pPr algn="just"/>
                <a:r>
                  <a:rPr lang="en-US" dirty="0" err="1">
                    <a:latin typeface="Muli"/>
                  </a:rPr>
                  <a:t>Sử</a:t>
                </a:r>
                <a:r>
                  <a:rPr lang="en-US" dirty="0">
                    <a:latin typeface="Muli"/>
                  </a:rPr>
                  <a:t> </a:t>
                </a:r>
                <a:r>
                  <a:rPr lang="en-US" dirty="0" err="1">
                    <a:latin typeface="Muli"/>
                  </a:rPr>
                  <a:t>dụng</a:t>
                </a:r>
                <a:r>
                  <a:rPr lang="en-US" dirty="0">
                    <a:latin typeface="Muli"/>
                  </a:rPr>
                  <a:t> chain rule </a:t>
                </a:r>
                <a:r>
                  <a:rPr lang="en-US" dirty="0" err="1">
                    <a:latin typeface="Muli"/>
                  </a:rPr>
                  <a:t>tính</a:t>
                </a:r>
                <a:r>
                  <a:rPr lang="en-US" dirty="0">
                    <a:latin typeface="Muli"/>
                  </a:rPr>
                  <a:t> </a:t>
                </a:r>
                <a:r>
                  <a:rPr lang="en-US" dirty="0" err="1">
                    <a:latin typeface="Muli"/>
                  </a:rPr>
                  <a:t>toán</a:t>
                </a:r>
                <a:r>
                  <a:rPr lang="en-US" dirty="0">
                    <a:latin typeface="Muli"/>
                  </a:rPr>
                  <a:t> </a:t>
                </a:r>
                <a:r>
                  <a:rPr lang="en-US" dirty="0" err="1">
                    <a:latin typeface="Muli"/>
                  </a:rPr>
                  <a:t>đạo</a:t>
                </a:r>
                <a:r>
                  <a:rPr lang="en-US" dirty="0">
                    <a:latin typeface="Muli"/>
                  </a:rPr>
                  <a:t> </a:t>
                </a:r>
                <a:r>
                  <a:rPr lang="en-US" dirty="0" err="1">
                    <a:latin typeface="Muli"/>
                  </a:rPr>
                  <a:t>hàm</a:t>
                </a:r>
                <a:r>
                  <a:rPr lang="en-US" dirty="0">
                    <a:latin typeface="Muli"/>
                  </a:rPr>
                  <a:t> </a:t>
                </a:r>
                <a:r>
                  <a:rPr lang="en-US" dirty="0" err="1">
                    <a:latin typeface="Muli"/>
                  </a:rPr>
                  <a:t>để</a:t>
                </a:r>
                <a:r>
                  <a:rPr lang="en-US" dirty="0">
                    <a:latin typeface="Muli"/>
                  </a:rPr>
                  <a:t> </a:t>
                </a:r>
                <a:r>
                  <a:rPr lang="en-US" dirty="0" err="1">
                    <a:latin typeface="Muli"/>
                  </a:rPr>
                  <a:t>hiểu</a:t>
                </a:r>
                <a:r>
                  <a:rPr lang="en-US" dirty="0">
                    <a:latin typeface="Muli"/>
                  </a:rPr>
                  <a:t> </a:t>
                </a:r>
                <a:r>
                  <a:rPr lang="en-US" dirty="0" err="1">
                    <a:latin typeface="Muli"/>
                  </a:rPr>
                  <a:t>cách</a:t>
                </a:r>
                <a:r>
                  <a:rPr lang="en-US" dirty="0">
                    <a:latin typeface="Muli"/>
                  </a:rPr>
                  <a:t> </a:t>
                </a:r>
                <a:r>
                  <a:rPr lang="en-US" dirty="0" err="1">
                    <a:latin typeface="Muli"/>
                  </a:rPr>
                  <a:t>tính</a:t>
                </a:r>
                <a:r>
                  <a:rPr lang="en-US" dirty="0">
                    <a:latin typeface="Muli"/>
                  </a:rPr>
                  <a:t> gradient </a:t>
                </a:r>
                <a:r>
                  <a:rPr lang="en-US" dirty="0" err="1">
                    <a:latin typeface="Muli"/>
                  </a:rPr>
                  <a:t>trong</a:t>
                </a:r>
                <a:r>
                  <a:rPr lang="en-US" dirty="0">
                    <a:latin typeface="Muli"/>
                  </a:rPr>
                  <a:t> </a:t>
                </a:r>
                <a:r>
                  <a:rPr lang="en-US" dirty="0" err="1">
                    <a:latin typeface="Muli"/>
                  </a:rPr>
                  <a:t>pytorch</a:t>
                </a:r>
                <a:r>
                  <a:rPr lang="en-US" dirty="0">
                    <a:latin typeface="Muli"/>
                  </a:rPr>
                  <a:t>.</a:t>
                </a:r>
              </a:p>
              <a:p>
                <a:pPr algn="just"/>
                <a:r>
                  <a:rPr lang="en-US" dirty="0">
                    <a:latin typeface="Muli"/>
                  </a:rPr>
                  <a:t> y=</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sup>
                        <m:r>
                          <a:rPr lang="en-US" b="0" i="1" smtClean="0">
                            <a:latin typeface="Cambria Math" panose="02040503050406030204" pitchFamily="18" charset="0"/>
                          </a:rPr>
                          <m:t>2</m:t>
                        </m:r>
                      </m:sup>
                    </m:sSup>
                  </m:oMath>
                </a14:m>
                <a:r>
                  <a:rPr lang="en-US" dirty="0">
                    <a:latin typeface="Muli"/>
                  </a:rPr>
                  <a:t> </a:t>
                </a:r>
                <a:r>
                  <a:rPr lang="en-US" dirty="0" err="1">
                    <a:latin typeface="Muli"/>
                  </a:rPr>
                  <a:t>có</a:t>
                </a:r>
                <a:r>
                  <a:rPr lang="en-US" dirty="0">
                    <a:latin typeface="Muli"/>
                  </a:rPr>
                  <a:t> </a:t>
                </a:r>
                <a:r>
                  <a:rPr lang="en-US" dirty="0" err="1">
                    <a:latin typeface="Muli"/>
                  </a:rPr>
                  <a:t>đạo</a:t>
                </a:r>
                <a:r>
                  <a:rPr lang="en-US" dirty="0">
                    <a:latin typeface="Muli"/>
                  </a:rPr>
                  <a:t> </a:t>
                </a:r>
                <a:r>
                  <a:rPr lang="en-US" dirty="0" err="1">
                    <a:latin typeface="Muli"/>
                  </a:rPr>
                  <a:t>hàm</a:t>
                </a:r>
                <a:r>
                  <a:rPr lang="en-US" dirty="0">
                    <a:latin typeface="Muli"/>
                  </a:rPr>
                  <a:t> </a:t>
                </a:r>
                <a:r>
                  <a:rPr lang="en-US" dirty="0" err="1">
                    <a:latin typeface="Muli"/>
                  </a:rPr>
                  <a:t>tại</a:t>
                </a:r>
                <a:r>
                  <a:rPr lang="en-US" dirty="0">
                    <a:latin typeface="Muli"/>
                  </a:rPr>
                  <a:t> x </a:t>
                </a:r>
                <a:r>
                  <a:rPr lang="en-US" dirty="0" err="1">
                    <a:latin typeface="Muli"/>
                  </a:rPr>
                  <a:t>là</a:t>
                </a:r>
                <a:r>
                  <a:rPr lang="en-US" dirty="0">
                    <a:latin typeface="Muli"/>
                  </a:rPr>
                  <a:t> y’=4(2x+1)</a:t>
                </a:r>
              </a:p>
            </p:txBody>
          </p:sp>
        </mc:Choice>
        <mc:Fallback xmlns="">
          <p:sp>
            <p:nvSpPr>
              <p:cNvPr id="7" name="TextBox 6">
                <a:extLst>
                  <a:ext uri="{FF2B5EF4-FFF2-40B4-BE49-F238E27FC236}">
                    <a16:creationId xmlns:a16="http://schemas.microsoft.com/office/drawing/2014/main" id="{0D2434B5-1367-46CE-AF61-E0F60F2CD906}"/>
                  </a:ext>
                </a:extLst>
              </p:cNvPr>
              <p:cNvSpPr txBox="1">
                <a:spLocks noRot="1" noChangeAspect="1" noMove="1" noResize="1" noEditPoints="1" noAdjustHandles="1" noChangeArrowheads="1" noChangeShapeType="1" noTextEdit="1"/>
              </p:cNvSpPr>
              <p:nvPr/>
            </p:nvSpPr>
            <p:spPr>
              <a:xfrm>
                <a:off x="427705" y="700897"/>
                <a:ext cx="4682612" cy="2277547"/>
              </a:xfrm>
              <a:prstGeom prst="rect">
                <a:avLst/>
              </a:prstGeom>
              <a:blipFill>
                <a:blip r:embed="rId3"/>
                <a:stretch>
                  <a:fillRect l="-391" t="-535" r="-391" b="-53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1DD8741A-9EEA-4E07-A09D-BE0EC401C3E4}"/>
              </a:ext>
            </a:extLst>
          </p:cNvPr>
          <p:cNvPicPr>
            <a:picLocks noChangeAspect="1"/>
          </p:cNvPicPr>
          <p:nvPr/>
        </p:nvPicPr>
        <p:blipFill>
          <a:blip r:embed="rId4"/>
          <a:stretch>
            <a:fillRect/>
          </a:stretch>
        </p:blipFill>
        <p:spPr>
          <a:xfrm>
            <a:off x="550393" y="2978444"/>
            <a:ext cx="3880571" cy="2020180"/>
          </a:xfrm>
          <a:prstGeom prst="rect">
            <a:avLst/>
          </a:prstGeom>
        </p:spPr>
      </p:pic>
      <p:sp>
        <p:nvSpPr>
          <p:cNvPr id="9" name="TextBox 8">
            <a:extLst>
              <a:ext uri="{FF2B5EF4-FFF2-40B4-BE49-F238E27FC236}">
                <a16:creationId xmlns:a16="http://schemas.microsoft.com/office/drawing/2014/main" id="{C53E2A8F-C1C6-4509-938B-10F2378FB0E4}"/>
              </a:ext>
            </a:extLst>
          </p:cNvPr>
          <p:cNvSpPr txBox="1"/>
          <p:nvPr/>
        </p:nvSpPr>
        <p:spPr>
          <a:xfrm>
            <a:off x="5215398" y="754994"/>
            <a:ext cx="4575686" cy="307777"/>
          </a:xfrm>
          <a:prstGeom prst="rect">
            <a:avLst/>
          </a:prstGeom>
          <a:noFill/>
        </p:spPr>
        <p:txBody>
          <a:bodyPr wrap="square">
            <a:spAutoFit/>
          </a:bodyPr>
          <a:lstStyle/>
          <a:p>
            <a:r>
              <a:rPr lang="en-US" sz="1400" b="1" i="0" dirty="0">
                <a:solidFill>
                  <a:srgbClr val="006699"/>
                </a:solidFill>
                <a:effectLst/>
                <a:latin typeface="CourierNewPS-BoldMT"/>
              </a:rPr>
              <a:t>def </a:t>
            </a:r>
            <a:r>
              <a:rPr lang="en-US" sz="1400" b="0" i="0" dirty="0">
                <a:solidFill>
                  <a:srgbClr val="CC00FF"/>
                </a:solidFill>
                <a:effectLst/>
                <a:latin typeface="CourierNewPSMT"/>
              </a:rPr>
              <a:t>f</a:t>
            </a:r>
            <a:r>
              <a:rPr lang="en-US" sz="1400" b="0" i="0" dirty="0">
                <a:solidFill>
                  <a:srgbClr val="000000"/>
                </a:solidFill>
                <a:effectLst/>
                <a:latin typeface="CourierNewPSMT"/>
              </a:rPr>
              <a:t>(</a:t>
            </a:r>
            <a:r>
              <a:rPr lang="en-US" sz="1400" b="0" i="0" dirty="0">
                <a:solidFill>
                  <a:srgbClr val="000088"/>
                </a:solidFill>
                <a:effectLst/>
                <a:latin typeface="CourierNewPSMT"/>
              </a:rPr>
              <a:t>x</a:t>
            </a:r>
            <a:r>
              <a:rPr lang="en-US" sz="1400" b="0" i="0" dirty="0">
                <a:solidFill>
                  <a:srgbClr val="000000"/>
                </a:solidFill>
                <a:effectLst/>
                <a:latin typeface="CourierNewPSMT"/>
              </a:rPr>
              <a:t>): </a:t>
            </a:r>
            <a:r>
              <a:rPr lang="en-US" sz="1400" b="1" i="0" dirty="0">
                <a:solidFill>
                  <a:srgbClr val="006699"/>
                </a:solidFill>
                <a:effectLst/>
                <a:latin typeface="CourierNewPS-BoldMT"/>
              </a:rPr>
              <a:t>return </a:t>
            </a:r>
            <a:r>
              <a:rPr lang="en-US" sz="1400" b="0" i="0" dirty="0">
                <a:solidFill>
                  <a:srgbClr val="000000"/>
                </a:solidFill>
                <a:effectLst/>
                <a:latin typeface="CourierNewPSMT"/>
              </a:rPr>
              <a:t>(</a:t>
            </a:r>
            <a:r>
              <a:rPr lang="en-US" sz="1400" b="0" i="0" dirty="0">
                <a:solidFill>
                  <a:srgbClr val="FF6600"/>
                </a:solidFill>
                <a:effectLst/>
                <a:latin typeface="CourierNewPSMT"/>
              </a:rPr>
              <a:t>2</a:t>
            </a:r>
            <a:r>
              <a:rPr lang="en-US" sz="1400" b="0" i="0" dirty="0">
                <a:solidFill>
                  <a:srgbClr val="555555"/>
                </a:solidFill>
                <a:effectLst/>
                <a:latin typeface="CourierNewPSMT"/>
              </a:rPr>
              <a:t>*</a:t>
            </a:r>
            <a:r>
              <a:rPr lang="en-US" sz="1400" b="0" i="0" dirty="0">
                <a:solidFill>
                  <a:srgbClr val="000088"/>
                </a:solidFill>
                <a:effectLst/>
                <a:latin typeface="CourierNewPSMT"/>
              </a:rPr>
              <a:t>x</a:t>
            </a:r>
            <a:r>
              <a:rPr lang="en-US" sz="1400" b="0" i="0" dirty="0">
                <a:solidFill>
                  <a:srgbClr val="555555"/>
                </a:solidFill>
                <a:effectLst/>
                <a:latin typeface="CourierNewPSMT"/>
              </a:rPr>
              <a:t>+</a:t>
            </a:r>
            <a:r>
              <a:rPr lang="en-US" sz="1400" b="0" i="0" dirty="0">
                <a:solidFill>
                  <a:srgbClr val="FF6600"/>
                </a:solidFill>
                <a:effectLst/>
                <a:latin typeface="CourierNewPSMT"/>
              </a:rPr>
              <a:t>1</a:t>
            </a:r>
            <a:r>
              <a:rPr lang="en-US" sz="1400" b="0" i="0" dirty="0">
                <a:solidFill>
                  <a:srgbClr val="000000"/>
                </a:solidFill>
                <a:effectLst/>
                <a:latin typeface="CourierNewPSMT"/>
              </a:rPr>
              <a:t>)</a:t>
            </a:r>
            <a:r>
              <a:rPr lang="en-US" sz="1400" b="0" i="0" dirty="0">
                <a:solidFill>
                  <a:srgbClr val="555555"/>
                </a:solidFill>
                <a:effectLst/>
                <a:latin typeface="CourierNewPSMT"/>
              </a:rPr>
              <a:t>**</a:t>
            </a:r>
            <a:r>
              <a:rPr lang="en-US" sz="1400" b="0" i="0" dirty="0">
                <a:solidFill>
                  <a:srgbClr val="FF6600"/>
                </a:solidFill>
                <a:effectLst/>
                <a:latin typeface="CourierNewPSMT"/>
                <a:ea typeface="Arial" panose="020B0604020202020204" pitchFamily="34" charset="0"/>
                <a:cs typeface="Arial" panose="020B0604020202020204" pitchFamily="34" charset="0"/>
              </a:rPr>
              <a:t>2</a:t>
            </a:r>
            <a:endParaRPr lang="en-US" b="0" i="0" dirty="0">
              <a:solidFill>
                <a:srgbClr val="FF6600"/>
              </a:solidFill>
              <a:effectLst/>
              <a:latin typeface="CourierNewPSMT"/>
            </a:endParaRPr>
          </a:p>
        </p:txBody>
      </p:sp>
      <p:sp>
        <p:nvSpPr>
          <p:cNvPr id="12" name="TextBox 11">
            <a:extLst>
              <a:ext uri="{FF2B5EF4-FFF2-40B4-BE49-F238E27FC236}">
                <a16:creationId xmlns:a16="http://schemas.microsoft.com/office/drawing/2014/main" id="{B3AF340D-4567-4DEE-B269-F6439DBA6778}"/>
              </a:ext>
            </a:extLst>
          </p:cNvPr>
          <p:cNvSpPr txBox="1"/>
          <p:nvPr/>
        </p:nvSpPr>
        <p:spPr>
          <a:xfrm>
            <a:off x="5215398" y="1062771"/>
            <a:ext cx="5853265" cy="2000548"/>
          </a:xfrm>
          <a:prstGeom prst="rect">
            <a:avLst/>
          </a:prstGeom>
          <a:noFill/>
        </p:spPr>
        <p:txBody>
          <a:bodyPr wrap="square">
            <a:spAutoFit/>
          </a:bodyPr>
          <a:lstStyle/>
          <a:p>
            <a:r>
              <a:rPr lang="en-US" b="0" i="0" dirty="0" err="1">
                <a:solidFill>
                  <a:srgbClr val="000088"/>
                </a:solidFill>
                <a:effectLst/>
                <a:latin typeface="CourierNewPSMT"/>
              </a:rPr>
              <a:t>xt</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a:solidFill>
                  <a:srgbClr val="000088"/>
                </a:solidFill>
                <a:effectLst/>
                <a:latin typeface="CourierNewPSMT"/>
              </a:rPr>
              <a:t>tensor</a:t>
            </a:r>
            <a:r>
              <a:rPr lang="en-US" b="0" i="0" dirty="0">
                <a:solidFill>
                  <a:srgbClr val="000000"/>
                </a:solidFill>
                <a:effectLst/>
                <a:latin typeface="CourierNewPSMT"/>
              </a:rPr>
              <a:t>(</a:t>
            </a:r>
            <a:r>
              <a:rPr lang="en-US" b="0" i="0" dirty="0">
                <a:solidFill>
                  <a:srgbClr val="FF6600"/>
                </a:solidFill>
                <a:effectLst/>
                <a:latin typeface="CourierNewPSMT"/>
              </a:rPr>
              <a:t>3.</a:t>
            </a:r>
            <a:r>
              <a:rPr lang="en-US" b="0" i="0" dirty="0">
                <a:solidFill>
                  <a:srgbClr val="000000"/>
                </a:solidFill>
                <a:effectLst/>
                <a:latin typeface="CourierNewPSMT"/>
              </a:rPr>
              <a:t>)</a:t>
            </a:r>
            <a:r>
              <a:rPr lang="en-US" b="0" i="0" dirty="0">
                <a:solidFill>
                  <a:srgbClr val="555555"/>
                </a:solidFill>
                <a:effectLst/>
                <a:latin typeface="CourierNewPSMT"/>
              </a:rPr>
              <a:t>.</a:t>
            </a:r>
            <a:r>
              <a:rPr lang="en-US" b="0" i="0" dirty="0" err="1">
                <a:solidFill>
                  <a:srgbClr val="000088"/>
                </a:solidFill>
                <a:effectLst/>
                <a:latin typeface="CourierNewPSMT"/>
              </a:rPr>
              <a:t>requires_grad</a:t>
            </a:r>
            <a:r>
              <a:rPr lang="en-US" b="0" i="0" dirty="0">
                <a:solidFill>
                  <a:srgbClr val="000088"/>
                </a:solidFill>
                <a:effectLst/>
                <a:latin typeface="CourierNewPSMT"/>
              </a:rPr>
              <a:t>_</a:t>
            </a:r>
            <a:r>
              <a:rPr lang="en-US" b="0" i="0" dirty="0">
                <a:solidFill>
                  <a:srgbClr val="000000"/>
                </a:solidFill>
                <a:effectLst/>
                <a:latin typeface="CourierNewPSMT"/>
              </a:rPr>
              <a:t>()</a:t>
            </a:r>
          </a:p>
          <a:p>
            <a:r>
              <a:rPr lang="en-US" b="0" i="0" dirty="0" err="1">
                <a:solidFill>
                  <a:srgbClr val="000088"/>
                </a:solidFill>
                <a:effectLst/>
                <a:latin typeface="CourierNewPSMT"/>
              </a:rPr>
              <a:t>yt</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a:solidFill>
                  <a:srgbClr val="000088"/>
                </a:solidFill>
                <a:effectLst/>
                <a:latin typeface="CourierNewPSMT"/>
              </a:rPr>
              <a:t>f</a:t>
            </a:r>
            <a:r>
              <a:rPr lang="en-US" b="0" i="0" dirty="0">
                <a:solidFill>
                  <a:srgbClr val="000000"/>
                </a:solidFill>
                <a:effectLst/>
                <a:latin typeface="CourierNewPSMT"/>
              </a:rPr>
              <a:t>(</a:t>
            </a:r>
            <a:r>
              <a:rPr lang="en-US" b="0" i="0" dirty="0" err="1">
                <a:solidFill>
                  <a:srgbClr val="000088"/>
                </a:solidFill>
                <a:effectLst/>
                <a:latin typeface="CourierNewPSMT"/>
              </a:rPr>
              <a:t>xt</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err="1">
                <a:solidFill>
                  <a:srgbClr val="000088"/>
                </a:solidFill>
                <a:effectLst/>
                <a:latin typeface="CourierNewPSMT"/>
              </a:rPr>
              <a:t>yt</a:t>
            </a:r>
            <a:br>
              <a:rPr lang="en-US" b="0" i="0" dirty="0">
                <a:solidFill>
                  <a:srgbClr val="000088"/>
                </a:solidFill>
                <a:effectLst/>
                <a:latin typeface="CourierNewPSMT"/>
              </a:rPr>
            </a:br>
            <a:r>
              <a:rPr lang="en-US" b="0" i="0" dirty="0">
                <a:solidFill>
                  <a:srgbClr val="404040"/>
                </a:solidFill>
                <a:effectLst/>
                <a:latin typeface="CourierNewPSMT"/>
              </a:rPr>
              <a:t>tensor(49., </a:t>
            </a:r>
            <a:r>
              <a:rPr lang="en-US" b="0" i="0" dirty="0" err="1">
                <a:solidFill>
                  <a:srgbClr val="404040"/>
                </a:solidFill>
                <a:effectLst/>
                <a:latin typeface="CourierNewPSMT"/>
              </a:rPr>
              <a:t>grad_fn</a:t>
            </a:r>
            <a:r>
              <a:rPr lang="en-US" b="0" i="0" dirty="0">
                <a:solidFill>
                  <a:srgbClr val="404040"/>
                </a:solidFill>
                <a:effectLst/>
                <a:latin typeface="CourierNewPSMT"/>
              </a:rPr>
              <a:t>=&lt;PowBackward0&gt;)</a:t>
            </a:r>
          </a:p>
          <a:p>
            <a:r>
              <a:rPr lang="en-US" b="0" i="0" dirty="0" err="1">
                <a:solidFill>
                  <a:srgbClr val="000088"/>
                </a:solidFill>
                <a:effectLst/>
                <a:latin typeface="CourierNewPSMT"/>
              </a:rPr>
              <a:t>yt</a:t>
            </a:r>
            <a:r>
              <a:rPr lang="en-US" b="0" i="0" dirty="0" err="1">
                <a:solidFill>
                  <a:srgbClr val="555555"/>
                </a:solidFill>
                <a:effectLst/>
                <a:latin typeface="CourierNewPSMT"/>
              </a:rPr>
              <a:t>.</a:t>
            </a:r>
            <a:r>
              <a:rPr lang="en-US" b="0" i="0" dirty="0" err="1">
                <a:solidFill>
                  <a:srgbClr val="000088"/>
                </a:solidFill>
                <a:effectLst/>
                <a:latin typeface="CourierNewPSMT"/>
              </a:rPr>
              <a:t>backward</a:t>
            </a:r>
            <a:r>
              <a:rPr lang="en-US" b="0" i="0" dirty="0">
                <a:solidFill>
                  <a:srgbClr val="000000"/>
                </a:solidFill>
                <a:effectLst/>
                <a:latin typeface="CourierNewPSMT"/>
              </a:rPr>
              <a:t>()</a:t>
            </a:r>
            <a:endParaRPr lang="en-US" b="0" i="0" dirty="0">
              <a:solidFill>
                <a:srgbClr val="404040"/>
              </a:solidFill>
              <a:effectLst/>
              <a:latin typeface="CourierNewPSMT"/>
            </a:endParaRPr>
          </a:p>
          <a:p>
            <a:r>
              <a:rPr lang="en-US" b="0" i="0" dirty="0" err="1">
                <a:solidFill>
                  <a:srgbClr val="000088"/>
                </a:solidFill>
                <a:effectLst/>
                <a:latin typeface="CourierNewPSMT"/>
              </a:rPr>
              <a:t>xt</a:t>
            </a:r>
            <a:r>
              <a:rPr lang="en-US" b="0" i="0" dirty="0" err="1">
                <a:solidFill>
                  <a:srgbClr val="555555"/>
                </a:solidFill>
                <a:effectLst/>
                <a:latin typeface="CourierNewPSMT"/>
              </a:rPr>
              <a:t>.</a:t>
            </a:r>
            <a:r>
              <a:rPr lang="en-US" b="0" i="0" dirty="0" err="1">
                <a:solidFill>
                  <a:srgbClr val="000088"/>
                </a:solidFill>
                <a:effectLst/>
                <a:latin typeface="CourierNewPSMT"/>
              </a:rPr>
              <a:t>grad</a:t>
            </a:r>
            <a:br>
              <a:rPr lang="en-US" b="0" i="0" dirty="0">
                <a:solidFill>
                  <a:srgbClr val="000088"/>
                </a:solidFill>
                <a:effectLst/>
                <a:latin typeface="CourierNewPSMT"/>
              </a:rPr>
            </a:br>
            <a:r>
              <a:rPr lang="en-US" b="0" i="0" dirty="0">
                <a:solidFill>
                  <a:srgbClr val="404040"/>
                </a:solidFill>
                <a:effectLst/>
                <a:latin typeface="CourierNewPSMT"/>
              </a:rPr>
              <a:t>tensor(28.)</a:t>
            </a:r>
            <a:r>
              <a:rPr lang="en-US" dirty="0"/>
              <a:t> </a:t>
            </a:r>
          </a:p>
          <a:p>
            <a:r>
              <a:rPr lang="en-US" sz="1200" dirty="0"/>
              <a:t> </a:t>
            </a:r>
            <a:br>
              <a:rPr lang="en-US" dirty="0"/>
            </a:br>
            <a:endParaRPr lang="en-US" dirty="0"/>
          </a:p>
        </p:txBody>
      </p:sp>
      <p:sp>
        <p:nvSpPr>
          <p:cNvPr id="16" name="TextBox 15">
            <a:extLst>
              <a:ext uri="{FF2B5EF4-FFF2-40B4-BE49-F238E27FC236}">
                <a16:creationId xmlns:a16="http://schemas.microsoft.com/office/drawing/2014/main" id="{0CDFFE2E-F70D-4577-AA97-772AC1CE12B2}"/>
              </a:ext>
            </a:extLst>
          </p:cNvPr>
          <p:cNvSpPr txBox="1"/>
          <p:nvPr/>
        </p:nvSpPr>
        <p:spPr>
          <a:xfrm>
            <a:off x="4772759" y="3022426"/>
            <a:ext cx="3820848" cy="1815882"/>
          </a:xfrm>
          <a:prstGeom prst="rect">
            <a:avLst/>
          </a:prstGeom>
          <a:noFill/>
        </p:spPr>
        <p:txBody>
          <a:bodyPr wrap="square">
            <a:spAutoFit/>
          </a:bodyPr>
          <a:lstStyle/>
          <a:p>
            <a:pPr algn="just"/>
            <a:r>
              <a:rPr lang="en-US" sz="1400" dirty="0">
                <a:solidFill>
                  <a:srgbClr val="000088"/>
                </a:solidFill>
                <a:latin typeface="Muli"/>
              </a:rPr>
              <a:t>r</a:t>
            </a:r>
            <a:r>
              <a:rPr lang="vi-VN" sz="1400" dirty="0">
                <a:solidFill>
                  <a:srgbClr val="000088"/>
                </a:solidFill>
                <a:latin typeface="Muli"/>
              </a:rPr>
              <a:t>equi</a:t>
            </a:r>
            <a:r>
              <a:rPr lang="en-US" sz="1400" dirty="0">
                <a:solidFill>
                  <a:srgbClr val="000088"/>
                </a:solidFill>
                <a:latin typeface="Muli"/>
              </a:rPr>
              <a:t>res</a:t>
            </a:r>
            <a:r>
              <a:rPr lang="vi-VN" sz="1400" dirty="0">
                <a:solidFill>
                  <a:srgbClr val="000088"/>
                </a:solidFill>
                <a:latin typeface="Muli"/>
              </a:rPr>
              <a:t>_grad_</a:t>
            </a:r>
            <a:r>
              <a:rPr lang="en-US" sz="1400" dirty="0">
                <a:solidFill>
                  <a:srgbClr val="000088"/>
                </a:solidFill>
                <a:latin typeface="Muli"/>
              </a:rPr>
              <a:t>() </a:t>
            </a:r>
            <a:r>
              <a:rPr lang="en-US" sz="1400" dirty="0" err="1">
                <a:solidFill>
                  <a:schemeClr val="bg2"/>
                </a:solidFill>
                <a:latin typeface="Muli"/>
              </a:rPr>
              <a:t>tức</a:t>
            </a:r>
            <a:r>
              <a:rPr lang="en-US" sz="1400" dirty="0">
                <a:solidFill>
                  <a:schemeClr val="bg2"/>
                </a:solidFill>
                <a:latin typeface="Muli"/>
              </a:rPr>
              <a:t> </a:t>
            </a:r>
            <a:r>
              <a:rPr lang="en-US" sz="1400" dirty="0" err="1">
                <a:solidFill>
                  <a:schemeClr val="bg2"/>
                </a:solidFill>
                <a:latin typeface="Muli"/>
              </a:rPr>
              <a:t>là</a:t>
            </a:r>
            <a:r>
              <a:rPr lang="en-US" sz="1400" dirty="0">
                <a:solidFill>
                  <a:schemeClr val="bg2"/>
                </a:solidFill>
                <a:latin typeface="Muli"/>
              </a:rPr>
              <a:t> </a:t>
            </a:r>
            <a:r>
              <a:rPr lang="en-US" sz="1400" dirty="0" err="1">
                <a:solidFill>
                  <a:schemeClr val="bg2"/>
                </a:solidFill>
                <a:latin typeface="Muli"/>
              </a:rPr>
              <a:t>gán</a:t>
            </a:r>
            <a:r>
              <a:rPr lang="en-US" sz="1400" dirty="0">
                <a:solidFill>
                  <a:schemeClr val="bg2"/>
                </a:solidFill>
                <a:latin typeface="Muli"/>
              </a:rPr>
              <a:t> </a:t>
            </a:r>
            <a:r>
              <a:rPr lang="en-US" sz="1400" dirty="0" err="1">
                <a:solidFill>
                  <a:srgbClr val="000088"/>
                </a:solidFill>
                <a:latin typeface="Muli"/>
              </a:rPr>
              <a:t>requires_grad</a:t>
            </a:r>
            <a:r>
              <a:rPr lang="en-US" sz="1400" dirty="0">
                <a:solidFill>
                  <a:srgbClr val="000088"/>
                </a:solidFill>
                <a:latin typeface="Muli"/>
              </a:rPr>
              <a:t>=True</a:t>
            </a:r>
            <a:r>
              <a:rPr lang="vi-VN" sz="1400" dirty="0">
                <a:solidFill>
                  <a:srgbClr val="000088"/>
                </a:solidFill>
                <a:latin typeface="Muli"/>
              </a:rPr>
              <a:t> </a:t>
            </a:r>
            <a:r>
              <a:rPr lang="en-US" sz="1400" dirty="0" err="1">
                <a:solidFill>
                  <a:schemeClr val="bg2"/>
                </a:solidFill>
                <a:latin typeface="Muli"/>
              </a:rPr>
              <a:t>cho</a:t>
            </a:r>
            <a:r>
              <a:rPr lang="en-US" sz="1400" dirty="0">
                <a:solidFill>
                  <a:schemeClr val="bg2"/>
                </a:solidFill>
                <a:latin typeface="Muli"/>
              </a:rPr>
              <a:t> tensor </a:t>
            </a:r>
            <a:r>
              <a:rPr lang="en-US" sz="1400" dirty="0" err="1">
                <a:solidFill>
                  <a:schemeClr val="bg2"/>
                </a:solidFill>
                <a:latin typeface="Muli"/>
              </a:rPr>
              <a:t>nghĩa</a:t>
            </a:r>
            <a:r>
              <a:rPr lang="en-US" sz="1400" dirty="0">
                <a:solidFill>
                  <a:schemeClr val="bg2"/>
                </a:solidFill>
                <a:latin typeface="Muli"/>
              </a:rPr>
              <a:t> </a:t>
            </a:r>
            <a:r>
              <a:rPr lang="en-US" sz="1400" dirty="0" err="1">
                <a:solidFill>
                  <a:schemeClr val="bg2"/>
                </a:solidFill>
                <a:latin typeface="Muli"/>
              </a:rPr>
              <a:t>là</a:t>
            </a:r>
            <a:r>
              <a:rPr lang="en-US" sz="1400" dirty="0">
                <a:solidFill>
                  <a:schemeClr val="bg2"/>
                </a:solidFill>
                <a:latin typeface="Muli"/>
              </a:rPr>
              <a:t> </a:t>
            </a:r>
            <a:r>
              <a:rPr lang="vi-VN" sz="1400" dirty="0">
                <a:latin typeface="Muli"/>
              </a:rPr>
              <a:t>nó gắn thẻ</a:t>
            </a:r>
            <a:r>
              <a:rPr lang="en-US" sz="1400" dirty="0">
                <a:latin typeface="Muli"/>
              </a:rPr>
              <a:t> </a:t>
            </a:r>
            <a:r>
              <a:rPr lang="en-US" sz="1400" dirty="0" err="1">
                <a:latin typeface="Muli"/>
              </a:rPr>
              <a:t>cho</a:t>
            </a:r>
            <a:r>
              <a:rPr lang="vi-VN" sz="1400" dirty="0">
                <a:latin typeface="Muli"/>
              </a:rPr>
              <a:t> </a:t>
            </a:r>
            <a:r>
              <a:rPr lang="en-US" sz="1400" dirty="0" err="1">
                <a:latin typeface="Muli"/>
              </a:rPr>
              <a:t>biến</a:t>
            </a:r>
            <a:r>
              <a:rPr lang="en-US" sz="1400" dirty="0">
                <a:latin typeface="Muli"/>
              </a:rPr>
              <a:t> </a:t>
            </a:r>
            <a:r>
              <a:rPr lang="en-US" sz="1400" dirty="0" err="1">
                <a:latin typeface="Muli"/>
              </a:rPr>
              <a:t>cần</a:t>
            </a:r>
            <a:r>
              <a:rPr lang="en-US" sz="1400" dirty="0">
                <a:latin typeface="Muli"/>
              </a:rPr>
              <a:t> </a:t>
            </a:r>
            <a:r>
              <a:rPr lang="en-US" sz="1400" dirty="0" err="1">
                <a:latin typeface="Muli"/>
              </a:rPr>
              <a:t>tính</a:t>
            </a:r>
            <a:r>
              <a:rPr lang="en-US" sz="1400" dirty="0">
                <a:latin typeface="Muli"/>
              </a:rPr>
              <a:t> gradient.</a:t>
            </a:r>
          </a:p>
          <a:p>
            <a:pPr algn="just"/>
            <a:r>
              <a:rPr lang="vi-VN" b="0" i="0" dirty="0">
                <a:solidFill>
                  <a:srgbClr val="000088"/>
                </a:solidFill>
                <a:effectLst/>
                <a:latin typeface="Muli"/>
              </a:rPr>
              <a:t>grad_fn</a:t>
            </a:r>
            <a:r>
              <a:rPr lang="en-US" b="0" i="0" dirty="0">
                <a:solidFill>
                  <a:srgbClr val="000088"/>
                </a:solidFill>
                <a:effectLst/>
                <a:latin typeface="Muli"/>
              </a:rPr>
              <a:t> </a:t>
            </a:r>
            <a:r>
              <a:rPr lang="vi-VN" b="0" i="0" dirty="0">
                <a:solidFill>
                  <a:schemeClr val="bg2">
                    <a:lumMod val="95000"/>
                    <a:lumOff val="5000"/>
                  </a:schemeClr>
                </a:solidFill>
                <a:effectLst/>
                <a:latin typeface="Muli"/>
              </a:rPr>
              <a:t>lưu lại phép tính thực hiện, để tính chain rule ngược lại.</a:t>
            </a:r>
            <a:endParaRPr lang="en-US" sz="1400" dirty="0">
              <a:solidFill>
                <a:schemeClr val="bg2">
                  <a:lumMod val="95000"/>
                  <a:lumOff val="5000"/>
                </a:schemeClr>
              </a:solidFill>
              <a:latin typeface="Muli"/>
            </a:endParaRPr>
          </a:p>
          <a:p>
            <a:pPr algn="just"/>
            <a:r>
              <a:rPr lang="en-US" sz="1400" b="0" i="0" dirty="0">
                <a:solidFill>
                  <a:srgbClr val="000088"/>
                </a:solidFill>
                <a:effectLst/>
                <a:latin typeface="Muli"/>
              </a:rPr>
              <a:t>backward</a:t>
            </a:r>
            <a:r>
              <a:rPr lang="en-US" sz="1400" b="0" i="0" dirty="0">
                <a:solidFill>
                  <a:srgbClr val="000000"/>
                </a:solidFill>
                <a:effectLst/>
                <a:latin typeface="Muli"/>
              </a:rPr>
              <a:t>()</a:t>
            </a:r>
            <a:r>
              <a:rPr lang="vi-VN" sz="1400" b="0" i="0" dirty="0">
                <a:solidFill>
                  <a:schemeClr val="bg2"/>
                </a:solidFill>
                <a:effectLst/>
                <a:latin typeface="Muli"/>
              </a:rPr>
              <a:t> sẽ tính đạo hàm của </a:t>
            </a:r>
            <a:r>
              <a:rPr lang="en-US" sz="1400" b="0" i="0" dirty="0" err="1">
                <a:solidFill>
                  <a:schemeClr val="bg2"/>
                </a:solidFill>
                <a:effectLst/>
                <a:latin typeface="Muli"/>
              </a:rPr>
              <a:t>yt</a:t>
            </a:r>
            <a:r>
              <a:rPr lang="vi-VN" sz="1400" b="0" i="0" dirty="0">
                <a:solidFill>
                  <a:schemeClr val="bg2"/>
                </a:solidFill>
                <a:effectLst/>
                <a:latin typeface="Muli"/>
              </a:rPr>
              <a:t> với tensor có thuộc tính requires_grad = True và lưu vào thuộc tính grad</a:t>
            </a:r>
            <a:r>
              <a:rPr lang="en-US" sz="1400" b="0" i="0" dirty="0">
                <a:solidFill>
                  <a:schemeClr val="bg2"/>
                </a:solidFill>
                <a:effectLst/>
                <a:latin typeface="Muli"/>
              </a:rPr>
              <a:t>.</a:t>
            </a:r>
            <a:endParaRPr lang="en-US" sz="1400" dirty="0">
              <a:solidFill>
                <a:schemeClr val="bg2"/>
              </a:solidFill>
              <a:latin typeface="Muli"/>
            </a:endParaRPr>
          </a:p>
        </p:txBody>
      </p:sp>
    </p:spTree>
    <p:extLst>
      <p:ext uri="{BB962C8B-B14F-4D97-AF65-F5344CB8AC3E}">
        <p14:creationId xmlns:p14="http://schemas.microsoft.com/office/powerpoint/2010/main" val="427781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27" name="Google Shape;1634;p46">
            <a:extLst>
              <a:ext uri="{FF2B5EF4-FFF2-40B4-BE49-F238E27FC236}">
                <a16:creationId xmlns:a16="http://schemas.microsoft.com/office/drawing/2014/main" id="{58D48854-7EDE-4E82-B289-FBAD95989446}"/>
              </a:ext>
            </a:extLst>
          </p:cNvPr>
          <p:cNvGrpSpPr/>
          <p:nvPr/>
        </p:nvGrpSpPr>
        <p:grpSpPr>
          <a:xfrm>
            <a:off x="5161323" y="655855"/>
            <a:ext cx="5160556" cy="1996022"/>
            <a:chOff x="3848921" y="2683363"/>
            <a:chExt cx="1323157" cy="1104691"/>
          </a:xfrm>
        </p:grpSpPr>
        <p:sp>
          <p:nvSpPr>
            <p:cNvPr id="29" name="Google Shape;1635;p46">
              <a:extLst>
                <a:ext uri="{FF2B5EF4-FFF2-40B4-BE49-F238E27FC236}">
                  <a16:creationId xmlns:a16="http://schemas.microsoft.com/office/drawing/2014/main" id="{5158A59F-3658-4730-BB56-FABE527D0FE7}"/>
                </a:ext>
              </a:extLst>
            </p:cNvPr>
            <p:cNvSpPr/>
            <p:nvPr/>
          </p:nvSpPr>
          <p:spPr>
            <a:xfrm>
              <a:off x="3944538" y="2729179"/>
              <a:ext cx="910783" cy="1031166"/>
            </a:xfrm>
            <a:custGeom>
              <a:avLst/>
              <a:gdLst/>
              <a:ahLst/>
              <a:cxnLst/>
              <a:rect l="l" t="t" r="r" b="b"/>
              <a:pathLst>
                <a:path w="39398" h="57599" extrusionOk="0">
                  <a:moveTo>
                    <a:pt x="27014" y="0"/>
                  </a:moveTo>
                  <a:cubicBezTo>
                    <a:pt x="26619" y="0"/>
                    <a:pt x="26224" y="30"/>
                    <a:pt x="25839" y="75"/>
                  </a:cubicBezTo>
                  <a:cubicBezTo>
                    <a:pt x="22963" y="417"/>
                    <a:pt x="20110" y="942"/>
                    <a:pt x="17257" y="1513"/>
                  </a:cubicBezTo>
                  <a:cubicBezTo>
                    <a:pt x="14381" y="2106"/>
                    <a:pt x="11505" y="2768"/>
                    <a:pt x="8629" y="3476"/>
                  </a:cubicBezTo>
                  <a:cubicBezTo>
                    <a:pt x="6346" y="4046"/>
                    <a:pt x="3858" y="4800"/>
                    <a:pt x="2511" y="6968"/>
                  </a:cubicBezTo>
                  <a:cubicBezTo>
                    <a:pt x="2511" y="6968"/>
                    <a:pt x="2511" y="6968"/>
                    <a:pt x="2510" y="6968"/>
                  </a:cubicBezTo>
                  <a:cubicBezTo>
                    <a:pt x="2338" y="6968"/>
                    <a:pt x="1" y="18672"/>
                    <a:pt x="46" y="24475"/>
                  </a:cubicBezTo>
                  <a:cubicBezTo>
                    <a:pt x="69" y="30410"/>
                    <a:pt x="617" y="36299"/>
                    <a:pt x="1165" y="42187"/>
                  </a:cubicBezTo>
                  <a:cubicBezTo>
                    <a:pt x="1416" y="45178"/>
                    <a:pt x="1735" y="48191"/>
                    <a:pt x="2283" y="51135"/>
                  </a:cubicBezTo>
                  <a:cubicBezTo>
                    <a:pt x="2511" y="52345"/>
                    <a:pt x="2831" y="53577"/>
                    <a:pt x="3561" y="54582"/>
                  </a:cubicBezTo>
                  <a:cubicBezTo>
                    <a:pt x="4223" y="55495"/>
                    <a:pt x="5159" y="56111"/>
                    <a:pt x="6186" y="56522"/>
                  </a:cubicBezTo>
                  <a:cubicBezTo>
                    <a:pt x="7236" y="56933"/>
                    <a:pt x="8378" y="57115"/>
                    <a:pt x="9496" y="57275"/>
                  </a:cubicBezTo>
                  <a:cubicBezTo>
                    <a:pt x="10980" y="57435"/>
                    <a:pt x="12463" y="57549"/>
                    <a:pt x="13970" y="57572"/>
                  </a:cubicBezTo>
                  <a:cubicBezTo>
                    <a:pt x="14585" y="57591"/>
                    <a:pt x="15200" y="57599"/>
                    <a:pt x="15817" y="57599"/>
                  </a:cubicBezTo>
                  <a:cubicBezTo>
                    <a:pt x="18175" y="57599"/>
                    <a:pt x="20542" y="57480"/>
                    <a:pt x="22894" y="57389"/>
                  </a:cubicBezTo>
                  <a:cubicBezTo>
                    <a:pt x="25770" y="57252"/>
                    <a:pt x="28646" y="57092"/>
                    <a:pt x="31500" y="56636"/>
                  </a:cubicBezTo>
                  <a:cubicBezTo>
                    <a:pt x="32869" y="56408"/>
                    <a:pt x="34284" y="56179"/>
                    <a:pt x="35585" y="55700"/>
                  </a:cubicBezTo>
                  <a:cubicBezTo>
                    <a:pt x="36658" y="55335"/>
                    <a:pt x="37617" y="54696"/>
                    <a:pt x="38187" y="53669"/>
                  </a:cubicBezTo>
                  <a:cubicBezTo>
                    <a:pt x="39397" y="51591"/>
                    <a:pt x="38986" y="48784"/>
                    <a:pt x="38872" y="46479"/>
                  </a:cubicBezTo>
                  <a:cubicBezTo>
                    <a:pt x="38712" y="43489"/>
                    <a:pt x="38484" y="40476"/>
                    <a:pt x="38210" y="37485"/>
                  </a:cubicBezTo>
                  <a:cubicBezTo>
                    <a:pt x="37640" y="31528"/>
                    <a:pt x="36818" y="25594"/>
                    <a:pt x="35699" y="19705"/>
                  </a:cubicBezTo>
                  <a:cubicBezTo>
                    <a:pt x="35129" y="16760"/>
                    <a:pt x="34490" y="13838"/>
                    <a:pt x="33759" y="10917"/>
                  </a:cubicBezTo>
                  <a:cubicBezTo>
                    <a:pt x="33394" y="9456"/>
                    <a:pt x="33006" y="8018"/>
                    <a:pt x="32618" y="6557"/>
                  </a:cubicBezTo>
                  <a:cubicBezTo>
                    <a:pt x="32276" y="5347"/>
                    <a:pt x="31956" y="4115"/>
                    <a:pt x="31454" y="2974"/>
                  </a:cubicBezTo>
                  <a:cubicBezTo>
                    <a:pt x="30997" y="1992"/>
                    <a:pt x="30358" y="1056"/>
                    <a:pt x="29400" y="531"/>
                  </a:cubicBezTo>
                  <a:cubicBezTo>
                    <a:pt x="28660" y="130"/>
                    <a:pt x="27836" y="0"/>
                    <a:pt x="27014"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 name="Google Shape;1636;p46">
              <a:extLst>
                <a:ext uri="{FF2B5EF4-FFF2-40B4-BE49-F238E27FC236}">
                  <a16:creationId xmlns:a16="http://schemas.microsoft.com/office/drawing/2014/main" id="{80B179BF-311E-4F06-905D-45E01FF404DC}"/>
                </a:ext>
              </a:extLst>
            </p:cNvPr>
            <p:cNvSpPr/>
            <p:nvPr/>
          </p:nvSpPr>
          <p:spPr>
            <a:xfrm>
              <a:off x="3926564" y="2689844"/>
              <a:ext cx="910843" cy="1037378"/>
            </a:xfrm>
            <a:custGeom>
              <a:avLst/>
              <a:gdLst/>
              <a:ahLst/>
              <a:cxnLst/>
              <a:rect l="l" t="t" r="r" b="b"/>
              <a:pathLst>
                <a:path w="50878" h="57946" extrusionOk="0">
                  <a:moveTo>
                    <a:pt x="42686" y="0"/>
                  </a:moveTo>
                  <a:cubicBezTo>
                    <a:pt x="42517" y="0"/>
                    <a:pt x="42349" y="4"/>
                    <a:pt x="42182" y="12"/>
                  </a:cubicBezTo>
                  <a:cubicBezTo>
                    <a:pt x="37137" y="355"/>
                    <a:pt x="32070" y="583"/>
                    <a:pt x="27071" y="1131"/>
                  </a:cubicBezTo>
                  <a:cubicBezTo>
                    <a:pt x="22712" y="1610"/>
                    <a:pt x="18398" y="2409"/>
                    <a:pt x="14106" y="3185"/>
                  </a:cubicBezTo>
                  <a:cubicBezTo>
                    <a:pt x="10957" y="3778"/>
                    <a:pt x="7829" y="4577"/>
                    <a:pt x="4702" y="5262"/>
                  </a:cubicBezTo>
                  <a:cubicBezTo>
                    <a:pt x="2443" y="5741"/>
                    <a:pt x="1324" y="7179"/>
                    <a:pt x="1073" y="9348"/>
                  </a:cubicBezTo>
                  <a:cubicBezTo>
                    <a:pt x="1050" y="9393"/>
                    <a:pt x="1050" y="9416"/>
                    <a:pt x="1050" y="9462"/>
                  </a:cubicBezTo>
                  <a:cubicBezTo>
                    <a:pt x="434" y="12840"/>
                    <a:pt x="366" y="16264"/>
                    <a:pt x="274" y="19688"/>
                  </a:cubicBezTo>
                  <a:cubicBezTo>
                    <a:pt x="0" y="30895"/>
                    <a:pt x="594" y="42102"/>
                    <a:pt x="1553" y="53286"/>
                  </a:cubicBezTo>
                  <a:cubicBezTo>
                    <a:pt x="1804" y="56482"/>
                    <a:pt x="2557" y="57007"/>
                    <a:pt x="5296" y="57532"/>
                  </a:cubicBezTo>
                  <a:cubicBezTo>
                    <a:pt x="7011" y="57842"/>
                    <a:pt x="8782" y="57946"/>
                    <a:pt x="10525" y="57946"/>
                  </a:cubicBezTo>
                  <a:cubicBezTo>
                    <a:pt x="10707" y="57946"/>
                    <a:pt x="10889" y="57945"/>
                    <a:pt x="11071" y="57943"/>
                  </a:cubicBezTo>
                  <a:cubicBezTo>
                    <a:pt x="14746" y="57851"/>
                    <a:pt x="18443" y="57623"/>
                    <a:pt x="22118" y="57418"/>
                  </a:cubicBezTo>
                  <a:cubicBezTo>
                    <a:pt x="27322" y="57098"/>
                    <a:pt x="32526" y="56756"/>
                    <a:pt x="37731" y="56391"/>
                  </a:cubicBezTo>
                  <a:cubicBezTo>
                    <a:pt x="39808" y="56254"/>
                    <a:pt x="41885" y="56094"/>
                    <a:pt x="43962" y="55911"/>
                  </a:cubicBezTo>
                  <a:cubicBezTo>
                    <a:pt x="44167" y="55888"/>
                    <a:pt x="44327" y="55660"/>
                    <a:pt x="44510" y="55546"/>
                  </a:cubicBezTo>
                  <a:cubicBezTo>
                    <a:pt x="44327" y="55432"/>
                    <a:pt x="44122" y="55226"/>
                    <a:pt x="43939" y="55226"/>
                  </a:cubicBezTo>
                  <a:cubicBezTo>
                    <a:pt x="43780" y="55220"/>
                    <a:pt x="43623" y="55218"/>
                    <a:pt x="43466" y="55218"/>
                  </a:cubicBezTo>
                  <a:cubicBezTo>
                    <a:pt x="43038" y="55218"/>
                    <a:pt x="42616" y="55239"/>
                    <a:pt x="42182" y="55272"/>
                  </a:cubicBezTo>
                  <a:cubicBezTo>
                    <a:pt x="39808" y="55478"/>
                    <a:pt x="37434" y="55683"/>
                    <a:pt x="35060" y="55843"/>
                  </a:cubicBezTo>
                  <a:cubicBezTo>
                    <a:pt x="30495" y="56162"/>
                    <a:pt x="25907" y="56459"/>
                    <a:pt x="21342" y="56687"/>
                  </a:cubicBezTo>
                  <a:cubicBezTo>
                    <a:pt x="17051" y="56916"/>
                    <a:pt x="12760" y="57052"/>
                    <a:pt x="8469" y="57144"/>
                  </a:cubicBezTo>
                  <a:cubicBezTo>
                    <a:pt x="8417" y="57145"/>
                    <a:pt x="8365" y="57145"/>
                    <a:pt x="8314" y="57145"/>
                  </a:cubicBezTo>
                  <a:cubicBezTo>
                    <a:pt x="7152" y="57145"/>
                    <a:pt x="5953" y="56905"/>
                    <a:pt x="4817" y="56664"/>
                  </a:cubicBezTo>
                  <a:cubicBezTo>
                    <a:pt x="3173" y="56276"/>
                    <a:pt x="2488" y="55432"/>
                    <a:pt x="2374" y="53788"/>
                  </a:cubicBezTo>
                  <a:cubicBezTo>
                    <a:pt x="2100" y="50547"/>
                    <a:pt x="1804" y="47329"/>
                    <a:pt x="1644" y="44088"/>
                  </a:cubicBezTo>
                  <a:cubicBezTo>
                    <a:pt x="1324" y="37993"/>
                    <a:pt x="1096" y="31876"/>
                    <a:pt x="845" y="25782"/>
                  </a:cubicBezTo>
                  <a:cubicBezTo>
                    <a:pt x="1028" y="20760"/>
                    <a:pt x="891" y="15739"/>
                    <a:pt x="1621" y="10763"/>
                  </a:cubicBezTo>
                  <a:cubicBezTo>
                    <a:pt x="2214" y="6700"/>
                    <a:pt x="2397" y="6746"/>
                    <a:pt x="5935" y="5650"/>
                  </a:cubicBezTo>
                  <a:lnTo>
                    <a:pt x="6003" y="5650"/>
                  </a:lnTo>
                  <a:cubicBezTo>
                    <a:pt x="9336" y="4942"/>
                    <a:pt x="12646" y="4166"/>
                    <a:pt x="16001" y="3573"/>
                  </a:cubicBezTo>
                  <a:cubicBezTo>
                    <a:pt x="21068" y="2683"/>
                    <a:pt x="26135" y="1815"/>
                    <a:pt x="31271" y="1405"/>
                  </a:cubicBezTo>
                  <a:cubicBezTo>
                    <a:pt x="34960" y="1104"/>
                    <a:pt x="38631" y="768"/>
                    <a:pt x="42331" y="768"/>
                  </a:cubicBezTo>
                  <a:cubicBezTo>
                    <a:pt x="42843" y="768"/>
                    <a:pt x="43357" y="774"/>
                    <a:pt x="43871" y="788"/>
                  </a:cubicBezTo>
                  <a:cubicBezTo>
                    <a:pt x="46450" y="880"/>
                    <a:pt x="47249" y="1519"/>
                    <a:pt x="47728" y="3984"/>
                  </a:cubicBezTo>
                  <a:cubicBezTo>
                    <a:pt x="47728" y="4052"/>
                    <a:pt x="47751" y="4121"/>
                    <a:pt x="47751" y="4166"/>
                  </a:cubicBezTo>
                  <a:cubicBezTo>
                    <a:pt x="48070" y="6768"/>
                    <a:pt x="48367" y="9348"/>
                    <a:pt x="48755" y="11927"/>
                  </a:cubicBezTo>
                  <a:cubicBezTo>
                    <a:pt x="49394" y="16378"/>
                    <a:pt x="49897" y="20829"/>
                    <a:pt x="50033" y="25325"/>
                  </a:cubicBezTo>
                  <a:cubicBezTo>
                    <a:pt x="50056" y="25987"/>
                    <a:pt x="50056" y="26672"/>
                    <a:pt x="50125" y="27357"/>
                  </a:cubicBezTo>
                  <a:cubicBezTo>
                    <a:pt x="50148" y="27539"/>
                    <a:pt x="50353" y="27722"/>
                    <a:pt x="50490" y="27905"/>
                  </a:cubicBezTo>
                  <a:cubicBezTo>
                    <a:pt x="50604" y="27722"/>
                    <a:pt x="50741" y="27562"/>
                    <a:pt x="50855" y="27380"/>
                  </a:cubicBezTo>
                  <a:cubicBezTo>
                    <a:pt x="50878" y="27334"/>
                    <a:pt x="50855" y="27243"/>
                    <a:pt x="50855" y="27174"/>
                  </a:cubicBezTo>
                  <a:cubicBezTo>
                    <a:pt x="50650" y="24024"/>
                    <a:pt x="50513" y="20874"/>
                    <a:pt x="50216" y="17747"/>
                  </a:cubicBezTo>
                  <a:cubicBezTo>
                    <a:pt x="49919" y="14598"/>
                    <a:pt x="49508" y="11448"/>
                    <a:pt x="49098" y="8298"/>
                  </a:cubicBezTo>
                  <a:cubicBezTo>
                    <a:pt x="48869" y="6540"/>
                    <a:pt x="48618" y="4783"/>
                    <a:pt x="48276" y="3048"/>
                  </a:cubicBezTo>
                  <a:cubicBezTo>
                    <a:pt x="47934" y="1245"/>
                    <a:pt x="46792" y="309"/>
                    <a:pt x="44943" y="149"/>
                  </a:cubicBezTo>
                  <a:cubicBezTo>
                    <a:pt x="44198" y="75"/>
                    <a:pt x="43437" y="0"/>
                    <a:pt x="4268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637;p46">
              <a:extLst>
                <a:ext uri="{FF2B5EF4-FFF2-40B4-BE49-F238E27FC236}">
                  <a16:creationId xmlns:a16="http://schemas.microsoft.com/office/drawing/2014/main" id="{72BE66F5-E0F9-42B9-AC44-07C4ECA02394}"/>
                </a:ext>
              </a:extLst>
            </p:cNvPr>
            <p:cNvSpPr/>
            <p:nvPr/>
          </p:nvSpPr>
          <p:spPr>
            <a:xfrm>
              <a:off x="3964572" y="2712114"/>
              <a:ext cx="168373" cy="50503"/>
            </a:xfrm>
            <a:custGeom>
              <a:avLst/>
              <a:gdLst/>
              <a:ahLst/>
              <a:cxnLst/>
              <a:rect l="l" t="t" r="r" b="b"/>
              <a:pathLst>
                <a:path w="9405" h="2821" extrusionOk="0">
                  <a:moveTo>
                    <a:pt x="9039" y="1"/>
                  </a:moveTo>
                  <a:cubicBezTo>
                    <a:pt x="8491" y="92"/>
                    <a:pt x="8057" y="138"/>
                    <a:pt x="7647" y="206"/>
                  </a:cubicBezTo>
                  <a:cubicBezTo>
                    <a:pt x="5204" y="571"/>
                    <a:pt x="2808" y="1142"/>
                    <a:pt x="525" y="2146"/>
                  </a:cubicBezTo>
                  <a:cubicBezTo>
                    <a:pt x="297" y="2238"/>
                    <a:pt x="160" y="2534"/>
                    <a:pt x="0" y="2763"/>
                  </a:cubicBezTo>
                  <a:cubicBezTo>
                    <a:pt x="196" y="2763"/>
                    <a:pt x="403" y="2821"/>
                    <a:pt x="597" y="2821"/>
                  </a:cubicBezTo>
                  <a:cubicBezTo>
                    <a:pt x="675" y="2821"/>
                    <a:pt x="750" y="2811"/>
                    <a:pt x="822" y="2785"/>
                  </a:cubicBezTo>
                  <a:cubicBezTo>
                    <a:pt x="1986" y="2420"/>
                    <a:pt x="3127" y="1941"/>
                    <a:pt x="4337" y="1644"/>
                  </a:cubicBezTo>
                  <a:cubicBezTo>
                    <a:pt x="5843" y="1279"/>
                    <a:pt x="7396" y="1051"/>
                    <a:pt x="8948" y="731"/>
                  </a:cubicBezTo>
                  <a:cubicBezTo>
                    <a:pt x="9107" y="685"/>
                    <a:pt x="9244" y="480"/>
                    <a:pt x="9404" y="343"/>
                  </a:cubicBezTo>
                  <a:cubicBezTo>
                    <a:pt x="9267" y="229"/>
                    <a:pt x="9130" y="92"/>
                    <a:pt x="903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638;p46">
              <a:extLst>
                <a:ext uri="{FF2B5EF4-FFF2-40B4-BE49-F238E27FC236}">
                  <a16:creationId xmlns:a16="http://schemas.microsoft.com/office/drawing/2014/main" id="{857BA7CF-7BDC-4453-906E-E80C61D35228}"/>
                </a:ext>
              </a:extLst>
            </p:cNvPr>
            <p:cNvSpPr/>
            <p:nvPr/>
          </p:nvSpPr>
          <p:spPr>
            <a:xfrm>
              <a:off x="3886517" y="3511389"/>
              <a:ext cx="23309" cy="163879"/>
            </a:xfrm>
            <a:custGeom>
              <a:avLst/>
              <a:gdLst/>
              <a:ahLst/>
              <a:cxnLst/>
              <a:rect l="l" t="t" r="r" b="b"/>
              <a:pathLst>
                <a:path w="1302" h="9154" extrusionOk="0">
                  <a:moveTo>
                    <a:pt x="548" y="1"/>
                  </a:moveTo>
                  <a:cubicBezTo>
                    <a:pt x="434" y="184"/>
                    <a:pt x="206" y="389"/>
                    <a:pt x="206" y="572"/>
                  </a:cubicBezTo>
                  <a:cubicBezTo>
                    <a:pt x="160" y="1462"/>
                    <a:pt x="183" y="2329"/>
                    <a:pt x="183" y="3196"/>
                  </a:cubicBezTo>
                  <a:cubicBezTo>
                    <a:pt x="115" y="3196"/>
                    <a:pt x="46" y="3219"/>
                    <a:pt x="1" y="3219"/>
                  </a:cubicBezTo>
                  <a:cubicBezTo>
                    <a:pt x="183" y="5022"/>
                    <a:pt x="366" y="6826"/>
                    <a:pt x="594" y="8629"/>
                  </a:cubicBezTo>
                  <a:cubicBezTo>
                    <a:pt x="617" y="8811"/>
                    <a:pt x="891" y="8971"/>
                    <a:pt x="1050" y="9154"/>
                  </a:cubicBezTo>
                  <a:cubicBezTo>
                    <a:pt x="1119" y="8926"/>
                    <a:pt x="1302" y="8720"/>
                    <a:pt x="1279" y="8492"/>
                  </a:cubicBezTo>
                  <a:cubicBezTo>
                    <a:pt x="1233" y="7693"/>
                    <a:pt x="1050" y="6894"/>
                    <a:pt x="1005" y="6095"/>
                  </a:cubicBezTo>
                  <a:cubicBezTo>
                    <a:pt x="959" y="4246"/>
                    <a:pt x="959" y="2420"/>
                    <a:pt x="914" y="594"/>
                  </a:cubicBezTo>
                  <a:cubicBezTo>
                    <a:pt x="914" y="389"/>
                    <a:pt x="662" y="184"/>
                    <a:pt x="548"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639;p46">
              <a:extLst>
                <a:ext uri="{FF2B5EF4-FFF2-40B4-BE49-F238E27FC236}">
                  <a16:creationId xmlns:a16="http://schemas.microsoft.com/office/drawing/2014/main" id="{84248473-8DD4-4214-91DA-5004B26786A3}"/>
                </a:ext>
              </a:extLst>
            </p:cNvPr>
            <p:cNvSpPr/>
            <p:nvPr/>
          </p:nvSpPr>
          <p:spPr>
            <a:xfrm>
              <a:off x="3848921" y="3528558"/>
              <a:ext cx="26585" cy="138136"/>
            </a:xfrm>
            <a:custGeom>
              <a:avLst/>
              <a:gdLst/>
              <a:ahLst/>
              <a:cxnLst/>
              <a:rect l="l" t="t" r="r" b="b"/>
              <a:pathLst>
                <a:path w="1485" h="7716" extrusionOk="0">
                  <a:moveTo>
                    <a:pt x="366" y="1"/>
                  </a:moveTo>
                  <a:cubicBezTo>
                    <a:pt x="229" y="206"/>
                    <a:pt x="1" y="411"/>
                    <a:pt x="1" y="617"/>
                  </a:cubicBezTo>
                  <a:cubicBezTo>
                    <a:pt x="23" y="1872"/>
                    <a:pt x="46" y="3150"/>
                    <a:pt x="183" y="4406"/>
                  </a:cubicBezTo>
                  <a:cubicBezTo>
                    <a:pt x="274" y="5387"/>
                    <a:pt x="503" y="6346"/>
                    <a:pt x="731" y="7305"/>
                  </a:cubicBezTo>
                  <a:cubicBezTo>
                    <a:pt x="754" y="7464"/>
                    <a:pt x="1028" y="7579"/>
                    <a:pt x="1210" y="7716"/>
                  </a:cubicBezTo>
                  <a:cubicBezTo>
                    <a:pt x="1324" y="7579"/>
                    <a:pt x="1416" y="7442"/>
                    <a:pt x="1484" y="7350"/>
                  </a:cubicBezTo>
                  <a:cubicBezTo>
                    <a:pt x="1461" y="7213"/>
                    <a:pt x="1461" y="7168"/>
                    <a:pt x="1439" y="7122"/>
                  </a:cubicBezTo>
                  <a:cubicBezTo>
                    <a:pt x="868" y="4999"/>
                    <a:pt x="754" y="2808"/>
                    <a:pt x="754" y="640"/>
                  </a:cubicBezTo>
                  <a:cubicBezTo>
                    <a:pt x="754" y="411"/>
                    <a:pt x="503" y="206"/>
                    <a:pt x="36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640;p46">
              <a:extLst>
                <a:ext uri="{FF2B5EF4-FFF2-40B4-BE49-F238E27FC236}">
                  <a16:creationId xmlns:a16="http://schemas.microsoft.com/office/drawing/2014/main" id="{51BBB18A-B275-4506-ACDC-78DC637A92B1}"/>
                </a:ext>
              </a:extLst>
            </p:cNvPr>
            <p:cNvSpPr/>
            <p:nvPr/>
          </p:nvSpPr>
          <p:spPr>
            <a:xfrm>
              <a:off x="3976817" y="2683363"/>
              <a:ext cx="122614" cy="40209"/>
            </a:xfrm>
            <a:custGeom>
              <a:avLst/>
              <a:gdLst/>
              <a:ahLst/>
              <a:cxnLst/>
              <a:rect l="l" t="t" r="r" b="b"/>
              <a:pathLst>
                <a:path w="6849" h="2246" extrusionOk="0">
                  <a:moveTo>
                    <a:pt x="6278" y="1"/>
                  </a:moveTo>
                  <a:cubicBezTo>
                    <a:pt x="6255" y="1"/>
                    <a:pt x="6231" y="3"/>
                    <a:pt x="6209" y="9"/>
                  </a:cubicBezTo>
                  <a:cubicBezTo>
                    <a:pt x="4269" y="488"/>
                    <a:pt x="2329" y="1013"/>
                    <a:pt x="389" y="1538"/>
                  </a:cubicBezTo>
                  <a:cubicBezTo>
                    <a:pt x="229" y="1584"/>
                    <a:pt x="138" y="1789"/>
                    <a:pt x="1" y="1926"/>
                  </a:cubicBezTo>
                  <a:cubicBezTo>
                    <a:pt x="161" y="2040"/>
                    <a:pt x="298" y="2177"/>
                    <a:pt x="389" y="2246"/>
                  </a:cubicBezTo>
                  <a:cubicBezTo>
                    <a:pt x="594" y="2223"/>
                    <a:pt x="663" y="2223"/>
                    <a:pt x="708" y="2200"/>
                  </a:cubicBezTo>
                  <a:cubicBezTo>
                    <a:pt x="2626" y="1698"/>
                    <a:pt x="4520" y="1196"/>
                    <a:pt x="6415" y="671"/>
                  </a:cubicBezTo>
                  <a:cubicBezTo>
                    <a:pt x="6597" y="625"/>
                    <a:pt x="6712" y="374"/>
                    <a:pt x="6848" y="214"/>
                  </a:cubicBezTo>
                  <a:cubicBezTo>
                    <a:pt x="6668" y="134"/>
                    <a:pt x="6452" y="1"/>
                    <a:pt x="6278"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641;p46">
              <a:extLst>
                <a:ext uri="{FF2B5EF4-FFF2-40B4-BE49-F238E27FC236}">
                  <a16:creationId xmlns:a16="http://schemas.microsoft.com/office/drawing/2014/main" id="{5A62AA9D-DDC8-4DBB-91D8-B7B08F53DFAD}"/>
                </a:ext>
              </a:extLst>
            </p:cNvPr>
            <p:cNvSpPr/>
            <p:nvPr/>
          </p:nvSpPr>
          <p:spPr>
            <a:xfrm>
              <a:off x="4655554" y="3248276"/>
              <a:ext cx="442568" cy="539778"/>
            </a:xfrm>
            <a:custGeom>
              <a:avLst/>
              <a:gdLst/>
              <a:ahLst/>
              <a:cxnLst/>
              <a:rect l="l" t="t" r="r" b="b"/>
              <a:pathLst>
                <a:path w="24721" h="30151" extrusionOk="0">
                  <a:moveTo>
                    <a:pt x="12801" y="736"/>
                  </a:moveTo>
                  <a:cubicBezTo>
                    <a:pt x="14560" y="736"/>
                    <a:pt x="16352" y="1151"/>
                    <a:pt x="18147" y="1961"/>
                  </a:cubicBezTo>
                  <a:cubicBezTo>
                    <a:pt x="22027" y="3696"/>
                    <a:pt x="23716" y="7873"/>
                    <a:pt x="22233" y="11890"/>
                  </a:cubicBezTo>
                  <a:cubicBezTo>
                    <a:pt x="21571" y="13694"/>
                    <a:pt x="20566" y="15360"/>
                    <a:pt x="19676" y="17095"/>
                  </a:cubicBezTo>
                  <a:cubicBezTo>
                    <a:pt x="18786" y="18829"/>
                    <a:pt x="17782" y="20541"/>
                    <a:pt x="17850" y="22618"/>
                  </a:cubicBezTo>
                  <a:lnTo>
                    <a:pt x="12966" y="22618"/>
                  </a:lnTo>
                  <a:cubicBezTo>
                    <a:pt x="12189" y="20130"/>
                    <a:pt x="11413" y="17620"/>
                    <a:pt x="10660" y="15200"/>
                  </a:cubicBezTo>
                  <a:cubicBezTo>
                    <a:pt x="11482" y="14789"/>
                    <a:pt x="12258" y="14378"/>
                    <a:pt x="13125" y="13945"/>
                  </a:cubicBezTo>
                  <a:cubicBezTo>
                    <a:pt x="13706" y="14697"/>
                    <a:pt x="14518" y="15039"/>
                    <a:pt x="15493" y="15039"/>
                  </a:cubicBezTo>
                  <a:cubicBezTo>
                    <a:pt x="15820" y="15039"/>
                    <a:pt x="16165" y="15001"/>
                    <a:pt x="16526" y="14926"/>
                  </a:cubicBezTo>
                  <a:lnTo>
                    <a:pt x="16526" y="14926"/>
                  </a:lnTo>
                  <a:cubicBezTo>
                    <a:pt x="16481" y="15771"/>
                    <a:pt x="16435" y="16570"/>
                    <a:pt x="16366" y="17368"/>
                  </a:cubicBezTo>
                  <a:cubicBezTo>
                    <a:pt x="16252" y="18829"/>
                    <a:pt x="16093" y="20290"/>
                    <a:pt x="16001" y="21751"/>
                  </a:cubicBezTo>
                  <a:cubicBezTo>
                    <a:pt x="16001" y="21956"/>
                    <a:pt x="16230" y="22185"/>
                    <a:pt x="16344" y="22413"/>
                  </a:cubicBezTo>
                  <a:cubicBezTo>
                    <a:pt x="16458" y="22207"/>
                    <a:pt x="16663" y="22002"/>
                    <a:pt x="16686" y="21797"/>
                  </a:cubicBezTo>
                  <a:cubicBezTo>
                    <a:pt x="16983" y="18670"/>
                    <a:pt x="17234" y="15520"/>
                    <a:pt x="17485" y="12370"/>
                  </a:cubicBezTo>
                  <a:cubicBezTo>
                    <a:pt x="17508" y="12096"/>
                    <a:pt x="17302" y="11776"/>
                    <a:pt x="17188" y="11480"/>
                  </a:cubicBezTo>
                  <a:cubicBezTo>
                    <a:pt x="17028" y="11753"/>
                    <a:pt x="16823" y="12027"/>
                    <a:pt x="16755" y="12324"/>
                  </a:cubicBezTo>
                  <a:cubicBezTo>
                    <a:pt x="16663" y="12735"/>
                    <a:pt x="16709" y="13191"/>
                    <a:pt x="16640" y="13625"/>
                  </a:cubicBezTo>
                  <a:cubicBezTo>
                    <a:pt x="16618" y="13831"/>
                    <a:pt x="16458" y="14127"/>
                    <a:pt x="16298" y="14150"/>
                  </a:cubicBezTo>
                  <a:cubicBezTo>
                    <a:pt x="16005" y="14235"/>
                    <a:pt x="15708" y="14285"/>
                    <a:pt x="15415" y="14285"/>
                  </a:cubicBezTo>
                  <a:cubicBezTo>
                    <a:pt x="15001" y="14285"/>
                    <a:pt x="14595" y="14185"/>
                    <a:pt x="14221" y="13945"/>
                  </a:cubicBezTo>
                  <a:cubicBezTo>
                    <a:pt x="13605" y="13534"/>
                    <a:pt x="13513" y="13191"/>
                    <a:pt x="13787" y="12507"/>
                  </a:cubicBezTo>
                  <a:cubicBezTo>
                    <a:pt x="14107" y="11731"/>
                    <a:pt x="14312" y="10932"/>
                    <a:pt x="13970" y="10156"/>
                  </a:cubicBezTo>
                  <a:cubicBezTo>
                    <a:pt x="13856" y="9905"/>
                    <a:pt x="13513" y="9608"/>
                    <a:pt x="13262" y="9562"/>
                  </a:cubicBezTo>
                  <a:cubicBezTo>
                    <a:pt x="13256" y="9562"/>
                    <a:pt x="13249" y="9561"/>
                    <a:pt x="13242" y="9561"/>
                  </a:cubicBezTo>
                  <a:cubicBezTo>
                    <a:pt x="13031" y="9561"/>
                    <a:pt x="12645" y="9889"/>
                    <a:pt x="12623" y="10110"/>
                  </a:cubicBezTo>
                  <a:cubicBezTo>
                    <a:pt x="12509" y="10909"/>
                    <a:pt x="12486" y="11753"/>
                    <a:pt x="12532" y="12552"/>
                  </a:cubicBezTo>
                  <a:cubicBezTo>
                    <a:pt x="12577" y="13146"/>
                    <a:pt x="12167" y="13785"/>
                    <a:pt x="11345" y="14127"/>
                  </a:cubicBezTo>
                  <a:cubicBezTo>
                    <a:pt x="11188" y="14195"/>
                    <a:pt x="11049" y="14225"/>
                    <a:pt x="10924" y="14225"/>
                  </a:cubicBezTo>
                  <a:cubicBezTo>
                    <a:pt x="10542" y="14225"/>
                    <a:pt x="10296" y="13941"/>
                    <a:pt x="10090" y="13579"/>
                  </a:cubicBezTo>
                  <a:cubicBezTo>
                    <a:pt x="10021" y="13465"/>
                    <a:pt x="9998" y="13306"/>
                    <a:pt x="9907" y="13237"/>
                  </a:cubicBezTo>
                  <a:cubicBezTo>
                    <a:pt x="9724" y="13100"/>
                    <a:pt x="9496" y="12986"/>
                    <a:pt x="9313" y="12849"/>
                  </a:cubicBezTo>
                  <a:cubicBezTo>
                    <a:pt x="9268" y="13100"/>
                    <a:pt x="9154" y="13351"/>
                    <a:pt x="9222" y="13557"/>
                  </a:cubicBezTo>
                  <a:cubicBezTo>
                    <a:pt x="10226" y="16592"/>
                    <a:pt x="11254" y="19628"/>
                    <a:pt x="12281" y="22732"/>
                  </a:cubicBezTo>
                  <a:cubicBezTo>
                    <a:pt x="11801" y="22801"/>
                    <a:pt x="11391" y="22869"/>
                    <a:pt x="10911" y="22938"/>
                  </a:cubicBezTo>
                  <a:cubicBezTo>
                    <a:pt x="10615" y="21066"/>
                    <a:pt x="9268" y="19993"/>
                    <a:pt x="7990" y="18806"/>
                  </a:cubicBezTo>
                  <a:cubicBezTo>
                    <a:pt x="6597" y="17528"/>
                    <a:pt x="5251" y="16204"/>
                    <a:pt x="4064" y="14744"/>
                  </a:cubicBezTo>
                  <a:cubicBezTo>
                    <a:pt x="822" y="10772"/>
                    <a:pt x="2375" y="5591"/>
                    <a:pt x="5844" y="3103"/>
                  </a:cubicBezTo>
                  <a:cubicBezTo>
                    <a:pt x="8057" y="1509"/>
                    <a:pt x="10400" y="736"/>
                    <a:pt x="12801" y="736"/>
                  </a:cubicBezTo>
                  <a:close/>
                  <a:moveTo>
                    <a:pt x="15648" y="23334"/>
                  </a:moveTo>
                  <a:cubicBezTo>
                    <a:pt x="16798" y="23334"/>
                    <a:pt x="17950" y="23378"/>
                    <a:pt x="19106" y="23440"/>
                  </a:cubicBezTo>
                  <a:cubicBezTo>
                    <a:pt x="19630" y="23463"/>
                    <a:pt x="19699" y="23645"/>
                    <a:pt x="19471" y="24581"/>
                  </a:cubicBezTo>
                  <a:cubicBezTo>
                    <a:pt x="16138" y="24718"/>
                    <a:pt x="12806" y="24855"/>
                    <a:pt x="9428" y="25015"/>
                  </a:cubicBezTo>
                  <a:cubicBezTo>
                    <a:pt x="9085" y="24033"/>
                    <a:pt x="9131" y="23988"/>
                    <a:pt x="10181" y="23782"/>
                  </a:cubicBezTo>
                  <a:cubicBezTo>
                    <a:pt x="12001" y="23446"/>
                    <a:pt x="13822" y="23334"/>
                    <a:pt x="15648" y="23334"/>
                  </a:cubicBezTo>
                  <a:close/>
                  <a:moveTo>
                    <a:pt x="17622" y="25426"/>
                  </a:moveTo>
                  <a:cubicBezTo>
                    <a:pt x="17759" y="25426"/>
                    <a:pt x="17896" y="25608"/>
                    <a:pt x="18033" y="25700"/>
                  </a:cubicBezTo>
                  <a:cubicBezTo>
                    <a:pt x="17896" y="25791"/>
                    <a:pt x="17782" y="25951"/>
                    <a:pt x="17645" y="25951"/>
                  </a:cubicBezTo>
                  <a:cubicBezTo>
                    <a:pt x="16001" y="26042"/>
                    <a:pt x="14335" y="26111"/>
                    <a:pt x="12692" y="26202"/>
                  </a:cubicBezTo>
                  <a:cubicBezTo>
                    <a:pt x="12167" y="26225"/>
                    <a:pt x="11664" y="26293"/>
                    <a:pt x="11139" y="26316"/>
                  </a:cubicBezTo>
                  <a:cubicBezTo>
                    <a:pt x="11062" y="26320"/>
                    <a:pt x="10996" y="26322"/>
                    <a:pt x="10941" y="26322"/>
                  </a:cubicBezTo>
                  <a:cubicBezTo>
                    <a:pt x="10638" y="26322"/>
                    <a:pt x="10641" y="26233"/>
                    <a:pt x="10660" y="25654"/>
                  </a:cubicBezTo>
                  <a:cubicBezTo>
                    <a:pt x="12966" y="25586"/>
                    <a:pt x="15294" y="25494"/>
                    <a:pt x="17622" y="25426"/>
                  </a:cubicBezTo>
                  <a:close/>
                  <a:moveTo>
                    <a:pt x="18186" y="26725"/>
                  </a:moveTo>
                  <a:cubicBezTo>
                    <a:pt x="18351" y="26725"/>
                    <a:pt x="18512" y="26737"/>
                    <a:pt x="18626" y="26818"/>
                  </a:cubicBezTo>
                  <a:cubicBezTo>
                    <a:pt x="18786" y="26909"/>
                    <a:pt x="18900" y="27138"/>
                    <a:pt x="18900" y="27320"/>
                  </a:cubicBezTo>
                  <a:cubicBezTo>
                    <a:pt x="18923" y="27412"/>
                    <a:pt x="18672" y="27594"/>
                    <a:pt x="18512" y="27617"/>
                  </a:cubicBezTo>
                  <a:cubicBezTo>
                    <a:pt x="15956" y="27777"/>
                    <a:pt x="13399" y="27914"/>
                    <a:pt x="10843" y="28051"/>
                  </a:cubicBezTo>
                  <a:cubicBezTo>
                    <a:pt x="10748" y="28057"/>
                    <a:pt x="10665" y="28060"/>
                    <a:pt x="10592" y="28060"/>
                  </a:cubicBezTo>
                  <a:cubicBezTo>
                    <a:pt x="10097" y="28060"/>
                    <a:pt x="10056" y="27896"/>
                    <a:pt x="10135" y="27161"/>
                  </a:cubicBezTo>
                  <a:cubicBezTo>
                    <a:pt x="11094" y="27069"/>
                    <a:pt x="12030" y="26932"/>
                    <a:pt x="12988" y="26887"/>
                  </a:cubicBezTo>
                  <a:cubicBezTo>
                    <a:pt x="14655" y="26795"/>
                    <a:pt x="16321" y="26773"/>
                    <a:pt x="17987" y="26727"/>
                  </a:cubicBezTo>
                  <a:cubicBezTo>
                    <a:pt x="18052" y="26727"/>
                    <a:pt x="18119" y="26725"/>
                    <a:pt x="18186" y="26725"/>
                  </a:cubicBezTo>
                  <a:close/>
                  <a:moveTo>
                    <a:pt x="16503" y="28484"/>
                  </a:moveTo>
                  <a:cubicBezTo>
                    <a:pt x="16035" y="29066"/>
                    <a:pt x="15104" y="29375"/>
                    <a:pt x="14177" y="29375"/>
                  </a:cubicBezTo>
                  <a:cubicBezTo>
                    <a:pt x="13431" y="29375"/>
                    <a:pt x="12688" y="29175"/>
                    <a:pt x="12189" y="28758"/>
                  </a:cubicBezTo>
                  <a:cubicBezTo>
                    <a:pt x="13650" y="28667"/>
                    <a:pt x="15043" y="28576"/>
                    <a:pt x="16503" y="28484"/>
                  </a:cubicBezTo>
                  <a:close/>
                  <a:moveTo>
                    <a:pt x="12764" y="0"/>
                  </a:moveTo>
                  <a:cubicBezTo>
                    <a:pt x="10133" y="0"/>
                    <a:pt x="7587" y="865"/>
                    <a:pt x="5182" y="2669"/>
                  </a:cubicBezTo>
                  <a:cubicBezTo>
                    <a:pt x="1667" y="5340"/>
                    <a:pt x="1" y="10749"/>
                    <a:pt x="3402" y="15177"/>
                  </a:cubicBezTo>
                  <a:cubicBezTo>
                    <a:pt x="4748" y="16935"/>
                    <a:pt x="6369" y="18396"/>
                    <a:pt x="8012" y="19856"/>
                  </a:cubicBezTo>
                  <a:cubicBezTo>
                    <a:pt x="8652" y="20427"/>
                    <a:pt x="9199" y="21089"/>
                    <a:pt x="9724" y="21774"/>
                  </a:cubicBezTo>
                  <a:cubicBezTo>
                    <a:pt x="9953" y="22116"/>
                    <a:pt x="9998" y="22573"/>
                    <a:pt x="10158" y="23006"/>
                  </a:cubicBezTo>
                  <a:cubicBezTo>
                    <a:pt x="9679" y="23098"/>
                    <a:pt x="9336" y="23120"/>
                    <a:pt x="9040" y="23235"/>
                  </a:cubicBezTo>
                  <a:cubicBezTo>
                    <a:pt x="8834" y="23326"/>
                    <a:pt x="8515" y="23508"/>
                    <a:pt x="8515" y="23645"/>
                  </a:cubicBezTo>
                  <a:cubicBezTo>
                    <a:pt x="8537" y="24285"/>
                    <a:pt x="8629" y="24901"/>
                    <a:pt x="8766" y="25517"/>
                  </a:cubicBezTo>
                  <a:cubicBezTo>
                    <a:pt x="8811" y="25677"/>
                    <a:pt x="9154" y="25768"/>
                    <a:pt x="9359" y="25859"/>
                  </a:cubicBezTo>
                  <a:cubicBezTo>
                    <a:pt x="9519" y="25951"/>
                    <a:pt x="9679" y="26019"/>
                    <a:pt x="9838" y="26088"/>
                  </a:cubicBezTo>
                  <a:cubicBezTo>
                    <a:pt x="9747" y="26248"/>
                    <a:pt x="9701" y="26453"/>
                    <a:pt x="9565" y="26567"/>
                  </a:cubicBezTo>
                  <a:cubicBezTo>
                    <a:pt x="8971" y="27138"/>
                    <a:pt x="9336" y="27754"/>
                    <a:pt x="9496" y="28279"/>
                  </a:cubicBezTo>
                  <a:cubicBezTo>
                    <a:pt x="9587" y="28530"/>
                    <a:pt x="10044" y="28667"/>
                    <a:pt x="10363" y="28827"/>
                  </a:cubicBezTo>
                  <a:cubicBezTo>
                    <a:pt x="10683" y="28987"/>
                    <a:pt x="11094" y="29009"/>
                    <a:pt x="11368" y="29238"/>
                  </a:cubicBezTo>
                  <a:cubicBezTo>
                    <a:pt x="12159" y="29837"/>
                    <a:pt x="13203" y="30151"/>
                    <a:pt x="14222" y="30151"/>
                  </a:cubicBezTo>
                  <a:cubicBezTo>
                    <a:pt x="15259" y="30151"/>
                    <a:pt x="16269" y="29826"/>
                    <a:pt x="16960" y="29146"/>
                  </a:cubicBezTo>
                  <a:cubicBezTo>
                    <a:pt x="17527" y="28600"/>
                    <a:pt x="18058" y="28286"/>
                    <a:pt x="18760" y="28286"/>
                  </a:cubicBezTo>
                  <a:cubicBezTo>
                    <a:pt x="18850" y="28286"/>
                    <a:pt x="18942" y="28291"/>
                    <a:pt x="19037" y="28302"/>
                  </a:cubicBezTo>
                  <a:cubicBezTo>
                    <a:pt x="19054" y="28304"/>
                    <a:pt x="19071" y="28305"/>
                    <a:pt x="19088" y="28305"/>
                  </a:cubicBezTo>
                  <a:cubicBezTo>
                    <a:pt x="19239" y="28305"/>
                    <a:pt x="19414" y="28221"/>
                    <a:pt x="19516" y="28119"/>
                  </a:cubicBezTo>
                  <a:cubicBezTo>
                    <a:pt x="19882" y="27754"/>
                    <a:pt x="19630" y="26499"/>
                    <a:pt x="19197" y="26179"/>
                  </a:cubicBezTo>
                  <a:cubicBezTo>
                    <a:pt x="18991" y="26042"/>
                    <a:pt x="18900" y="25768"/>
                    <a:pt x="18695" y="25494"/>
                  </a:cubicBezTo>
                  <a:cubicBezTo>
                    <a:pt x="20338" y="25312"/>
                    <a:pt x="20338" y="25312"/>
                    <a:pt x="20338" y="23965"/>
                  </a:cubicBezTo>
                  <a:cubicBezTo>
                    <a:pt x="20338" y="22824"/>
                    <a:pt x="20338" y="22824"/>
                    <a:pt x="18581" y="22595"/>
                  </a:cubicBezTo>
                  <a:cubicBezTo>
                    <a:pt x="18603" y="22276"/>
                    <a:pt x="18603" y="21956"/>
                    <a:pt x="18649" y="21660"/>
                  </a:cubicBezTo>
                  <a:cubicBezTo>
                    <a:pt x="18946" y="19834"/>
                    <a:pt x="19950" y="18282"/>
                    <a:pt x="20772" y="16661"/>
                  </a:cubicBezTo>
                  <a:cubicBezTo>
                    <a:pt x="21571" y="15086"/>
                    <a:pt x="22438" y="13534"/>
                    <a:pt x="23031" y="11890"/>
                  </a:cubicBezTo>
                  <a:cubicBezTo>
                    <a:pt x="24721" y="7166"/>
                    <a:pt x="22050" y="2829"/>
                    <a:pt x="18466" y="1277"/>
                  </a:cubicBezTo>
                  <a:cubicBezTo>
                    <a:pt x="16536" y="434"/>
                    <a:pt x="14628" y="0"/>
                    <a:pt x="1276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642;p46">
              <a:extLst>
                <a:ext uri="{FF2B5EF4-FFF2-40B4-BE49-F238E27FC236}">
                  <a16:creationId xmlns:a16="http://schemas.microsoft.com/office/drawing/2014/main" id="{91F60310-3DEA-4F19-89B4-D4E94BC78163}"/>
                </a:ext>
              </a:extLst>
            </p:cNvPr>
            <p:cNvSpPr/>
            <p:nvPr/>
          </p:nvSpPr>
          <p:spPr>
            <a:xfrm>
              <a:off x="4939148" y="3190219"/>
              <a:ext cx="171649" cy="134860"/>
            </a:xfrm>
            <a:custGeom>
              <a:avLst/>
              <a:gdLst/>
              <a:ahLst/>
              <a:cxnLst/>
              <a:rect l="l" t="t" r="r" b="b"/>
              <a:pathLst>
                <a:path w="9588" h="7533" extrusionOk="0">
                  <a:moveTo>
                    <a:pt x="252" y="0"/>
                  </a:moveTo>
                  <a:cubicBezTo>
                    <a:pt x="183" y="206"/>
                    <a:pt x="0" y="457"/>
                    <a:pt x="69" y="594"/>
                  </a:cubicBezTo>
                  <a:cubicBezTo>
                    <a:pt x="160" y="799"/>
                    <a:pt x="411" y="1005"/>
                    <a:pt x="640" y="1027"/>
                  </a:cubicBezTo>
                  <a:cubicBezTo>
                    <a:pt x="3630" y="1507"/>
                    <a:pt x="5844" y="3150"/>
                    <a:pt x="7647" y="5410"/>
                  </a:cubicBezTo>
                  <a:cubicBezTo>
                    <a:pt x="8103" y="5980"/>
                    <a:pt x="8446" y="6642"/>
                    <a:pt x="8880" y="7213"/>
                  </a:cubicBezTo>
                  <a:cubicBezTo>
                    <a:pt x="8994" y="7373"/>
                    <a:pt x="9245" y="7441"/>
                    <a:pt x="9450" y="7533"/>
                  </a:cubicBezTo>
                  <a:cubicBezTo>
                    <a:pt x="9473" y="7304"/>
                    <a:pt x="9587" y="7008"/>
                    <a:pt x="9496" y="6848"/>
                  </a:cubicBezTo>
                  <a:cubicBezTo>
                    <a:pt x="8332" y="4816"/>
                    <a:pt x="6848" y="3036"/>
                    <a:pt x="4771" y="1826"/>
                  </a:cubicBezTo>
                  <a:cubicBezTo>
                    <a:pt x="3447" y="1050"/>
                    <a:pt x="2123" y="343"/>
                    <a:pt x="503" y="320"/>
                  </a:cubicBezTo>
                  <a:lnTo>
                    <a:pt x="252"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643;p46">
              <a:extLst>
                <a:ext uri="{FF2B5EF4-FFF2-40B4-BE49-F238E27FC236}">
                  <a16:creationId xmlns:a16="http://schemas.microsoft.com/office/drawing/2014/main" id="{CCBE47CC-B7AE-4308-832F-6DFBB8A83D24}"/>
                </a:ext>
              </a:extLst>
            </p:cNvPr>
            <p:cNvSpPr/>
            <p:nvPr/>
          </p:nvSpPr>
          <p:spPr>
            <a:xfrm>
              <a:off x="5089529" y="3348763"/>
              <a:ext cx="39242" cy="148358"/>
            </a:xfrm>
            <a:custGeom>
              <a:avLst/>
              <a:gdLst/>
              <a:ahLst/>
              <a:cxnLst/>
              <a:rect l="l" t="t" r="r" b="b"/>
              <a:pathLst>
                <a:path w="2192" h="8287" extrusionOk="0">
                  <a:moveTo>
                    <a:pt x="1461" y="0"/>
                  </a:moveTo>
                  <a:cubicBezTo>
                    <a:pt x="1370" y="160"/>
                    <a:pt x="1210" y="343"/>
                    <a:pt x="1233" y="457"/>
                  </a:cubicBezTo>
                  <a:cubicBezTo>
                    <a:pt x="1598" y="1872"/>
                    <a:pt x="1415" y="3264"/>
                    <a:pt x="1073" y="4611"/>
                  </a:cubicBezTo>
                  <a:cubicBezTo>
                    <a:pt x="845" y="5638"/>
                    <a:pt x="388" y="6597"/>
                    <a:pt x="69" y="7601"/>
                  </a:cubicBezTo>
                  <a:cubicBezTo>
                    <a:pt x="0" y="7807"/>
                    <a:pt x="114" y="8058"/>
                    <a:pt x="137" y="8286"/>
                  </a:cubicBezTo>
                  <a:cubicBezTo>
                    <a:pt x="343" y="8149"/>
                    <a:pt x="548" y="8035"/>
                    <a:pt x="731" y="7898"/>
                  </a:cubicBezTo>
                  <a:cubicBezTo>
                    <a:pt x="799" y="7852"/>
                    <a:pt x="822" y="7738"/>
                    <a:pt x="868" y="7670"/>
                  </a:cubicBezTo>
                  <a:cubicBezTo>
                    <a:pt x="1758" y="5889"/>
                    <a:pt x="2100" y="3972"/>
                    <a:pt x="2191" y="1735"/>
                  </a:cubicBezTo>
                  <a:cubicBezTo>
                    <a:pt x="2146" y="1438"/>
                    <a:pt x="2100" y="891"/>
                    <a:pt x="1940" y="343"/>
                  </a:cubicBezTo>
                  <a:cubicBezTo>
                    <a:pt x="1918" y="183"/>
                    <a:pt x="1621" y="115"/>
                    <a:pt x="146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644;p46">
              <a:extLst>
                <a:ext uri="{FF2B5EF4-FFF2-40B4-BE49-F238E27FC236}">
                  <a16:creationId xmlns:a16="http://schemas.microsoft.com/office/drawing/2014/main" id="{713285B5-C15F-47B9-AC14-2E36964EB2C9}"/>
                </a:ext>
              </a:extLst>
            </p:cNvPr>
            <p:cNvSpPr/>
            <p:nvPr/>
          </p:nvSpPr>
          <p:spPr>
            <a:xfrm>
              <a:off x="4703784" y="3564524"/>
              <a:ext cx="76426" cy="64252"/>
            </a:xfrm>
            <a:custGeom>
              <a:avLst/>
              <a:gdLst/>
              <a:ahLst/>
              <a:cxnLst/>
              <a:rect l="l" t="t" r="r" b="b"/>
              <a:pathLst>
                <a:path w="4269" h="3589" extrusionOk="0">
                  <a:moveTo>
                    <a:pt x="343" y="0"/>
                  </a:moveTo>
                  <a:cubicBezTo>
                    <a:pt x="183" y="114"/>
                    <a:pt x="23" y="183"/>
                    <a:pt x="0" y="251"/>
                  </a:cubicBezTo>
                  <a:cubicBezTo>
                    <a:pt x="0" y="434"/>
                    <a:pt x="23" y="639"/>
                    <a:pt x="114" y="799"/>
                  </a:cubicBezTo>
                  <a:cubicBezTo>
                    <a:pt x="936" y="2054"/>
                    <a:pt x="2123" y="2899"/>
                    <a:pt x="3470" y="3538"/>
                  </a:cubicBezTo>
                  <a:cubicBezTo>
                    <a:pt x="3536" y="3575"/>
                    <a:pt x="3614" y="3588"/>
                    <a:pt x="3699" y="3588"/>
                  </a:cubicBezTo>
                  <a:cubicBezTo>
                    <a:pt x="3877" y="3588"/>
                    <a:pt x="4083" y="3531"/>
                    <a:pt x="4268" y="3515"/>
                  </a:cubicBezTo>
                  <a:cubicBezTo>
                    <a:pt x="4132" y="3310"/>
                    <a:pt x="4017" y="3036"/>
                    <a:pt x="3812" y="2922"/>
                  </a:cubicBezTo>
                  <a:cubicBezTo>
                    <a:pt x="2602" y="2260"/>
                    <a:pt x="1484" y="1530"/>
                    <a:pt x="731" y="365"/>
                  </a:cubicBezTo>
                  <a:cubicBezTo>
                    <a:pt x="639" y="228"/>
                    <a:pt x="479" y="137"/>
                    <a:pt x="34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645;p46">
              <a:extLst>
                <a:ext uri="{FF2B5EF4-FFF2-40B4-BE49-F238E27FC236}">
                  <a16:creationId xmlns:a16="http://schemas.microsoft.com/office/drawing/2014/main" id="{79F97F0B-AF5A-4D76-AA11-915AA4DAE1C6}"/>
                </a:ext>
              </a:extLst>
            </p:cNvPr>
            <p:cNvSpPr/>
            <p:nvPr/>
          </p:nvSpPr>
          <p:spPr>
            <a:xfrm>
              <a:off x="5133247" y="3282237"/>
              <a:ext cx="38831" cy="72272"/>
            </a:xfrm>
            <a:custGeom>
              <a:avLst/>
              <a:gdLst/>
              <a:ahLst/>
              <a:cxnLst/>
              <a:rect l="l" t="t" r="r" b="b"/>
              <a:pathLst>
                <a:path w="2169" h="4037" extrusionOk="0">
                  <a:moveTo>
                    <a:pt x="363" y="0"/>
                  </a:moveTo>
                  <a:cubicBezTo>
                    <a:pt x="267" y="0"/>
                    <a:pt x="168" y="25"/>
                    <a:pt x="115" y="64"/>
                  </a:cubicBezTo>
                  <a:cubicBezTo>
                    <a:pt x="23" y="133"/>
                    <a:pt x="1" y="338"/>
                    <a:pt x="46" y="475"/>
                  </a:cubicBezTo>
                  <a:cubicBezTo>
                    <a:pt x="457" y="1548"/>
                    <a:pt x="868" y="2621"/>
                    <a:pt x="1324" y="3671"/>
                  </a:cubicBezTo>
                  <a:cubicBezTo>
                    <a:pt x="1393" y="3831"/>
                    <a:pt x="1575" y="3922"/>
                    <a:pt x="1712" y="4036"/>
                  </a:cubicBezTo>
                  <a:cubicBezTo>
                    <a:pt x="1849" y="3899"/>
                    <a:pt x="1963" y="3739"/>
                    <a:pt x="2169" y="3534"/>
                  </a:cubicBezTo>
                  <a:cubicBezTo>
                    <a:pt x="1758" y="2507"/>
                    <a:pt x="1370" y="1502"/>
                    <a:pt x="959" y="521"/>
                  </a:cubicBezTo>
                  <a:cubicBezTo>
                    <a:pt x="891" y="316"/>
                    <a:pt x="708" y="156"/>
                    <a:pt x="548" y="42"/>
                  </a:cubicBezTo>
                  <a:cubicBezTo>
                    <a:pt x="501" y="13"/>
                    <a:pt x="433" y="0"/>
                    <a:pt x="36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646;p46">
              <a:extLst>
                <a:ext uri="{FF2B5EF4-FFF2-40B4-BE49-F238E27FC236}">
                  <a16:creationId xmlns:a16="http://schemas.microsoft.com/office/drawing/2014/main" id="{5D72B183-8A5C-4B46-8C4D-AAC2620932C1}"/>
                </a:ext>
              </a:extLst>
            </p:cNvPr>
            <p:cNvSpPr/>
            <p:nvPr/>
          </p:nvSpPr>
          <p:spPr>
            <a:xfrm>
              <a:off x="4722975" y="3304526"/>
              <a:ext cx="133230" cy="159941"/>
            </a:xfrm>
            <a:custGeom>
              <a:avLst/>
              <a:gdLst/>
              <a:ahLst/>
              <a:cxnLst/>
              <a:rect l="l" t="t" r="r" b="b"/>
              <a:pathLst>
                <a:path w="7442" h="8934" extrusionOk="0">
                  <a:moveTo>
                    <a:pt x="4951" y="1"/>
                  </a:moveTo>
                  <a:cubicBezTo>
                    <a:pt x="3742" y="1"/>
                    <a:pt x="2881" y="773"/>
                    <a:pt x="2124" y="1650"/>
                  </a:cubicBezTo>
                  <a:cubicBezTo>
                    <a:pt x="1964" y="1810"/>
                    <a:pt x="2032" y="2129"/>
                    <a:pt x="1987" y="2380"/>
                  </a:cubicBezTo>
                  <a:cubicBezTo>
                    <a:pt x="2238" y="2289"/>
                    <a:pt x="2489" y="2220"/>
                    <a:pt x="2694" y="2083"/>
                  </a:cubicBezTo>
                  <a:cubicBezTo>
                    <a:pt x="3333" y="1673"/>
                    <a:pt x="3927" y="1148"/>
                    <a:pt x="4612" y="805"/>
                  </a:cubicBezTo>
                  <a:cubicBezTo>
                    <a:pt x="4772" y="721"/>
                    <a:pt x="4937" y="683"/>
                    <a:pt x="5099" y="683"/>
                  </a:cubicBezTo>
                  <a:cubicBezTo>
                    <a:pt x="5468" y="683"/>
                    <a:pt x="5826" y="883"/>
                    <a:pt x="6095" y="1216"/>
                  </a:cubicBezTo>
                  <a:cubicBezTo>
                    <a:pt x="6483" y="1718"/>
                    <a:pt x="6187" y="2129"/>
                    <a:pt x="5935" y="2540"/>
                  </a:cubicBezTo>
                  <a:cubicBezTo>
                    <a:pt x="5844" y="2677"/>
                    <a:pt x="5753" y="2791"/>
                    <a:pt x="5639" y="2905"/>
                  </a:cubicBezTo>
                  <a:cubicBezTo>
                    <a:pt x="4246" y="4275"/>
                    <a:pt x="3151" y="5804"/>
                    <a:pt x="2443" y="7630"/>
                  </a:cubicBezTo>
                  <a:cubicBezTo>
                    <a:pt x="2300" y="8011"/>
                    <a:pt x="2151" y="8193"/>
                    <a:pt x="1967" y="8193"/>
                  </a:cubicBezTo>
                  <a:cubicBezTo>
                    <a:pt x="1798" y="8193"/>
                    <a:pt x="1599" y="8039"/>
                    <a:pt x="1348" y="7744"/>
                  </a:cubicBezTo>
                  <a:cubicBezTo>
                    <a:pt x="777" y="7059"/>
                    <a:pt x="731" y="6283"/>
                    <a:pt x="960" y="5462"/>
                  </a:cubicBezTo>
                  <a:cubicBezTo>
                    <a:pt x="1005" y="5279"/>
                    <a:pt x="868" y="5051"/>
                    <a:pt x="823" y="4845"/>
                  </a:cubicBezTo>
                  <a:cubicBezTo>
                    <a:pt x="617" y="4982"/>
                    <a:pt x="343" y="5074"/>
                    <a:pt x="275" y="5279"/>
                  </a:cubicBezTo>
                  <a:cubicBezTo>
                    <a:pt x="115" y="5576"/>
                    <a:pt x="115" y="5941"/>
                    <a:pt x="1" y="6443"/>
                  </a:cubicBezTo>
                  <a:cubicBezTo>
                    <a:pt x="138" y="6854"/>
                    <a:pt x="252" y="7379"/>
                    <a:pt x="503" y="7858"/>
                  </a:cubicBezTo>
                  <a:cubicBezTo>
                    <a:pt x="832" y="8407"/>
                    <a:pt x="1287" y="8934"/>
                    <a:pt x="1991" y="8934"/>
                  </a:cubicBezTo>
                  <a:cubicBezTo>
                    <a:pt x="2019" y="8934"/>
                    <a:pt x="2048" y="8933"/>
                    <a:pt x="2078" y="8931"/>
                  </a:cubicBezTo>
                  <a:cubicBezTo>
                    <a:pt x="2808" y="8908"/>
                    <a:pt x="2991" y="8246"/>
                    <a:pt x="3242" y="7721"/>
                  </a:cubicBezTo>
                  <a:cubicBezTo>
                    <a:pt x="3311" y="7584"/>
                    <a:pt x="3379" y="7447"/>
                    <a:pt x="3448" y="7288"/>
                  </a:cubicBezTo>
                  <a:cubicBezTo>
                    <a:pt x="3904" y="6101"/>
                    <a:pt x="4634" y="5051"/>
                    <a:pt x="5525" y="4115"/>
                  </a:cubicBezTo>
                  <a:cubicBezTo>
                    <a:pt x="5981" y="3658"/>
                    <a:pt x="6415" y="3156"/>
                    <a:pt x="6734" y="2631"/>
                  </a:cubicBezTo>
                  <a:cubicBezTo>
                    <a:pt x="7442" y="1490"/>
                    <a:pt x="6849" y="280"/>
                    <a:pt x="5502" y="52"/>
                  </a:cubicBezTo>
                  <a:cubicBezTo>
                    <a:pt x="5310" y="17"/>
                    <a:pt x="5127" y="1"/>
                    <a:pt x="495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647;p46">
              <a:extLst>
                <a:ext uri="{FF2B5EF4-FFF2-40B4-BE49-F238E27FC236}">
                  <a16:creationId xmlns:a16="http://schemas.microsoft.com/office/drawing/2014/main" id="{D1CAD1A0-8B1F-4C57-B952-A917C180C7E9}"/>
                </a:ext>
              </a:extLst>
            </p:cNvPr>
            <p:cNvSpPr/>
            <p:nvPr/>
          </p:nvSpPr>
          <p:spPr>
            <a:xfrm>
              <a:off x="5027407" y="3342640"/>
              <a:ext cx="26173" cy="64574"/>
            </a:xfrm>
            <a:custGeom>
              <a:avLst/>
              <a:gdLst/>
              <a:ahLst/>
              <a:cxnLst/>
              <a:rect l="l" t="t" r="r" b="b"/>
              <a:pathLst>
                <a:path w="1462" h="3607" extrusionOk="0">
                  <a:moveTo>
                    <a:pt x="161" y="0"/>
                  </a:moveTo>
                  <a:cubicBezTo>
                    <a:pt x="115" y="183"/>
                    <a:pt x="1" y="388"/>
                    <a:pt x="24" y="571"/>
                  </a:cubicBezTo>
                  <a:cubicBezTo>
                    <a:pt x="183" y="1415"/>
                    <a:pt x="366" y="2260"/>
                    <a:pt x="571" y="3082"/>
                  </a:cubicBezTo>
                  <a:cubicBezTo>
                    <a:pt x="617" y="3287"/>
                    <a:pt x="822" y="3424"/>
                    <a:pt x="959" y="3606"/>
                  </a:cubicBezTo>
                  <a:cubicBezTo>
                    <a:pt x="1074" y="3424"/>
                    <a:pt x="1211" y="3241"/>
                    <a:pt x="1302" y="3059"/>
                  </a:cubicBezTo>
                  <a:cubicBezTo>
                    <a:pt x="1347" y="2967"/>
                    <a:pt x="1325" y="2830"/>
                    <a:pt x="1325" y="2739"/>
                  </a:cubicBezTo>
                  <a:cubicBezTo>
                    <a:pt x="1370" y="2716"/>
                    <a:pt x="1416" y="2693"/>
                    <a:pt x="1462" y="2693"/>
                  </a:cubicBezTo>
                  <a:cubicBezTo>
                    <a:pt x="1211" y="1895"/>
                    <a:pt x="982" y="1073"/>
                    <a:pt x="686" y="274"/>
                  </a:cubicBezTo>
                  <a:cubicBezTo>
                    <a:pt x="640" y="137"/>
                    <a:pt x="343" y="91"/>
                    <a:pt x="16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648;p46">
              <a:extLst>
                <a:ext uri="{FF2B5EF4-FFF2-40B4-BE49-F238E27FC236}">
                  <a16:creationId xmlns:a16="http://schemas.microsoft.com/office/drawing/2014/main" id="{D1656D98-BFA3-406F-8153-2191C790CA95}"/>
                </a:ext>
              </a:extLst>
            </p:cNvPr>
            <p:cNvSpPr/>
            <p:nvPr/>
          </p:nvSpPr>
          <p:spPr>
            <a:xfrm>
              <a:off x="4996758" y="3347546"/>
              <a:ext cx="20051" cy="55587"/>
            </a:xfrm>
            <a:custGeom>
              <a:avLst/>
              <a:gdLst/>
              <a:ahLst/>
              <a:cxnLst/>
              <a:rect l="l" t="t" r="r" b="b"/>
              <a:pathLst>
                <a:path w="1120" h="3105" extrusionOk="0">
                  <a:moveTo>
                    <a:pt x="138" y="0"/>
                  </a:moveTo>
                  <a:cubicBezTo>
                    <a:pt x="92" y="160"/>
                    <a:pt x="1" y="342"/>
                    <a:pt x="24" y="502"/>
                  </a:cubicBezTo>
                  <a:cubicBezTo>
                    <a:pt x="47" y="776"/>
                    <a:pt x="183" y="1050"/>
                    <a:pt x="206" y="1324"/>
                  </a:cubicBezTo>
                  <a:cubicBezTo>
                    <a:pt x="252" y="1758"/>
                    <a:pt x="206" y="2214"/>
                    <a:pt x="275" y="2625"/>
                  </a:cubicBezTo>
                  <a:cubicBezTo>
                    <a:pt x="298" y="2808"/>
                    <a:pt x="480" y="2944"/>
                    <a:pt x="617" y="3104"/>
                  </a:cubicBezTo>
                  <a:cubicBezTo>
                    <a:pt x="731" y="2967"/>
                    <a:pt x="937" y="2830"/>
                    <a:pt x="982" y="2671"/>
                  </a:cubicBezTo>
                  <a:cubicBezTo>
                    <a:pt x="1051" y="2442"/>
                    <a:pt x="1005" y="2191"/>
                    <a:pt x="1005" y="1940"/>
                  </a:cubicBezTo>
                  <a:cubicBezTo>
                    <a:pt x="1028" y="1940"/>
                    <a:pt x="1074" y="1917"/>
                    <a:pt x="1119" y="1917"/>
                  </a:cubicBezTo>
                  <a:cubicBezTo>
                    <a:pt x="982" y="1347"/>
                    <a:pt x="868" y="776"/>
                    <a:pt x="686" y="228"/>
                  </a:cubicBezTo>
                  <a:cubicBezTo>
                    <a:pt x="640" y="114"/>
                    <a:pt x="320" y="68"/>
                    <a:pt x="13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649;p46">
              <a:extLst>
                <a:ext uri="{FF2B5EF4-FFF2-40B4-BE49-F238E27FC236}">
                  <a16:creationId xmlns:a16="http://schemas.microsoft.com/office/drawing/2014/main" id="{E2146408-D5DA-4667-932C-3C7583E2BC08}"/>
                </a:ext>
              </a:extLst>
            </p:cNvPr>
            <p:cNvSpPr/>
            <p:nvPr/>
          </p:nvSpPr>
          <p:spPr>
            <a:xfrm>
              <a:off x="4743008" y="3491339"/>
              <a:ext cx="32708" cy="45812"/>
            </a:xfrm>
            <a:custGeom>
              <a:avLst/>
              <a:gdLst/>
              <a:ahLst/>
              <a:cxnLst/>
              <a:rect l="l" t="t" r="r" b="b"/>
              <a:pathLst>
                <a:path w="1827" h="2559" extrusionOk="0">
                  <a:moveTo>
                    <a:pt x="539" y="1"/>
                  </a:moveTo>
                  <a:cubicBezTo>
                    <a:pt x="534" y="1"/>
                    <a:pt x="530" y="1"/>
                    <a:pt x="525" y="2"/>
                  </a:cubicBezTo>
                  <a:cubicBezTo>
                    <a:pt x="366" y="48"/>
                    <a:pt x="251" y="254"/>
                    <a:pt x="0" y="527"/>
                  </a:cubicBezTo>
                  <a:cubicBezTo>
                    <a:pt x="434" y="1189"/>
                    <a:pt x="822" y="1851"/>
                    <a:pt x="1256" y="2468"/>
                  </a:cubicBezTo>
                  <a:cubicBezTo>
                    <a:pt x="1324" y="2559"/>
                    <a:pt x="1598" y="2513"/>
                    <a:pt x="1781" y="2536"/>
                  </a:cubicBezTo>
                  <a:cubicBezTo>
                    <a:pt x="1781" y="2354"/>
                    <a:pt x="1826" y="2125"/>
                    <a:pt x="1758" y="1965"/>
                  </a:cubicBezTo>
                  <a:cubicBezTo>
                    <a:pt x="1507" y="1418"/>
                    <a:pt x="1210" y="893"/>
                    <a:pt x="913" y="345"/>
                  </a:cubicBezTo>
                  <a:cubicBezTo>
                    <a:pt x="848" y="214"/>
                    <a:pt x="638" y="1"/>
                    <a:pt x="53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650;p46">
              <a:extLst>
                <a:ext uri="{FF2B5EF4-FFF2-40B4-BE49-F238E27FC236}">
                  <a16:creationId xmlns:a16="http://schemas.microsoft.com/office/drawing/2014/main" id="{AFB90B4F-C374-429A-9216-A2B2897A77C1}"/>
                </a:ext>
              </a:extLst>
            </p:cNvPr>
            <p:cNvSpPr/>
            <p:nvPr/>
          </p:nvSpPr>
          <p:spPr>
            <a:xfrm>
              <a:off x="4767517" y="3482566"/>
              <a:ext cx="24544" cy="37345"/>
            </a:xfrm>
            <a:custGeom>
              <a:avLst/>
              <a:gdLst/>
              <a:ahLst/>
              <a:cxnLst/>
              <a:rect l="l" t="t" r="r" b="b"/>
              <a:pathLst>
                <a:path w="1371" h="2086" extrusionOk="0">
                  <a:moveTo>
                    <a:pt x="351" y="1"/>
                  </a:moveTo>
                  <a:cubicBezTo>
                    <a:pt x="329" y="1"/>
                    <a:pt x="310" y="5"/>
                    <a:pt x="298" y="13"/>
                  </a:cubicBezTo>
                  <a:cubicBezTo>
                    <a:pt x="183" y="59"/>
                    <a:pt x="1" y="241"/>
                    <a:pt x="47" y="333"/>
                  </a:cubicBezTo>
                  <a:cubicBezTo>
                    <a:pt x="252" y="903"/>
                    <a:pt x="480" y="1451"/>
                    <a:pt x="754" y="1999"/>
                  </a:cubicBezTo>
                  <a:cubicBezTo>
                    <a:pt x="771" y="2048"/>
                    <a:pt x="906" y="2086"/>
                    <a:pt x="1031" y="2086"/>
                  </a:cubicBezTo>
                  <a:cubicBezTo>
                    <a:pt x="1080" y="2086"/>
                    <a:pt x="1127" y="2080"/>
                    <a:pt x="1165" y="2067"/>
                  </a:cubicBezTo>
                  <a:cubicBezTo>
                    <a:pt x="1256" y="2045"/>
                    <a:pt x="1302" y="1885"/>
                    <a:pt x="1370" y="1771"/>
                  </a:cubicBezTo>
                  <a:cubicBezTo>
                    <a:pt x="1119" y="1200"/>
                    <a:pt x="891" y="652"/>
                    <a:pt x="640" y="127"/>
                  </a:cubicBezTo>
                  <a:cubicBezTo>
                    <a:pt x="603" y="72"/>
                    <a:pt x="445" y="1"/>
                    <a:pt x="35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651;p46">
              <a:extLst>
                <a:ext uri="{FF2B5EF4-FFF2-40B4-BE49-F238E27FC236}">
                  <a16:creationId xmlns:a16="http://schemas.microsoft.com/office/drawing/2014/main" id="{11E3897B-766C-445F-980A-E18E3AD6CBFF}"/>
                </a:ext>
              </a:extLst>
            </p:cNvPr>
            <p:cNvSpPr/>
            <p:nvPr/>
          </p:nvSpPr>
          <p:spPr>
            <a:xfrm>
              <a:off x="4982060" y="3492592"/>
              <a:ext cx="27391" cy="23381"/>
            </a:xfrm>
            <a:custGeom>
              <a:avLst/>
              <a:gdLst/>
              <a:ahLst/>
              <a:cxnLst/>
              <a:rect l="l" t="t" r="r" b="b"/>
              <a:pathLst>
                <a:path w="1530" h="1306" extrusionOk="0">
                  <a:moveTo>
                    <a:pt x="594" y="1"/>
                  </a:moveTo>
                  <a:cubicBezTo>
                    <a:pt x="388" y="1"/>
                    <a:pt x="0" y="412"/>
                    <a:pt x="23" y="617"/>
                  </a:cubicBezTo>
                  <a:cubicBezTo>
                    <a:pt x="46" y="868"/>
                    <a:pt x="365" y="1279"/>
                    <a:pt x="594" y="1302"/>
                  </a:cubicBezTo>
                  <a:cubicBezTo>
                    <a:pt x="607" y="1305"/>
                    <a:pt x="620" y="1306"/>
                    <a:pt x="633" y="1306"/>
                  </a:cubicBezTo>
                  <a:cubicBezTo>
                    <a:pt x="854" y="1306"/>
                    <a:pt x="1121" y="964"/>
                    <a:pt x="1529" y="663"/>
                  </a:cubicBezTo>
                  <a:cubicBezTo>
                    <a:pt x="1096" y="343"/>
                    <a:pt x="845" y="1"/>
                    <a:pt x="59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652;p46">
              <a:extLst>
                <a:ext uri="{FF2B5EF4-FFF2-40B4-BE49-F238E27FC236}">
                  <a16:creationId xmlns:a16="http://schemas.microsoft.com/office/drawing/2014/main" id="{BB258753-6455-403F-A730-DB4D393FBC01}"/>
                </a:ext>
              </a:extLst>
            </p:cNvPr>
            <p:cNvSpPr/>
            <p:nvPr/>
          </p:nvSpPr>
          <p:spPr>
            <a:xfrm>
              <a:off x="5015162" y="3474188"/>
              <a:ext cx="22486" cy="17706"/>
            </a:xfrm>
            <a:custGeom>
              <a:avLst/>
              <a:gdLst/>
              <a:ahLst/>
              <a:cxnLst/>
              <a:rect l="l" t="t" r="r" b="b"/>
              <a:pathLst>
                <a:path w="1256" h="989" extrusionOk="0">
                  <a:moveTo>
                    <a:pt x="463" y="0"/>
                  </a:moveTo>
                  <a:cubicBezTo>
                    <a:pt x="328" y="0"/>
                    <a:pt x="153" y="259"/>
                    <a:pt x="0" y="413"/>
                  </a:cubicBezTo>
                  <a:cubicBezTo>
                    <a:pt x="183" y="595"/>
                    <a:pt x="365" y="846"/>
                    <a:pt x="593" y="983"/>
                  </a:cubicBezTo>
                  <a:cubicBezTo>
                    <a:pt x="600" y="987"/>
                    <a:pt x="608" y="988"/>
                    <a:pt x="617" y="988"/>
                  </a:cubicBezTo>
                  <a:cubicBezTo>
                    <a:pt x="723" y="988"/>
                    <a:pt x="960" y="738"/>
                    <a:pt x="1255" y="527"/>
                  </a:cubicBezTo>
                  <a:cubicBezTo>
                    <a:pt x="913" y="276"/>
                    <a:pt x="708" y="47"/>
                    <a:pt x="479" y="2"/>
                  </a:cubicBezTo>
                  <a:cubicBezTo>
                    <a:pt x="474" y="1"/>
                    <a:pt x="468" y="0"/>
                    <a:pt x="46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653;p46">
              <a:extLst>
                <a:ext uri="{FF2B5EF4-FFF2-40B4-BE49-F238E27FC236}">
                  <a16:creationId xmlns:a16="http://schemas.microsoft.com/office/drawing/2014/main" id="{FB3B3085-408C-48E1-A350-FF2FDC41750A}"/>
                </a:ext>
              </a:extLst>
            </p:cNvPr>
            <p:cNvSpPr/>
            <p:nvPr/>
          </p:nvSpPr>
          <p:spPr>
            <a:xfrm>
              <a:off x="4993088" y="3458255"/>
              <a:ext cx="15128" cy="19657"/>
            </a:xfrm>
            <a:custGeom>
              <a:avLst/>
              <a:gdLst/>
              <a:ahLst/>
              <a:cxnLst/>
              <a:rect l="l" t="t" r="r" b="b"/>
              <a:pathLst>
                <a:path w="845" h="1098" extrusionOk="0">
                  <a:moveTo>
                    <a:pt x="378" y="0"/>
                  </a:moveTo>
                  <a:cubicBezTo>
                    <a:pt x="293" y="0"/>
                    <a:pt x="0" y="236"/>
                    <a:pt x="0" y="367"/>
                  </a:cubicBezTo>
                  <a:cubicBezTo>
                    <a:pt x="0" y="549"/>
                    <a:pt x="183" y="755"/>
                    <a:pt x="366" y="1097"/>
                  </a:cubicBezTo>
                  <a:cubicBezTo>
                    <a:pt x="594" y="778"/>
                    <a:pt x="845" y="595"/>
                    <a:pt x="822" y="435"/>
                  </a:cubicBezTo>
                  <a:cubicBezTo>
                    <a:pt x="822" y="276"/>
                    <a:pt x="571" y="70"/>
                    <a:pt x="388" y="2"/>
                  </a:cubicBezTo>
                  <a:cubicBezTo>
                    <a:pt x="386" y="1"/>
                    <a:pt x="382" y="0"/>
                    <a:pt x="37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BF2ADB3-BB70-431D-8F40-9C5CE75B7474}"/>
              </a:ext>
            </a:extLst>
          </p:cNvPr>
          <p:cNvPicPr>
            <a:picLocks noChangeAspect="1"/>
          </p:cNvPicPr>
          <p:nvPr/>
        </p:nvPicPr>
        <p:blipFill rotWithShape="1">
          <a:blip r:embed="rId3"/>
          <a:srcRect b="27152"/>
          <a:stretch/>
        </p:blipFill>
        <p:spPr>
          <a:xfrm>
            <a:off x="545694" y="2793350"/>
            <a:ext cx="8448692" cy="2309290"/>
          </a:xfrm>
          <a:prstGeom prst="rect">
            <a:avLst/>
          </a:prstGeom>
        </p:spPr>
      </p:pic>
      <p:sp>
        <p:nvSpPr>
          <p:cNvPr id="823" name="Google Shape;823;p30"/>
          <p:cNvSpPr txBox="1">
            <a:spLocks noGrp="1"/>
          </p:cNvSpPr>
          <p:nvPr>
            <p:ph type="title"/>
          </p:nvPr>
        </p:nvSpPr>
        <p:spPr>
          <a:xfrm>
            <a:off x="450893" y="13745"/>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Learning rate</a:t>
            </a:r>
            <a:br>
              <a:rPr lang="en-US" dirty="0"/>
            </a:br>
            <a:br>
              <a:rPr lang="en-US" dirty="0"/>
            </a:br>
            <a:endParaRPr lang="en-US" dirty="0"/>
          </a:p>
        </p:txBody>
      </p:sp>
      <p:sp>
        <p:nvSpPr>
          <p:cNvPr id="7" name="TextBox 6">
            <a:extLst>
              <a:ext uri="{FF2B5EF4-FFF2-40B4-BE49-F238E27FC236}">
                <a16:creationId xmlns:a16="http://schemas.microsoft.com/office/drawing/2014/main" id="{0D2434B5-1367-46CE-AF61-E0F60F2CD906}"/>
              </a:ext>
            </a:extLst>
          </p:cNvPr>
          <p:cNvSpPr txBox="1"/>
          <p:nvPr/>
        </p:nvSpPr>
        <p:spPr>
          <a:xfrm>
            <a:off x="385812" y="604870"/>
            <a:ext cx="4849252" cy="1600438"/>
          </a:xfrm>
          <a:prstGeom prst="rect">
            <a:avLst/>
          </a:prstGeom>
          <a:noFill/>
        </p:spPr>
        <p:txBody>
          <a:bodyPr wrap="square">
            <a:spAutoFit/>
          </a:bodyPr>
          <a:lstStyle/>
          <a:p>
            <a:pPr algn="just"/>
            <a:r>
              <a:rPr lang="en-US" dirty="0" err="1">
                <a:latin typeface="Muli"/>
              </a:rPr>
              <a:t>Để</a:t>
            </a:r>
            <a:r>
              <a:rPr lang="en-US" dirty="0">
                <a:latin typeface="Muli"/>
              </a:rPr>
              <a:t> </a:t>
            </a:r>
            <a:r>
              <a:rPr lang="en-US" dirty="0" err="1">
                <a:latin typeface="Muli"/>
              </a:rPr>
              <a:t>cải</a:t>
            </a:r>
            <a:r>
              <a:rPr lang="en-US" dirty="0">
                <a:latin typeface="Muli"/>
              </a:rPr>
              <a:t> </a:t>
            </a:r>
            <a:r>
              <a:rPr lang="en-US" dirty="0" err="1">
                <a:latin typeface="Muli"/>
              </a:rPr>
              <a:t>thiện</a:t>
            </a:r>
            <a:r>
              <a:rPr lang="en-US" dirty="0">
                <a:latin typeface="Muli"/>
              </a:rPr>
              <a:t> </a:t>
            </a:r>
            <a:r>
              <a:rPr lang="en-US" dirty="0" err="1">
                <a:latin typeface="Muli"/>
              </a:rPr>
              <a:t>mô</a:t>
            </a:r>
            <a:r>
              <a:rPr lang="en-US" dirty="0">
                <a:latin typeface="Muli"/>
              </a:rPr>
              <a:t> </a:t>
            </a:r>
            <a:r>
              <a:rPr lang="en-US" dirty="0" err="1">
                <a:latin typeface="Muli"/>
              </a:rPr>
              <a:t>hình</a:t>
            </a:r>
            <a:r>
              <a:rPr lang="en-US" dirty="0">
                <a:latin typeface="Muli"/>
              </a:rPr>
              <a:t> </a:t>
            </a:r>
            <a:r>
              <a:rPr lang="en-US" dirty="0" err="1">
                <a:latin typeface="Muli"/>
              </a:rPr>
              <a:t>bằng</a:t>
            </a:r>
            <a:r>
              <a:rPr lang="en-US" dirty="0">
                <a:latin typeface="Muli"/>
              </a:rPr>
              <a:t> </a:t>
            </a:r>
            <a:r>
              <a:rPr lang="en-US" dirty="0" err="1">
                <a:latin typeface="Muli"/>
              </a:rPr>
              <a:t>cách</a:t>
            </a:r>
            <a:r>
              <a:rPr lang="vi-VN" dirty="0">
                <a:latin typeface="Muli"/>
              </a:rPr>
              <a:t> thay đổi các tham số dựa trên các giá trị của </a:t>
            </a:r>
            <a:r>
              <a:rPr lang="en-US" dirty="0">
                <a:latin typeface="Muli"/>
              </a:rPr>
              <a:t>gradient</a:t>
            </a:r>
            <a:r>
              <a:rPr lang="vi-VN" dirty="0">
                <a:latin typeface="Muli"/>
              </a:rPr>
              <a:t>. Gần như tất cả các phương pháp đều bắt đầu với ý tưởng cơ bản là nhân gradient với một số nhỏ nào đó, được gọi là </a:t>
            </a:r>
            <a:r>
              <a:rPr lang="en-US" dirty="0">
                <a:latin typeface="Muli"/>
              </a:rPr>
              <a:t>learning rate </a:t>
            </a:r>
            <a:r>
              <a:rPr lang="vi-VN" dirty="0">
                <a:latin typeface="Muli"/>
              </a:rPr>
              <a:t>(LR). Thông thường, </a:t>
            </a:r>
            <a:r>
              <a:rPr lang="en-US" dirty="0">
                <a:latin typeface="Muli"/>
              </a:rPr>
              <a:t>ta </a:t>
            </a:r>
            <a:r>
              <a:rPr lang="en-US" dirty="0" err="1">
                <a:latin typeface="Muli"/>
              </a:rPr>
              <a:t>chọn</a:t>
            </a:r>
            <a:r>
              <a:rPr lang="en-US" dirty="0">
                <a:latin typeface="Muli"/>
              </a:rPr>
              <a:t> LR </a:t>
            </a:r>
            <a:r>
              <a:rPr lang="vi-VN" dirty="0">
                <a:latin typeface="Muli"/>
              </a:rPr>
              <a:t>chỉ bằng cách thử một số và tìm ra kết quả nào trong mô hình tốt nhất sau khi </a:t>
            </a:r>
            <a:r>
              <a:rPr lang="en-US" dirty="0" err="1">
                <a:latin typeface="Muli"/>
              </a:rPr>
              <a:t>huấn</a:t>
            </a:r>
            <a:r>
              <a:rPr lang="en-US" dirty="0">
                <a:latin typeface="Muli"/>
              </a:rPr>
              <a:t> </a:t>
            </a:r>
            <a:r>
              <a:rPr lang="en-US" dirty="0" err="1">
                <a:latin typeface="Muli"/>
              </a:rPr>
              <a:t>luyện</a:t>
            </a:r>
            <a:r>
              <a:rPr lang="en-US" dirty="0">
                <a:latin typeface="Muli"/>
              </a:rPr>
              <a:t>. </a:t>
            </a:r>
            <a:r>
              <a:rPr lang="vi-VN" dirty="0">
                <a:latin typeface="Muli"/>
              </a:rPr>
              <a:t>Khi bạn đã chọn được </a:t>
            </a:r>
            <a:r>
              <a:rPr lang="en-US" dirty="0">
                <a:latin typeface="Muli"/>
              </a:rPr>
              <a:t>LR</a:t>
            </a:r>
            <a:r>
              <a:rPr lang="vi-VN" dirty="0">
                <a:latin typeface="Muli"/>
              </a:rPr>
              <a:t>,</a:t>
            </a:r>
            <a:r>
              <a:rPr lang="en-US" dirty="0">
                <a:latin typeface="Muli"/>
              </a:rPr>
              <a:t> ta </a:t>
            </a:r>
            <a:r>
              <a:rPr lang="vi-VN" dirty="0">
                <a:latin typeface="Muli"/>
              </a:rPr>
              <a:t>có thể điều chỉnh các thông số của mình bằng cách sử dụng </a:t>
            </a:r>
            <a:r>
              <a:rPr lang="en-US" dirty="0" err="1">
                <a:latin typeface="Muli"/>
              </a:rPr>
              <a:t>hàm</a:t>
            </a:r>
            <a:r>
              <a:rPr lang="vi-VN" dirty="0">
                <a:latin typeface="Muli"/>
              </a:rPr>
              <a:t> sau:</a:t>
            </a:r>
            <a:endParaRPr lang="en-US" dirty="0">
              <a:latin typeface="Muli"/>
            </a:endParaRPr>
          </a:p>
        </p:txBody>
      </p:sp>
      <p:sp>
        <p:nvSpPr>
          <p:cNvPr id="5" name="TextBox 4">
            <a:extLst>
              <a:ext uri="{FF2B5EF4-FFF2-40B4-BE49-F238E27FC236}">
                <a16:creationId xmlns:a16="http://schemas.microsoft.com/office/drawing/2014/main" id="{8331F0B9-D76A-4BC5-B4E4-112ADA042D1C}"/>
              </a:ext>
            </a:extLst>
          </p:cNvPr>
          <p:cNvSpPr txBox="1"/>
          <p:nvPr/>
        </p:nvSpPr>
        <p:spPr>
          <a:xfrm>
            <a:off x="5612383" y="1338669"/>
            <a:ext cx="4575686" cy="677108"/>
          </a:xfrm>
          <a:prstGeom prst="rect">
            <a:avLst/>
          </a:prstGeom>
          <a:noFill/>
        </p:spPr>
        <p:txBody>
          <a:bodyPr wrap="square">
            <a:spAutoFit/>
          </a:bodyPr>
          <a:lstStyle/>
          <a:p>
            <a:r>
              <a:rPr lang="en-US" sz="2400" b="1" i="0" dirty="0">
                <a:solidFill>
                  <a:srgbClr val="000088"/>
                </a:solidFill>
                <a:effectLst/>
                <a:latin typeface="CourierNewPSMT"/>
              </a:rPr>
              <a:t>w -= </a:t>
            </a:r>
            <a:r>
              <a:rPr lang="en-US" sz="2400" b="1" i="0" dirty="0" err="1">
                <a:solidFill>
                  <a:srgbClr val="000088"/>
                </a:solidFill>
                <a:effectLst/>
                <a:latin typeface="CourierNewPSMT"/>
              </a:rPr>
              <a:t>w.grad</a:t>
            </a:r>
            <a:r>
              <a:rPr lang="en-US" sz="2400" b="1" i="0" dirty="0">
                <a:solidFill>
                  <a:srgbClr val="000088"/>
                </a:solidFill>
                <a:effectLst/>
                <a:latin typeface="CourierNewPSMT"/>
              </a:rPr>
              <a:t> * </a:t>
            </a:r>
            <a:r>
              <a:rPr lang="en-US" sz="2400" b="1" i="0" dirty="0" err="1">
                <a:solidFill>
                  <a:srgbClr val="000088"/>
                </a:solidFill>
                <a:effectLst/>
                <a:latin typeface="CourierNewPSMT"/>
              </a:rPr>
              <a:t>lr</a:t>
            </a:r>
            <a:r>
              <a:rPr lang="en-US" sz="2400" b="1" dirty="0">
                <a:solidFill>
                  <a:srgbClr val="000088"/>
                </a:solidFill>
              </a:rPr>
              <a:t> </a:t>
            </a:r>
            <a:br>
              <a:rPr lang="en-US" dirty="0"/>
            </a:br>
            <a:endParaRPr lang="en-US" dirty="0"/>
          </a:p>
        </p:txBody>
      </p:sp>
    </p:spTree>
    <p:extLst>
      <p:ext uri="{BB962C8B-B14F-4D97-AF65-F5344CB8AC3E}">
        <p14:creationId xmlns:p14="http://schemas.microsoft.com/office/powerpoint/2010/main" val="193424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489048" y="0"/>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Stochastic Gradient Descent </a:t>
            </a:r>
            <a:br>
              <a:rPr lang="en-US" dirty="0"/>
            </a:br>
            <a:br>
              <a:rPr lang="en-US" dirty="0"/>
            </a:br>
            <a:endParaRPr lang="en-US" dirty="0"/>
          </a:p>
        </p:txBody>
      </p:sp>
      <p:sp>
        <p:nvSpPr>
          <p:cNvPr id="7" name="TextBox 6">
            <a:extLst>
              <a:ext uri="{FF2B5EF4-FFF2-40B4-BE49-F238E27FC236}">
                <a16:creationId xmlns:a16="http://schemas.microsoft.com/office/drawing/2014/main" id="{0D2434B5-1367-46CE-AF61-E0F60F2CD906}"/>
              </a:ext>
            </a:extLst>
          </p:cNvPr>
          <p:cNvSpPr txBox="1"/>
          <p:nvPr/>
        </p:nvSpPr>
        <p:spPr>
          <a:xfrm>
            <a:off x="449827" y="516543"/>
            <a:ext cx="3746089" cy="1815882"/>
          </a:xfrm>
          <a:prstGeom prst="rect">
            <a:avLst/>
          </a:prstGeom>
          <a:noFill/>
        </p:spPr>
        <p:txBody>
          <a:bodyPr wrap="square">
            <a:spAutoFit/>
          </a:bodyPr>
          <a:lstStyle/>
          <a:p>
            <a:pPr algn="just"/>
            <a:r>
              <a:rPr lang="en-US" dirty="0" err="1">
                <a:latin typeface="Muli"/>
              </a:rPr>
              <a:t>Ví</a:t>
            </a:r>
            <a:r>
              <a:rPr lang="en-US" dirty="0">
                <a:latin typeface="Muli"/>
              </a:rPr>
              <a:t> </a:t>
            </a:r>
            <a:r>
              <a:rPr lang="en-US" dirty="0" err="1">
                <a:latin typeface="Muli"/>
              </a:rPr>
              <a:t>dụ</a:t>
            </a:r>
            <a:r>
              <a:rPr lang="en-US" dirty="0">
                <a:latin typeface="Muli"/>
              </a:rPr>
              <a:t> </a:t>
            </a:r>
            <a:r>
              <a:rPr lang="en-US" dirty="0" err="1">
                <a:latin typeface="Muli"/>
              </a:rPr>
              <a:t>về</a:t>
            </a:r>
            <a:r>
              <a:rPr lang="en-US" dirty="0">
                <a:latin typeface="Muli"/>
              </a:rPr>
              <a:t> </a:t>
            </a:r>
            <a:r>
              <a:rPr lang="en-US" dirty="0" err="1">
                <a:latin typeface="Muli"/>
              </a:rPr>
              <a:t>quá</a:t>
            </a:r>
            <a:r>
              <a:rPr lang="en-US" dirty="0">
                <a:latin typeface="Muli"/>
              </a:rPr>
              <a:t> </a:t>
            </a:r>
            <a:r>
              <a:rPr lang="en-US" dirty="0" err="1">
                <a:latin typeface="Muli"/>
              </a:rPr>
              <a:t>trình</a:t>
            </a:r>
            <a:r>
              <a:rPr lang="en-US" dirty="0">
                <a:latin typeface="Muli"/>
              </a:rPr>
              <a:t> SGD</a:t>
            </a:r>
            <a:r>
              <a:rPr lang="vi-VN" dirty="0">
                <a:latin typeface="Muli"/>
              </a:rPr>
              <a:t>. </a:t>
            </a:r>
            <a:r>
              <a:rPr lang="en-US" dirty="0">
                <a:latin typeface="Muli"/>
              </a:rPr>
              <a:t>Đ</a:t>
            </a:r>
            <a:r>
              <a:rPr lang="vi-VN" dirty="0">
                <a:latin typeface="Muli"/>
              </a:rPr>
              <a:t>o tốc độ của một chiếc tàu lượn siêu tốc khi nó đi qua đỉnh của một cái</a:t>
            </a:r>
            <a:r>
              <a:rPr lang="en-US" dirty="0">
                <a:latin typeface="Muli"/>
              </a:rPr>
              <a:t> </a:t>
            </a:r>
            <a:r>
              <a:rPr lang="en-US" dirty="0" err="1">
                <a:latin typeface="Muli"/>
              </a:rPr>
              <a:t>dốc</a:t>
            </a:r>
            <a:r>
              <a:rPr lang="vi-VN" dirty="0">
                <a:latin typeface="Muli"/>
              </a:rPr>
              <a:t>. Nó sẽ bắt đầu nhanh, và sau đó chậm dần khi đi lên </a:t>
            </a:r>
            <a:r>
              <a:rPr lang="en-US" dirty="0" err="1">
                <a:latin typeface="Muli"/>
              </a:rPr>
              <a:t>dốc</a:t>
            </a:r>
            <a:r>
              <a:rPr lang="vi-VN" dirty="0">
                <a:latin typeface="Muli"/>
              </a:rPr>
              <a:t>; nó sẽ chậm nhất ở trên cùng, và sau đó nó sẽ tăng tốc trở lại khi xuống dốc.</a:t>
            </a:r>
            <a:r>
              <a:rPr lang="en-US" dirty="0">
                <a:latin typeface="Muli"/>
              </a:rPr>
              <a:t> X</a:t>
            </a:r>
            <a:r>
              <a:rPr lang="vi-VN" dirty="0">
                <a:latin typeface="Muli"/>
              </a:rPr>
              <a:t>ây dựng một mô hình về tốc độ thay đổi như thế nào theo thời gian. </a:t>
            </a:r>
            <a:r>
              <a:rPr lang="en-US" dirty="0" err="1">
                <a:latin typeface="Muli"/>
              </a:rPr>
              <a:t>Giả</a:t>
            </a:r>
            <a:r>
              <a:rPr lang="en-US" dirty="0">
                <a:latin typeface="Muli"/>
              </a:rPr>
              <a:t> </a:t>
            </a:r>
            <a:r>
              <a:rPr lang="en-US" dirty="0" err="1">
                <a:latin typeface="Muli"/>
              </a:rPr>
              <a:t>sử</a:t>
            </a:r>
            <a:r>
              <a:rPr lang="en-US" dirty="0">
                <a:latin typeface="Muli"/>
              </a:rPr>
              <a:t> </a:t>
            </a:r>
            <a:r>
              <a:rPr lang="vi-VN" dirty="0">
                <a:latin typeface="Muli"/>
              </a:rPr>
              <a:t>đo tốc độ theo cách thủ công mỗi giây trong 20 giây</a:t>
            </a:r>
            <a:r>
              <a:rPr lang="en-US" dirty="0">
                <a:latin typeface="Muli"/>
              </a:rPr>
              <a:t>.</a:t>
            </a:r>
          </a:p>
        </p:txBody>
      </p:sp>
      <p:sp>
        <p:nvSpPr>
          <p:cNvPr id="5" name="TextBox 4">
            <a:extLst>
              <a:ext uri="{FF2B5EF4-FFF2-40B4-BE49-F238E27FC236}">
                <a16:creationId xmlns:a16="http://schemas.microsoft.com/office/drawing/2014/main" id="{B3AF1A9A-184E-44EE-9FAC-8FCC65CB7BE7}"/>
              </a:ext>
            </a:extLst>
          </p:cNvPr>
          <p:cNvSpPr txBox="1"/>
          <p:nvPr/>
        </p:nvSpPr>
        <p:spPr>
          <a:xfrm>
            <a:off x="4195916" y="831461"/>
            <a:ext cx="5012607" cy="830997"/>
          </a:xfrm>
          <a:prstGeom prst="rect">
            <a:avLst/>
          </a:prstGeom>
          <a:noFill/>
        </p:spPr>
        <p:txBody>
          <a:bodyPr wrap="square">
            <a:spAutoFit/>
          </a:bodyPr>
          <a:lstStyle/>
          <a:p>
            <a:r>
              <a:rPr lang="en-US" sz="1200" b="0" i="0" dirty="0">
                <a:solidFill>
                  <a:srgbClr val="000088"/>
                </a:solidFill>
                <a:effectLst/>
                <a:latin typeface="CourierNewPSMT"/>
              </a:rPr>
              <a:t>time </a:t>
            </a:r>
            <a:r>
              <a:rPr lang="en-US" sz="1200" b="0" i="0" dirty="0">
                <a:solidFill>
                  <a:srgbClr val="555555"/>
                </a:solidFill>
                <a:effectLst/>
                <a:latin typeface="CourierNewPSMT"/>
              </a:rPr>
              <a:t>= </a:t>
            </a:r>
            <a:r>
              <a:rPr lang="en-US" sz="1200" b="0" i="0" dirty="0" err="1">
                <a:solidFill>
                  <a:srgbClr val="000088"/>
                </a:solidFill>
                <a:effectLst/>
                <a:latin typeface="CourierNewPSMT"/>
              </a:rPr>
              <a:t>torch</a:t>
            </a:r>
            <a:r>
              <a:rPr lang="en-US" sz="1200" b="0" i="0" dirty="0" err="1">
                <a:solidFill>
                  <a:srgbClr val="555555"/>
                </a:solidFill>
                <a:effectLst/>
                <a:latin typeface="CourierNewPSMT"/>
              </a:rPr>
              <a:t>.</a:t>
            </a:r>
            <a:r>
              <a:rPr lang="en-US" sz="1200" b="0" i="0" dirty="0" err="1">
                <a:solidFill>
                  <a:srgbClr val="000088"/>
                </a:solidFill>
                <a:effectLst/>
                <a:latin typeface="CourierNewPSMT"/>
              </a:rPr>
              <a:t>arange</a:t>
            </a:r>
            <a:r>
              <a:rPr lang="en-US" sz="1200" b="0" i="0" dirty="0">
                <a:solidFill>
                  <a:srgbClr val="000000"/>
                </a:solidFill>
                <a:effectLst/>
                <a:latin typeface="CourierNewPSMT"/>
              </a:rPr>
              <a:t>(</a:t>
            </a:r>
            <a:r>
              <a:rPr lang="en-US" sz="1200" b="0" i="0" dirty="0">
                <a:solidFill>
                  <a:srgbClr val="FF6600"/>
                </a:solidFill>
                <a:effectLst/>
                <a:latin typeface="CourierNewPSMT"/>
              </a:rPr>
              <a:t>0</a:t>
            </a:r>
            <a:r>
              <a:rPr lang="en-US" sz="1200" b="0" i="0" dirty="0">
                <a:solidFill>
                  <a:srgbClr val="000000"/>
                </a:solidFill>
                <a:effectLst/>
                <a:latin typeface="CourierNewPSMT"/>
              </a:rPr>
              <a:t>,</a:t>
            </a:r>
            <a:r>
              <a:rPr lang="en-US" sz="1200" b="0" i="0" dirty="0">
                <a:solidFill>
                  <a:srgbClr val="FF6600"/>
                </a:solidFill>
                <a:effectLst/>
                <a:latin typeface="CourierNewPSMT"/>
              </a:rPr>
              <a:t>20</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float</a:t>
            </a:r>
            <a:r>
              <a:rPr lang="en-US" sz="1200" b="0" i="0" dirty="0">
                <a:solidFill>
                  <a:srgbClr val="000000"/>
                </a:solidFill>
                <a:effectLst/>
                <a:latin typeface="CourierNewPSMT"/>
              </a:rPr>
              <a:t>(); </a:t>
            </a:r>
            <a:r>
              <a:rPr lang="en-US" sz="1200" b="0" i="0" dirty="0">
                <a:solidFill>
                  <a:srgbClr val="000088"/>
                </a:solidFill>
                <a:effectLst/>
                <a:latin typeface="CourierNewPSMT"/>
              </a:rPr>
              <a:t>time</a:t>
            </a:r>
            <a:br>
              <a:rPr lang="en-US" sz="1200" b="0" i="0" dirty="0">
                <a:solidFill>
                  <a:srgbClr val="000088"/>
                </a:solidFill>
                <a:effectLst/>
                <a:latin typeface="CourierNewPSMT"/>
              </a:rPr>
            </a:br>
            <a:r>
              <a:rPr lang="en-US" sz="1200" b="0" i="0" dirty="0">
                <a:solidFill>
                  <a:srgbClr val="404040"/>
                </a:solidFill>
                <a:effectLst/>
                <a:latin typeface="CourierNewPSMT"/>
              </a:rPr>
              <a:t>tensor([ 0., 1., 2., 3., 4.,…,19.])</a:t>
            </a:r>
            <a:r>
              <a:rPr lang="en-US" sz="1200" dirty="0"/>
              <a:t> </a:t>
            </a:r>
          </a:p>
          <a:p>
            <a:r>
              <a:rPr lang="en-US" sz="1200" b="0" i="0" dirty="0">
                <a:solidFill>
                  <a:srgbClr val="000088"/>
                </a:solidFill>
                <a:effectLst/>
                <a:latin typeface="CourierNewPSMT"/>
                <a:ea typeface="Arial" panose="020B0604020202020204" pitchFamily="34" charset="0"/>
                <a:cs typeface="Arial" panose="020B0604020202020204" pitchFamily="34" charset="0"/>
              </a:rPr>
              <a:t>speed </a:t>
            </a:r>
            <a:r>
              <a:rPr lang="en-US" sz="1200" b="0" i="0" dirty="0">
                <a:solidFill>
                  <a:srgbClr val="555555"/>
                </a:solidFill>
                <a:effectLst/>
                <a:latin typeface="CourierNewPSMT"/>
                <a:ea typeface="Arial" panose="020B0604020202020204" pitchFamily="34" charset="0"/>
                <a:cs typeface="Arial" panose="020B0604020202020204" pitchFamily="34" charset="0"/>
              </a:rPr>
              <a:t>= </a:t>
            </a:r>
            <a:r>
              <a:rPr lang="en-US" sz="1200" b="0" i="0" dirty="0" err="1">
                <a:solidFill>
                  <a:srgbClr val="000088"/>
                </a:solidFill>
                <a:effectLst/>
                <a:latin typeface="CourierNewPSMT"/>
                <a:ea typeface="Arial" panose="020B0604020202020204" pitchFamily="34" charset="0"/>
                <a:cs typeface="Arial" panose="020B0604020202020204" pitchFamily="34" charset="0"/>
              </a:rPr>
              <a:t>torch</a:t>
            </a:r>
            <a:r>
              <a:rPr lang="en-US" sz="1200" b="0" i="0" dirty="0" err="1">
                <a:solidFill>
                  <a:srgbClr val="555555"/>
                </a:solidFill>
                <a:effectLst/>
                <a:latin typeface="CourierNewPSMT"/>
                <a:ea typeface="Arial" panose="020B0604020202020204" pitchFamily="34" charset="0"/>
                <a:cs typeface="Arial" panose="020B0604020202020204" pitchFamily="34" charset="0"/>
              </a:rPr>
              <a:t>.</a:t>
            </a:r>
            <a:r>
              <a:rPr lang="en-US" sz="1200" b="0" i="0" dirty="0" err="1">
                <a:solidFill>
                  <a:srgbClr val="000088"/>
                </a:solidFill>
                <a:effectLst/>
                <a:latin typeface="CourierNewPSMT"/>
                <a:ea typeface="Arial" panose="020B0604020202020204" pitchFamily="34" charset="0"/>
                <a:cs typeface="Arial" panose="020B0604020202020204" pitchFamily="34" charset="0"/>
              </a:rPr>
              <a:t>randn</a:t>
            </a:r>
            <a:r>
              <a:rPr lang="en-US" sz="1200" b="0" i="0" dirty="0">
                <a:solidFill>
                  <a:srgbClr val="000000"/>
                </a:solidFill>
                <a:effectLst/>
                <a:latin typeface="CourierNewPSMT"/>
                <a:ea typeface="Arial" panose="020B0604020202020204" pitchFamily="34" charset="0"/>
                <a:cs typeface="Arial" panose="020B0604020202020204" pitchFamily="34" charset="0"/>
              </a:rPr>
              <a:t>(</a:t>
            </a:r>
            <a:r>
              <a:rPr lang="en-US" sz="1200" b="0" i="0" dirty="0">
                <a:solidFill>
                  <a:srgbClr val="FF6600"/>
                </a:solidFill>
                <a:effectLst/>
                <a:latin typeface="CourierNewPSMT"/>
                <a:ea typeface="Arial" panose="020B0604020202020204" pitchFamily="34" charset="0"/>
                <a:cs typeface="Arial" panose="020B0604020202020204" pitchFamily="34" charset="0"/>
              </a:rPr>
              <a:t>20</a:t>
            </a:r>
            <a:r>
              <a:rPr lang="en-US" sz="1200" b="0" i="0" dirty="0">
                <a:solidFill>
                  <a:srgbClr val="000000"/>
                </a:solidFill>
                <a:effectLst/>
                <a:latin typeface="CourierNewPSMT"/>
                <a:ea typeface="Arial" panose="020B0604020202020204" pitchFamily="34" charset="0"/>
                <a:cs typeface="Arial" panose="020B0604020202020204" pitchFamily="34" charset="0"/>
              </a:rPr>
              <a:t>)</a:t>
            </a:r>
            <a:r>
              <a:rPr lang="en-US" sz="1200" b="0" i="0" dirty="0">
                <a:solidFill>
                  <a:srgbClr val="555555"/>
                </a:solidFill>
                <a:effectLst/>
                <a:latin typeface="CourierNewPSMT"/>
                <a:ea typeface="Arial" panose="020B0604020202020204" pitchFamily="34" charset="0"/>
                <a:cs typeface="Arial" panose="020B0604020202020204" pitchFamily="34" charset="0"/>
              </a:rPr>
              <a:t>*</a:t>
            </a:r>
            <a:r>
              <a:rPr lang="en-US" sz="1200" b="0" i="0" dirty="0">
                <a:solidFill>
                  <a:srgbClr val="FF6600"/>
                </a:solidFill>
                <a:effectLst/>
                <a:latin typeface="CourierNewPSMT"/>
                <a:ea typeface="Arial" panose="020B0604020202020204" pitchFamily="34" charset="0"/>
                <a:cs typeface="Arial" panose="020B0604020202020204" pitchFamily="34" charset="0"/>
              </a:rPr>
              <a:t>3 </a:t>
            </a:r>
            <a:r>
              <a:rPr lang="en-US" sz="1200" b="0" i="0" dirty="0">
                <a:solidFill>
                  <a:srgbClr val="555555"/>
                </a:solidFill>
                <a:effectLst/>
                <a:latin typeface="CourierNewPSMT"/>
                <a:ea typeface="Arial" panose="020B0604020202020204" pitchFamily="34" charset="0"/>
                <a:cs typeface="Arial" panose="020B0604020202020204" pitchFamily="34" charset="0"/>
              </a:rPr>
              <a:t>+ </a:t>
            </a:r>
            <a:r>
              <a:rPr lang="en-US" sz="1200" b="0" i="0" dirty="0">
                <a:solidFill>
                  <a:srgbClr val="FF6600"/>
                </a:solidFill>
                <a:effectLst/>
                <a:latin typeface="CourierNewPSMT"/>
                <a:ea typeface="Arial" panose="020B0604020202020204" pitchFamily="34" charset="0"/>
                <a:cs typeface="Arial" panose="020B0604020202020204" pitchFamily="34" charset="0"/>
              </a:rPr>
              <a:t>0.75</a:t>
            </a:r>
            <a:r>
              <a:rPr lang="en-US" sz="1200" b="0" i="0" dirty="0">
                <a:solidFill>
                  <a:srgbClr val="555555"/>
                </a:solidFill>
                <a:effectLst/>
                <a:latin typeface="CourierNewPSMT"/>
                <a:ea typeface="Arial" panose="020B0604020202020204" pitchFamily="34" charset="0"/>
                <a:cs typeface="Arial" panose="020B0604020202020204" pitchFamily="34" charset="0"/>
              </a:rPr>
              <a:t>*</a:t>
            </a:r>
            <a:r>
              <a:rPr lang="en-US" sz="1200" b="0" i="0" dirty="0">
                <a:solidFill>
                  <a:srgbClr val="000000"/>
                </a:solidFill>
                <a:effectLst/>
                <a:latin typeface="CourierNewPSMT"/>
                <a:ea typeface="Arial" panose="020B0604020202020204" pitchFamily="34" charset="0"/>
                <a:cs typeface="Arial" panose="020B0604020202020204" pitchFamily="34" charset="0"/>
              </a:rPr>
              <a:t>(</a:t>
            </a:r>
            <a:r>
              <a:rPr lang="en-US" sz="1200" b="0" i="0" dirty="0">
                <a:solidFill>
                  <a:srgbClr val="000088"/>
                </a:solidFill>
                <a:effectLst/>
                <a:latin typeface="CourierNewPSMT"/>
                <a:ea typeface="Arial" panose="020B0604020202020204" pitchFamily="34" charset="0"/>
                <a:cs typeface="Arial" panose="020B0604020202020204" pitchFamily="34" charset="0"/>
              </a:rPr>
              <a:t>time</a:t>
            </a:r>
            <a:r>
              <a:rPr lang="en-US" sz="1200" b="0" i="0" dirty="0">
                <a:solidFill>
                  <a:srgbClr val="555555"/>
                </a:solidFill>
                <a:effectLst/>
                <a:latin typeface="CourierNewPSMT"/>
                <a:ea typeface="Arial" panose="020B0604020202020204" pitchFamily="34" charset="0"/>
                <a:cs typeface="Arial" panose="020B0604020202020204" pitchFamily="34" charset="0"/>
              </a:rPr>
              <a:t>-</a:t>
            </a:r>
            <a:r>
              <a:rPr lang="en-US" sz="1200" b="0" i="0" dirty="0">
                <a:solidFill>
                  <a:srgbClr val="FF6600"/>
                </a:solidFill>
                <a:effectLst/>
                <a:latin typeface="CourierNewPSMT"/>
                <a:ea typeface="Arial" panose="020B0604020202020204" pitchFamily="34" charset="0"/>
                <a:cs typeface="Arial" panose="020B0604020202020204" pitchFamily="34" charset="0"/>
              </a:rPr>
              <a:t>9.5</a:t>
            </a:r>
            <a:r>
              <a:rPr lang="en-US" sz="1200" b="0" i="0" dirty="0">
                <a:solidFill>
                  <a:srgbClr val="000000"/>
                </a:solidFill>
                <a:effectLst/>
                <a:latin typeface="CourierNewPSMT"/>
                <a:ea typeface="Arial" panose="020B0604020202020204" pitchFamily="34" charset="0"/>
                <a:cs typeface="Arial" panose="020B0604020202020204" pitchFamily="34" charset="0"/>
              </a:rPr>
              <a:t>)</a:t>
            </a:r>
            <a:r>
              <a:rPr lang="en-US" sz="1200" b="0" i="0" dirty="0">
                <a:solidFill>
                  <a:srgbClr val="555555"/>
                </a:solidFill>
                <a:effectLst/>
                <a:latin typeface="CourierNewPSMT"/>
                <a:ea typeface="Arial" panose="020B0604020202020204" pitchFamily="34" charset="0"/>
                <a:cs typeface="Arial" panose="020B0604020202020204" pitchFamily="34" charset="0"/>
              </a:rPr>
              <a:t>**</a:t>
            </a:r>
            <a:r>
              <a:rPr lang="en-US" sz="1200" b="0" i="0" dirty="0">
                <a:solidFill>
                  <a:srgbClr val="FF6600"/>
                </a:solidFill>
                <a:effectLst/>
                <a:latin typeface="CourierNewPSMT"/>
                <a:ea typeface="Arial" panose="020B0604020202020204" pitchFamily="34" charset="0"/>
                <a:cs typeface="Arial" panose="020B0604020202020204" pitchFamily="34" charset="0"/>
              </a:rPr>
              <a:t>2 </a:t>
            </a:r>
            <a:r>
              <a:rPr lang="en-US" sz="1200" b="0" i="0" dirty="0">
                <a:solidFill>
                  <a:srgbClr val="555555"/>
                </a:solidFill>
                <a:effectLst/>
                <a:latin typeface="CourierNewPSMT"/>
                <a:ea typeface="Arial" panose="020B0604020202020204" pitchFamily="34" charset="0"/>
                <a:cs typeface="Arial" panose="020B0604020202020204" pitchFamily="34" charset="0"/>
              </a:rPr>
              <a:t>+ </a:t>
            </a:r>
            <a:r>
              <a:rPr lang="en-US" sz="1200" b="0" i="0" dirty="0">
                <a:solidFill>
                  <a:srgbClr val="FF6600"/>
                </a:solidFill>
                <a:effectLst/>
                <a:latin typeface="CourierNewPSMT"/>
                <a:ea typeface="Arial" panose="020B0604020202020204" pitchFamily="34" charset="0"/>
                <a:cs typeface="Arial" panose="020B0604020202020204" pitchFamily="34" charset="0"/>
              </a:rPr>
              <a:t>1</a:t>
            </a:r>
            <a:br>
              <a:rPr lang="en-US" sz="1200" b="0" i="0" dirty="0">
                <a:solidFill>
                  <a:srgbClr val="FF6600"/>
                </a:solidFill>
                <a:effectLst/>
                <a:latin typeface="CourierNewPSMT"/>
                <a:ea typeface="Arial" panose="020B0604020202020204" pitchFamily="34" charset="0"/>
                <a:cs typeface="Arial" panose="020B0604020202020204" pitchFamily="34" charset="0"/>
              </a:rPr>
            </a:br>
            <a:r>
              <a:rPr lang="en-US" sz="1200" b="0" i="0" dirty="0" err="1">
                <a:solidFill>
                  <a:srgbClr val="000088"/>
                </a:solidFill>
                <a:effectLst/>
                <a:latin typeface="CourierNewPSMT"/>
                <a:ea typeface="Arial" panose="020B0604020202020204" pitchFamily="34" charset="0"/>
                <a:cs typeface="Arial" panose="020B0604020202020204" pitchFamily="34" charset="0"/>
              </a:rPr>
              <a:t>plt</a:t>
            </a:r>
            <a:r>
              <a:rPr lang="en-US" sz="1200" b="0" i="0" dirty="0" err="1">
                <a:solidFill>
                  <a:srgbClr val="555555"/>
                </a:solidFill>
                <a:effectLst/>
                <a:latin typeface="CourierNewPSMT"/>
                <a:ea typeface="Arial" panose="020B0604020202020204" pitchFamily="34" charset="0"/>
                <a:cs typeface="Arial" panose="020B0604020202020204" pitchFamily="34" charset="0"/>
              </a:rPr>
              <a:t>.</a:t>
            </a:r>
            <a:r>
              <a:rPr lang="en-US" sz="1200" b="0" i="0" dirty="0" err="1">
                <a:solidFill>
                  <a:srgbClr val="000088"/>
                </a:solidFill>
                <a:effectLst/>
                <a:latin typeface="CourierNewPSMT"/>
                <a:ea typeface="Arial" panose="020B0604020202020204" pitchFamily="34" charset="0"/>
                <a:cs typeface="Arial" panose="020B0604020202020204" pitchFamily="34" charset="0"/>
              </a:rPr>
              <a:t>scatter</a:t>
            </a:r>
            <a:r>
              <a:rPr lang="en-US" sz="1200" b="0" i="0" dirty="0">
                <a:solidFill>
                  <a:srgbClr val="000000"/>
                </a:solidFill>
                <a:effectLst/>
                <a:latin typeface="CourierNewPSMT"/>
                <a:ea typeface="Arial" panose="020B0604020202020204" pitchFamily="34" charset="0"/>
                <a:cs typeface="Arial" panose="020B0604020202020204" pitchFamily="34" charset="0"/>
              </a:rPr>
              <a:t>(</a:t>
            </a:r>
            <a:r>
              <a:rPr lang="en-US" sz="1200" b="0" i="0" dirty="0" err="1">
                <a:solidFill>
                  <a:srgbClr val="000088"/>
                </a:solidFill>
                <a:effectLst/>
                <a:latin typeface="CourierNewPSMT"/>
                <a:ea typeface="Arial" panose="020B0604020202020204" pitchFamily="34" charset="0"/>
                <a:cs typeface="Arial" panose="020B0604020202020204" pitchFamily="34" charset="0"/>
              </a:rPr>
              <a:t>time</a:t>
            </a:r>
            <a:r>
              <a:rPr lang="en-US" sz="1200" b="0" i="0" dirty="0" err="1">
                <a:solidFill>
                  <a:srgbClr val="000000"/>
                </a:solidFill>
                <a:effectLst/>
                <a:latin typeface="CourierNewPSMT"/>
                <a:ea typeface="Arial" panose="020B0604020202020204" pitchFamily="34" charset="0"/>
                <a:cs typeface="Arial" panose="020B0604020202020204" pitchFamily="34" charset="0"/>
              </a:rPr>
              <a:t>,</a:t>
            </a:r>
            <a:r>
              <a:rPr lang="en-US" sz="1200" b="0" i="0" dirty="0" err="1">
                <a:solidFill>
                  <a:srgbClr val="000088"/>
                </a:solidFill>
                <a:effectLst/>
                <a:latin typeface="CourierNewPSMT"/>
                <a:ea typeface="Arial" panose="020B0604020202020204" pitchFamily="34" charset="0"/>
                <a:cs typeface="Arial" panose="020B0604020202020204" pitchFamily="34" charset="0"/>
              </a:rPr>
              <a:t>speed</a:t>
            </a:r>
            <a:r>
              <a:rPr lang="en-US" sz="1200" b="0" i="0" dirty="0">
                <a:solidFill>
                  <a:srgbClr val="000000"/>
                </a:solidFill>
                <a:effectLst/>
                <a:latin typeface="CourierNewPSMT"/>
                <a:ea typeface="Arial" panose="020B0604020202020204" pitchFamily="34" charset="0"/>
                <a:cs typeface="Arial" panose="020B0604020202020204" pitchFamily="34" charset="0"/>
              </a:rPr>
              <a:t>);</a:t>
            </a:r>
            <a:endParaRPr lang="en-US" sz="1200" dirty="0"/>
          </a:p>
        </p:txBody>
      </p:sp>
      <p:pic>
        <p:nvPicPr>
          <p:cNvPr id="8" name="Picture 7">
            <a:extLst>
              <a:ext uri="{FF2B5EF4-FFF2-40B4-BE49-F238E27FC236}">
                <a16:creationId xmlns:a16="http://schemas.microsoft.com/office/drawing/2014/main" id="{B16B05CB-8C6E-4DCE-AF90-6076D66C2A80}"/>
              </a:ext>
            </a:extLst>
          </p:cNvPr>
          <p:cNvPicPr>
            <a:picLocks noChangeAspect="1"/>
          </p:cNvPicPr>
          <p:nvPr/>
        </p:nvPicPr>
        <p:blipFill rotWithShape="1">
          <a:blip r:embed="rId3"/>
          <a:srcRect l="20026" t="5687" r="24215"/>
          <a:stretch/>
        </p:blipFill>
        <p:spPr>
          <a:xfrm>
            <a:off x="5279922" y="1794960"/>
            <a:ext cx="3141406" cy="2109261"/>
          </a:xfrm>
          <a:prstGeom prst="rect">
            <a:avLst/>
          </a:prstGeom>
        </p:spPr>
      </p:pic>
      <p:sp>
        <p:nvSpPr>
          <p:cNvPr id="9" name="TextBox 8">
            <a:extLst>
              <a:ext uri="{FF2B5EF4-FFF2-40B4-BE49-F238E27FC236}">
                <a16:creationId xmlns:a16="http://schemas.microsoft.com/office/drawing/2014/main" id="{60FCB9F9-DD28-49A7-BEC0-665A0DF6619F}"/>
              </a:ext>
            </a:extLst>
          </p:cNvPr>
          <p:cNvSpPr txBox="1"/>
          <p:nvPr/>
        </p:nvSpPr>
        <p:spPr>
          <a:xfrm>
            <a:off x="4195916" y="516543"/>
            <a:ext cx="3746089" cy="307777"/>
          </a:xfrm>
          <a:prstGeom prst="rect">
            <a:avLst/>
          </a:prstGeom>
          <a:noFill/>
        </p:spPr>
        <p:txBody>
          <a:bodyPr wrap="square">
            <a:spAutoFit/>
          </a:bodyPr>
          <a:lstStyle/>
          <a:p>
            <a:pPr algn="just"/>
            <a:r>
              <a:rPr lang="en-US" dirty="0" err="1">
                <a:latin typeface="Muli"/>
              </a:rPr>
              <a:t>Dữ</a:t>
            </a:r>
            <a:r>
              <a:rPr lang="en-US" dirty="0">
                <a:latin typeface="Muli"/>
              </a:rPr>
              <a:t> </a:t>
            </a:r>
            <a:r>
              <a:rPr lang="en-US" dirty="0" err="1">
                <a:latin typeface="Muli"/>
              </a:rPr>
              <a:t>liệu</a:t>
            </a:r>
            <a:r>
              <a:rPr lang="en-US" dirty="0">
                <a:latin typeface="Muli"/>
              </a:rPr>
              <a:t> </a:t>
            </a:r>
            <a:r>
              <a:rPr lang="en-US" dirty="0" err="1">
                <a:latin typeface="Muli"/>
              </a:rPr>
              <a:t>ví</a:t>
            </a:r>
            <a:r>
              <a:rPr lang="en-US" dirty="0">
                <a:latin typeface="Muli"/>
              </a:rPr>
              <a:t> </a:t>
            </a:r>
            <a:r>
              <a:rPr lang="en-US" dirty="0" err="1">
                <a:latin typeface="Muli"/>
              </a:rPr>
              <a:t>dụ</a:t>
            </a:r>
            <a:r>
              <a:rPr lang="en-US" dirty="0">
                <a:latin typeface="Muli"/>
              </a:rPr>
              <a:t> </a:t>
            </a:r>
            <a:r>
              <a:rPr lang="en-US" dirty="0" err="1">
                <a:latin typeface="Muli"/>
              </a:rPr>
              <a:t>hàm</a:t>
            </a:r>
            <a:r>
              <a:rPr lang="en-US" dirty="0">
                <a:latin typeface="Muli"/>
              </a:rPr>
              <a:t> </a:t>
            </a:r>
            <a:r>
              <a:rPr lang="en-US" dirty="0" err="1">
                <a:latin typeface="Muli"/>
              </a:rPr>
              <a:t>bậc</a:t>
            </a:r>
            <a:r>
              <a:rPr lang="en-US" dirty="0">
                <a:latin typeface="Muli"/>
              </a:rPr>
              <a:t> </a:t>
            </a:r>
            <a:r>
              <a:rPr lang="en-US" dirty="0" err="1">
                <a:latin typeface="Muli"/>
              </a:rPr>
              <a:t>hai</a:t>
            </a:r>
            <a:r>
              <a:rPr lang="en-US" dirty="0">
                <a:latin typeface="Muli"/>
              </a:rPr>
              <a:t> </a:t>
            </a:r>
            <a:r>
              <a:rPr lang="en-US" dirty="0" err="1">
                <a:latin typeface="Muli"/>
              </a:rPr>
              <a:t>với</a:t>
            </a:r>
            <a:r>
              <a:rPr lang="en-US" dirty="0">
                <a:latin typeface="Muli"/>
              </a:rPr>
              <a:t> </a:t>
            </a:r>
            <a:r>
              <a:rPr lang="en-US" dirty="0" err="1">
                <a:latin typeface="Muli"/>
              </a:rPr>
              <a:t>một</a:t>
            </a:r>
            <a:r>
              <a:rPr lang="en-US" dirty="0">
                <a:latin typeface="Muli"/>
              </a:rPr>
              <a:t> </a:t>
            </a:r>
            <a:r>
              <a:rPr lang="en-US" dirty="0" err="1">
                <a:latin typeface="Muli"/>
              </a:rPr>
              <a:t>vài</a:t>
            </a:r>
            <a:r>
              <a:rPr lang="en-US" dirty="0">
                <a:latin typeface="Muli"/>
              </a:rPr>
              <a:t> </a:t>
            </a:r>
            <a:r>
              <a:rPr lang="en-US" dirty="0" err="1">
                <a:latin typeface="Muli"/>
              </a:rPr>
              <a:t>nhiễu</a:t>
            </a:r>
            <a:r>
              <a:rPr lang="en-US" dirty="0">
                <a:latin typeface="Muli"/>
              </a:rPr>
              <a:t>:</a:t>
            </a:r>
          </a:p>
        </p:txBody>
      </p:sp>
      <p:sp>
        <p:nvSpPr>
          <p:cNvPr id="10" name="TextBox 9">
            <a:extLst>
              <a:ext uri="{FF2B5EF4-FFF2-40B4-BE49-F238E27FC236}">
                <a16:creationId xmlns:a16="http://schemas.microsoft.com/office/drawing/2014/main" id="{CED1367B-FD1F-477F-B16D-EDFFF8795993}"/>
              </a:ext>
            </a:extLst>
          </p:cNvPr>
          <p:cNvSpPr txBox="1"/>
          <p:nvPr/>
        </p:nvSpPr>
        <p:spPr>
          <a:xfrm>
            <a:off x="449827" y="2339566"/>
            <a:ext cx="4680262" cy="1169551"/>
          </a:xfrm>
          <a:prstGeom prst="rect">
            <a:avLst/>
          </a:prstGeom>
          <a:noFill/>
        </p:spPr>
        <p:txBody>
          <a:bodyPr wrap="square">
            <a:spAutoFit/>
          </a:bodyPr>
          <a:lstStyle/>
          <a:p>
            <a:pPr algn="just"/>
            <a:r>
              <a:rPr lang="en-US" dirty="0" err="1">
                <a:latin typeface="Muli"/>
              </a:rPr>
              <a:t>Phỏng</a:t>
            </a:r>
            <a:r>
              <a:rPr lang="en-US" dirty="0">
                <a:latin typeface="Muli"/>
              </a:rPr>
              <a:t> </a:t>
            </a:r>
            <a:r>
              <a:rPr lang="en-US" dirty="0" err="1">
                <a:latin typeface="Muli"/>
              </a:rPr>
              <a:t>đoán</a:t>
            </a:r>
            <a:r>
              <a:rPr lang="en-US" dirty="0">
                <a:latin typeface="Muli"/>
              </a:rPr>
              <a:t> </a:t>
            </a:r>
            <a:r>
              <a:rPr lang="en-US" dirty="0" err="1">
                <a:latin typeface="Muli"/>
              </a:rPr>
              <a:t>rằng</a:t>
            </a:r>
            <a:r>
              <a:rPr lang="en-US" dirty="0">
                <a:latin typeface="Muli"/>
              </a:rPr>
              <a:t> </a:t>
            </a:r>
            <a:r>
              <a:rPr lang="en-US" dirty="0" err="1">
                <a:latin typeface="Muli"/>
              </a:rPr>
              <a:t>đồ</a:t>
            </a:r>
            <a:r>
              <a:rPr lang="en-US" dirty="0">
                <a:latin typeface="Muli"/>
              </a:rPr>
              <a:t> </a:t>
            </a:r>
            <a:r>
              <a:rPr lang="en-US" dirty="0" err="1">
                <a:latin typeface="Muli"/>
              </a:rPr>
              <a:t>thị</a:t>
            </a:r>
            <a:r>
              <a:rPr lang="en-US" dirty="0">
                <a:latin typeface="Muli"/>
              </a:rPr>
              <a:t> </a:t>
            </a:r>
            <a:r>
              <a:rPr lang="en-US" dirty="0" err="1">
                <a:latin typeface="Muli"/>
              </a:rPr>
              <a:t>trên</a:t>
            </a:r>
            <a:r>
              <a:rPr lang="en-US" dirty="0">
                <a:latin typeface="Muli"/>
              </a:rPr>
              <a:t> </a:t>
            </a:r>
            <a:r>
              <a:rPr lang="en-US" dirty="0" err="1">
                <a:latin typeface="Muli"/>
              </a:rPr>
              <a:t>là</a:t>
            </a:r>
            <a:r>
              <a:rPr lang="en-US" dirty="0">
                <a:latin typeface="Muli"/>
              </a:rPr>
              <a:t> </a:t>
            </a:r>
            <a:r>
              <a:rPr lang="en-US" dirty="0" err="1">
                <a:latin typeface="Muli"/>
              </a:rPr>
              <a:t>một</a:t>
            </a:r>
            <a:r>
              <a:rPr lang="en-US" dirty="0">
                <a:latin typeface="Muli"/>
              </a:rPr>
              <a:t> </a:t>
            </a:r>
            <a:r>
              <a:rPr lang="en-US" dirty="0" err="1">
                <a:latin typeface="Muli"/>
              </a:rPr>
              <a:t>hàm</a:t>
            </a:r>
            <a:r>
              <a:rPr lang="en-US" dirty="0">
                <a:latin typeface="Muli"/>
              </a:rPr>
              <a:t> </a:t>
            </a:r>
            <a:r>
              <a:rPr lang="en-US" dirty="0" err="1">
                <a:latin typeface="Muli"/>
              </a:rPr>
              <a:t>bậc</a:t>
            </a:r>
            <a:r>
              <a:rPr lang="en-US" dirty="0">
                <a:latin typeface="Muli"/>
              </a:rPr>
              <a:t> </a:t>
            </a:r>
            <a:r>
              <a:rPr lang="en-US" dirty="0" err="1">
                <a:latin typeface="Muli"/>
              </a:rPr>
              <a:t>hai</a:t>
            </a:r>
            <a:r>
              <a:rPr lang="en-US" dirty="0">
                <a:latin typeface="Muli"/>
              </a:rPr>
              <a:t> </a:t>
            </a:r>
            <a:r>
              <a:rPr lang="en-US" dirty="0" err="1">
                <a:latin typeface="Muli"/>
              </a:rPr>
              <a:t>có</a:t>
            </a:r>
            <a:r>
              <a:rPr lang="en-US" dirty="0">
                <a:latin typeface="Muli"/>
              </a:rPr>
              <a:t> </a:t>
            </a:r>
            <a:r>
              <a:rPr lang="en-US" dirty="0" err="1">
                <a:latin typeface="Muli"/>
              </a:rPr>
              <a:t>dạng</a:t>
            </a:r>
            <a:r>
              <a:rPr lang="en-US" dirty="0">
                <a:latin typeface="Muli"/>
              </a:rPr>
              <a:t>:</a:t>
            </a:r>
          </a:p>
          <a:p>
            <a:pPr algn="just"/>
            <a:r>
              <a:rPr lang="en-US" dirty="0">
                <a:latin typeface="Muli"/>
              </a:rPr>
              <a:t>   	</a:t>
            </a:r>
            <a:r>
              <a:rPr lang="vi-VN" dirty="0">
                <a:latin typeface="Muli"/>
              </a:rPr>
              <a:t>a * (time ** 2) + (b * time) + c</a:t>
            </a:r>
            <a:endParaRPr lang="en-US" dirty="0">
              <a:latin typeface="Muli"/>
            </a:endParaRPr>
          </a:p>
          <a:p>
            <a:pPr algn="just"/>
            <a:r>
              <a:rPr lang="en-US" dirty="0">
                <a:latin typeface="Muli"/>
              </a:rPr>
              <a:t>M</a:t>
            </a:r>
            <a:r>
              <a:rPr lang="vi-VN" dirty="0">
                <a:latin typeface="Muli"/>
              </a:rPr>
              <a:t>ọi hàm bậc hai đều được xác định đầy đủ bởi ba tham số a, b và c. Do đó, để tìm hàm bậc hai tốt nhất, chúng ta chỉ cần tìm các giá trị tốt nhất của a, b và c</a:t>
            </a:r>
            <a:endParaRPr lang="en-US" dirty="0">
              <a:latin typeface="Muli"/>
            </a:endParaRPr>
          </a:p>
        </p:txBody>
      </p:sp>
      <p:sp>
        <p:nvSpPr>
          <p:cNvPr id="13" name="TextBox 12">
            <a:extLst>
              <a:ext uri="{FF2B5EF4-FFF2-40B4-BE49-F238E27FC236}">
                <a16:creationId xmlns:a16="http://schemas.microsoft.com/office/drawing/2014/main" id="{CA6F1D47-E70E-463F-B6F9-1A9D19B1FE77}"/>
              </a:ext>
            </a:extLst>
          </p:cNvPr>
          <p:cNvSpPr txBox="1"/>
          <p:nvPr/>
        </p:nvSpPr>
        <p:spPr>
          <a:xfrm>
            <a:off x="449827" y="3447561"/>
            <a:ext cx="4605184" cy="738664"/>
          </a:xfrm>
          <a:prstGeom prst="rect">
            <a:avLst/>
          </a:prstGeom>
          <a:noFill/>
        </p:spPr>
        <p:txBody>
          <a:bodyPr wrap="square">
            <a:spAutoFit/>
          </a:bodyPr>
          <a:lstStyle/>
          <a:p>
            <a:pPr marR="0" algn="just" rtl="0">
              <a:spcBef>
                <a:spcPts val="0"/>
              </a:spcBef>
              <a:spcAft>
                <a:spcPts val="0"/>
              </a:spcAft>
            </a:pPr>
            <a:r>
              <a:rPr lang="en-US" sz="1400" b="0" i="0" dirty="0">
                <a:solidFill>
                  <a:srgbClr val="000000"/>
                </a:solidFill>
                <a:effectLst/>
                <a:latin typeface="Muli"/>
                <a:ea typeface="Arial" panose="020B0604020202020204" pitchFamily="34" charset="0"/>
                <a:cs typeface="Arial" panose="020B0604020202020204" pitchFamily="34" charset="0"/>
              </a:rPr>
              <a:t>P</a:t>
            </a:r>
            <a:r>
              <a:rPr lang="vi-VN" sz="1400" b="0" i="0" dirty="0">
                <a:solidFill>
                  <a:srgbClr val="000000"/>
                </a:solidFill>
                <a:effectLst/>
                <a:latin typeface="Muli"/>
                <a:ea typeface="Arial" panose="020B0604020202020204" pitchFamily="34" charset="0"/>
                <a:cs typeface="Arial" panose="020B0604020202020204" pitchFamily="34" charset="0"/>
              </a:rPr>
              <a:t>hân biệt rõ ràng giữa đầu vào của </a:t>
            </a:r>
            <a:r>
              <a:rPr lang="en-US" sz="1400" b="0" i="0" dirty="0" err="1">
                <a:solidFill>
                  <a:srgbClr val="000000"/>
                </a:solidFill>
                <a:effectLst/>
                <a:latin typeface="Muli"/>
                <a:ea typeface="Arial" panose="020B0604020202020204" pitchFamily="34" charset="0"/>
                <a:cs typeface="Arial" panose="020B0604020202020204" pitchFamily="34" charset="0"/>
              </a:rPr>
              <a:t>hàm</a:t>
            </a:r>
            <a:r>
              <a:rPr lang="en-US" sz="1400" b="0" i="0" dirty="0">
                <a:solidFill>
                  <a:srgbClr val="000000"/>
                </a:solidFill>
                <a:effectLst/>
                <a:latin typeface="Muli"/>
                <a:ea typeface="Arial" panose="020B0604020202020204" pitchFamily="34" charset="0"/>
                <a:cs typeface="Arial" panose="020B0604020202020204" pitchFamily="34" charset="0"/>
              </a:rPr>
              <a:t> </a:t>
            </a:r>
            <a:r>
              <a:rPr lang="vi-VN" sz="1400" b="0" i="0" dirty="0">
                <a:solidFill>
                  <a:srgbClr val="000000"/>
                </a:solidFill>
                <a:effectLst/>
                <a:latin typeface="Muli"/>
                <a:ea typeface="Arial" panose="020B0604020202020204" pitchFamily="34" charset="0"/>
                <a:cs typeface="Arial" panose="020B0604020202020204" pitchFamily="34" charset="0"/>
              </a:rPr>
              <a:t>(thời gian khi đo tốc độ của tàu lượn) và các tham số của nó (các giá trị xác định </a:t>
            </a:r>
            <a:r>
              <a:rPr lang="en-US" dirty="0" err="1">
                <a:latin typeface="Muli"/>
                <a:ea typeface="Arial" panose="020B0604020202020204" pitchFamily="34" charset="0"/>
                <a:cs typeface="Arial" panose="020B0604020202020204" pitchFamily="34" charset="0"/>
              </a:rPr>
              <a:t>hàm</a:t>
            </a:r>
            <a:r>
              <a:rPr lang="vi-VN" sz="1400" b="0" i="0" dirty="0">
                <a:solidFill>
                  <a:srgbClr val="000000"/>
                </a:solidFill>
                <a:effectLst/>
                <a:latin typeface="Muli"/>
                <a:ea typeface="Arial" panose="020B0604020202020204" pitchFamily="34" charset="0"/>
                <a:cs typeface="Arial" panose="020B0604020202020204" pitchFamily="34" charset="0"/>
              </a:rPr>
              <a:t> bậc hai đang thử)</a:t>
            </a:r>
            <a:endParaRPr lang="en-US" dirty="0">
              <a:effectLst/>
            </a:endParaRPr>
          </a:p>
        </p:txBody>
      </p:sp>
      <p:sp>
        <p:nvSpPr>
          <p:cNvPr id="14" name="TextBox 13">
            <a:extLst>
              <a:ext uri="{FF2B5EF4-FFF2-40B4-BE49-F238E27FC236}">
                <a16:creationId xmlns:a16="http://schemas.microsoft.com/office/drawing/2014/main" id="{0C993B51-D219-463C-AA63-559704CF45CF}"/>
              </a:ext>
            </a:extLst>
          </p:cNvPr>
          <p:cNvSpPr txBox="1"/>
          <p:nvPr/>
        </p:nvSpPr>
        <p:spPr>
          <a:xfrm>
            <a:off x="1748604" y="4155447"/>
            <a:ext cx="5646789" cy="1138773"/>
          </a:xfrm>
          <a:prstGeom prst="rect">
            <a:avLst/>
          </a:prstGeom>
          <a:noFill/>
        </p:spPr>
        <p:txBody>
          <a:bodyPr wrap="square">
            <a:spAutoFit/>
          </a:bodyPr>
          <a:lstStyle/>
          <a:p>
            <a:r>
              <a:rPr lang="en-US" sz="1800" b="1" i="0" dirty="0">
                <a:solidFill>
                  <a:srgbClr val="006699"/>
                </a:solidFill>
                <a:effectLst/>
                <a:latin typeface="CourierNewPS-BoldMT"/>
              </a:rPr>
              <a:t>def </a:t>
            </a:r>
            <a:r>
              <a:rPr lang="en-US" sz="1800" b="0" i="0" dirty="0">
                <a:solidFill>
                  <a:srgbClr val="CC00FF"/>
                </a:solidFill>
                <a:effectLst/>
                <a:latin typeface="CourierNewPSMT"/>
              </a:rPr>
              <a:t>f</a:t>
            </a:r>
            <a:r>
              <a:rPr lang="en-US" sz="1800" b="0" i="0" dirty="0">
                <a:solidFill>
                  <a:srgbClr val="000000"/>
                </a:solidFill>
                <a:effectLst/>
                <a:latin typeface="CourierNewPSMT"/>
              </a:rPr>
              <a:t>(</a:t>
            </a:r>
            <a:r>
              <a:rPr lang="en-US" sz="1800" b="0" i="0" dirty="0">
                <a:solidFill>
                  <a:srgbClr val="000088"/>
                </a:solidFill>
                <a:effectLst/>
                <a:latin typeface="CourierNewPSMT"/>
              </a:rPr>
              <a:t>t</a:t>
            </a:r>
            <a:r>
              <a:rPr lang="en-US" sz="1800" b="0" i="0" dirty="0">
                <a:solidFill>
                  <a:srgbClr val="000000"/>
                </a:solidFill>
                <a:effectLst/>
                <a:latin typeface="CourierNewPSMT"/>
              </a:rPr>
              <a:t>, </a:t>
            </a:r>
            <a:r>
              <a:rPr lang="en-US" sz="1800" b="0" i="0" dirty="0">
                <a:solidFill>
                  <a:srgbClr val="000088"/>
                </a:solidFill>
                <a:effectLst/>
                <a:latin typeface="CourierNewPSMT"/>
              </a:rPr>
              <a:t>params</a:t>
            </a:r>
            <a:r>
              <a:rPr lang="en-US" sz="1800" b="0" i="0" dirty="0">
                <a:solidFill>
                  <a:srgbClr val="000000"/>
                </a:solidFill>
                <a:effectLst/>
                <a:latin typeface="CourierNewPSMT"/>
              </a:rPr>
              <a:t>):</a:t>
            </a:r>
            <a:br>
              <a:rPr lang="en-US" sz="1800" b="0" i="0" dirty="0">
                <a:solidFill>
                  <a:srgbClr val="000000"/>
                </a:solidFill>
                <a:effectLst/>
                <a:latin typeface="CourierNewPSMT"/>
              </a:rPr>
            </a:br>
            <a:r>
              <a:rPr lang="en-US" sz="1800" b="0" i="0" dirty="0">
                <a:solidFill>
                  <a:srgbClr val="000000"/>
                </a:solidFill>
                <a:effectLst/>
                <a:latin typeface="CourierNewPSMT"/>
              </a:rPr>
              <a:t>	</a:t>
            </a:r>
            <a:r>
              <a:rPr lang="en-US" sz="1800" b="0" i="0" dirty="0" err="1">
                <a:solidFill>
                  <a:srgbClr val="000088"/>
                </a:solidFill>
                <a:effectLst/>
                <a:latin typeface="CourierNewPSMT"/>
              </a:rPr>
              <a:t>a</a:t>
            </a:r>
            <a:r>
              <a:rPr lang="en-US" sz="1800" b="0" i="0" dirty="0" err="1">
                <a:solidFill>
                  <a:srgbClr val="000000"/>
                </a:solidFill>
                <a:effectLst/>
                <a:latin typeface="CourierNewPSMT"/>
              </a:rPr>
              <a:t>,</a:t>
            </a:r>
            <a:r>
              <a:rPr lang="en-US" sz="1800" b="0" i="0" dirty="0" err="1">
                <a:solidFill>
                  <a:srgbClr val="000088"/>
                </a:solidFill>
                <a:effectLst/>
                <a:latin typeface="CourierNewPSMT"/>
              </a:rPr>
              <a:t>b</a:t>
            </a:r>
            <a:r>
              <a:rPr lang="en-US" sz="1800" b="0" i="0" dirty="0" err="1">
                <a:solidFill>
                  <a:srgbClr val="000000"/>
                </a:solidFill>
                <a:effectLst/>
                <a:latin typeface="CourierNewPSMT"/>
              </a:rPr>
              <a:t>,</a:t>
            </a:r>
            <a:r>
              <a:rPr lang="en-US" sz="1800" b="0" i="0" dirty="0" err="1">
                <a:solidFill>
                  <a:srgbClr val="000088"/>
                </a:solidFill>
                <a:effectLst/>
                <a:latin typeface="CourierNewPSMT"/>
              </a:rPr>
              <a:t>c</a:t>
            </a:r>
            <a:r>
              <a:rPr lang="en-US" sz="1800" b="0" i="0" dirty="0">
                <a:solidFill>
                  <a:srgbClr val="000088"/>
                </a:solidFill>
                <a:effectLst/>
                <a:latin typeface="CourierNewPSMT"/>
              </a:rPr>
              <a:t> </a:t>
            </a:r>
            <a:r>
              <a:rPr lang="en-US" sz="1800" b="0" i="0" dirty="0">
                <a:solidFill>
                  <a:srgbClr val="555555"/>
                </a:solidFill>
                <a:effectLst/>
                <a:latin typeface="CourierNewPSMT"/>
              </a:rPr>
              <a:t>= </a:t>
            </a:r>
            <a:r>
              <a:rPr lang="en-US" sz="1800" b="0" i="0" dirty="0">
                <a:solidFill>
                  <a:srgbClr val="000088"/>
                </a:solidFill>
                <a:effectLst/>
                <a:latin typeface="CourierNewPSMT"/>
              </a:rPr>
              <a:t>params</a:t>
            </a:r>
            <a:br>
              <a:rPr lang="en-US" sz="1800" b="0" i="0" dirty="0">
                <a:solidFill>
                  <a:srgbClr val="000088"/>
                </a:solidFill>
                <a:effectLst/>
                <a:latin typeface="CourierNewPSMT"/>
              </a:rPr>
            </a:br>
            <a:r>
              <a:rPr lang="en-US" sz="1800" b="0" i="0" dirty="0">
                <a:solidFill>
                  <a:srgbClr val="000088"/>
                </a:solidFill>
                <a:effectLst/>
                <a:latin typeface="CourierNewPSMT"/>
              </a:rPr>
              <a:t>	</a:t>
            </a:r>
            <a:r>
              <a:rPr lang="en-US" sz="1800" b="1" i="0" dirty="0">
                <a:solidFill>
                  <a:srgbClr val="006699"/>
                </a:solidFill>
                <a:effectLst/>
                <a:latin typeface="CourierNewPS-BoldMT"/>
              </a:rPr>
              <a:t>return </a:t>
            </a:r>
            <a:r>
              <a:rPr lang="en-US" sz="1800" b="0" i="0" dirty="0">
                <a:solidFill>
                  <a:srgbClr val="000088"/>
                </a:solidFill>
                <a:effectLst/>
                <a:latin typeface="CourierNewPSMT"/>
              </a:rPr>
              <a:t>a</a:t>
            </a:r>
            <a:r>
              <a:rPr lang="en-US" sz="1800" b="0" i="0" dirty="0">
                <a:solidFill>
                  <a:srgbClr val="555555"/>
                </a:solidFill>
                <a:effectLst/>
                <a:latin typeface="CourierNewPSMT"/>
              </a:rPr>
              <a:t>*</a:t>
            </a:r>
            <a:r>
              <a:rPr lang="en-US" sz="1800" b="0" i="0" dirty="0">
                <a:solidFill>
                  <a:srgbClr val="000000"/>
                </a:solidFill>
                <a:effectLst/>
                <a:latin typeface="CourierNewPSMT"/>
              </a:rPr>
              <a:t>(</a:t>
            </a:r>
            <a:r>
              <a:rPr lang="en-US" sz="1800" b="0" i="0" dirty="0">
                <a:solidFill>
                  <a:srgbClr val="000088"/>
                </a:solidFill>
                <a:effectLst/>
                <a:latin typeface="CourierNewPSMT"/>
              </a:rPr>
              <a:t>t</a:t>
            </a:r>
            <a:r>
              <a:rPr lang="en-US" sz="1800" b="0" i="0" dirty="0">
                <a:solidFill>
                  <a:srgbClr val="555555"/>
                </a:solidFill>
                <a:effectLst/>
                <a:latin typeface="CourierNewPSMT"/>
              </a:rPr>
              <a:t>**</a:t>
            </a:r>
            <a:r>
              <a:rPr lang="en-US" sz="1800" b="0" i="0" dirty="0">
                <a:solidFill>
                  <a:srgbClr val="FF6600"/>
                </a:solidFill>
                <a:effectLst/>
                <a:latin typeface="CourierNewPSMT"/>
              </a:rPr>
              <a:t>2</a:t>
            </a:r>
            <a:r>
              <a:rPr lang="en-US" sz="1800" b="0" i="0" dirty="0">
                <a:solidFill>
                  <a:srgbClr val="000000"/>
                </a:solidFill>
                <a:effectLst/>
                <a:latin typeface="CourierNewPSMT"/>
              </a:rPr>
              <a:t>) </a:t>
            </a:r>
            <a:r>
              <a:rPr lang="en-US" sz="1800" b="0" i="0" dirty="0">
                <a:solidFill>
                  <a:srgbClr val="555555"/>
                </a:solidFill>
                <a:effectLst/>
                <a:latin typeface="CourierNewPSMT"/>
              </a:rPr>
              <a:t>+ </a:t>
            </a:r>
            <a:r>
              <a:rPr lang="en-US" sz="1800" b="0" i="0" dirty="0">
                <a:solidFill>
                  <a:srgbClr val="000000"/>
                </a:solidFill>
                <a:effectLst/>
                <a:latin typeface="CourierNewPSMT"/>
              </a:rPr>
              <a:t>(</a:t>
            </a:r>
            <a:r>
              <a:rPr lang="en-US" sz="1800" b="0" i="0" dirty="0">
                <a:solidFill>
                  <a:srgbClr val="000088"/>
                </a:solidFill>
                <a:effectLst/>
                <a:latin typeface="CourierNewPSMT"/>
              </a:rPr>
              <a:t>b</a:t>
            </a:r>
            <a:r>
              <a:rPr lang="en-US" sz="1800" b="0" i="0" dirty="0">
                <a:solidFill>
                  <a:srgbClr val="555555"/>
                </a:solidFill>
                <a:effectLst/>
                <a:latin typeface="CourierNewPSMT"/>
              </a:rPr>
              <a:t>*</a:t>
            </a:r>
            <a:r>
              <a:rPr lang="en-US" sz="1800" b="0" i="0" dirty="0">
                <a:solidFill>
                  <a:srgbClr val="000088"/>
                </a:solidFill>
                <a:effectLst/>
                <a:latin typeface="CourierNewPSMT"/>
              </a:rPr>
              <a:t>t</a:t>
            </a:r>
            <a:r>
              <a:rPr lang="en-US" sz="1800" b="0" i="0" dirty="0">
                <a:solidFill>
                  <a:srgbClr val="000000"/>
                </a:solidFill>
                <a:effectLst/>
                <a:latin typeface="CourierNewPSMT"/>
              </a:rPr>
              <a:t>) </a:t>
            </a:r>
            <a:r>
              <a:rPr lang="en-US" sz="1800" b="0" i="0" dirty="0">
                <a:solidFill>
                  <a:srgbClr val="555555"/>
                </a:solidFill>
                <a:effectLst/>
                <a:latin typeface="CourierNewPSMT"/>
              </a:rPr>
              <a:t>+ </a:t>
            </a:r>
            <a:r>
              <a:rPr lang="en-US" sz="1800" b="0" i="0" dirty="0">
                <a:solidFill>
                  <a:srgbClr val="000088"/>
                </a:solidFill>
                <a:effectLst/>
                <a:latin typeface="CourierNewPSMT"/>
              </a:rPr>
              <a:t>c</a:t>
            </a:r>
            <a:r>
              <a:rPr lang="en-US" sz="1800" dirty="0"/>
              <a:t> </a:t>
            </a:r>
            <a:br>
              <a:rPr lang="en-US" dirty="0"/>
            </a:br>
            <a:endParaRPr lang="en-US" dirty="0"/>
          </a:p>
        </p:txBody>
      </p:sp>
    </p:spTree>
    <p:extLst>
      <p:ext uri="{BB962C8B-B14F-4D97-AF65-F5344CB8AC3E}">
        <p14:creationId xmlns:p14="http://schemas.microsoft.com/office/powerpoint/2010/main" val="145174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5472"/>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Stochastic Gradient Descent </a:t>
            </a:r>
            <a:br>
              <a:rPr lang="en-US" dirty="0"/>
            </a:br>
            <a:br>
              <a:rPr lang="en-US" dirty="0"/>
            </a:br>
            <a:endParaRPr lang="en-US" dirty="0"/>
          </a:p>
        </p:txBody>
      </p:sp>
      <p:sp>
        <p:nvSpPr>
          <p:cNvPr id="9" name="TextBox 8">
            <a:extLst>
              <a:ext uri="{FF2B5EF4-FFF2-40B4-BE49-F238E27FC236}">
                <a16:creationId xmlns:a16="http://schemas.microsoft.com/office/drawing/2014/main" id="{FA24BF86-D861-4DFE-9FA7-2C7220482995}"/>
              </a:ext>
            </a:extLst>
          </p:cNvPr>
          <p:cNvSpPr txBox="1"/>
          <p:nvPr/>
        </p:nvSpPr>
        <p:spPr>
          <a:xfrm>
            <a:off x="4877107" y="818377"/>
            <a:ext cx="3896247" cy="492443"/>
          </a:xfrm>
          <a:prstGeom prst="rect">
            <a:avLst/>
          </a:prstGeom>
          <a:noFill/>
        </p:spPr>
        <p:txBody>
          <a:bodyPr wrap="square">
            <a:spAutoFit/>
          </a:bodyPr>
          <a:lstStyle/>
          <a:p>
            <a:r>
              <a:rPr lang="en-US" sz="1200" b="0" i="0" dirty="0">
                <a:solidFill>
                  <a:srgbClr val="000088"/>
                </a:solidFill>
                <a:effectLst/>
                <a:latin typeface="CourierNewPSMT"/>
              </a:rPr>
              <a:t>params </a:t>
            </a:r>
            <a:r>
              <a:rPr lang="en-US" sz="1200" b="0" i="0" dirty="0">
                <a:solidFill>
                  <a:srgbClr val="555555"/>
                </a:solidFill>
                <a:effectLst/>
                <a:latin typeface="CourierNewPSMT"/>
              </a:rPr>
              <a:t>= </a:t>
            </a:r>
            <a:r>
              <a:rPr lang="en-US" sz="1200" b="0" i="0" dirty="0" err="1">
                <a:solidFill>
                  <a:srgbClr val="000088"/>
                </a:solidFill>
                <a:effectLst/>
                <a:latin typeface="CourierNewPSMT"/>
              </a:rPr>
              <a:t>torch</a:t>
            </a:r>
            <a:r>
              <a:rPr lang="en-US" sz="1200" b="0" i="0" dirty="0" err="1">
                <a:solidFill>
                  <a:srgbClr val="555555"/>
                </a:solidFill>
                <a:effectLst/>
                <a:latin typeface="CourierNewPSMT"/>
              </a:rPr>
              <a:t>.</a:t>
            </a:r>
            <a:r>
              <a:rPr lang="en-US" sz="1200" b="0" i="0" dirty="0" err="1">
                <a:solidFill>
                  <a:srgbClr val="000088"/>
                </a:solidFill>
                <a:effectLst/>
                <a:latin typeface="CourierNewPSMT"/>
              </a:rPr>
              <a:t>randn</a:t>
            </a:r>
            <a:r>
              <a:rPr lang="en-US" sz="1200" b="0" i="0" dirty="0">
                <a:solidFill>
                  <a:srgbClr val="000000"/>
                </a:solidFill>
                <a:effectLst/>
                <a:latin typeface="CourierNewPSMT"/>
              </a:rPr>
              <a:t>(</a:t>
            </a:r>
            <a:r>
              <a:rPr lang="en-US" sz="1200" b="0" i="0" dirty="0">
                <a:solidFill>
                  <a:srgbClr val="FF6600"/>
                </a:solidFill>
                <a:effectLst/>
                <a:latin typeface="CourierNewPSMT"/>
              </a:rPr>
              <a:t>3</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000088"/>
                </a:solidFill>
                <a:effectLst/>
                <a:latin typeface="CourierNewPSMT"/>
              </a:rPr>
              <a:t>requires_grad</a:t>
            </a:r>
            <a:r>
              <a:rPr lang="en-US" sz="1200" b="0" i="0" dirty="0">
                <a:solidFill>
                  <a:srgbClr val="000088"/>
                </a:solidFill>
                <a:effectLst/>
                <a:latin typeface="CourierNewPSMT"/>
              </a:rPr>
              <a:t>_</a:t>
            </a:r>
            <a:r>
              <a:rPr lang="en-US" sz="1200" b="0" i="0" dirty="0">
                <a:solidFill>
                  <a:srgbClr val="000000"/>
                </a:solidFill>
                <a:effectLst/>
                <a:latin typeface="CourierNewPSMT"/>
              </a:rPr>
              <a:t>()</a:t>
            </a:r>
            <a:r>
              <a:rPr lang="en-US" sz="1200" dirty="0"/>
              <a:t> </a:t>
            </a:r>
            <a:br>
              <a:rPr lang="en-US" dirty="0"/>
            </a:br>
            <a:endParaRPr lang="en-US" dirty="0"/>
          </a:p>
        </p:txBody>
      </p:sp>
      <p:sp>
        <p:nvSpPr>
          <p:cNvPr id="6" name="TextBox 5">
            <a:extLst>
              <a:ext uri="{FF2B5EF4-FFF2-40B4-BE49-F238E27FC236}">
                <a16:creationId xmlns:a16="http://schemas.microsoft.com/office/drawing/2014/main" id="{00A65523-054A-468D-BA8C-B6E2064FAD71}"/>
              </a:ext>
            </a:extLst>
          </p:cNvPr>
          <p:cNvSpPr txBox="1"/>
          <p:nvPr/>
        </p:nvSpPr>
        <p:spPr>
          <a:xfrm>
            <a:off x="496098" y="502930"/>
            <a:ext cx="4075902" cy="769441"/>
          </a:xfrm>
          <a:prstGeom prst="rect">
            <a:avLst/>
          </a:prstGeom>
          <a:noFill/>
        </p:spPr>
        <p:txBody>
          <a:bodyPr wrap="square">
            <a:spAutoFit/>
          </a:bodyPr>
          <a:lstStyle/>
          <a:p>
            <a:pPr algn="just"/>
            <a:r>
              <a:rPr lang="en-US" b="1" i="0" dirty="0">
                <a:solidFill>
                  <a:srgbClr val="FF0000"/>
                </a:solidFill>
                <a:effectLst/>
                <a:latin typeface="Muli"/>
              </a:rPr>
              <a:t>STEP 1: INITIALIZE THE PARAMETERS</a:t>
            </a:r>
            <a:endParaRPr lang="en-US" dirty="0">
              <a:latin typeface="Muli"/>
            </a:endParaRPr>
          </a:p>
          <a:p>
            <a:pPr algn="just"/>
            <a:r>
              <a:rPr lang="en-US" dirty="0" err="1">
                <a:latin typeface="Muli"/>
              </a:rPr>
              <a:t>Khởi</a:t>
            </a:r>
            <a:r>
              <a:rPr lang="en-US" dirty="0">
                <a:latin typeface="Muli"/>
              </a:rPr>
              <a:t> </a:t>
            </a:r>
            <a:r>
              <a:rPr lang="en-US" dirty="0" err="1">
                <a:latin typeface="Muli"/>
              </a:rPr>
              <a:t>tạo</a:t>
            </a:r>
            <a:r>
              <a:rPr lang="en-US" dirty="0">
                <a:latin typeface="Muli"/>
              </a:rPr>
              <a:t> </a:t>
            </a:r>
            <a:r>
              <a:rPr lang="en-US" dirty="0" err="1">
                <a:latin typeface="Muli"/>
              </a:rPr>
              <a:t>các</a:t>
            </a:r>
            <a:r>
              <a:rPr lang="en-US" dirty="0">
                <a:latin typeface="Muli"/>
              </a:rPr>
              <a:t> </a:t>
            </a:r>
            <a:r>
              <a:rPr lang="en-US" dirty="0" err="1">
                <a:latin typeface="Muli"/>
              </a:rPr>
              <a:t>tham</a:t>
            </a:r>
            <a:r>
              <a:rPr lang="en-US" dirty="0">
                <a:latin typeface="Muli"/>
              </a:rPr>
              <a:t> </a:t>
            </a:r>
            <a:r>
              <a:rPr lang="en-US" dirty="0" err="1">
                <a:latin typeface="Muli"/>
              </a:rPr>
              <a:t>số</a:t>
            </a:r>
            <a:r>
              <a:rPr lang="en-US" dirty="0">
                <a:latin typeface="Muli"/>
              </a:rPr>
              <a:t> </a:t>
            </a:r>
            <a:r>
              <a:rPr lang="en-US" dirty="0" err="1">
                <a:latin typeface="Muli"/>
              </a:rPr>
              <a:t>bằng</a:t>
            </a:r>
            <a:r>
              <a:rPr lang="en-US" dirty="0">
                <a:latin typeface="Muli"/>
              </a:rPr>
              <a:t> </a:t>
            </a:r>
            <a:r>
              <a:rPr lang="en-US" dirty="0" err="1">
                <a:latin typeface="Muli"/>
              </a:rPr>
              <a:t>các</a:t>
            </a:r>
            <a:r>
              <a:rPr lang="en-US" dirty="0">
                <a:latin typeface="Muli"/>
              </a:rPr>
              <a:t> </a:t>
            </a:r>
            <a:r>
              <a:rPr lang="en-US" dirty="0" err="1">
                <a:latin typeface="Muli"/>
              </a:rPr>
              <a:t>giá</a:t>
            </a:r>
            <a:r>
              <a:rPr lang="en-US" dirty="0">
                <a:latin typeface="Muli"/>
              </a:rPr>
              <a:t> </a:t>
            </a:r>
            <a:r>
              <a:rPr lang="en-US" dirty="0" err="1">
                <a:latin typeface="Muli"/>
              </a:rPr>
              <a:t>trị</a:t>
            </a:r>
            <a:r>
              <a:rPr lang="en-US" dirty="0">
                <a:latin typeface="Muli"/>
              </a:rPr>
              <a:t> </a:t>
            </a:r>
            <a:r>
              <a:rPr lang="en-US" dirty="0" err="1">
                <a:latin typeface="Muli"/>
              </a:rPr>
              <a:t>ngẫu</a:t>
            </a:r>
            <a:r>
              <a:rPr lang="en-US" dirty="0">
                <a:latin typeface="Muli"/>
              </a:rPr>
              <a:t> </a:t>
            </a:r>
            <a:r>
              <a:rPr lang="en-US" dirty="0" err="1">
                <a:latin typeface="Muli"/>
              </a:rPr>
              <a:t>nhiên</a:t>
            </a:r>
            <a:r>
              <a:rPr lang="en-US" dirty="0">
                <a:latin typeface="Muli"/>
              </a:rPr>
              <a:t> </a:t>
            </a:r>
            <a:r>
              <a:rPr lang="en-US" dirty="0" err="1">
                <a:latin typeface="Muli"/>
              </a:rPr>
              <a:t>và</a:t>
            </a:r>
            <a:r>
              <a:rPr lang="en-US" dirty="0">
                <a:latin typeface="Muli"/>
              </a:rPr>
              <a:t> </a:t>
            </a:r>
            <a:r>
              <a:rPr lang="vi-VN" dirty="0">
                <a:solidFill>
                  <a:schemeClr val="bg2"/>
                </a:solidFill>
                <a:latin typeface="Muli"/>
              </a:rPr>
              <a:t>gắn thẻ</a:t>
            </a:r>
            <a:r>
              <a:rPr lang="en-US" dirty="0">
                <a:solidFill>
                  <a:schemeClr val="bg2"/>
                </a:solidFill>
                <a:latin typeface="Muli"/>
              </a:rPr>
              <a:t> </a:t>
            </a:r>
            <a:r>
              <a:rPr lang="vi-VN" dirty="0">
                <a:solidFill>
                  <a:schemeClr val="bg2"/>
                </a:solidFill>
                <a:latin typeface="Muli"/>
              </a:rPr>
              <a:t>biến</a:t>
            </a:r>
            <a:r>
              <a:rPr lang="en-US" dirty="0">
                <a:solidFill>
                  <a:schemeClr val="bg2"/>
                </a:solidFill>
                <a:latin typeface="Muli"/>
              </a:rPr>
              <a:t> </a:t>
            </a:r>
            <a:r>
              <a:rPr lang="en-US" dirty="0" err="1">
                <a:solidFill>
                  <a:schemeClr val="bg2"/>
                </a:solidFill>
                <a:latin typeface="Muli"/>
              </a:rPr>
              <a:t>để</a:t>
            </a:r>
            <a:r>
              <a:rPr lang="en-US" dirty="0">
                <a:solidFill>
                  <a:schemeClr val="bg2"/>
                </a:solidFill>
                <a:latin typeface="Muli"/>
              </a:rPr>
              <a:t> </a:t>
            </a:r>
            <a:r>
              <a:rPr lang="en-US" dirty="0" err="1">
                <a:solidFill>
                  <a:schemeClr val="bg2"/>
                </a:solidFill>
                <a:latin typeface="Muli"/>
              </a:rPr>
              <a:t>yêu</a:t>
            </a:r>
            <a:r>
              <a:rPr lang="en-US" dirty="0">
                <a:solidFill>
                  <a:schemeClr val="bg2"/>
                </a:solidFill>
                <a:latin typeface="Muli"/>
              </a:rPr>
              <a:t> </a:t>
            </a:r>
            <a:r>
              <a:rPr lang="en-US" dirty="0" err="1">
                <a:solidFill>
                  <a:schemeClr val="bg2"/>
                </a:solidFill>
                <a:latin typeface="Muli"/>
              </a:rPr>
              <a:t>cầu</a:t>
            </a:r>
            <a:r>
              <a:rPr lang="en-US" dirty="0">
                <a:solidFill>
                  <a:schemeClr val="bg2"/>
                </a:solidFill>
                <a:latin typeface="Muli"/>
              </a:rPr>
              <a:t> </a:t>
            </a:r>
            <a:r>
              <a:rPr lang="en-US" dirty="0" err="1">
                <a:solidFill>
                  <a:schemeClr val="bg2"/>
                </a:solidFill>
                <a:latin typeface="Muli"/>
              </a:rPr>
              <a:t>tính</a:t>
            </a:r>
            <a:r>
              <a:rPr lang="en-US" dirty="0">
                <a:solidFill>
                  <a:schemeClr val="bg2"/>
                </a:solidFill>
                <a:latin typeface="Muli"/>
              </a:rPr>
              <a:t> gradient</a:t>
            </a:r>
            <a:r>
              <a:rPr lang="en-US" sz="1600" dirty="0">
                <a:solidFill>
                  <a:schemeClr val="bg2"/>
                </a:solidFill>
                <a:latin typeface="Muli"/>
              </a:rPr>
              <a:t>.</a:t>
            </a:r>
            <a:endParaRPr lang="en-US" sz="1600" dirty="0"/>
          </a:p>
        </p:txBody>
      </p:sp>
      <p:sp>
        <p:nvSpPr>
          <p:cNvPr id="10" name="TextBox 9">
            <a:extLst>
              <a:ext uri="{FF2B5EF4-FFF2-40B4-BE49-F238E27FC236}">
                <a16:creationId xmlns:a16="http://schemas.microsoft.com/office/drawing/2014/main" id="{55726A29-53B6-4E09-A920-7BA71135A517}"/>
              </a:ext>
            </a:extLst>
          </p:cNvPr>
          <p:cNvSpPr txBox="1"/>
          <p:nvPr/>
        </p:nvSpPr>
        <p:spPr>
          <a:xfrm>
            <a:off x="496098" y="1278317"/>
            <a:ext cx="4575686" cy="523220"/>
          </a:xfrm>
          <a:prstGeom prst="rect">
            <a:avLst/>
          </a:prstGeom>
          <a:noFill/>
        </p:spPr>
        <p:txBody>
          <a:bodyPr wrap="square">
            <a:spAutoFit/>
          </a:bodyPr>
          <a:lstStyle/>
          <a:p>
            <a:r>
              <a:rPr lang="en-US" sz="1400" b="1" i="0" dirty="0">
                <a:solidFill>
                  <a:srgbClr val="FF0000"/>
                </a:solidFill>
                <a:effectLst/>
                <a:latin typeface="Muli"/>
              </a:rPr>
              <a:t>STEP 2: CALCULATE THE PREDICTIONS</a:t>
            </a:r>
          </a:p>
          <a:p>
            <a:r>
              <a:rPr lang="en-US" sz="1400" dirty="0">
                <a:latin typeface="Muli"/>
              </a:rPr>
              <a:t>T</a:t>
            </a:r>
            <a:r>
              <a:rPr lang="vi-VN" sz="1400" dirty="0">
                <a:latin typeface="Muli"/>
              </a:rPr>
              <a:t>ạo một hàm để xem các dự đoán</a:t>
            </a:r>
            <a:r>
              <a:rPr lang="en-US" sz="1400" dirty="0">
                <a:latin typeface="Muli"/>
              </a:rPr>
              <a:t>.</a:t>
            </a:r>
            <a:endParaRPr lang="en-US" sz="1400" i="0" dirty="0">
              <a:solidFill>
                <a:schemeClr val="bg2"/>
              </a:solidFill>
              <a:effectLst/>
              <a:latin typeface="Muli"/>
            </a:endParaRPr>
          </a:p>
        </p:txBody>
      </p:sp>
      <p:sp>
        <p:nvSpPr>
          <p:cNvPr id="11" name="TextBox 10">
            <a:extLst>
              <a:ext uri="{FF2B5EF4-FFF2-40B4-BE49-F238E27FC236}">
                <a16:creationId xmlns:a16="http://schemas.microsoft.com/office/drawing/2014/main" id="{B41EB612-6140-47F4-96A1-2405175C9558}"/>
              </a:ext>
            </a:extLst>
          </p:cNvPr>
          <p:cNvSpPr txBox="1"/>
          <p:nvPr/>
        </p:nvSpPr>
        <p:spPr>
          <a:xfrm>
            <a:off x="4880886" y="1087706"/>
            <a:ext cx="4575686" cy="276999"/>
          </a:xfrm>
          <a:prstGeom prst="rect">
            <a:avLst/>
          </a:prstGeom>
          <a:noFill/>
        </p:spPr>
        <p:txBody>
          <a:bodyPr wrap="square">
            <a:spAutoFit/>
          </a:bodyPr>
          <a:lstStyle/>
          <a:p>
            <a:r>
              <a:rPr lang="en-US" sz="1200" b="0" i="0" dirty="0">
                <a:solidFill>
                  <a:srgbClr val="000088"/>
                </a:solidFill>
                <a:effectLst/>
                <a:latin typeface="CourierNewPSMT"/>
              </a:rPr>
              <a:t>preds </a:t>
            </a:r>
            <a:r>
              <a:rPr lang="en-US" sz="1200" b="0" i="0" dirty="0">
                <a:solidFill>
                  <a:srgbClr val="555555"/>
                </a:solidFill>
                <a:effectLst/>
                <a:latin typeface="CourierNewPSMT"/>
              </a:rPr>
              <a:t>= </a:t>
            </a:r>
            <a:r>
              <a:rPr lang="en-US" sz="1200" b="0" i="0" dirty="0">
                <a:solidFill>
                  <a:srgbClr val="000088"/>
                </a:solidFill>
                <a:effectLst/>
                <a:latin typeface="CourierNewPSMT"/>
              </a:rPr>
              <a:t>f</a:t>
            </a:r>
            <a:r>
              <a:rPr lang="en-US" sz="1200" b="0" i="0" dirty="0">
                <a:solidFill>
                  <a:srgbClr val="000000"/>
                </a:solidFill>
                <a:effectLst/>
                <a:latin typeface="CourierNewPSMT"/>
              </a:rPr>
              <a:t>(</a:t>
            </a:r>
            <a:r>
              <a:rPr lang="en-US" sz="1200" b="0" i="0" dirty="0">
                <a:solidFill>
                  <a:srgbClr val="000088"/>
                </a:solidFill>
                <a:effectLst/>
                <a:latin typeface="CourierNewPSMT"/>
              </a:rPr>
              <a:t>time</a:t>
            </a:r>
            <a:r>
              <a:rPr lang="en-US" sz="1200" b="0" i="0" dirty="0">
                <a:solidFill>
                  <a:srgbClr val="000000"/>
                </a:solidFill>
                <a:effectLst/>
                <a:latin typeface="CourierNewPSMT"/>
              </a:rPr>
              <a:t>, </a:t>
            </a:r>
            <a:r>
              <a:rPr lang="en-US" sz="1200" b="0" i="0" dirty="0">
                <a:solidFill>
                  <a:srgbClr val="000088"/>
                </a:solidFill>
                <a:effectLst/>
                <a:latin typeface="CourierNewPSMT"/>
              </a:rPr>
              <a:t>params</a:t>
            </a:r>
            <a:r>
              <a:rPr lang="en-US" sz="1200" b="0" i="0" dirty="0">
                <a:solidFill>
                  <a:srgbClr val="000000"/>
                </a:solidFill>
                <a:effectLst/>
                <a:latin typeface="CourierNewPSMT"/>
              </a:rPr>
              <a:t>)</a:t>
            </a:r>
            <a:r>
              <a:rPr lang="en-US" sz="1200" dirty="0"/>
              <a:t> </a:t>
            </a:r>
          </a:p>
        </p:txBody>
      </p:sp>
      <p:sp>
        <p:nvSpPr>
          <p:cNvPr id="13" name="TextBox 12">
            <a:extLst>
              <a:ext uri="{FF2B5EF4-FFF2-40B4-BE49-F238E27FC236}">
                <a16:creationId xmlns:a16="http://schemas.microsoft.com/office/drawing/2014/main" id="{A5B698AD-4779-47CF-8C61-E8CB4B4DDB37}"/>
              </a:ext>
            </a:extLst>
          </p:cNvPr>
          <p:cNvSpPr txBox="1"/>
          <p:nvPr/>
        </p:nvSpPr>
        <p:spPr>
          <a:xfrm>
            <a:off x="496098" y="1792443"/>
            <a:ext cx="5137786" cy="1015663"/>
          </a:xfrm>
          <a:prstGeom prst="rect">
            <a:avLst/>
          </a:prstGeom>
          <a:noFill/>
        </p:spPr>
        <p:txBody>
          <a:bodyPr wrap="square">
            <a:spAutoFit/>
          </a:bodyPr>
          <a:lstStyle/>
          <a:p>
            <a:r>
              <a:rPr lang="en-US" sz="1200" b="1" i="0" dirty="0">
                <a:solidFill>
                  <a:srgbClr val="006699"/>
                </a:solidFill>
                <a:effectLst/>
                <a:latin typeface="CourierNewPS-BoldMT"/>
              </a:rPr>
              <a:t>def </a:t>
            </a:r>
            <a:r>
              <a:rPr lang="en-US" sz="1200" b="0" i="0" dirty="0" err="1">
                <a:solidFill>
                  <a:srgbClr val="CC00FF"/>
                </a:solidFill>
                <a:effectLst/>
                <a:latin typeface="CourierNewPSMT"/>
              </a:rPr>
              <a:t>show_preds</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000000"/>
                </a:solidFill>
                <a:effectLst/>
                <a:latin typeface="CourierNewPSMT"/>
              </a:rPr>
              <a:t>, </a:t>
            </a:r>
            <a:r>
              <a:rPr lang="en-US" sz="1200" b="0" i="0" dirty="0">
                <a:solidFill>
                  <a:srgbClr val="000088"/>
                </a:solidFill>
                <a:effectLst/>
                <a:latin typeface="CourierNewPSMT"/>
              </a:rPr>
              <a:t>ax</a:t>
            </a:r>
            <a:r>
              <a:rPr lang="en-US" sz="1200" b="0" i="0" dirty="0">
                <a:solidFill>
                  <a:srgbClr val="555555"/>
                </a:solidFill>
                <a:effectLst/>
                <a:latin typeface="CourierNewPSMT"/>
              </a:rPr>
              <a:t>=</a:t>
            </a:r>
            <a:r>
              <a:rPr lang="en-US" sz="1200" b="0" i="0" dirty="0">
                <a:solidFill>
                  <a:srgbClr val="336666"/>
                </a:solidFill>
                <a:effectLst/>
                <a:latin typeface="CourierNewPSMT"/>
              </a:rPr>
              <a:t>None</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1" i="0" dirty="0">
                <a:solidFill>
                  <a:srgbClr val="006699"/>
                </a:solidFill>
                <a:effectLst/>
                <a:latin typeface="CourierNewPS-BoldMT"/>
              </a:rPr>
              <a:t>if </a:t>
            </a:r>
            <a:r>
              <a:rPr lang="en-US" sz="1200" b="0" i="0" dirty="0">
                <a:solidFill>
                  <a:srgbClr val="000088"/>
                </a:solidFill>
                <a:effectLst/>
                <a:latin typeface="CourierNewPSMT"/>
              </a:rPr>
              <a:t>ax </a:t>
            </a:r>
            <a:r>
              <a:rPr lang="en-US" sz="1200" b="1" i="0" dirty="0">
                <a:solidFill>
                  <a:srgbClr val="000000"/>
                </a:solidFill>
                <a:effectLst/>
                <a:latin typeface="CourierNewPS-BoldMT"/>
              </a:rPr>
              <a:t>is </a:t>
            </a:r>
            <a:r>
              <a:rPr lang="en-US" sz="1200" b="0" i="0" dirty="0">
                <a:solidFill>
                  <a:srgbClr val="336666"/>
                </a:solidFill>
                <a:effectLst/>
                <a:latin typeface="CourierNewPSMT"/>
              </a:rPr>
              <a:t>None</a:t>
            </a:r>
            <a:r>
              <a:rPr lang="en-US" sz="1200" b="0" i="0" dirty="0">
                <a:solidFill>
                  <a:srgbClr val="000000"/>
                </a:solidFill>
                <a:effectLst/>
                <a:latin typeface="CourierNewPSMT"/>
              </a:rPr>
              <a:t>: </a:t>
            </a:r>
            <a:r>
              <a:rPr lang="en-US" sz="1200" b="0" i="0" dirty="0">
                <a:solidFill>
                  <a:srgbClr val="000088"/>
                </a:solidFill>
                <a:effectLst/>
                <a:latin typeface="CourierNewPSMT"/>
              </a:rPr>
              <a:t>ax</a:t>
            </a:r>
            <a:r>
              <a:rPr lang="en-US" sz="1200" b="0" i="0" dirty="0">
                <a:solidFill>
                  <a:srgbClr val="555555"/>
                </a:solidFill>
                <a:effectLst/>
                <a:latin typeface="CourierNewPSMT"/>
              </a:rPr>
              <a:t>=</a:t>
            </a:r>
            <a:r>
              <a:rPr lang="en-US" sz="1200" b="0" i="0" dirty="0" err="1">
                <a:solidFill>
                  <a:srgbClr val="000088"/>
                </a:solidFill>
                <a:effectLst/>
                <a:latin typeface="CourierNewPSMT"/>
              </a:rPr>
              <a:t>plt</a:t>
            </a:r>
            <a:r>
              <a:rPr lang="en-US" sz="1200" b="0" i="0" dirty="0" err="1">
                <a:solidFill>
                  <a:srgbClr val="555555"/>
                </a:solidFill>
                <a:effectLst/>
                <a:latin typeface="CourierNewPSMT"/>
              </a:rPr>
              <a:t>.</a:t>
            </a:r>
            <a:r>
              <a:rPr lang="en-US" sz="1200" b="0" i="0" dirty="0" err="1">
                <a:solidFill>
                  <a:srgbClr val="000088"/>
                </a:solidFill>
                <a:effectLst/>
                <a:latin typeface="CourierNewPSMT"/>
              </a:rPr>
              <a:t>subplots</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0" i="0" dirty="0" err="1">
                <a:solidFill>
                  <a:srgbClr val="000088"/>
                </a:solidFill>
                <a:effectLst/>
                <a:latin typeface="CourierNewPSMT"/>
              </a:rPr>
              <a:t>ax</a:t>
            </a:r>
            <a:r>
              <a:rPr lang="en-US" sz="1200" b="0" i="0" dirty="0" err="1">
                <a:solidFill>
                  <a:srgbClr val="555555"/>
                </a:solidFill>
                <a:effectLst/>
                <a:latin typeface="CourierNewPSMT"/>
              </a:rPr>
              <a:t>.</a:t>
            </a:r>
            <a:r>
              <a:rPr lang="en-US" sz="1200" b="0" i="0" dirty="0" err="1">
                <a:solidFill>
                  <a:srgbClr val="000088"/>
                </a:solidFill>
                <a:effectLst/>
                <a:latin typeface="CourierNewPSMT"/>
              </a:rPr>
              <a:t>scatter</a:t>
            </a:r>
            <a:r>
              <a:rPr lang="en-US" sz="1200" b="0" i="0" dirty="0">
                <a:solidFill>
                  <a:srgbClr val="000000"/>
                </a:solidFill>
                <a:effectLst/>
                <a:latin typeface="CourierNewPSMT"/>
              </a:rPr>
              <a:t>(</a:t>
            </a:r>
            <a:r>
              <a:rPr lang="en-US" sz="1200" b="0" i="0" dirty="0">
                <a:solidFill>
                  <a:srgbClr val="000088"/>
                </a:solidFill>
                <a:effectLst/>
                <a:latin typeface="CourierNewPSMT"/>
              </a:rPr>
              <a:t>time</a:t>
            </a:r>
            <a:r>
              <a:rPr lang="en-US" sz="1200" b="0" i="0" dirty="0">
                <a:solidFill>
                  <a:srgbClr val="000000"/>
                </a:solidFill>
                <a:effectLst/>
                <a:latin typeface="CourierNewPSMT"/>
              </a:rPr>
              <a:t>, </a:t>
            </a:r>
            <a:r>
              <a:rPr lang="en-US" sz="1200" b="0" i="0" dirty="0">
                <a:solidFill>
                  <a:srgbClr val="000088"/>
                </a:solidFill>
                <a:effectLst/>
                <a:latin typeface="CourierNewPSMT"/>
              </a:rPr>
              <a:t>speed</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0" i="0" dirty="0" err="1">
                <a:solidFill>
                  <a:srgbClr val="000088"/>
                </a:solidFill>
                <a:effectLst/>
                <a:latin typeface="CourierNewPSMT"/>
              </a:rPr>
              <a:t>ax</a:t>
            </a:r>
            <a:r>
              <a:rPr lang="en-US" sz="1200" b="0" i="0" dirty="0" err="1">
                <a:solidFill>
                  <a:srgbClr val="555555"/>
                </a:solidFill>
                <a:effectLst/>
                <a:latin typeface="CourierNewPSMT"/>
              </a:rPr>
              <a:t>.</a:t>
            </a:r>
            <a:r>
              <a:rPr lang="en-US" sz="1200" b="0" i="0" dirty="0" err="1">
                <a:solidFill>
                  <a:srgbClr val="000088"/>
                </a:solidFill>
                <a:effectLst/>
                <a:latin typeface="CourierNewPSMT"/>
              </a:rPr>
              <a:t>scatter</a:t>
            </a:r>
            <a:r>
              <a:rPr lang="en-US" sz="1200" b="0" i="0" dirty="0">
                <a:solidFill>
                  <a:srgbClr val="000000"/>
                </a:solidFill>
                <a:effectLst/>
                <a:latin typeface="CourierNewPSMT"/>
              </a:rPr>
              <a:t>(</a:t>
            </a:r>
            <a:r>
              <a:rPr lang="en-US" sz="1200" b="0" i="0" dirty="0">
                <a:solidFill>
                  <a:srgbClr val="000088"/>
                </a:solidFill>
                <a:effectLst/>
                <a:latin typeface="CourierNewPSMT"/>
              </a:rPr>
              <a:t>time</a:t>
            </a:r>
            <a:r>
              <a:rPr lang="en-US" sz="1200" b="0" i="0" dirty="0">
                <a:solidFill>
                  <a:srgbClr val="000000"/>
                </a:solidFill>
                <a:effectLst/>
                <a:latin typeface="CourierNewPSMT"/>
              </a:rPr>
              <a:t>, </a:t>
            </a:r>
            <a:r>
              <a:rPr lang="en-US" sz="1200" b="0" i="0" dirty="0" err="1">
                <a:solidFill>
                  <a:srgbClr val="000088"/>
                </a:solidFill>
                <a:effectLst/>
                <a:latin typeface="CourierNewPSMT"/>
              </a:rPr>
              <a:t>to_np</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000000"/>
                </a:solidFill>
                <a:effectLst/>
                <a:latin typeface="CourierNewPSMT"/>
              </a:rPr>
              <a:t>), </a:t>
            </a:r>
            <a:r>
              <a:rPr lang="en-US" sz="1200" b="0" i="0" dirty="0">
                <a:solidFill>
                  <a:srgbClr val="000088"/>
                </a:solidFill>
                <a:effectLst/>
                <a:latin typeface="CourierNewPSMT"/>
              </a:rPr>
              <a:t>color</a:t>
            </a:r>
            <a:r>
              <a:rPr lang="en-US" sz="1200" b="0" i="0" dirty="0">
                <a:solidFill>
                  <a:srgbClr val="555555"/>
                </a:solidFill>
                <a:effectLst/>
                <a:latin typeface="CourierNewPSMT"/>
              </a:rPr>
              <a:t>=</a:t>
            </a:r>
            <a:r>
              <a:rPr lang="en-US" sz="1200" b="0" i="0" dirty="0">
                <a:solidFill>
                  <a:srgbClr val="CC3300"/>
                </a:solidFill>
                <a:effectLst/>
                <a:latin typeface="CourierNewPSMT"/>
              </a:rPr>
              <a:t>'red’</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0" i="0" dirty="0" err="1">
                <a:solidFill>
                  <a:srgbClr val="000088"/>
                </a:solidFill>
                <a:effectLst/>
                <a:latin typeface="CourierNewPSMT"/>
              </a:rPr>
              <a:t>ax</a:t>
            </a:r>
            <a:r>
              <a:rPr lang="en-US" sz="1200" b="0" i="0" dirty="0" err="1">
                <a:solidFill>
                  <a:srgbClr val="555555"/>
                </a:solidFill>
                <a:effectLst/>
                <a:latin typeface="CourierNewPSMT"/>
              </a:rPr>
              <a:t>.</a:t>
            </a:r>
            <a:r>
              <a:rPr lang="en-US" sz="1200" b="0" i="0" dirty="0" err="1">
                <a:solidFill>
                  <a:srgbClr val="000088"/>
                </a:solidFill>
                <a:effectLst/>
                <a:latin typeface="CourierNewPSMT"/>
              </a:rPr>
              <a:t>set_ylim</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300</a:t>
            </a:r>
            <a:r>
              <a:rPr lang="en-US" sz="1200" b="0" i="0" dirty="0">
                <a:solidFill>
                  <a:srgbClr val="000000"/>
                </a:solidFill>
                <a:effectLst/>
                <a:latin typeface="CourierNewPSMT"/>
              </a:rPr>
              <a:t>,</a:t>
            </a:r>
            <a:r>
              <a:rPr lang="en-US" sz="1200" b="0" i="0" dirty="0">
                <a:solidFill>
                  <a:srgbClr val="FF6600"/>
                </a:solidFill>
                <a:effectLst/>
                <a:latin typeface="CourierNewPSMT"/>
              </a:rPr>
              <a:t>100</a:t>
            </a:r>
            <a:r>
              <a:rPr lang="en-US" sz="1200" b="0" i="0" dirty="0">
                <a:solidFill>
                  <a:srgbClr val="000000"/>
                </a:solidFill>
                <a:effectLst/>
                <a:latin typeface="CourierNewPSMT"/>
              </a:rPr>
              <a:t>)</a:t>
            </a:r>
            <a:r>
              <a:rPr lang="en-US" sz="1200" dirty="0"/>
              <a:t> </a:t>
            </a:r>
          </a:p>
        </p:txBody>
      </p:sp>
      <p:sp>
        <p:nvSpPr>
          <p:cNvPr id="15" name="TextBox 14">
            <a:extLst>
              <a:ext uri="{FF2B5EF4-FFF2-40B4-BE49-F238E27FC236}">
                <a16:creationId xmlns:a16="http://schemas.microsoft.com/office/drawing/2014/main" id="{C13D13DA-7388-45C6-A6E1-A3B55BA2A251}"/>
              </a:ext>
            </a:extLst>
          </p:cNvPr>
          <p:cNvSpPr txBox="1"/>
          <p:nvPr/>
        </p:nvSpPr>
        <p:spPr>
          <a:xfrm>
            <a:off x="4877107" y="1323315"/>
            <a:ext cx="4697360" cy="276999"/>
          </a:xfrm>
          <a:prstGeom prst="rect">
            <a:avLst/>
          </a:prstGeom>
          <a:noFill/>
        </p:spPr>
        <p:txBody>
          <a:bodyPr wrap="square">
            <a:spAutoFit/>
          </a:bodyPr>
          <a:lstStyle/>
          <a:p>
            <a:r>
              <a:rPr lang="en-US" sz="1200" b="0" i="0" dirty="0" err="1">
                <a:solidFill>
                  <a:srgbClr val="000088"/>
                </a:solidFill>
                <a:effectLst/>
                <a:latin typeface="CourierNewPSMT"/>
              </a:rPr>
              <a:t>show_preds</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000000"/>
                </a:solidFill>
                <a:effectLst/>
                <a:latin typeface="CourierNewPSMT"/>
              </a:rPr>
              <a:t>)</a:t>
            </a:r>
            <a:r>
              <a:rPr lang="en-US" sz="1200" dirty="0"/>
              <a:t> </a:t>
            </a:r>
          </a:p>
        </p:txBody>
      </p:sp>
      <p:pic>
        <p:nvPicPr>
          <p:cNvPr id="16" name="Picture 15">
            <a:extLst>
              <a:ext uri="{FF2B5EF4-FFF2-40B4-BE49-F238E27FC236}">
                <a16:creationId xmlns:a16="http://schemas.microsoft.com/office/drawing/2014/main" id="{EBF46AE6-CA1C-4262-A65B-26537D349D6C}"/>
              </a:ext>
            </a:extLst>
          </p:cNvPr>
          <p:cNvPicPr>
            <a:picLocks noChangeAspect="1"/>
          </p:cNvPicPr>
          <p:nvPr/>
        </p:nvPicPr>
        <p:blipFill rotWithShape="1">
          <a:blip r:embed="rId3"/>
          <a:srcRect l="17733" t="4615" r="27474"/>
          <a:stretch/>
        </p:blipFill>
        <p:spPr>
          <a:xfrm>
            <a:off x="5744497" y="1600314"/>
            <a:ext cx="2529349" cy="1662813"/>
          </a:xfrm>
          <a:prstGeom prst="rect">
            <a:avLst/>
          </a:prstGeom>
        </p:spPr>
      </p:pic>
      <p:sp>
        <p:nvSpPr>
          <p:cNvPr id="18" name="TextBox 17">
            <a:extLst>
              <a:ext uri="{FF2B5EF4-FFF2-40B4-BE49-F238E27FC236}">
                <a16:creationId xmlns:a16="http://schemas.microsoft.com/office/drawing/2014/main" id="{769AADE4-70D3-40AE-A2DB-D70E2E866277}"/>
              </a:ext>
            </a:extLst>
          </p:cNvPr>
          <p:cNvSpPr txBox="1"/>
          <p:nvPr/>
        </p:nvSpPr>
        <p:spPr>
          <a:xfrm>
            <a:off x="496098" y="2725326"/>
            <a:ext cx="4789538" cy="738664"/>
          </a:xfrm>
          <a:prstGeom prst="rect">
            <a:avLst/>
          </a:prstGeom>
          <a:noFill/>
        </p:spPr>
        <p:txBody>
          <a:bodyPr wrap="square">
            <a:spAutoFit/>
          </a:bodyPr>
          <a:lstStyle/>
          <a:p>
            <a:r>
              <a:rPr lang="en-US" b="1" i="0" dirty="0">
                <a:solidFill>
                  <a:srgbClr val="FF0000"/>
                </a:solidFill>
                <a:effectLst/>
                <a:latin typeface="Muli"/>
              </a:rPr>
              <a:t>STEP 3: CALCULATE THE LOSS</a:t>
            </a:r>
          </a:p>
          <a:p>
            <a:r>
              <a:rPr lang="en-US" dirty="0" err="1">
                <a:solidFill>
                  <a:schemeClr val="bg2"/>
                </a:solidFill>
                <a:latin typeface="Muli"/>
              </a:rPr>
              <a:t>Sử</a:t>
            </a:r>
            <a:r>
              <a:rPr lang="en-US" dirty="0">
                <a:solidFill>
                  <a:schemeClr val="bg2"/>
                </a:solidFill>
                <a:latin typeface="Muli"/>
              </a:rPr>
              <a:t> </a:t>
            </a:r>
            <a:r>
              <a:rPr lang="en-US" dirty="0" err="1">
                <a:solidFill>
                  <a:schemeClr val="bg2"/>
                </a:solidFill>
                <a:latin typeface="Muli"/>
              </a:rPr>
              <a:t>dụng</a:t>
            </a:r>
            <a:r>
              <a:rPr lang="en-US" dirty="0">
                <a:solidFill>
                  <a:schemeClr val="bg2"/>
                </a:solidFill>
                <a:latin typeface="Muli"/>
              </a:rPr>
              <a:t> </a:t>
            </a:r>
            <a:r>
              <a:rPr lang="en-US" dirty="0" err="1">
                <a:solidFill>
                  <a:schemeClr val="bg2"/>
                </a:solidFill>
                <a:latin typeface="Muli"/>
              </a:rPr>
              <a:t>sai</a:t>
            </a:r>
            <a:r>
              <a:rPr lang="en-US" dirty="0">
                <a:solidFill>
                  <a:schemeClr val="bg2"/>
                </a:solidFill>
                <a:latin typeface="Muli"/>
              </a:rPr>
              <a:t> </a:t>
            </a:r>
            <a:r>
              <a:rPr lang="en-US" dirty="0" err="1">
                <a:solidFill>
                  <a:schemeClr val="bg2"/>
                </a:solidFill>
                <a:latin typeface="Muli"/>
              </a:rPr>
              <a:t>số</a:t>
            </a:r>
            <a:r>
              <a:rPr lang="en-US" dirty="0">
                <a:solidFill>
                  <a:schemeClr val="bg2"/>
                </a:solidFill>
                <a:latin typeface="Muli"/>
              </a:rPr>
              <a:t> </a:t>
            </a:r>
            <a:r>
              <a:rPr lang="en-US" dirty="0" err="1">
                <a:solidFill>
                  <a:schemeClr val="bg2"/>
                </a:solidFill>
                <a:latin typeface="Muli"/>
              </a:rPr>
              <a:t>bình</a:t>
            </a:r>
            <a:r>
              <a:rPr lang="en-US" dirty="0">
                <a:solidFill>
                  <a:schemeClr val="bg2"/>
                </a:solidFill>
                <a:latin typeface="Muli"/>
              </a:rPr>
              <a:t> </a:t>
            </a:r>
            <a:r>
              <a:rPr lang="en-US" dirty="0" err="1">
                <a:solidFill>
                  <a:schemeClr val="bg2"/>
                </a:solidFill>
                <a:latin typeface="Muli"/>
              </a:rPr>
              <a:t>phương</a:t>
            </a:r>
            <a:r>
              <a:rPr lang="en-US" dirty="0">
                <a:solidFill>
                  <a:schemeClr val="bg2"/>
                </a:solidFill>
                <a:latin typeface="Muli"/>
              </a:rPr>
              <a:t> </a:t>
            </a:r>
            <a:r>
              <a:rPr lang="en-US" dirty="0" err="1">
                <a:solidFill>
                  <a:schemeClr val="bg2"/>
                </a:solidFill>
                <a:latin typeface="Muli"/>
              </a:rPr>
              <a:t>trung</a:t>
            </a:r>
            <a:r>
              <a:rPr lang="en-US" dirty="0">
                <a:solidFill>
                  <a:schemeClr val="bg2"/>
                </a:solidFill>
                <a:latin typeface="Muli"/>
              </a:rPr>
              <a:t> </a:t>
            </a:r>
            <a:r>
              <a:rPr lang="en-US" dirty="0" err="1">
                <a:solidFill>
                  <a:schemeClr val="bg2"/>
                </a:solidFill>
                <a:latin typeface="Muli"/>
              </a:rPr>
              <a:t>bình</a:t>
            </a:r>
            <a:r>
              <a:rPr lang="en-US" dirty="0">
                <a:solidFill>
                  <a:schemeClr val="bg2"/>
                </a:solidFill>
                <a:latin typeface="Muli"/>
              </a:rPr>
              <a:t> (</a:t>
            </a:r>
            <a:r>
              <a:rPr lang="en-US" dirty="0" err="1">
                <a:solidFill>
                  <a:schemeClr val="bg2"/>
                </a:solidFill>
                <a:latin typeface="Muli"/>
              </a:rPr>
              <a:t>mse</a:t>
            </a:r>
            <a:r>
              <a:rPr lang="en-US" dirty="0">
                <a:solidFill>
                  <a:schemeClr val="bg2"/>
                </a:solidFill>
                <a:latin typeface="Muli"/>
              </a:rPr>
              <a:t>) </a:t>
            </a:r>
            <a:r>
              <a:rPr lang="en-US" dirty="0" err="1">
                <a:solidFill>
                  <a:schemeClr val="bg2"/>
                </a:solidFill>
                <a:latin typeface="Muli"/>
              </a:rPr>
              <a:t>để</a:t>
            </a:r>
            <a:r>
              <a:rPr lang="en-US" dirty="0">
                <a:solidFill>
                  <a:schemeClr val="bg2"/>
                </a:solidFill>
                <a:latin typeface="Muli"/>
              </a:rPr>
              <a:t> </a:t>
            </a:r>
            <a:r>
              <a:rPr lang="en-US" dirty="0" err="1">
                <a:solidFill>
                  <a:schemeClr val="bg2"/>
                </a:solidFill>
                <a:latin typeface="Muli"/>
              </a:rPr>
              <a:t>tính</a:t>
            </a:r>
            <a:r>
              <a:rPr lang="en-US" dirty="0">
                <a:solidFill>
                  <a:schemeClr val="bg2"/>
                </a:solidFill>
                <a:latin typeface="Muli"/>
              </a:rPr>
              <a:t> </a:t>
            </a:r>
            <a:r>
              <a:rPr lang="en-US" dirty="0" err="1">
                <a:solidFill>
                  <a:schemeClr val="bg2"/>
                </a:solidFill>
                <a:latin typeface="Muli"/>
              </a:rPr>
              <a:t>độ</a:t>
            </a:r>
            <a:r>
              <a:rPr lang="en-US" dirty="0">
                <a:solidFill>
                  <a:schemeClr val="bg2"/>
                </a:solidFill>
                <a:latin typeface="Muli"/>
              </a:rPr>
              <a:t> </a:t>
            </a:r>
            <a:r>
              <a:rPr lang="en-US" dirty="0" err="1">
                <a:solidFill>
                  <a:schemeClr val="bg2"/>
                </a:solidFill>
                <a:latin typeface="Muli"/>
              </a:rPr>
              <a:t>chênh</a:t>
            </a:r>
            <a:r>
              <a:rPr lang="en-US" dirty="0">
                <a:solidFill>
                  <a:schemeClr val="bg2"/>
                </a:solidFill>
                <a:latin typeface="Muli"/>
              </a:rPr>
              <a:t> </a:t>
            </a:r>
            <a:r>
              <a:rPr lang="en-US" dirty="0" err="1">
                <a:solidFill>
                  <a:schemeClr val="bg2"/>
                </a:solidFill>
                <a:latin typeface="Muli"/>
              </a:rPr>
              <a:t>lệch</a:t>
            </a:r>
            <a:r>
              <a:rPr lang="en-US" dirty="0">
                <a:solidFill>
                  <a:schemeClr val="bg2"/>
                </a:solidFill>
                <a:latin typeface="Muli"/>
              </a:rPr>
              <a:t> </a:t>
            </a:r>
            <a:r>
              <a:rPr lang="en-US" dirty="0" err="1">
                <a:solidFill>
                  <a:schemeClr val="bg2"/>
                </a:solidFill>
                <a:latin typeface="Muli"/>
              </a:rPr>
              <a:t>giữa</a:t>
            </a:r>
            <a:r>
              <a:rPr lang="en-US" dirty="0">
                <a:solidFill>
                  <a:schemeClr val="bg2"/>
                </a:solidFill>
                <a:latin typeface="Muli"/>
              </a:rPr>
              <a:t> </a:t>
            </a:r>
            <a:r>
              <a:rPr lang="en-US" dirty="0" err="1">
                <a:solidFill>
                  <a:schemeClr val="bg2"/>
                </a:solidFill>
                <a:latin typeface="Muli"/>
              </a:rPr>
              <a:t>dự</a:t>
            </a:r>
            <a:r>
              <a:rPr lang="en-US" dirty="0">
                <a:solidFill>
                  <a:schemeClr val="bg2"/>
                </a:solidFill>
                <a:latin typeface="Muli"/>
              </a:rPr>
              <a:t> </a:t>
            </a:r>
            <a:r>
              <a:rPr lang="en-US" dirty="0" err="1">
                <a:solidFill>
                  <a:schemeClr val="bg2"/>
                </a:solidFill>
                <a:latin typeface="Muli"/>
              </a:rPr>
              <a:t>đoán</a:t>
            </a:r>
            <a:r>
              <a:rPr lang="en-US" dirty="0">
                <a:solidFill>
                  <a:schemeClr val="bg2"/>
                </a:solidFill>
                <a:latin typeface="Muli"/>
              </a:rPr>
              <a:t> </a:t>
            </a:r>
            <a:r>
              <a:rPr lang="en-US" dirty="0" err="1">
                <a:solidFill>
                  <a:schemeClr val="bg2"/>
                </a:solidFill>
                <a:latin typeface="Muli"/>
              </a:rPr>
              <a:t>và</a:t>
            </a:r>
            <a:r>
              <a:rPr lang="en-US" dirty="0">
                <a:solidFill>
                  <a:schemeClr val="bg2"/>
                </a:solidFill>
                <a:latin typeface="Muli"/>
              </a:rPr>
              <a:t> </a:t>
            </a:r>
            <a:r>
              <a:rPr lang="en-US" dirty="0" err="1">
                <a:solidFill>
                  <a:schemeClr val="bg2"/>
                </a:solidFill>
                <a:latin typeface="Muli"/>
              </a:rPr>
              <a:t>mục</a:t>
            </a:r>
            <a:r>
              <a:rPr lang="en-US" dirty="0">
                <a:solidFill>
                  <a:schemeClr val="bg2"/>
                </a:solidFill>
                <a:latin typeface="Muli"/>
              </a:rPr>
              <a:t> </a:t>
            </a:r>
            <a:r>
              <a:rPr lang="en-US" dirty="0" err="1">
                <a:solidFill>
                  <a:schemeClr val="bg2"/>
                </a:solidFill>
                <a:latin typeface="Muli"/>
              </a:rPr>
              <a:t>tiêu</a:t>
            </a:r>
            <a:r>
              <a:rPr lang="en-US" dirty="0">
                <a:solidFill>
                  <a:schemeClr val="bg2"/>
                </a:solidFill>
                <a:latin typeface="Muli"/>
              </a:rPr>
              <a:t>.</a:t>
            </a:r>
            <a:r>
              <a:rPr lang="en-US" dirty="0">
                <a:solidFill>
                  <a:srgbClr val="FF0000"/>
                </a:solidFill>
                <a:latin typeface="Muli"/>
              </a:rPr>
              <a:t> </a:t>
            </a:r>
          </a:p>
        </p:txBody>
      </p:sp>
      <p:sp>
        <p:nvSpPr>
          <p:cNvPr id="20" name="TextBox 19">
            <a:extLst>
              <a:ext uri="{FF2B5EF4-FFF2-40B4-BE49-F238E27FC236}">
                <a16:creationId xmlns:a16="http://schemas.microsoft.com/office/drawing/2014/main" id="{76A33E3F-AB97-4F17-B776-C74C3C82B6EB}"/>
              </a:ext>
            </a:extLst>
          </p:cNvPr>
          <p:cNvSpPr txBox="1"/>
          <p:nvPr/>
        </p:nvSpPr>
        <p:spPr>
          <a:xfrm>
            <a:off x="550393" y="3463990"/>
            <a:ext cx="4789538" cy="461665"/>
          </a:xfrm>
          <a:prstGeom prst="rect">
            <a:avLst/>
          </a:prstGeom>
          <a:noFill/>
        </p:spPr>
        <p:txBody>
          <a:bodyPr wrap="square">
            <a:spAutoFit/>
          </a:bodyPr>
          <a:lstStyle/>
          <a:p>
            <a:r>
              <a:rPr lang="en-US" sz="1200" b="1" i="0" dirty="0">
                <a:solidFill>
                  <a:srgbClr val="006699"/>
                </a:solidFill>
                <a:effectLst/>
                <a:latin typeface="CourierNewPS-BoldMT"/>
              </a:rPr>
              <a:t>def </a:t>
            </a:r>
            <a:r>
              <a:rPr lang="en-US" sz="1200" b="0" i="0" dirty="0" err="1">
                <a:solidFill>
                  <a:srgbClr val="CC00FF"/>
                </a:solidFill>
                <a:effectLst/>
                <a:latin typeface="CourierNewPSMT"/>
              </a:rPr>
              <a:t>mse</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000000"/>
                </a:solidFill>
                <a:effectLst/>
                <a:latin typeface="CourierNewPSMT"/>
              </a:rPr>
              <a:t>, </a:t>
            </a:r>
            <a:r>
              <a:rPr lang="en-US" sz="1200" b="0" i="0" dirty="0">
                <a:solidFill>
                  <a:srgbClr val="000088"/>
                </a:solidFill>
                <a:effectLst/>
                <a:latin typeface="CourierNewPSMT"/>
              </a:rPr>
              <a:t>targets</a:t>
            </a:r>
            <a:r>
              <a:rPr lang="en-US" sz="1200" b="0" i="0" dirty="0">
                <a:solidFill>
                  <a:srgbClr val="000000"/>
                </a:solidFill>
                <a:effectLst/>
                <a:latin typeface="CourierNewPSMT"/>
              </a:rPr>
              <a:t>):</a:t>
            </a:r>
          </a:p>
          <a:p>
            <a:r>
              <a:rPr lang="en-US" sz="1200" dirty="0">
                <a:latin typeface="CourierNewPSMT"/>
              </a:rPr>
              <a:t>  </a:t>
            </a:r>
            <a:r>
              <a:rPr lang="en-US" sz="1200" b="0" i="0" dirty="0">
                <a:solidFill>
                  <a:srgbClr val="000000"/>
                </a:solidFill>
                <a:effectLst/>
                <a:latin typeface="CourierNewPSMT"/>
              </a:rPr>
              <a:t> </a:t>
            </a:r>
            <a:r>
              <a:rPr lang="en-US" sz="1200" b="1" i="0" dirty="0">
                <a:solidFill>
                  <a:srgbClr val="006699"/>
                </a:solidFill>
                <a:effectLst/>
                <a:latin typeface="CourierNewPS-BoldMT"/>
              </a:rPr>
              <a:t>return </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555555"/>
                </a:solidFill>
                <a:effectLst/>
                <a:latin typeface="CourierNewPSMT"/>
              </a:rPr>
              <a:t>-</a:t>
            </a:r>
            <a:r>
              <a:rPr lang="en-US" sz="1200" b="0" i="0" dirty="0">
                <a:solidFill>
                  <a:srgbClr val="000088"/>
                </a:solidFill>
                <a:effectLst/>
                <a:latin typeface="CourierNewPSMT"/>
              </a:rPr>
              <a:t>targets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2</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r>
              <a:rPr lang="en-US" sz="1200" dirty="0"/>
              <a:t> </a:t>
            </a:r>
          </a:p>
        </p:txBody>
      </p:sp>
      <p:sp>
        <p:nvSpPr>
          <p:cNvPr id="22" name="TextBox 21">
            <a:extLst>
              <a:ext uri="{FF2B5EF4-FFF2-40B4-BE49-F238E27FC236}">
                <a16:creationId xmlns:a16="http://schemas.microsoft.com/office/drawing/2014/main" id="{FC8CFC2C-234C-4093-843F-C695770A4E95}"/>
              </a:ext>
            </a:extLst>
          </p:cNvPr>
          <p:cNvSpPr txBox="1"/>
          <p:nvPr/>
        </p:nvSpPr>
        <p:spPr>
          <a:xfrm>
            <a:off x="4882820" y="3336952"/>
            <a:ext cx="4789538" cy="646331"/>
          </a:xfrm>
          <a:prstGeom prst="rect">
            <a:avLst/>
          </a:prstGeom>
          <a:noFill/>
        </p:spPr>
        <p:txBody>
          <a:bodyPr wrap="square">
            <a:spAutoFit/>
          </a:bodyPr>
          <a:lstStyle/>
          <a:p>
            <a:r>
              <a:rPr lang="en-US" sz="1200" b="0" i="0" dirty="0">
                <a:solidFill>
                  <a:srgbClr val="000088"/>
                </a:solidFill>
                <a:effectLst/>
                <a:latin typeface="CourierNewPSMT"/>
              </a:rPr>
              <a:t>loss </a:t>
            </a:r>
            <a:r>
              <a:rPr lang="en-US" sz="1200" b="0" i="0" dirty="0">
                <a:solidFill>
                  <a:srgbClr val="555555"/>
                </a:solidFill>
                <a:effectLst/>
                <a:latin typeface="CourierNewPSMT"/>
              </a:rPr>
              <a:t>= </a:t>
            </a:r>
            <a:r>
              <a:rPr lang="en-US" sz="1200" b="0" i="0" dirty="0" err="1">
                <a:solidFill>
                  <a:srgbClr val="000088"/>
                </a:solidFill>
                <a:effectLst/>
                <a:latin typeface="CourierNewPSMT"/>
              </a:rPr>
              <a:t>mse</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000000"/>
                </a:solidFill>
                <a:effectLst/>
                <a:latin typeface="CourierNewPSMT"/>
              </a:rPr>
              <a:t>, </a:t>
            </a:r>
            <a:r>
              <a:rPr lang="en-US" sz="1200" b="0" i="0" dirty="0">
                <a:solidFill>
                  <a:srgbClr val="000088"/>
                </a:solidFill>
                <a:effectLst/>
                <a:latin typeface="CourierNewPSMT"/>
              </a:rPr>
              <a:t>speed</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loss</a:t>
            </a:r>
            <a:br>
              <a:rPr lang="en-US" sz="1200" b="0" i="0" dirty="0">
                <a:solidFill>
                  <a:srgbClr val="000088"/>
                </a:solidFill>
                <a:effectLst/>
                <a:latin typeface="CourierNewPSMT"/>
              </a:rPr>
            </a:br>
            <a:r>
              <a:rPr lang="en-US" sz="1200" b="0" i="0" dirty="0">
                <a:solidFill>
                  <a:srgbClr val="404040"/>
                </a:solidFill>
                <a:effectLst/>
                <a:latin typeface="CourierNewPSMT"/>
              </a:rPr>
              <a:t>tensor(25823.8086, </a:t>
            </a:r>
            <a:r>
              <a:rPr lang="en-US" sz="1200" b="0" i="0" dirty="0" err="1">
                <a:solidFill>
                  <a:srgbClr val="404040"/>
                </a:solidFill>
                <a:effectLst/>
                <a:latin typeface="CourierNewPSMT"/>
              </a:rPr>
              <a:t>grad_fn</a:t>
            </a:r>
            <a:r>
              <a:rPr lang="en-US" sz="1200" b="0" i="0" dirty="0">
                <a:solidFill>
                  <a:srgbClr val="404040"/>
                </a:solidFill>
                <a:effectLst/>
                <a:latin typeface="CourierNewPSMT"/>
              </a:rPr>
              <a:t>=&lt;MeanBackward0&gt;)</a:t>
            </a:r>
            <a:r>
              <a:rPr lang="en-US" sz="1200" dirty="0"/>
              <a:t> </a:t>
            </a:r>
          </a:p>
        </p:txBody>
      </p:sp>
      <p:sp>
        <p:nvSpPr>
          <p:cNvPr id="24" name="TextBox 23">
            <a:extLst>
              <a:ext uri="{FF2B5EF4-FFF2-40B4-BE49-F238E27FC236}">
                <a16:creationId xmlns:a16="http://schemas.microsoft.com/office/drawing/2014/main" id="{5CB71ADF-28CC-4E55-9B23-7141FC8018F6}"/>
              </a:ext>
            </a:extLst>
          </p:cNvPr>
          <p:cNvSpPr txBox="1"/>
          <p:nvPr/>
        </p:nvSpPr>
        <p:spPr>
          <a:xfrm>
            <a:off x="502461" y="4135262"/>
            <a:ext cx="4837470" cy="307777"/>
          </a:xfrm>
          <a:prstGeom prst="rect">
            <a:avLst/>
          </a:prstGeom>
          <a:noFill/>
        </p:spPr>
        <p:txBody>
          <a:bodyPr wrap="square">
            <a:spAutoFit/>
          </a:bodyPr>
          <a:lstStyle/>
          <a:p>
            <a:r>
              <a:rPr lang="en-US" b="1" i="0" dirty="0">
                <a:solidFill>
                  <a:srgbClr val="FF0000"/>
                </a:solidFill>
                <a:effectLst/>
                <a:latin typeface="Muli"/>
              </a:rPr>
              <a:t>STEP 4: CALCULATE THE GRADIENTS</a:t>
            </a:r>
          </a:p>
        </p:txBody>
      </p:sp>
      <p:sp>
        <p:nvSpPr>
          <p:cNvPr id="26" name="TextBox 25">
            <a:extLst>
              <a:ext uri="{FF2B5EF4-FFF2-40B4-BE49-F238E27FC236}">
                <a16:creationId xmlns:a16="http://schemas.microsoft.com/office/drawing/2014/main" id="{87786C25-603D-4213-AE32-172CD172FE51}"/>
              </a:ext>
            </a:extLst>
          </p:cNvPr>
          <p:cNvSpPr txBox="1"/>
          <p:nvPr/>
        </p:nvSpPr>
        <p:spPr>
          <a:xfrm>
            <a:off x="4921352" y="4119874"/>
            <a:ext cx="4837470" cy="646331"/>
          </a:xfrm>
          <a:prstGeom prst="rect">
            <a:avLst/>
          </a:prstGeom>
          <a:noFill/>
        </p:spPr>
        <p:txBody>
          <a:bodyPr wrap="square">
            <a:spAutoFit/>
          </a:bodyPr>
          <a:lstStyle/>
          <a:p>
            <a:r>
              <a:rPr lang="en-US" sz="1200" b="0" i="0" dirty="0" err="1">
                <a:solidFill>
                  <a:srgbClr val="000088"/>
                </a:solidFill>
                <a:effectLst/>
                <a:latin typeface="CourierNewPSMT"/>
              </a:rPr>
              <a:t>loss</a:t>
            </a:r>
            <a:r>
              <a:rPr lang="en-US" sz="1200" b="0" i="0" dirty="0" err="1">
                <a:solidFill>
                  <a:srgbClr val="555555"/>
                </a:solidFill>
                <a:effectLst/>
                <a:latin typeface="CourierNewPSMT"/>
              </a:rPr>
              <a:t>.</a:t>
            </a:r>
            <a:r>
              <a:rPr lang="en-US" sz="1200" b="0" i="0" dirty="0" err="1">
                <a:solidFill>
                  <a:srgbClr val="000088"/>
                </a:solidFill>
                <a:effectLst/>
                <a:latin typeface="CourierNewPSMT"/>
              </a:rPr>
              <a:t>backward</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params</a:t>
            </a:r>
            <a:r>
              <a:rPr lang="en-US" sz="1200" b="0" i="0" dirty="0" err="1">
                <a:solidFill>
                  <a:srgbClr val="555555"/>
                </a:solidFill>
                <a:effectLst/>
                <a:latin typeface="CourierNewPSMT"/>
              </a:rPr>
              <a:t>.</a:t>
            </a:r>
            <a:r>
              <a:rPr lang="en-US" sz="1200" b="0" i="0" dirty="0" err="1">
                <a:solidFill>
                  <a:srgbClr val="000088"/>
                </a:solidFill>
                <a:effectLst/>
                <a:latin typeface="CourierNewPSMT"/>
              </a:rPr>
              <a:t>grad</a:t>
            </a:r>
            <a:br>
              <a:rPr lang="en-US" sz="1200" b="0" i="0" dirty="0">
                <a:solidFill>
                  <a:srgbClr val="000088"/>
                </a:solidFill>
                <a:effectLst/>
                <a:latin typeface="CourierNewPSMT"/>
              </a:rPr>
            </a:br>
            <a:r>
              <a:rPr lang="en-US" sz="1200" b="0" i="0" dirty="0">
                <a:solidFill>
                  <a:srgbClr val="404040"/>
                </a:solidFill>
                <a:effectLst/>
                <a:latin typeface="CourierNewPSMT"/>
              </a:rPr>
              <a:t>tensor([-53195.8594, -3419.7146, -253.8908])</a:t>
            </a:r>
            <a:endParaRPr lang="en-US" sz="1200" dirty="0"/>
          </a:p>
        </p:txBody>
      </p:sp>
    </p:spTree>
    <p:extLst>
      <p:ext uri="{BB962C8B-B14F-4D97-AF65-F5344CB8AC3E}">
        <p14:creationId xmlns:p14="http://schemas.microsoft.com/office/powerpoint/2010/main" val="303102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489049" y="0"/>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Stochastic Gradient Descent </a:t>
            </a:r>
            <a:br>
              <a:rPr lang="en-US" dirty="0"/>
            </a:br>
            <a:br>
              <a:rPr lang="en-US" dirty="0"/>
            </a:b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2434B5-1367-46CE-AF61-E0F60F2CD906}"/>
                  </a:ext>
                </a:extLst>
              </p:cNvPr>
              <p:cNvSpPr txBox="1"/>
              <p:nvPr/>
            </p:nvSpPr>
            <p:spPr>
              <a:xfrm>
                <a:off x="406448" y="398508"/>
                <a:ext cx="4784984" cy="3511026"/>
              </a:xfrm>
              <a:prstGeom prst="rect">
                <a:avLst/>
              </a:prstGeom>
              <a:noFill/>
            </p:spPr>
            <p:txBody>
              <a:bodyPr wrap="square">
                <a:spAutoFit/>
              </a:bodyPr>
              <a:lstStyle/>
              <a:p>
                <a:r>
                  <a:rPr lang="en-US" b="1" i="0" dirty="0">
                    <a:solidFill>
                      <a:srgbClr val="FF0000"/>
                    </a:solidFill>
                    <a:effectLst/>
                    <a:latin typeface="Muli"/>
                  </a:rPr>
                  <a:t>STEP 5: STEP THE WEIGHTS</a:t>
                </a:r>
              </a:p>
              <a:p>
                <a:r>
                  <a:rPr lang="en-US" dirty="0" err="1">
                    <a:solidFill>
                      <a:schemeClr val="bg2"/>
                    </a:solidFill>
                    <a:latin typeface="Muli"/>
                  </a:rPr>
                  <a:t>Chọn</a:t>
                </a:r>
                <a:r>
                  <a:rPr lang="en-US" dirty="0">
                    <a:solidFill>
                      <a:schemeClr val="bg2"/>
                    </a:solidFill>
                    <a:latin typeface="Muli"/>
                  </a:rPr>
                  <a:t> LR </a:t>
                </a:r>
                <a:r>
                  <a:rPr lang="en-US" dirty="0" err="1">
                    <a:solidFill>
                      <a:schemeClr val="bg2"/>
                    </a:solidFill>
                    <a:latin typeface="Muli"/>
                  </a:rPr>
                  <a:t>bằng</a:t>
                </a:r>
                <a:r>
                  <a:rPr lang="en-US" dirty="0">
                    <a:solidFill>
                      <a:schemeClr val="bg2"/>
                    </a:solidFill>
                    <a:latin typeface="Muli"/>
                  </a:rPr>
                  <a:t> </a:t>
                </a:r>
                <a14:m>
                  <m:oMath xmlns:m="http://schemas.openxmlformats.org/officeDocument/2006/math">
                    <m:sSup>
                      <m:sSupPr>
                        <m:ctrlPr>
                          <a:rPr lang="en-US"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10</m:t>
                        </m:r>
                      </m:e>
                      <m:sup>
                        <m:r>
                          <a:rPr lang="en-US" b="0" i="1" smtClean="0">
                            <a:solidFill>
                              <a:schemeClr val="bg2"/>
                            </a:solidFill>
                            <a:latin typeface="Cambria Math" panose="02040503050406030204" pitchFamily="18" charset="0"/>
                          </a:rPr>
                          <m:t>−5</m:t>
                        </m:r>
                      </m:sup>
                    </m:sSup>
                    <m:r>
                      <a:rPr lang="en-US" b="0" i="0" smtClean="0">
                        <a:solidFill>
                          <a:schemeClr val="bg2"/>
                        </a:solidFill>
                        <a:latin typeface="Cambria Math" panose="02040503050406030204" pitchFamily="18" charset="0"/>
                      </a:rPr>
                      <m:t> </m:t>
                    </m:r>
                  </m:oMath>
                </a14:m>
                <a:r>
                  <a:rPr lang="en-US" dirty="0">
                    <a:latin typeface="Muli"/>
                  </a:rPr>
                  <a:t>cập </a:t>
                </a:r>
                <a:r>
                  <a:rPr lang="en-US" dirty="0" err="1">
                    <a:latin typeface="Muli"/>
                  </a:rPr>
                  <a:t>nhật</a:t>
                </a:r>
                <a:r>
                  <a:rPr lang="en-US" dirty="0">
                    <a:latin typeface="Muli"/>
                  </a:rPr>
                  <a:t> </a:t>
                </a:r>
                <a:r>
                  <a:rPr lang="en-US" dirty="0" err="1">
                    <a:latin typeface="Muli"/>
                  </a:rPr>
                  <a:t>các</a:t>
                </a:r>
                <a:r>
                  <a:rPr lang="en-US" dirty="0">
                    <a:latin typeface="Muli"/>
                  </a:rPr>
                  <a:t> </a:t>
                </a:r>
                <a:r>
                  <a:rPr lang="en-US" dirty="0" err="1">
                    <a:latin typeface="Muli"/>
                  </a:rPr>
                  <a:t>thông</a:t>
                </a:r>
                <a:r>
                  <a:rPr lang="en-US" dirty="0">
                    <a:latin typeface="Muli"/>
                  </a:rPr>
                  <a:t> </a:t>
                </a:r>
                <a:r>
                  <a:rPr lang="en-US" dirty="0" err="1">
                    <a:latin typeface="Muli"/>
                  </a:rPr>
                  <a:t>số</a:t>
                </a:r>
                <a:r>
                  <a:rPr lang="en-US" dirty="0">
                    <a:latin typeface="Muli"/>
                  </a:rPr>
                  <a:t> </a:t>
                </a:r>
                <a:r>
                  <a:rPr lang="en-US" dirty="0" err="1">
                    <a:latin typeface="Muli"/>
                  </a:rPr>
                  <a:t>dựa</a:t>
                </a:r>
                <a:r>
                  <a:rPr lang="en-US" dirty="0">
                    <a:latin typeface="Muli"/>
                  </a:rPr>
                  <a:t> </a:t>
                </a:r>
                <a:r>
                  <a:rPr lang="en-US" dirty="0" err="1">
                    <a:latin typeface="Muli"/>
                  </a:rPr>
                  <a:t>trên</a:t>
                </a:r>
                <a:r>
                  <a:rPr lang="en-US" dirty="0">
                    <a:latin typeface="Muli"/>
                  </a:rPr>
                  <a:t> gradient </a:t>
                </a:r>
                <a:r>
                  <a:rPr lang="en-US" dirty="0" err="1">
                    <a:latin typeface="Muli"/>
                  </a:rPr>
                  <a:t>vừa</a:t>
                </a:r>
                <a:r>
                  <a:rPr lang="en-US" dirty="0">
                    <a:latin typeface="Muli"/>
                  </a:rPr>
                  <a:t> </a:t>
                </a:r>
                <a:r>
                  <a:rPr lang="en-US" dirty="0" err="1">
                    <a:latin typeface="Muli"/>
                  </a:rPr>
                  <a:t>tính</a:t>
                </a:r>
                <a:r>
                  <a:rPr lang="en-US" dirty="0">
                    <a:latin typeface="Muli"/>
                  </a:rPr>
                  <a:t> </a:t>
                </a:r>
                <a:r>
                  <a:rPr lang="en-US" dirty="0" err="1">
                    <a:latin typeface="Muli"/>
                  </a:rPr>
                  <a:t>toán</a:t>
                </a:r>
                <a:r>
                  <a:rPr lang="en-US" dirty="0">
                    <a:latin typeface="Muli"/>
                  </a:rPr>
                  <a:t> </a:t>
                </a:r>
                <a:r>
                  <a:rPr lang="en-US" dirty="0" err="1">
                    <a:latin typeface="Muli"/>
                  </a:rPr>
                  <a:t>và</a:t>
                </a:r>
                <a:r>
                  <a:rPr lang="en-US" dirty="0">
                    <a:latin typeface="Muli"/>
                  </a:rPr>
                  <a:t> </a:t>
                </a:r>
                <a:r>
                  <a:rPr lang="en-US" dirty="0" err="1">
                    <a:latin typeface="Muli"/>
                  </a:rPr>
                  <a:t>xem</a:t>
                </a:r>
                <a:r>
                  <a:rPr lang="en-US" dirty="0">
                    <a:latin typeface="Muli"/>
                  </a:rPr>
                  <a:t> </a:t>
                </a:r>
                <a:r>
                  <a:rPr lang="en-US" dirty="0" err="1">
                    <a:latin typeface="Muli"/>
                  </a:rPr>
                  <a:t>chênh</a:t>
                </a:r>
                <a:r>
                  <a:rPr lang="en-US" dirty="0">
                    <a:latin typeface="Muli"/>
                  </a:rPr>
                  <a:t> </a:t>
                </a:r>
                <a:r>
                  <a:rPr lang="en-US" dirty="0" err="1">
                    <a:latin typeface="Muli"/>
                  </a:rPr>
                  <a:t>lệch</a:t>
                </a:r>
                <a:r>
                  <a:rPr lang="en-US" dirty="0">
                    <a:latin typeface="Muli"/>
                  </a:rPr>
                  <a:t> </a:t>
                </a:r>
                <a:r>
                  <a:rPr lang="en-US" dirty="0" err="1">
                    <a:latin typeface="Muli"/>
                  </a:rPr>
                  <a:t>được</a:t>
                </a:r>
                <a:r>
                  <a:rPr lang="en-US" dirty="0">
                    <a:latin typeface="Muli"/>
                  </a:rPr>
                  <a:t> </a:t>
                </a:r>
                <a:r>
                  <a:rPr lang="en-US" dirty="0" err="1">
                    <a:latin typeface="Muli"/>
                  </a:rPr>
                  <a:t>cải</a:t>
                </a:r>
                <a:r>
                  <a:rPr lang="en-US" dirty="0">
                    <a:latin typeface="Muli"/>
                  </a:rPr>
                  <a:t> </a:t>
                </a:r>
                <a:r>
                  <a:rPr lang="en-US" dirty="0" err="1">
                    <a:latin typeface="Muli"/>
                  </a:rPr>
                  <a:t>thiện</a:t>
                </a:r>
                <a:r>
                  <a:rPr lang="en-US" dirty="0">
                    <a:latin typeface="Muli"/>
                  </a:rPr>
                  <a:t> </a:t>
                </a:r>
                <a:r>
                  <a:rPr lang="en-US" dirty="0" err="1">
                    <a:latin typeface="Muli"/>
                  </a:rPr>
                  <a:t>như</a:t>
                </a:r>
                <a:r>
                  <a:rPr lang="en-US" dirty="0">
                    <a:latin typeface="Muli"/>
                  </a:rPr>
                  <a:t> </a:t>
                </a:r>
                <a:r>
                  <a:rPr lang="en-US" dirty="0" err="1">
                    <a:latin typeface="Muli"/>
                  </a:rPr>
                  <a:t>thế</a:t>
                </a:r>
                <a:r>
                  <a:rPr lang="en-US" dirty="0">
                    <a:latin typeface="Muli"/>
                  </a:rPr>
                  <a:t> </a:t>
                </a:r>
                <a:r>
                  <a:rPr lang="en-US" dirty="0" err="1">
                    <a:latin typeface="Muli"/>
                  </a:rPr>
                  <a:t>nào</a:t>
                </a:r>
                <a:r>
                  <a:rPr lang="en-US" dirty="0">
                    <a:latin typeface="Muli"/>
                  </a:rPr>
                  <a:t>.</a:t>
                </a:r>
              </a:p>
              <a:p>
                <a:br>
                  <a:rPr lang="en-US" sz="2400" dirty="0"/>
                </a:br>
                <a:br>
                  <a:rPr lang="en-US" sz="2400" dirty="0"/>
                </a:br>
                <a:endParaRPr lang="en-US" sz="1800" b="1" dirty="0">
                  <a:solidFill>
                    <a:srgbClr val="555555"/>
                  </a:solidFill>
                  <a:latin typeface="Arial-BoldMT"/>
                </a:endParaRPr>
              </a:p>
              <a:p>
                <a:endParaRPr lang="en-US" sz="1800" b="1" dirty="0">
                  <a:solidFill>
                    <a:srgbClr val="555555"/>
                  </a:solidFill>
                  <a:latin typeface="Arial-BoldMT"/>
                </a:endParaRPr>
              </a:p>
              <a:p>
                <a:br>
                  <a:rPr lang="en-US" sz="2800" dirty="0"/>
                </a:br>
                <a:endParaRPr lang="en-US" sz="2000" dirty="0">
                  <a:latin typeface="Muli"/>
                </a:endParaRPr>
              </a:p>
              <a:p>
                <a:br>
                  <a:rPr lang="en-US" sz="2800" dirty="0"/>
                </a:br>
                <a:endParaRPr lang="en-US" sz="2000" dirty="0">
                  <a:solidFill>
                    <a:srgbClr val="000088"/>
                  </a:solidFill>
                </a:endParaRPr>
              </a:p>
            </p:txBody>
          </p:sp>
        </mc:Choice>
        <mc:Fallback xmlns="">
          <p:sp>
            <p:nvSpPr>
              <p:cNvPr id="7" name="TextBox 6">
                <a:extLst>
                  <a:ext uri="{FF2B5EF4-FFF2-40B4-BE49-F238E27FC236}">
                    <a16:creationId xmlns:a16="http://schemas.microsoft.com/office/drawing/2014/main" id="{0D2434B5-1367-46CE-AF61-E0F60F2CD906}"/>
                  </a:ext>
                </a:extLst>
              </p:cNvPr>
              <p:cNvSpPr txBox="1">
                <a:spLocks noRot="1" noChangeAspect="1" noMove="1" noResize="1" noEditPoints="1" noAdjustHandles="1" noChangeArrowheads="1" noChangeShapeType="1" noTextEdit="1"/>
              </p:cNvSpPr>
              <p:nvPr/>
            </p:nvSpPr>
            <p:spPr>
              <a:xfrm>
                <a:off x="406448" y="398508"/>
                <a:ext cx="4784984" cy="3511026"/>
              </a:xfrm>
              <a:prstGeom prst="rect">
                <a:avLst/>
              </a:prstGeom>
              <a:blipFill>
                <a:blip r:embed="rId3"/>
                <a:stretch>
                  <a:fillRect l="-382" t="-17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0476B0E-CE16-4773-B564-D24BECA43097}"/>
              </a:ext>
            </a:extLst>
          </p:cNvPr>
          <p:cNvSpPr txBox="1"/>
          <p:nvPr/>
        </p:nvSpPr>
        <p:spPr>
          <a:xfrm>
            <a:off x="5119536" y="466211"/>
            <a:ext cx="4422670" cy="1785104"/>
          </a:xfrm>
          <a:prstGeom prst="rect">
            <a:avLst/>
          </a:prstGeom>
          <a:noFill/>
        </p:spPr>
        <p:txBody>
          <a:bodyPr wrap="square">
            <a:spAutoFit/>
          </a:bodyPr>
          <a:lstStyle/>
          <a:p>
            <a:r>
              <a:rPr lang="en-US" sz="1200" b="0" i="0" dirty="0" err="1">
                <a:solidFill>
                  <a:srgbClr val="000088"/>
                </a:solidFill>
                <a:effectLst/>
                <a:latin typeface="CourierNewPSMT"/>
              </a:rPr>
              <a:t>lr</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FF6600"/>
                </a:solidFill>
                <a:effectLst/>
                <a:latin typeface="CourierNewPSMT"/>
              </a:rPr>
              <a:t>1e-5</a:t>
            </a:r>
            <a:br>
              <a:rPr lang="en-US" sz="1200" b="0" i="0" dirty="0">
                <a:solidFill>
                  <a:srgbClr val="FF6600"/>
                </a:solidFill>
                <a:effectLst/>
                <a:latin typeface="CourierNewPSMT"/>
              </a:rPr>
            </a:br>
            <a:r>
              <a:rPr lang="en-US" sz="1200" b="0" i="0" dirty="0" err="1">
                <a:solidFill>
                  <a:srgbClr val="000088"/>
                </a:solidFill>
                <a:effectLst/>
                <a:latin typeface="CourierNewPSMT"/>
              </a:rPr>
              <a:t>params</a:t>
            </a:r>
            <a:r>
              <a:rPr lang="en-US" sz="1200" b="0" i="0" dirty="0" err="1">
                <a:solidFill>
                  <a:srgbClr val="555555"/>
                </a:solidFill>
                <a:effectLst/>
                <a:latin typeface="CourierNewPSMT"/>
              </a:rPr>
              <a:t>.</a:t>
            </a:r>
            <a:r>
              <a:rPr lang="en-US" sz="1200" b="0" i="0" dirty="0" err="1">
                <a:solidFill>
                  <a:srgbClr val="000088"/>
                </a:solidFill>
                <a:effectLst/>
                <a:latin typeface="CourierNewPSMT"/>
              </a:rPr>
              <a:t>data</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lr</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params</a:t>
            </a:r>
            <a:r>
              <a:rPr lang="en-US" sz="1200" b="0" i="0" dirty="0" err="1">
                <a:solidFill>
                  <a:srgbClr val="555555"/>
                </a:solidFill>
                <a:effectLst/>
                <a:latin typeface="CourierNewPSMT"/>
              </a:rPr>
              <a:t>.</a:t>
            </a:r>
            <a:r>
              <a:rPr lang="en-US" sz="1200" b="0" i="0" dirty="0" err="1">
                <a:solidFill>
                  <a:srgbClr val="000088"/>
                </a:solidFill>
                <a:effectLst/>
                <a:latin typeface="CourierNewPSMT"/>
              </a:rPr>
              <a:t>grad</a:t>
            </a:r>
            <a:r>
              <a:rPr lang="en-US" sz="1200" b="0" i="0" dirty="0" err="1">
                <a:solidFill>
                  <a:srgbClr val="555555"/>
                </a:solidFill>
                <a:effectLst/>
                <a:latin typeface="CourierNewPSMT"/>
              </a:rPr>
              <a:t>.</a:t>
            </a:r>
            <a:r>
              <a:rPr lang="en-US" sz="1200" b="0" i="0" dirty="0" err="1">
                <a:solidFill>
                  <a:srgbClr val="000088"/>
                </a:solidFill>
                <a:effectLst/>
                <a:latin typeface="CourierNewPSMT"/>
              </a:rPr>
              <a:t>data</a:t>
            </a:r>
            <a:br>
              <a:rPr lang="en-US" sz="1200" b="0" i="0" dirty="0">
                <a:solidFill>
                  <a:srgbClr val="000088"/>
                </a:solidFill>
                <a:effectLst/>
                <a:latin typeface="CourierNewPSMT"/>
              </a:rPr>
            </a:br>
            <a:r>
              <a:rPr lang="en-US" sz="1200" b="0" i="0" dirty="0" err="1">
                <a:solidFill>
                  <a:srgbClr val="000088"/>
                </a:solidFill>
                <a:effectLst/>
                <a:latin typeface="CourierNewPSMT"/>
              </a:rPr>
              <a:t>params</a:t>
            </a:r>
            <a:r>
              <a:rPr lang="en-US" sz="1200" b="0" i="0" dirty="0" err="1">
                <a:solidFill>
                  <a:srgbClr val="555555"/>
                </a:solidFill>
                <a:effectLst/>
                <a:latin typeface="CourierNewPSMT"/>
              </a:rPr>
              <a:t>.</a:t>
            </a:r>
            <a:r>
              <a:rPr lang="en-US" sz="1200" b="0" i="0" dirty="0" err="1">
                <a:solidFill>
                  <a:srgbClr val="000088"/>
                </a:solidFill>
                <a:effectLst/>
                <a:latin typeface="CourierNewPSMT"/>
              </a:rPr>
              <a:t>grad</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336666"/>
                </a:solidFill>
                <a:effectLst/>
                <a:latin typeface="CourierNewPSMT"/>
              </a:rPr>
              <a:t>None</a:t>
            </a:r>
          </a:p>
          <a:p>
            <a:r>
              <a:rPr lang="en-US" sz="1200" b="0" i="0" dirty="0">
                <a:solidFill>
                  <a:srgbClr val="000088"/>
                </a:solidFill>
                <a:effectLst/>
                <a:latin typeface="CourierNewPSMT"/>
              </a:rPr>
              <a:t>preds </a:t>
            </a:r>
            <a:r>
              <a:rPr lang="en-US" sz="1200" b="0" i="0" dirty="0">
                <a:solidFill>
                  <a:srgbClr val="555555"/>
                </a:solidFill>
                <a:effectLst/>
                <a:latin typeface="CourierNewPSMT"/>
              </a:rPr>
              <a:t>= </a:t>
            </a:r>
            <a:r>
              <a:rPr lang="en-US" sz="1200" b="0" i="0" dirty="0">
                <a:solidFill>
                  <a:srgbClr val="000088"/>
                </a:solidFill>
                <a:effectLst/>
                <a:latin typeface="CourierNewPSMT"/>
              </a:rPr>
              <a:t>f</a:t>
            </a:r>
            <a:r>
              <a:rPr lang="en-US" sz="1200" b="0" i="0" dirty="0">
                <a:solidFill>
                  <a:srgbClr val="000000"/>
                </a:solidFill>
                <a:effectLst/>
                <a:latin typeface="CourierNewPSMT"/>
              </a:rPr>
              <a:t>(</a:t>
            </a:r>
            <a:r>
              <a:rPr lang="en-US" sz="1200" b="0" i="0" dirty="0" err="1">
                <a:solidFill>
                  <a:srgbClr val="000088"/>
                </a:solidFill>
                <a:effectLst/>
                <a:latin typeface="CourierNewPSMT"/>
              </a:rPr>
              <a:t>time</a:t>
            </a:r>
            <a:r>
              <a:rPr lang="en-US" sz="1200" b="0" i="0" dirty="0" err="1">
                <a:solidFill>
                  <a:srgbClr val="000000"/>
                </a:solidFill>
                <a:effectLst/>
                <a:latin typeface="CourierNewPSMT"/>
              </a:rPr>
              <a:t>,</a:t>
            </a:r>
            <a:r>
              <a:rPr lang="en-US" sz="1200" b="0" i="0" dirty="0" err="1">
                <a:solidFill>
                  <a:srgbClr val="000088"/>
                </a:solidFill>
                <a:effectLst/>
                <a:latin typeface="CourierNewPSMT"/>
              </a:rPr>
              <a:t>params</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mse</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000000"/>
                </a:solidFill>
                <a:effectLst/>
                <a:latin typeface="CourierNewPSMT"/>
              </a:rPr>
              <a:t>, </a:t>
            </a:r>
            <a:r>
              <a:rPr lang="en-US" sz="1200" b="0" i="0" dirty="0">
                <a:solidFill>
                  <a:srgbClr val="000088"/>
                </a:solidFill>
                <a:effectLst/>
                <a:latin typeface="CourierNewPSMT"/>
              </a:rPr>
              <a:t>speed</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404040"/>
                </a:solidFill>
                <a:effectLst/>
                <a:latin typeface="CourierNewPSMT"/>
              </a:rPr>
              <a:t>tensor(5435.5366, </a:t>
            </a:r>
            <a:r>
              <a:rPr lang="en-US" sz="1200" b="0" i="0" dirty="0" err="1">
                <a:solidFill>
                  <a:srgbClr val="404040"/>
                </a:solidFill>
                <a:effectLst/>
                <a:latin typeface="CourierNewPSMT"/>
              </a:rPr>
              <a:t>grad_fn</a:t>
            </a:r>
            <a:r>
              <a:rPr lang="en-US" sz="1200" b="0" i="0" dirty="0">
                <a:solidFill>
                  <a:srgbClr val="404040"/>
                </a:solidFill>
                <a:effectLst/>
                <a:latin typeface="CourierNewPSMT"/>
              </a:rPr>
              <a:t>=&lt;MeanBackward0&gt;)</a:t>
            </a:r>
          </a:p>
          <a:p>
            <a:r>
              <a:rPr lang="en-US" sz="1200" dirty="0"/>
              <a:t> </a:t>
            </a:r>
          </a:p>
          <a:p>
            <a:r>
              <a:rPr lang="en-US" sz="1200" dirty="0"/>
              <a:t> </a:t>
            </a:r>
            <a:br>
              <a:rPr lang="en-US" dirty="0"/>
            </a:br>
            <a:endParaRPr lang="en-US" dirty="0"/>
          </a:p>
        </p:txBody>
      </p:sp>
      <p:sp>
        <p:nvSpPr>
          <p:cNvPr id="10" name="TextBox 9">
            <a:extLst>
              <a:ext uri="{FF2B5EF4-FFF2-40B4-BE49-F238E27FC236}">
                <a16:creationId xmlns:a16="http://schemas.microsoft.com/office/drawing/2014/main" id="{6E8B42ED-CF73-4643-8ED1-7C3627593375}"/>
              </a:ext>
            </a:extLst>
          </p:cNvPr>
          <p:cNvSpPr txBox="1"/>
          <p:nvPr/>
        </p:nvSpPr>
        <p:spPr>
          <a:xfrm>
            <a:off x="406447" y="1132112"/>
            <a:ext cx="4342533" cy="2677656"/>
          </a:xfrm>
          <a:prstGeom prst="rect">
            <a:avLst/>
          </a:prstGeom>
          <a:noFill/>
        </p:spPr>
        <p:txBody>
          <a:bodyPr wrap="square">
            <a:spAutoFit/>
          </a:bodyPr>
          <a:lstStyle/>
          <a:p>
            <a:r>
              <a:rPr lang="en-US" b="1" i="0" dirty="0">
                <a:solidFill>
                  <a:srgbClr val="FF0000"/>
                </a:solidFill>
                <a:effectLst/>
                <a:latin typeface="Muli"/>
              </a:rPr>
              <a:t>STEP 6: REPEAT THE PROCESS</a:t>
            </a:r>
          </a:p>
          <a:p>
            <a:r>
              <a:rPr lang="en-US" dirty="0">
                <a:solidFill>
                  <a:srgbClr val="FF0000"/>
                </a:solidFill>
                <a:latin typeface="Muli"/>
              </a:rPr>
              <a:t> </a:t>
            </a:r>
            <a:r>
              <a:rPr lang="en-US" sz="1400" dirty="0" err="1">
                <a:latin typeface="Muli"/>
              </a:rPr>
              <a:t>Tạo</a:t>
            </a:r>
            <a:r>
              <a:rPr lang="en-US" sz="1400" dirty="0">
                <a:latin typeface="Muli"/>
              </a:rPr>
              <a:t> </a:t>
            </a:r>
            <a:r>
              <a:rPr lang="en-US" sz="1400" dirty="0" err="1">
                <a:latin typeface="Muli"/>
              </a:rPr>
              <a:t>một</a:t>
            </a:r>
            <a:r>
              <a:rPr lang="en-US" sz="1400" dirty="0">
                <a:latin typeface="Muli"/>
              </a:rPr>
              <a:t> </a:t>
            </a:r>
            <a:r>
              <a:rPr lang="en-US" sz="1400" dirty="0" err="1">
                <a:latin typeface="Muli"/>
              </a:rPr>
              <a:t>hàm</a:t>
            </a:r>
            <a:r>
              <a:rPr lang="en-US" sz="1400" dirty="0">
                <a:latin typeface="Muli"/>
              </a:rPr>
              <a:t> </a:t>
            </a:r>
            <a:r>
              <a:rPr lang="en-US" sz="1400" dirty="0" err="1">
                <a:latin typeface="Muli"/>
              </a:rPr>
              <a:t>để</a:t>
            </a:r>
            <a:r>
              <a:rPr lang="en-US" sz="1400" dirty="0">
                <a:latin typeface="Muli"/>
              </a:rPr>
              <a:t> </a:t>
            </a:r>
            <a:r>
              <a:rPr lang="en-US" sz="1400" dirty="0" err="1">
                <a:latin typeface="Muli"/>
              </a:rPr>
              <a:t>thuận</a:t>
            </a:r>
            <a:r>
              <a:rPr lang="en-US" sz="1400" dirty="0">
                <a:latin typeface="Muli"/>
              </a:rPr>
              <a:t> </a:t>
            </a:r>
            <a:r>
              <a:rPr lang="en-US" sz="1400" dirty="0" err="1">
                <a:latin typeface="Muli"/>
              </a:rPr>
              <a:t>tiện</a:t>
            </a:r>
            <a:r>
              <a:rPr lang="en-US" sz="1400" dirty="0">
                <a:latin typeface="Muli"/>
              </a:rPr>
              <a:t> </a:t>
            </a:r>
            <a:r>
              <a:rPr lang="en-US" sz="1400" dirty="0" err="1">
                <a:latin typeface="Muli"/>
              </a:rPr>
              <a:t>cho</a:t>
            </a:r>
            <a:r>
              <a:rPr lang="en-US" sz="1400" dirty="0">
                <a:latin typeface="Muli"/>
              </a:rPr>
              <a:t> </a:t>
            </a:r>
            <a:r>
              <a:rPr lang="en-US" sz="1400" dirty="0" err="1">
                <a:latin typeface="Muli"/>
              </a:rPr>
              <a:t>việc</a:t>
            </a:r>
            <a:r>
              <a:rPr lang="en-US" sz="1400" dirty="0">
                <a:latin typeface="Muli"/>
              </a:rPr>
              <a:t> </a:t>
            </a:r>
            <a:r>
              <a:rPr lang="en-US" sz="1400" dirty="0" err="1">
                <a:latin typeface="Muli"/>
              </a:rPr>
              <a:t>lặp</a:t>
            </a:r>
            <a:r>
              <a:rPr lang="en-US" sz="1400" dirty="0">
                <a:latin typeface="Muli"/>
              </a:rPr>
              <a:t> </a:t>
            </a:r>
            <a:r>
              <a:rPr lang="en-US" sz="1400" dirty="0" err="1">
                <a:latin typeface="Muli"/>
              </a:rPr>
              <a:t>lại</a:t>
            </a:r>
            <a:r>
              <a:rPr lang="en-US" sz="1400" dirty="0">
                <a:latin typeface="Muli"/>
              </a:rPr>
              <a:t> </a:t>
            </a:r>
            <a:r>
              <a:rPr lang="en-US" sz="1400" dirty="0" err="1">
                <a:latin typeface="Muli"/>
              </a:rPr>
              <a:t>nhiều</a:t>
            </a:r>
            <a:r>
              <a:rPr lang="en-US" sz="1400" dirty="0">
                <a:latin typeface="Muli"/>
              </a:rPr>
              <a:t> </a:t>
            </a:r>
            <a:r>
              <a:rPr lang="en-US" sz="1400" dirty="0" err="1">
                <a:latin typeface="Muli"/>
              </a:rPr>
              <a:t>lần</a:t>
            </a:r>
            <a:r>
              <a:rPr lang="en-US" sz="1400" dirty="0">
                <a:latin typeface="Muli"/>
              </a:rPr>
              <a:t>:</a:t>
            </a:r>
          </a:p>
          <a:p>
            <a:endParaRPr lang="en-US" dirty="0">
              <a:latin typeface="Muli"/>
            </a:endParaRPr>
          </a:p>
          <a:p>
            <a:endParaRPr lang="en-US" sz="1400" dirty="0">
              <a:latin typeface="Muli"/>
            </a:endParaRPr>
          </a:p>
          <a:p>
            <a:endParaRPr lang="en-US" dirty="0">
              <a:latin typeface="Muli"/>
            </a:endParaRPr>
          </a:p>
          <a:p>
            <a:endParaRPr lang="en-US" sz="1400" dirty="0">
              <a:latin typeface="Muli"/>
            </a:endParaRPr>
          </a:p>
          <a:p>
            <a:endParaRPr lang="en-US" dirty="0">
              <a:latin typeface="Muli"/>
            </a:endParaRPr>
          </a:p>
          <a:p>
            <a:endParaRPr lang="en-US" sz="1400" dirty="0">
              <a:latin typeface="Muli"/>
            </a:endParaRPr>
          </a:p>
          <a:p>
            <a:endParaRPr lang="en-US" dirty="0">
              <a:latin typeface="Muli"/>
            </a:endParaRPr>
          </a:p>
          <a:p>
            <a:endParaRPr lang="en-US" dirty="0">
              <a:latin typeface="Muli"/>
            </a:endParaRPr>
          </a:p>
          <a:p>
            <a:r>
              <a:rPr lang="en-US" sz="1400" dirty="0" err="1">
                <a:latin typeface="Muli"/>
              </a:rPr>
              <a:t>Vẽ</a:t>
            </a:r>
            <a:r>
              <a:rPr lang="en-US" sz="1400" dirty="0">
                <a:latin typeface="Muli"/>
              </a:rPr>
              <a:t> </a:t>
            </a:r>
            <a:r>
              <a:rPr lang="en-US" sz="1400" dirty="0" err="1">
                <a:latin typeface="Muli"/>
              </a:rPr>
              <a:t>biểu</a:t>
            </a:r>
            <a:r>
              <a:rPr lang="en-US" sz="1400" dirty="0">
                <a:latin typeface="Muli"/>
              </a:rPr>
              <a:t> </a:t>
            </a:r>
            <a:r>
              <a:rPr lang="en-US" sz="1400" dirty="0" err="1">
                <a:latin typeface="Muli"/>
              </a:rPr>
              <a:t>đồ</a:t>
            </a:r>
            <a:r>
              <a:rPr lang="en-US" sz="1400" dirty="0">
                <a:latin typeface="Muli"/>
              </a:rPr>
              <a:t> </a:t>
            </a:r>
            <a:r>
              <a:rPr lang="en-US" sz="1400" dirty="0" err="1">
                <a:latin typeface="Muli"/>
              </a:rPr>
              <a:t>của</a:t>
            </a:r>
            <a:r>
              <a:rPr lang="en-US" sz="1400" dirty="0">
                <a:latin typeface="Muli"/>
              </a:rPr>
              <a:t> </a:t>
            </a:r>
            <a:r>
              <a:rPr lang="en-US" sz="1400" dirty="0" err="1">
                <a:latin typeface="Muli"/>
              </a:rPr>
              <a:t>hàm</a:t>
            </a:r>
            <a:r>
              <a:rPr lang="en-US" sz="1400" dirty="0">
                <a:latin typeface="Muli"/>
              </a:rPr>
              <a:t> ở </a:t>
            </a:r>
            <a:r>
              <a:rPr lang="en-US" sz="1400" dirty="0" err="1">
                <a:latin typeface="Muli"/>
              </a:rPr>
              <a:t>mỗi</a:t>
            </a:r>
            <a:r>
              <a:rPr lang="en-US" sz="1400" dirty="0">
                <a:latin typeface="Muli"/>
              </a:rPr>
              <a:t> </a:t>
            </a:r>
            <a:r>
              <a:rPr lang="en-US" sz="1400" dirty="0" err="1">
                <a:latin typeface="Muli"/>
              </a:rPr>
              <a:t>bước</a:t>
            </a:r>
            <a:r>
              <a:rPr lang="en-US" sz="1400" dirty="0">
                <a:latin typeface="Muli"/>
              </a:rPr>
              <a:t> </a:t>
            </a:r>
            <a:r>
              <a:rPr lang="en-US" sz="1400" dirty="0" err="1">
                <a:latin typeface="Muli"/>
              </a:rPr>
              <a:t>để</a:t>
            </a:r>
            <a:r>
              <a:rPr lang="en-US" sz="1400" dirty="0">
                <a:latin typeface="Muli"/>
              </a:rPr>
              <a:t> </a:t>
            </a:r>
            <a:r>
              <a:rPr lang="en-US" sz="1400" dirty="0" err="1">
                <a:latin typeface="Muli"/>
              </a:rPr>
              <a:t>quan</a:t>
            </a:r>
            <a:r>
              <a:rPr lang="en-US" sz="1400" dirty="0">
                <a:latin typeface="Muli"/>
              </a:rPr>
              <a:t> </a:t>
            </a:r>
            <a:r>
              <a:rPr lang="en-US" sz="1400" dirty="0" err="1">
                <a:latin typeface="Muli"/>
              </a:rPr>
              <a:t>sát</a:t>
            </a:r>
            <a:r>
              <a:rPr lang="en-US" sz="1400" dirty="0">
                <a:latin typeface="Muli"/>
              </a:rPr>
              <a:t> </a:t>
            </a:r>
            <a:r>
              <a:rPr lang="en-US" sz="1400" dirty="0" err="1">
                <a:latin typeface="Muli"/>
              </a:rPr>
              <a:t>sự</a:t>
            </a:r>
            <a:r>
              <a:rPr lang="en-US" sz="1400" dirty="0">
                <a:latin typeface="Muli"/>
              </a:rPr>
              <a:t> </a:t>
            </a:r>
            <a:r>
              <a:rPr lang="en-US" sz="1400" dirty="0" err="1">
                <a:latin typeface="Muli"/>
              </a:rPr>
              <a:t>cải</a:t>
            </a:r>
            <a:r>
              <a:rPr lang="en-US" sz="1400" dirty="0">
                <a:latin typeface="Muli"/>
              </a:rPr>
              <a:t> </a:t>
            </a:r>
            <a:r>
              <a:rPr lang="en-US" sz="1400" dirty="0" err="1">
                <a:latin typeface="Muli"/>
              </a:rPr>
              <a:t>thiện</a:t>
            </a:r>
            <a:r>
              <a:rPr lang="en-US" sz="1400" dirty="0">
                <a:latin typeface="Muli"/>
              </a:rPr>
              <a:t>.</a:t>
            </a:r>
          </a:p>
          <a:p>
            <a:endParaRPr lang="en-US" dirty="0">
              <a:solidFill>
                <a:srgbClr val="FF0000"/>
              </a:solidFill>
              <a:latin typeface="Muli"/>
            </a:endParaRPr>
          </a:p>
        </p:txBody>
      </p:sp>
      <p:sp>
        <p:nvSpPr>
          <p:cNvPr id="12" name="TextBox 11">
            <a:extLst>
              <a:ext uri="{FF2B5EF4-FFF2-40B4-BE49-F238E27FC236}">
                <a16:creationId xmlns:a16="http://schemas.microsoft.com/office/drawing/2014/main" id="{1286987D-5565-44CB-96DC-E603CEBB4E2B}"/>
              </a:ext>
            </a:extLst>
          </p:cNvPr>
          <p:cNvSpPr txBox="1"/>
          <p:nvPr/>
        </p:nvSpPr>
        <p:spPr>
          <a:xfrm>
            <a:off x="423193" y="1646329"/>
            <a:ext cx="4848532" cy="1569660"/>
          </a:xfrm>
          <a:prstGeom prst="rect">
            <a:avLst/>
          </a:prstGeom>
          <a:noFill/>
        </p:spPr>
        <p:txBody>
          <a:bodyPr wrap="square">
            <a:spAutoFit/>
          </a:bodyPr>
          <a:lstStyle/>
          <a:p>
            <a:r>
              <a:rPr lang="en-US" sz="1200" b="1" i="0" dirty="0">
                <a:solidFill>
                  <a:srgbClr val="006699"/>
                </a:solidFill>
                <a:effectLst/>
                <a:latin typeface="CourierNewPS-BoldMT"/>
              </a:rPr>
              <a:t>def </a:t>
            </a:r>
            <a:r>
              <a:rPr lang="en-US" sz="1200" b="0" i="0" dirty="0" err="1">
                <a:solidFill>
                  <a:srgbClr val="CC00FF"/>
                </a:solidFill>
                <a:effectLst/>
                <a:latin typeface="CourierNewPSMT"/>
              </a:rPr>
              <a:t>apply_step</a:t>
            </a:r>
            <a:r>
              <a:rPr lang="en-US" sz="1200" b="0" i="0" dirty="0">
                <a:solidFill>
                  <a:srgbClr val="000000"/>
                </a:solidFill>
                <a:effectLst/>
                <a:latin typeface="CourierNewPSMT"/>
              </a:rPr>
              <a:t>(</a:t>
            </a:r>
            <a:r>
              <a:rPr lang="en-US" sz="1200" b="0" i="0" dirty="0">
                <a:solidFill>
                  <a:srgbClr val="000088"/>
                </a:solidFill>
                <a:effectLst/>
                <a:latin typeface="CourierNewPSMT"/>
              </a:rPr>
              <a:t>params</a:t>
            </a:r>
            <a:r>
              <a:rPr lang="en-US" sz="1200" b="0" i="0" dirty="0">
                <a:solidFill>
                  <a:srgbClr val="000000"/>
                </a:solidFill>
                <a:effectLst/>
                <a:latin typeface="CourierNewPSMT"/>
              </a:rPr>
              <a:t>, </a:t>
            </a:r>
            <a:r>
              <a:rPr lang="en-US" sz="1200" b="0" i="0" dirty="0">
                <a:solidFill>
                  <a:srgbClr val="000088"/>
                </a:solidFill>
                <a:effectLst/>
                <a:latin typeface="CourierNewPSMT"/>
              </a:rPr>
              <a:t>prn</a:t>
            </a:r>
            <a:r>
              <a:rPr lang="en-US" sz="1200" b="0" i="0" dirty="0">
                <a:solidFill>
                  <a:srgbClr val="555555"/>
                </a:solidFill>
                <a:effectLst/>
                <a:latin typeface="CourierNewPSMT"/>
              </a:rPr>
              <a:t>=</a:t>
            </a:r>
            <a:r>
              <a:rPr lang="en-US" sz="1200" b="0" i="0" dirty="0">
                <a:solidFill>
                  <a:srgbClr val="336666"/>
                </a:solidFill>
                <a:effectLst/>
                <a:latin typeface="CourierNewPSMT"/>
              </a:rPr>
              <a:t>True</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dirty="0">
                <a:latin typeface="CourierNewPSMT"/>
              </a:rPr>
              <a:t>	</a:t>
            </a:r>
            <a:r>
              <a:rPr lang="en-US" sz="1200" b="0" i="0" dirty="0">
                <a:solidFill>
                  <a:srgbClr val="000088"/>
                </a:solidFill>
                <a:effectLst/>
                <a:latin typeface="CourierNewPSMT"/>
              </a:rPr>
              <a:t>preds </a:t>
            </a:r>
            <a:r>
              <a:rPr lang="en-US" sz="1200" b="0" i="0" dirty="0">
                <a:solidFill>
                  <a:srgbClr val="555555"/>
                </a:solidFill>
                <a:effectLst/>
                <a:latin typeface="CourierNewPSMT"/>
              </a:rPr>
              <a:t>= </a:t>
            </a:r>
            <a:r>
              <a:rPr lang="en-US" sz="1200" b="0" i="0" dirty="0">
                <a:solidFill>
                  <a:srgbClr val="000088"/>
                </a:solidFill>
                <a:effectLst/>
                <a:latin typeface="CourierNewPSMT"/>
              </a:rPr>
              <a:t>f</a:t>
            </a:r>
            <a:r>
              <a:rPr lang="en-US" sz="1200" b="0" i="0" dirty="0">
                <a:solidFill>
                  <a:srgbClr val="000000"/>
                </a:solidFill>
                <a:effectLst/>
                <a:latin typeface="CourierNewPSMT"/>
              </a:rPr>
              <a:t>(</a:t>
            </a:r>
            <a:r>
              <a:rPr lang="en-US" sz="1200" b="0" i="0" dirty="0">
                <a:solidFill>
                  <a:srgbClr val="000088"/>
                </a:solidFill>
                <a:effectLst/>
                <a:latin typeface="CourierNewPSMT"/>
              </a:rPr>
              <a:t>time</a:t>
            </a:r>
            <a:r>
              <a:rPr lang="en-US" sz="1200" b="0" i="0" dirty="0">
                <a:solidFill>
                  <a:srgbClr val="000000"/>
                </a:solidFill>
                <a:effectLst/>
                <a:latin typeface="CourierNewPSMT"/>
              </a:rPr>
              <a:t>, </a:t>
            </a:r>
            <a:r>
              <a:rPr lang="en-US" sz="1200" b="0" i="0" dirty="0">
                <a:solidFill>
                  <a:srgbClr val="000088"/>
                </a:solidFill>
                <a:effectLst/>
                <a:latin typeface="CourierNewPSMT"/>
              </a:rPr>
              <a:t>params</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0" i="0" dirty="0">
                <a:solidFill>
                  <a:srgbClr val="000088"/>
                </a:solidFill>
                <a:effectLst/>
                <a:latin typeface="CourierNewPSMT"/>
              </a:rPr>
              <a:t>loss </a:t>
            </a:r>
            <a:r>
              <a:rPr lang="en-US" sz="1200" b="0" i="0" dirty="0">
                <a:solidFill>
                  <a:srgbClr val="555555"/>
                </a:solidFill>
                <a:effectLst/>
                <a:latin typeface="CourierNewPSMT"/>
              </a:rPr>
              <a:t>= </a:t>
            </a:r>
            <a:r>
              <a:rPr lang="en-US" sz="1200" b="0" i="0" dirty="0" err="1">
                <a:solidFill>
                  <a:srgbClr val="000088"/>
                </a:solidFill>
                <a:effectLst/>
                <a:latin typeface="CourierNewPSMT"/>
              </a:rPr>
              <a:t>mse</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000000"/>
                </a:solidFill>
                <a:effectLst/>
                <a:latin typeface="CourierNewPSMT"/>
              </a:rPr>
              <a:t>, </a:t>
            </a:r>
            <a:r>
              <a:rPr lang="en-US" sz="1200" b="0" i="0" dirty="0">
                <a:solidFill>
                  <a:srgbClr val="000088"/>
                </a:solidFill>
                <a:effectLst/>
                <a:latin typeface="CourierNewPSMT"/>
              </a:rPr>
              <a:t>speed</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0" i="0" dirty="0" err="1">
                <a:solidFill>
                  <a:srgbClr val="000088"/>
                </a:solidFill>
                <a:effectLst/>
                <a:latin typeface="CourierNewPSMT"/>
              </a:rPr>
              <a:t>loss</a:t>
            </a:r>
            <a:r>
              <a:rPr lang="en-US" sz="1200" b="0" i="0" dirty="0" err="1">
                <a:solidFill>
                  <a:srgbClr val="555555"/>
                </a:solidFill>
                <a:effectLst/>
                <a:latin typeface="CourierNewPSMT"/>
              </a:rPr>
              <a:t>.</a:t>
            </a:r>
            <a:r>
              <a:rPr lang="en-US" sz="1200" b="0" i="0" dirty="0" err="1">
                <a:solidFill>
                  <a:srgbClr val="000088"/>
                </a:solidFill>
                <a:effectLst/>
                <a:latin typeface="CourierNewPSMT"/>
              </a:rPr>
              <a:t>backward</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0" i="0" dirty="0" err="1">
                <a:solidFill>
                  <a:srgbClr val="000088"/>
                </a:solidFill>
                <a:effectLst/>
                <a:latin typeface="CourierNewPSMT"/>
              </a:rPr>
              <a:t>params</a:t>
            </a:r>
            <a:r>
              <a:rPr lang="en-US" sz="1200" b="0" i="0" dirty="0" err="1">
                <a:solidFill>
                  <a:srgbClr val="555555"/>
                </a:solidFill>
                <a:effectLst/>
                <a:latin typeface="CourierNewPSMT"/>
              </a:rPr>
              <a:t>.</a:t>
            </a:r>
            <a:r>
              <a:rPr lang="en-US" sz="1200" b="0" i="0" dirty="0" err="1">
                <a:solidFill>
                  <a:srgbClr val="000088"/>
                </a:solidFill>
                <a:effectLst/>
                <a:latin typeface="CourierNewPSMT"/>
              </a:rPr>
              <a:t>data</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lr</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params</a:t>
            </a:r>
            <a:r>
              <a:rPr lang="en-US" sz="1200" b="0" i="0" dirty="0" err="1">
                <a:solidFill>
                  <a:srgbClr val="555555"/>
                </a:solidFill>
                <a:effectLst/>
                <a:latin typeface="CourierNewPSMT"/>
              </a:rPr>
              <a:t>.</a:t>
            </a:r>
            <a:r>
              <a:rPr lang="en-US" sz="1200" b="0" i="0" dirty="0" err="1">
                <a:solidFill>
                  <a:srgbClr val="000088"/>
                </a:solidFill>
                <a:effectLst/>
                <a:latin typeface="CourierNewPSMT"/>
              </a:rPr>
              <a:t>grad</a:t>
            </a:r>
            <a:r>
              <a:rPr lang="en-US" sz="1200" b="0" i="0" dirty="0" err="1">
                <a:solidFill>
                  <a:srgbClr val="555555"/>
                </a:solidFill>
                <a:effectLst/>
                <a:latin typeface="CourierNewPSMT"/>
              </a:rPr>
              <a:t>.</a:t>
            </a:r>
            <a:r>
              <a:rPr lang="en-US" sz="1200" b="0" i="0" dirty="0" err="1">
                <a:solidFill>
                  <a:srgbClr val="000088"/>
                </a:solidFill>
                <a:effectLst/>
                <a:latin typeface="CourierNewPSMT"/>
              </a:rPr>
              <a:t>data</a:t>
            </a:r>
            <a:br>
              <a:rPr lang="en-US" sz="1200" b="0" i="0" dirty="0">
                <a:solidFill>
                  <a:srgbClr val="000088"/>
                </a:solidFill>
                <a:effectLst/>
                <a:latin typeface="CourierNewPSMT"/>
              </a:rPr>
            </a:br>
            <a:r>
              <a:rPr lang="en-US" sz="1200" b="0" i="0" dirty="0">
                <a:solidFill>
                  <a:srgbClr val="000088"/>
                </a:solidFill>
                <a:effectLst/>
                <a:latin typeface="CourierNewPSMT"/>
              </a:rPr>
              <a:t>	</a:t>
            </a:r>
            <a:r>
              <a:rPr lang="en-US" sz="1200" b="0" i="0" dirty="0" err="1">
                <a:solidFill>
                  <a:srgbClr val="000088"/>
                </a:solidFill>
                <a:effectLst/>
                <a:latin typeface="CourierNewPSMT"/>
              </a:rPr>
              <a:t>params</a:t>
            </a:r>
            <a:r>
              <a:rPr lang="en-US" sz="1200" b="0" i="0" dirty="0" err="1">
                <a:solidFill>
                  <a:srgbClr val="555555"/>
                </a:solidFill>
                <a:effectLst/>
                <a:latin typeface="CourierNewPSMT"/>
              </a:rPr>
              <a:t>.</a:t>
            </a:r>
            <a:r>
              <a:rPr lang="en-US" sz="1200" b="0" i="0" dirty="0" err="1">
                <a:solidFill>
                  <a:srgbClr val="000088"/>
                </a:solidFill>
                <a:effectLst/>
                <a:latin typeface="CourierNewPSMT"/>
              </a:rPr>
              <a:t>grad</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336666"/>
                </a:solidFill>
                <a:effectLst/>
                <a:latin typeface="CourierNewPSMT"/>
              </a:rPr>
              <a:t>None</a:t>
            </a:r>
            <a:br>
              <a:rPr lang="en-US" sz="1200" b="0" i="0" dirty="0">
                <a:solidFill>
                  <a:srgbClr val="336666"/>
                </a:solidFill>
                <a:effectLst/>
                <a:latin typeface="CourierNewPSMT"/>
              </a:rPr>
            </a:br>
            <a:r>
              <a:rPr lang="en-US" sz="1200" b="0" i="0" dirty="0">
                <a:solidFill>
                  <a:srgbClr val="336666"/>
                </a:solidFill>
                <a:effectLst/>
                <a:latin typeface="CourierNewPSMT"/>
              </a:rPr>
              <a:t>	</a:t>
            </a:r>
            <a:r>
              <a:rPr lang="en-US" sz="1200" b="1" i="0" dirty="0">
                <a:solidFill>
                  <a:srgbClr val="006699"/>
                </a:solidFill>
                <a:effectLst/>
                <a:latin typeface="CourierNewPS-BoldMT"/>
              </a:rPr>
              <a:t>if </a:t>
            </a:r>
            <a:r>
              <a:rPr lang="en-US" sz="1200" b="0" i="0" dirty="0">
                <a:solidFill>
                  <a:srgbClr val="000088"/>
                </a:solidFill>
                <a:effectLst/>
                <a:latin typeface="CourierNewPSMT"/>
              </a:rPr>
              <a:t>prn</a:t>
            </a:r>
            <a:r>
              <a:rPr lang="en-US" sz="1200" b="0" i="0" dirty="0">
                <a:solidFill>
                  <a:srgbClr val="000000"/>
                </a:solidFill>
                <a:effectLst/>
                <a:latin typeface="CourierNewPSMT"/>
              </a:rPr>
              <a:t>: </a:t>
            </a:r>
            <a:r>
              <a:rPr lang="en-US" sz="1200" b="1" i="0" dirty="0">
                <a:solidFill>
                  <a:srgbClr val="006699"/>
                </a:solidFill>
                <a:effectLst/>
                <a:latin typeface="CourierNewPS-BoldMT"/>
              </a:rPr>
              <a:t>print</a:t>
            </a:r>
            <a:r>
              <a:rPr lang="en-US" sz="1200" b="0" i="0" dirty="0">
                <a:solidFill>
                  <a:srgbClr val="000000"/>
                </a:solidFill>
                <a:effectLst/>
                <a:latin typeface="CourierNewPSMT"/>
              </a:rPr>
              <a:t>(</a:t>
            </a:r>
            <a:r>
              <a:rPr lang="en-US" sz="1200" b="0" i="0" dirty="0" err="1">
                <a:solidFill>
                  <a:srgbClr val="000088"/>
                </a:solidFill>
                <a:effectLst/>
                <a:latin typeface="CourierNewPSMT"/>
              </a:rPr>
              <a:t>loss</a:t>
            </a:r>
            <a:r>
              <a:rPr lang="en-US" sz="1200" b="0" i="0" dirty="0" err="1">
                <a:solidFill>
                  <a:srgbClr val="555555"/>
                </a:solidFill>
                <a:effectLst/>
                <a:latin typeface="CourierNewPSMT"/>
              </a:rPr>
              <a:t>.</a:t>
            </a:r>
            <a:r>
              <a:rPr lang="en-US" sz="1200" b="0" i="0" dirty="0" err="1">
                <a:solidFill>
                  <a:srgbClr val="000088"/>
                </a:solidFill>
                <a:effectLst/>
                <a:latin typeface="CourierNewPSMT"/>
              </a:rPr>
              <a:t>item</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1" i="0" dirty="0">
                <a:solidFill>
                  <a:srgbClr val="006699"/>
                </a:solidFill>
                <a:effectLst/>
                <a:latin typeface="CourierNewPS-BoldMT"/>
              </a:rPr>
              <a:t>return </a:t>
            </a:r>
            <a:r>
              <a:rPr lang="en-US" sz="1200" b="0" i="0" dirty="0">
                <a:solidFill>
                  <a:srgbClr val="000088"/>
                </a:solidFill>
                <a:effectLst/>
                <a:latin typeface="CourierNewPSMT"/>
              </a:rPr>
              <a:t>preds</a:t>
            </a:r>
            <a:r>
              <a:rPr lang="en-US" sz="1200" dirty="0"/>
              <a:t> </a:t>
            </a:r>
          </a:p>
        </p:txBody>
      </p:sp>
      <p:sp>
        <p:nvSpPr>
          <p:cNvPr id="13" name="TextBox 12">
            <a:extLst>
              <a:ext uri="{FF2B5EF4-FFF2-40B4-BE49-F238E27FC236}">
                <a16:creationId xmlns:a16="http://schemas.microsoft.com/office/drawing/2014/main" id="{86156251-3CB0-4E81-8EF3-72BF99DC6E14}"/>
              </a:ext>
            </a:extLst>
          </p:cNvPr>
          <p:cNvSpPr txBox="1"/>
          <p:nvPr/>
        </p:nvSpPr>
        <p:spPr>
          <a:xfrm>
            <a:off x="5119536" y="1646329"/>
            <a:ext cx="4848532" cy="1969770"/>
          </a:xfrm>
          <a:prstGeom prst="rect">
            <a:avLst/>
          </a:prstGeom>
          <a:noFill/>
        </p:spPr>
        <p:txBody>
          <a:bodyPr wrap="square">
            <a:spAutoFit/>
          </a:bodyPr>
          <a:lstStyle/>
          <a:p>
            <a:r>
              <a:rPr lang="en-US" sz="1200" b="1" i="0" dirty="0">
                <a:solidFill>
                  <a:srgbClr val="006699"/>
                </a:solidFill>
                <a:effectLst/>
                <a:latin typeface="CourierNewPS-BoldMT"/>
              </a:rPr>
              <a:t>for </a:t>
            </a:r>
            <a:r>
              <a:rPr lang="en-US" sz="1200" b="0" i="0" dirty="0" err="1">
                <a:solidFill>
                  <a:srgbClr val="000088"/>
                </a:solidFill>
                <a:effectLst/>
                <a:latin typeface="CourierNewPSMT"/>
              </a:rPr>
              <a:t>i</a:t>
            </a:r>
            <a:r>
              <a:rPr lang="en-US" sz="1200" b="0" i="0" dirty="0">
                <a:solidFill>
                  <a:srgbClr val="000088"/>
                </a:solidFill>
                <a:effectLst/>
                <a:latin typeface="CourierNewPSMT"/>
              </a:rPr>
              <a:t> </a:t>
            </a:r>
            <a:r>
              <a:rPr lang="en-US" sz="1200" b="1" i="0" dirty="0">
                <a:solidFill>
                  <a:srgbClr val="000000"/>
                </a:solidFill>
                <a:effectLst/>
                <a:latin typeface="CourierNewPS-BoldMT"/>
              </a:rPr>
              <a:t>in </a:t>
            </a:r>
            <a:r>
              <a:rPr lang="en-US" sz="1200" b="0" i="0" dirty="0">
                <a:solidFill>
                  <a:srgbClr val="336666"/>
                </a:solidFill>
                <a:effectLst/>
                <a:latin typeface="CourierNewPSMT"/>
              </a:rPr>
              <a:t>range</a:t>
            </a:r>
            <a:r>
              <a:rPr lang="en-US" sz="1200" b="0" i="0" dirty="0">
                <a:solidFill>
                  <a:srgbClr val="000000"/>
                </a:solidFill>
                <a:effectLst/>
                <a:latin typeface="CourierNewPSMT"/>
              </a:rPr>
              <a:t>(</a:t>
            </a:r>
            <a:r>
              <a:rPr lang="en-US" sz="1200" b="0" i="0" dirty="0">
                <a:solidFill>
                  <a:srgbClr val="FF6600"/>
                </a:solidFill>
                <a:effectLst/>
                <a:latin typeface="CourierNewPSMT"/>
              </a:rPr>
              <a:t>10</a:t>
            </a:r>
            <a:r>
              <a:rPr lang="en-US" sz="1200" b="0" i="0" dirty="0">
                <a:solidFill>
                  <a:srgbClr val="000000"/>
                </a:solidFill>
                <a:effectLst/>
                <a:latin typeface="CourierNewPSMT"/>
              </a:rPr>
              <a:t>): </a:t>
            </a:r>
            <a:r>
              <a:rPr lang="en-US" sz="1200" b="0" i="0" dirty="0" err="1">
                <a:solidFill>
                  <a:srgbClr val="000088"/>
                </a:solidFill>
                <a:effectLst/>
                <a:latin typeface="CourierNewPSMT"/>
              </a:rPr>
              <a:t>apply_step</a:t>
            </a:r>
            <a:r>
              <a:rPr lang="en-US" sz="1200" b="0" i="0" dirty="0">
                <a:solidFill>
                  <a:srgbClr val="000000"/>
                </a:solidFill>
                <a:effectLst/>
                <a:latin typeface="CourierNewPSMT"/>
              </a:rPr>
              <a:t>(</a:t>
            </a:r>
            <a:r>
              <a:rPr lang="en-US" sz="1200" b="0" i="0" dirty="0">
                <a:solidFill>
                  <a:srgbClr val="000088"/>
                </a:solidFill>
                <a:effectLst/>
                <a:latin typeface="CourierNewPSMT"/>
              </a:rPr>
              <a:t>params</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100" b="0" i="0" dirty="0">
                <a:solidFill>
                  <a:srgbClr val="404040"/>
                </a:solidFill>
                <a:effectLst/>
                <a:latin typeface="CourierNewPSMT"/>
              </a:rPr>
              <a:t>5435.53662109375</a:t>
            </a:r>
            <a:br>
              <a:rPr lang="en-US" sz="1100" b="0" i="0" dirty="0">
                <a:solidFill>
                  <a:srgbClr val="404040"/>
                </a:solidFill>
                <a:effectLst/>
                <a:latin typeface="CourierNewPSMT"/>
              </a:rPr>
            </a:br>
            <a:r>
              <a:rPr lang="en-US" sz="1100" b="0" i="0" dirty="0">
                <a:solidFill>
                  <a:srgbClr val="404040"/>
                </a:solidFill>
                <a:effectLst/>
                <a:latin typeface="CourierNewPSMT"/>
              </a:rPr>
              <a:t>1577.4495849609375</a:t>
            </a:r>
            <a:br>
              <a:rPr lang="en-US" sz="1100" b="0" i="0" dirty="0">
                <a:solidFill>
                  <a:srgbClr val="404040"/>
                </a:solidFill>
                <a:effectLst/>
                <a:latin typeface="CourierNewPSMT"/>
              </a:rPr>
            </a:br>
            <a:r>
              <a:rPr lang="en-US" sz="1100" b="0" i="0" dirty="0">
                <a:solidFill>
                  <a:srgbClr val="404040"/>
                </a:solidFill>
                <a:effectLst/>
                <a:latin typeface="CourierNewPSMT"/>
              </a:rPr>
              <a:t>847.3780517578125</a:t>
            </a:r>
            <a:br>
              <a:rPr lang="en-US" sz="1100" b="0" i="0" dirty="0">
                <a:solidFill>
                  <a:srgbClr val="404040"/>
                </a:solidFill>
                <a:effectLst/>
                <a:latin typeface="CourierNewPSMT"/>
              </a:rPr>
            </a:br>
            <a:r>
              <a:rPr lang="en-US" sz="1100" b="0" i="0" dirty="0">
                <a:solidFill>
                  <a:srgbClr val="404040"/>
                </a:solidFill>
                <a:effectLst/>
                <a:latin typeface="CourierNewPSMT"/>
              </a:rPr>
              <a:t>709.22265625</a:t>
            </a:r>
            <a:br>
              <a:rPr lang="en-US" sz="1100" b="0" i="0" dirty="0">
                <a:solidFill>
                  <a:srgbClr val="404040"/>
                </a:solidFill>
                <a:effectLst/>
                <a:latin typeface="CourierNewPSMT"/>
              </a:rPr>
            </a:br>
            <a:r>
              <a:rPr lang="en-US" sz="1100" b="0" i="0" dirty="0">
                <a:solidFill>
                  <a:srgbClr val="404040"/>
                </a:solidFill>
                <a:effectLst/>
                <a:latin typeface="CourierNewPSMT"/>
              </a:rPr>
              <a:t>683.0757446289062</a:t>
            </a:r>
            <a:br>
              <a:rPr lang="en-US" sz="1100" b="0" i="0" dirty="0">
                <a:solidFill>
                  <a:srgbClr val="404040"/>
                </a:solidFill>
                <a:effectLst/>
                <a:latin typeface="CourierNewPSMT"/>
              </a:rPr>
            </a:br>
            <a:r>
              <a:rPr lang="en-US" sz="1100" b="0" i="0" dirty="0">
                <a:solidFill>
                  <a:srgbClr val="404040"/>
                </a:solidFill>
                <a:effectLst/>
                <a:latin typeface="CourierNewPSMT"/>
              </a:rPr>
              <a:t>678.12451171875</a:t>
            </a:r>
            <a:br>
              <a:rPr lang="en-US" sz="1100" b="0" i="0" dirty="0">
                <a:solidFill>
                  <a:srgbClr val="404040"/>
                </a:solidFill>
                <a:effectLst/>
                <a:latin typeface="CourierNewPSMT"/>
              </a:rPr>
            </a:br>
            <a:r>
              <a:rPr lang="en-US" sz="1100" b="0" i="0" dirty="0">
                <a:solidFill>
                  <a:srgbClr val="404040"/>
                </a:solidFill>
                <a:effectLst/>
                <a:latin typeface="CourierNewPSMT"/>
              </a:rPr>
              <a:t>677.1839599609375</a:t>
            </a:r>
            <a:br>
              <a:rPr lang="en-US" sz="1100" b="0" i="0" dirty="0">
                <a:solidFill>
                  <a:srgbClr val="404040"/>
                </a:solidFill>
                <a:effectLst/>
                <a:latin typeface="CourierNewPSMT"/>
              </a:rPr>
            </a:br>
            <a:r>
              <a:rPr lang="en-US" sz="1100" b="0" i="0" dirty="0">
                <a:solidFill>
                  <a:srgbClr val="404040"/>
                </a:solidFill>
                <a:effectLst/>
                <a:latin typeface="CourierNewPSMT"/>
              </a:rPr>
              <a:t>677.0025024414062</a:t>
            </a:r>
            <a:br>
              <a:rPr lang="en-US" sz="1100" b="0" i="0" dirty="0">
                <a:solidFill>
                  <a:srgbClr val="404040"/>
                </a:solidFill>
                <a:effectLst/>
                <a:latin typeface="CourierNewPSMT"/>
              </a:rPr>
            </a:br>
            <a:r>
              <a:rPr lang="en-US" sz="1100" b="0" i="0" dirty="0">
                <a:solidFill>
                  <a:srgbClr val="404040"/>
                </a:solidFill>
                <a:effectLst/>
                <a:latin typeface="CourierNewPSMT"/>
              </a:rPr>
              <a:t>676.96435546875</a:t>
            </a:r>
            <a:br>
              <a:rPr lang="en-US" sz="1100" b="0" i="0" dirty="0">
                <a:solidFill>
                  <a:srgbClr val="404040"/>
                </a:solidFill>
                <a:effectLst/>
                <a:latin typeface="CourierNewPSMT"/>
              </a:rPr>
            </a:br>
            <a:r>
              <a:rPr lang="en-US" sz="1100" b="0" i="0" dirty="0">
                <a:solidFill>
                  <a:srgbClr val="404040"/>
                </a:solidFill>
                <a:effectLst/>
                <a:latin typeface="CourierNewPSMT"/>
              </a:rPr>
              <a:t>676.9537353515625</a:t>
            </a:r>
            <a:r>
              <a:rPr lang="en-US" sz="1100" dirty="0"/>
              <a:t> </a:t>
            </a:r>
            <a:endParaRPr lang="en-US" sz="1200" dirty="0"/>
          </a:p>
        </p:txBody>
      </p:sp>
      <p:sp>
        <p:nvSpPr>
          <p:cNvPr id="15" name="TextBox 14">
            <a:extLst>
              <a:ext uri="{FF2B5EF4-FFF2-40B4-BE49-F238E27FC236}">
                <a16:creationId xmlns:a16="http://schemas.microsoft.com/office/drawing/2014/main" id="{FA3502ED-7A68-4213-A4DD-51BF592AEB8D}"/>
              </a:ext>
            </a:extLst>
          </p:cNvPr>
          <p:cNvSpPr txBox="1"/>
          <p:nvPr/>
        </p:nvSpPr>
        <p:spPr>
          <a:xfrm>
            <a:off x="465082" y="3509703"/>
            <a:ext cx="4984954" cy="830997"/>
          </a:xfrm>
          <a:prstGeom prst="rect">
            <a:avLst/>
          </a:prstGeom>
          <a:noFill/>
        </p:spPr>
        <p:txBody>
          <a:bodyPr wrap="square">
            <a:spAutoFit/>
          </a:bodyPr>
          <a:lstStyle/>
          <a:p>
            <a:r>
              <a:rPr lang="en-US" sz="1200" b="0" i="0" dirty="0">
                <a:solidFill>
                  <a:srgbClr val="000088"/>
                </a:solidFill>
                <a:effectLst/>
                <a:latin typeface="CourierNewPSMT"/>
              </a:rPr>
              <a:t>_</a:t>
            </a:r>
            <a:r>
              <a:rPr lang="en-US" sz="1200" b="0" i="0" dirty="0">
                <a:solidFill>
                  <a:srgbClr val="000000"/>
                </a:solidFill>
                <a:effectLst/>
                <a:latin typeface="CourierNewPSMT"/>
              </a:rPr>
              <a:t>,</a:t>
            </a:r>
            <a:r>
              <a:rPr lang="en-US" sz="1200" b="0" i="0" dirty="0" err="1">
                <a:solidFill>
                  <a:srgbClr val="000088"/>
                </a:solidFill>
                <a:effectLst/>
                <a:latin typeface="CourierNewPSMT"/>
              </a:rPr>
              <a:t>axs</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plt</a:t>
            </a:r>
            <a:r>
              <a:rPr lang="en-US" sz="1200" b="0" i="0" dirty="0" err="1">
                <a:solidFill>
                  <a:srgbClr val="555555"/>
                </a:solidFill>
                <a:effectLst/>
                <a:latin typeface="CourierNewPSMT"/>
              </a:rPr>
              <a:t>.</a:t>
            </a:r>
            <a:r>
              <a:rPr lang="en-US" sz="1200" b="0" i="0" dirty="0" err="1">
                <a:solidFill>
                  <a:srgbClr val="000088"/>
                </a:solidFill>
                <a:effectLst/>
                <a:latin typeface="CourierNewPSMT"/>
              </a:rPr>
              <a:t>subplots</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r>
              <a:rPr lang="en-US" sz="1200" b="0" i="0" dirty="0">
                <a:solidFill>
                  <a:srgbClr val="FF6600"/>
                </a:solidFill>
                <a:effectLst/>
                <a:latin typeface="CourierNewPSMT"/>
              </a:rPr>
              <a:t>4</a:t>
            </a:r>
            <a:r>
              <a:rPr lang="en-US" sz="1200" b="0" i="0" dirty="0">
                <a:solidFill>
                  <a:srgbClr val="000000"/>
                </a:solidFill>
                <a:effectLst/>
                <a:latin typeface="CourierNewPSMT"/>
              </a:rPr>
              <a:t>,</a:t>
            </a:r>
            <a:r>
              <a:rPr lang="en-US" sz="1200" b="0" i="0" dirty="0">
                <a:solidFill>
                  <a:srgbClr val="000088"/>
                </a:solidFill>
                <a:effectLst/>
                <a:latin typeface="CourierNewPSMT"/>
              </a:rPr>
              <a:t>figsize</a:t>
            </a:r>
            <a:r>
              <a:rPr lang="en-US" sz="1200" b="0" i="0" dirty="0">
                <a:solidFill>
                  <a:srgbClr val="555555"/>
                </a:solidFill>
                <a:effectLst/>
                <a:latin typeface="CourierNewPSMT"/>
              </a:rPr>
              <a:t>=</a:t>
            </a:r>
            <a:r>
              <a:rPr lang="en-US" sz="1200" b="0" i="0" dirty="0">
                <a:solidFill>
                  <a:srgbClr val="000000"/>
                </a:solidFill>
                <a:effectLst/>
                <a:latin typeface="CourierNewPSMT"/>
              </a:rPr>
              <a:t>(</a:t>
            </a:r>
            <a:r>
              <a:rPr lang="en-US" sz="1200" b="0" i="0" dirty="0">
                <a:solidFill>
                  <a:srgbClr val="FF6600"/>
                </a:solidFill>
                <a:effectLst/>
                <a:latin typeface="CourierNewPSMT"/>
              </a:rPr>
              <a:t>12</a:t>
            </a:r>
            <a:r>
              <a:rPr lang="en-US" sz="1200" b="0" i="0" dirty="0">
                <a:solidFill>
                  <a:srgbClr val="000000"/>
                </a:solidFill>
                <a:effectLst/>
                <a:latin typeface="CourierNewPSMT"/>
              </a:rPr>
              <a:t>,</a:t>
            </a:r>
            <a:r>
              <a:rPr lang="en-US" sz="1200" b="0" i="0" dirty="0">
                <a:solidFill>
                  <a:srgbClr val="FF6600"/>
                </a:solidFill>
                <a:effectLst/>
                <a:latin typeface="CourierNewPSMT"/>
              </a:rPr>
              <a:t>3</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1" i="0" dirty="0">
                <a:solidFill>
                  <a:srgbClr val="006699"/>
                </a:solidFill>
                <a:effectLst/>
                <a:latin typeface="CourierNewPS-BoldMT"/>
              </a:rPr>
              <a:t>for </a:t>
            </a:r>
            <a:r>
              <a:rPr lang="en-US" sz="1200" b="0" i="0" dirty="0">
                <a:solidFill>
                  <a:srgbClr val="000088"/>
                </a:solidFill>
                <a:effectLst/>
                <a:latin typeface="CourierNewPSMT"/>
              </a:rPr>
              <a:t>ax </a:t>
            </a:r>
            <a:r>
              <a:rPr lang="en-US" sz="1200" b="1" i="0" dirty="0">
                <a:solidFill>
                  <a:srgbClr val="000000"/>
                </a:solidFill>
                <a:effectLst/>
                <a:latin typeface="CourierNewPS-BoldMT"/>
              </a:rPr>
              <a:t>in </a:t>
            </a:r>
            <a:r>
              <a:rPr lang="en-US" sz="1200" b="0" i="0" dirty="0" err="1">
                <a:solidFill>
                  <a:srgbClr val="000088"/>
                </a:solidFill>
                <a:effectLst/>
                <a:latin typeface="CourierNewPSMT"/>
              </a:rPr>
              <a:t>axs</a:t>
            </a:r>
            <a:r>
              <a:rPr lang="en-US" sz="1200" b="0" i="0" dirty="0">
                <a:solidFill>
                  <a:srgbClr val="000000"/>
                </a:solidFill>
                <a:effectLst/>
                <a:latin typeface="CourierNewPSMT"/>
              </a:rPr>
              <a:t>: </a:t>
            </a:r>
          </a:p>
          <a:p>
            <a:r>
              <a:rPr lang="en-US" sz="1200" b="0" i="0" dirty="0">
                <a:solidFill>
                  <a:srgbClr val="000088"/>
                </a:solidFill>
                <a:effectLst/>
                <a:latin typeface="CourierNewPSMT"/>
              </a:rPr>
              <a:t>     </a:t>
            </a:r>
            <a:r>
              <a:rPr lang="en-US" sz="1200" b="0" i="0" dirty="0" err="1">
                <a:solidFill>
                  <a:srgbClr val="000088"/>
                </a:solidFill>
                <a:effectLst/>
                <a:latin typeface="CourierNewPSMT"/>
              </a:rPr>
              <a:t>show_preds</a:t>
            </a:r>
            <a:r>
              <a:rPr lang="en-US" sz="1200" b="0" i="0" dirty="0">
                <a:solidFill>
                  <a:srgbClr val="000000"/>
                </a:solidFill>
                <a:effectLst/>
                <a:latin typeface="CourierNewPSMT"/>
              </a:rPr>
              <a:t>(</a:t>
            </a:r>
            <a:r>
              <a:rPr lang="en-US" sz="1200" b="0" i="0" dirty="0" err="1">
                <a:solidFill>
                  <a:srgbClr val="000088"/>
                </a:solidFill>
                <a:effectLst/>
                <a:latin typeface="CourierNewPSMT"/>
              </a:rPr>
              <a:t>apply_step</a:t>
            </a:r>
            <a:r>
              <a:rPr lang="en-US" sz="1200" b="0" i="0" dirty="0">
                <a:solidFill>
                  <a:srgbClr val="000000"/>
                </a:solidFill>
                <a:effectLst/>
                <a:latin typeface="CourierNewPSMT"/>
              </a:rPr>
              <a:t>(</a:t>
            </a:r>
            <a:r>
              <a:rPr lang="en-US" sz="1200" b="0" i="0" dirty="0">
                <a:solidFill>
                  <a:srgbClr val="000088"/>
                </a:solidFill>
                <a:effectLst/>
                <a:latin typeface="CourierNewPSMT"/>
              </a:rPr>
              <a:t>params</a:t>
            </a:r>
            <a:r>
              <a:rPr lang="en-US" sz="1200" b="0" i="0" dirty="0">
                <a:solidFill>
                  <a:srgbClr val="000000"/>
                </a:solidFill>
                <a:effectLst/>
                <a:latin typeface="CourierNewPSMT"/>
              </a:rPr>
              <a:t>, </a:t>
            </a:r>
            <a:r>
              <a:rPr lang="en-US" sz="1200" b="0" i="0" dirty="0">
                <a:solidFill>
                  <a:srgbClr val="336666"/>
                </a:solidFill>
                <a:effectLst/>
                <a:latin typeface="CourierNewPSMT"/>
              </a:rPr>
              <a:t>False</a:t>
            </a:r>
            <a:r>
              <a:rPr lang="en-US" sz="1200" b="0" i="0" dirty="0">
                <a:solidFill>
                  <a:srgbClr val="000000"/>
                </a:solidFill>
                <a:effectLst/>
                <a:latin typeface="CourierNewPSMT"/>
              </a:rPr>
              <a:t>), </a:t>
            </a:r>
            <a:r>
              <a:rPr lang="en-US" sz="1200" b="0" i="0" dirty="0">
                <a:solidFill>
                  <a:srgbClr val="000088"/>
                </a:solidFill>
                <a:effectLst/>
                <a:latin typeface="CourierNewPSMT"/>
              </a:rPr>
              <a:t>ax</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plt</a:t>
            </a:r>
            <a:r>
              <a:rPr lang="en-US" sz="1200" b="0" i="0" dirty="0" err="1">
                <a:solidFill>
                  <a:srgbClr val="555555"/>
                </a:solidFill>
                <a:effectLst/>
                <a:latin typeface="CourierNewPSMT"/>
              </a:rPr>
              <a:t>.</a:t>
            </a:r>
            <a:r>
              <a:rPr lang="en-US" sz="1200" b="0" i="0" dirty="0" err="1">
                <a:solidFill>
                  <a:srgbClr val="000088"/>
                </a:solidFill>
                <a:effectLst/>
                <a:latin typeface="CourierNewPSMT"/>
              </a:rPr>
              <a:t>tight_layout</a:t>
            </a:r>
            <a:r>
              <a:rPr lang="en-US" sz="1200" b="0" i="0" dirty="0">
                <a:solidFill>
                  <a:srgbClr val="000000"/>
                </a:solidFill>
                <a:effectLst/>
                <a:latin typeface="CourierNewPSMT"/>
              </a:rPr>
              <a:t>()</a:t>
            </a:r>
            <a:r>
              <a:rPr lang="en-US" sz="1200" dirty="0"/>
              <a:t> </a:t>
            </a:r>
          </a:p>
        </p:txBody>
      </p:sp>
      <p:pic>
        <p:nvPicPr>
          <p:cNvPr id="16" name="Picture 15">
            <a:extLst>
              <a:ext uri="{FF2B5EF4-FFF2-40B4-BE49-F238E27FC236}">
                <a16:creationId xmlns:a16="http://schemas.microsoft.com/office/drawing/2014/main" id="{87E3B5D8-E91F-4AB3-B9F0-1FE62C35522E}"/>
              </a:ext>
            </a:extLst>
          </p:cNvPr>
          <p:cNvPicPr>
            <a:picLocks noChangeAspect="1"/>
          </p:cNvPicPr>
          <p:nvPr/>
        </p:nvPicPr>
        <p:blipFill rotWithShape="1">
          <a:blip r:embed="rId4"/>
          <a:srcRect l="4827" r="7560"/>
          <a:stretch/>
        </p:blipFill>
        <p:spPr>
          <a:xfrm>
            <a:off x="5043948" y="3616099"/>
            <a:ext cx="4100052" cy="1337582"/>
          </a:xfrm>
          <a:prstGeom prst="rect">
            <a:avLst/>
          </a:prstGeom>
        </p:spPr>
      </p:pic>
      <p:sp>
        <p:nvSpPr>
          <p:cNvPr id="18" name="TextBox 17">
            <a:extLst>
              <a:ext uri="{FF2B5EF4-FFF2-40B4-BE49-F238E27FC236}">
                <a16:creationId xmlns:a16="http://schemas.microsoft.com/office/drawing/2014/main" id="{61E0F58B-FA90-4D42-844F-9C4CE82A1F0F}"/>
              </a:ext>
            </a:extLst>
          </p:cNvPr>
          <p:cNvSpPr txBox="1"/>
          <p:nvPr/>
        </p:nvSpPr>
        <p:spPr>
          <a:xfrm>
            <a:off x="489049" y="4393659"/>
            <a:ext cx="4984954" cy="307777"/>
          </a:xfrm>
          <a:prstGeom prst="rect">
            <a:avLst/>
          </a:prstGeom>
          <a:noFill/>
        </p:spPr>
        <p:txBody>
          <a:bodyPr wrap="square">
            <a:spAutoFit/>
          </a:bodyPr>
          <a:lstStyle/>
          <a:p>
            <a:r>
              <a:rPr lang="en-US" b="1" i="0" dirty="0">
                <a:solidFill>
                  <a:srgbClr val="FF0000"/>
                </a:solidFill>
                <a:effectLst/>
                <a:latin typeface="Muli"/>
              </a:rPr>
              <a:t>STEP 7: STOP</a:t>
            </a:r>
            <a:r>
              <a:rPr lang="en-US" dirty="0">
                <a:solidFill>
                  <a:srgbClr val="FF0000"/>
                </a:solidFill>
                <a:latin typeface="Muli"/>
              </a:rPr>
              <a:t> </a:t>
            </a:r>
          </a:p>
        </p:txBody>
      </p:sp>
    </p:spTree>
    <p:extLst>
      <p:ext uri="{BB962C8B-B14F-4D97-AF65-F5344CB8AC3E}">
        <p14:creationId xmlns:p14="http://schemas.microsoft.com/office/powerpoint/2010/main" val="31348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pic>
        <p:nvPicPr>
          <p:cNvPr id="3" name="Picture 2">
            <a:extLst>
              <a:ext uri="{FF2B5EF4-FFF2-40B4-BE49-F238E27FC236}">
                <a16:creationId xmlns:a16="http://schemas.microsoft.com/office/drawing/2014/main" id="{B71320FB-6526-4FC9-BD80-531C0892CA84}"/>
              </a:ext>
            </a:extLst>
          </p:cNvPr>
          <p:cNvPicPr>
            <a:picLocks noChangeAspect="1"/>
          </p:cNvPicPr>
          <p:nvPr/>
        </p:nvPicPr>
        <p:blipFill>
          <a:blip r:embed="rId3"/>
          <a:stretch>
            <a:fillRect/>
          </a:stretch>
        </p:blipFill>
        <p:spPr>
          <a:xfrm>
            <a:off x="5692877" y="1288815"/>
            <a:ext cx="3333989" cy="2707998"/>
          </a:xfrm>
          <a:prstGeom prst="rect">
            <a:avLst/>
          </a:prstGeom>
        </p:spPr>
      </p:pic>
      <p:sp>
        <p:nvSpPr>
          <p:cNvPr id="823" name="Google Shape;823;p30"/>
          <p:cNvSpPr txBox="1">
            <a:spLocks noGrp="1"/>
          </p:cNvSpPr>
          <p:nvPr>
            <p:ph type="title"/>
          </p:nvPr>
        </p:nvSpPr>
        <p:spPr>
          <a:xfrm>
            <a:off x="489048" y="96549"/>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Tổng</a:t>
            </a:r>
            <a:r>
              <a:rPr lang="en-US" dirty="0"/>
              <a:t> </a:t>
            </a:r>
            <a:r>
              <a:rPr lang="en-US" dirty="0" err="1"/>
              <a:t>kết</a:t>
            </a:r>
            <a:r>
              <a:rPr lang="en-US" dirty="0"/>
              <a:t> Gradient Descent </a:t>
            </a:r>
            <a:br>
              <a:rPr lang="en-US" dirty="0"/>
            </a:br>
            <a:br>
              <a:rPr lang="en-US" dirty="0"/>
            </a:br>
            <a:endParaRPr lang="en-US" dirty="0"/>
          </a:p>
        </p:txBody>
      </p:sp>
      <p:sp>
        <p:nvSpPr>
          <p:cNvPr id="9" name="TextBox 8">
            <a:extLst>
              <a:ext uri="{FF2B5EF4-FFF2-40B4-BE49-F238E27FC236}">
                <a16:creationId xmlns:a16="http://schemas.microsoft.com/office/drawing/2014/main" id="{C90FB5A6-5BA5-4D79-89C6-B829E0E8DBA8}"/>
              </a:ext>
            </a:extLst>
          </p:cNvPr>
          <p:cNvSpPr txBox="1"/>
          <p:nvPr/>
        </p:nvSpPr>
        <p:spPr>
          <a:xfrm>
            <a:off x="427705" y="553413"/>
            <a:ext cx="5265172" cy="4832092"/>
          </a:xfrm>
          <a:prstGeom prst="rect">
            <a:avLst/>
          </a:prstGeom>
          <a:noFill/>
        </p:spPr>
        <p:txBody>
          <a:bodyPr wrap="square">
            <a:spAutoFit/>
          </a:bodyPr>
          <a:lstStyle/>
          <a:p>
            <a:pPr algn="just"/>
            <a:r>
              <a:rPr lang="vi-VN" dirty="0">
                <a:latin typeface="Muli"/>
              </a:rPr>
              <a:t>Lúc đầu, trọng số của mô hình có thể là ngẫu nhiên (</a:t>
            </a:r>
            <a:r>
              <a:rPr lang="en-US" dirty="0">
                <a:latin typeface="Muli"/>
              </a:rPr>
              <a:t>training from scratch</a:t>
            </a:r>
            <a:r>
              <a:rPr lang="vi-VN" dirty="0">
                <a:latin typeface="Muli"/>
              </a:rPr>
              <a:t>) hoặc đến từ </a:t>
            </a:r>
            <a:r>
              <a:rPr lang="en-US" dirty="0">
                <a:latin typeface="Muli"/>
              </a:rPr>
              <a:t>pretrained model</a:t>
            </a:r>
            <a:r>
              <a:rPr lang="vi-VN" dirty="0">
                <a:latin typeface="Muli"/>
              </a:rPr>
              <a:t> (</a:t>
            </a:r>
            <a:r>
              <a:rPr lang="en-US" dirty="0" err="1">
                <a:latin typeface="Muli"/>
              </a:rPr>
              <a:t>tranfer</a:t>
            </a:r>
            <a:r>
              <a:rPr lang="en-US" dirty="0">
                <a:latin typeface="Muli"/>
              </a:rPr>
              <a:t> learning</a:t>
            </a:r>
            <a:r>
              <a:rPr lang="vi-VN" dirty="0">
                <a:latin typeface="Muli"/>
              </a:rPr>
              <a:t>). Trong trường hợp đầu tiên, đầu ra sẽ nhận được từ đầu vào của mìn</a:t>
            </a:r>
            <a:r>
              <a:rPr lang="en-US" dirty="0">
                <a:latin typeface="Muli"/>
              </a:rPr>
              <a:t>h</a:t>
            </a:r>
            <a:r>
              <a:rPr lang="vi-VN" dirty="0">
                <a:latin typeface="Muli"/>
              </a:rPr>
              <a:t> sẽ không liên quan gì đến những gì ta muốn</a:t>
            </a:r>
            <a:r>
              <a:rPr lang="en-US" dirty="0">
                <a:latin typeface="Muli"/>
              </a:rPr>
              <a:t>. T</a:t>
            </a:r>
            <a:r>
              <a:rPr lang="vi-VN" dirty="0">
                <a:latin typeface="Muli"/>
              </a:rPr>
              <a:t>rong trường hợp thứ hai, có khả năng mô hình được </a:t>
            </a:r>
            <a:r>
              <a:rPr lang="en-US" dirty="0" err="1">
                <a:latin typeface="Muli"/>
              </a:rPr>
              <a:t>huấn</a:t>
            </a:r>
            <a:r>
              <a:rPr lang="en-US" dirty="0">
                <a:latin typeface="Muli"/>
              </a:rPr>
              <a:t> </a:t>
            </a:r>
            <a:r>
              <a:rPr lang="en-US" dirty="0" err="1">
                <a:latin typeface="Muli"/>
              </a:rPr>
              <a:t>luyện</a:t>
            </a:r>
            <a:r>
              <a:rPr lang="en-US" dirty="0">
                <a:latin typeface="Muli"/>
              </a:rPr>
              <a:t> </a:t>
            </a:r>
            <a:r>
              <a:rPr lang="vi-VN" dirty="0">
                <a:latin typeface="Muli"/>
              </a:rPr>
              <a:t>trước sẽ không hoạt động tốt cho nhiệm vụ cụ thể mà chúng ta đang nhắm </a:t>
            </a:r>
            <a:r>
              <a:rPr lang="en-US" dirty="0" err="1">
                <a:latin typeface="Muli"/>
              </a:rPr>
              <a:t>đến</a:t>
            </a:r>
            <a:r>
              <a:rPr lang="vi-VN" dirty="0">
                <a:latin typeface="Muli"/>
              </a:rPr>
              <a:t>. Vì vậy, mô hình sẽ cần phải học các trọng số tốt hơn.</a:t>
            </a:r>
            <a:endParaRPr lang="en-US" dirty="0">
              <a:latin typeface="Muli"/>
            </a:endParaRPr>
          </a:p>
          <a:p>
            <a:pPr algn="just"/>
            <a:endParaRPr lang="en-US" dirty="0">
              <a:latin typeface="Muli"/>
            </a:endParaRPr>
          </a:p>
          <a:p>
            <a:pPr algn="just"/>
            <a:r>
              <a:rPr lang="vi-VN" dirty="0">
                <a:latin typeface="Muli"/>
              </a:rPr>
              <a:t> </a:t>
            </a:r>
            <a:r>
              <a:rPr lang="en-US" dirty="0">
                <a:latin typeface="Muli"/>
              </a:rPr>
              <a:t>B</a:t>
            </a:r>
            <a:r>
              <a:rPr lang="vi-VN" dirty="0">
                <a:latin typeface="Muli"/>
              </a:rPr>
              <a:t>ắt đầu bằng cách so sánh kết quả đầu ra mà mô hình cung cấp với mục tiêu </a:t>
            </a:r>
            <a:r>
              <a:rPr lang="en-US" dirty="0" err="1">
                <a:latin typeface="Muli"/>
              </a:rPr>
              <a:t>mong</a:t>
            </a:r>
            <a:r>
              <a:rPr lang="en-US" dirty="0">
                <a:latin typeface="Muli"/>
              </a:rPr>
              <a:t> </a:t>
            </a:r>
            <a:r>
              <a:rPr lang="en-US" dirty="0" err="1">
                <a:latin typeface="Muli"/>
              </a:rPr>
              <a:t>muốn</a:t>
            </a:r>
            <a:r>
              <a:rPr lang="en-US" dirty="0">
                <a:latin typeface="Muli"/>
              </a:rPr>
              <a:t>.</a:t>
            </a:r>
            <a:r>
              <a:rPr lang="vi-VN" dirty="0">
                <a:latin typeface="Muli"/>
              </a:rPr>
              <a:t> Để làm điều này, </a:t>
            </a:r>
            <a:r>
              <a:rPr lang="en-US" dirty="0">
                <a:latin typeface="Muli"/>
              </a:rPr>
              <a:t>ta </a:t>
            </a:r>
            <a:r>
              <a:rPr lang="vi-VN" dirty="0">
                <a:latin typeface="Muli"/>
              </a:rPr>
              <a:t>lấy một vài mục dữ liệu từ tập huấn luyện và đưa chúng vào mô hình. </a:t>
            </a:r>
            <a:r>
              <a:rPr lang="en-US" dirty="0">
                <a:latin typeface="Muli"/>
              </a:rPr>
              <a:t>S</a:t>
            </a:r>
            <a:r>
              <a:rPr lang="vi-VN" dirty="0">
                <a:latin typeface="Muli"/>
              </a:rPr>
              <a:t>o sánh các mục tiêu tương ứng bằng cách sử dụng </a:t>
            </a:r>
            <a:r>
              <a:rPr lang="en-US" dirty="0">
                <a:latin typeface="Muli"/>
              </a:rPr>
              <a:t>loss function </a:t>
            </a:r>
            <a:r>
              <a:rPr lang="vi-VN" dirty="0">
                <a:latin typeface="Muli"/>
              </a:rPr>
              <a:t>và điểm số nhận được cho biết dự đoán của chúng </a:t>
            </a:r>
            <a:r>
              <a:rPr lang="en-US" dirty="0">
                <a:latin typeface="Muli"/>
              </a:rPr>
              <a:t>ta</a:t>
            </a:r>
            <a:r>
              <a:rPr lang="vi-VN" dirty="0">
                <a:latin typeface="Muli"/>
              </a:rPr>
              <a:t> đã sai như thế nào. Sau đó, thay đổi trọng </a:t>
            </a:r>
            <a:r>
              <a:rPr lang="en-US" dirty="0" err="1">
                <a:latin typeface="Muli"/>
              </a:rPr>
              <a:t>số</a:t>
            </a:r>
            <a:r>
              <a:rPr lang="en-US" dirty="0">
                <a:latin typeface="Muli"/>
              </a:rPr>
              <a:t> </a:t>
            </a:r>
            <a:r>
              <a:rPr lang="vi-VN" dirty="0">
                <a:latin typeface="Muli"/>
              </a:rPr>
              <a:t>một chút để làm cho nó tốt hơn một chút.</a:t>
            </a:r>
            <a:endParaRPr lang="en-US" dirty="0">
              <a:latin typeface="Muli"/>
            </a:endParaRPr>
          </a:p>
          <a:p>
            <a:pPr algn="just"/>
            <a:endParaRPr lang="en-US" sz="1400" dirty="0">
              <a:latin typeface="Muli"/>
            </a:endParaRPr>
          </a:p>
          <a:p>
            <a:pPr algn="just"/>
            <a:r>
              <a:rPr lang="vi-VN" sz="1400" dirty="0">
                <a:latin typeface="Muli"/>
              </a:rPr>
              <a:t>Để tìm cách thay đổi trọng</a:t>
            </a:r>
            <a:r>
              <a:rPr lang="en-US" sz="1400" dirty="0">
                <a:latin typeface="Muli"/>
              </a:rPr>
              <a:t> </a:t>
            </a:r>
            <a:r>
              <a:rPr lang="en-US" sz="1400" dirty="0" err="1">
                <a:latin typeface="Muli"/>
              </a:rPr>
              <a:t>số</a:t>
            </a:r>
            <a:r>
              <a:rPr lang="vi-VN" sz="1400" dirty="0">
                <a:latin typeface="Muli"/>
              </a:rPr>
              <a:t> </a:t>
            </a:r>
            <a:r>
              <a:rPr lang="en-US" sz="1400" dirty="0">
                <a:latin typeface="Muli"/>
              </a:rPr>
              <a:t>ta </a:t>
            </a:r>
            <a:r>
              <a:rPr lang="vi-VN" sz="1400" dirty="0">
                <a:latin typeface="Muli"/>
              </a:rPr>
              <a:t>sử dụng phép tính để tính toán </a:t>
            </a:r>
            <a:r>
              <a:rPr lang="en-US" sz="1400" dirty="0">
                <a:latin typeface="Muli"/>
              </a:rPr>
              <a:t>gradient</a:t>
            </a:r>
            <a:r>
              <a:rPr lang="vi-VN" sz="1400" dirty="0">
                <a:latin typeface="Muli"/>
              </a:rPr>
              <a:t>. </a:t>
            </a:r>
            <a:r>
              <a:rPr lang="en-US" sz="1400" dirty="0">
                <a:latin typeface="Muli"/>
              </a:rPr>
              <a:t>S</a:t>
            </a:r>
            <a:r>
              <a:rPr lang="vi-VN" sz="1400" dirty="0">
                <a:latin typeface="Muli"/>
              </a:rPr>
              <a:t>ử dụng độ lớn của gradient (tức là độ dốc của </a:t>
            </a:r>
            <a:r>
              <a:rPr lang="en-US" sz="1400" dirty="0">
                <a:latin typeface="Muli"/>
              </a:rPr>
              <a:t>con</a:t>
            </a:r>
            <a:r>
              <a:rPr lang="vi-VN" sz="1400" dirty="0">
                <a:latin typeface="Muli"/>
              </a:rPr>
              <a:t> dốc) để cho biết phải thực hiện một bước lớn như thế nào; cụ thể, nhân gradient với một số mà được gọi là tỷ lệ học tập</a:t>
            </a:r>
            <a:r>
              <a:rPr lang="en-US" sz="1400" dirty="0">
                <a:latin typeface="Muli"/>
              </a:rPr>
              <a:t> (learning rate)</a:t>
            </a:r>
            <a:r>
              <a:rPr lang="vi-VN" sz="1400" dirty="0">
                <a:latin typeface="Muli"/>
              </a:rPr>
              <a:t> để quyết định kích thước bước. Sau đó, lặp lại cho đến khi đạt đến điểm thấp nhất, thì ta có thể dừng lại.</a:t>
            </a:r>
            <a:endParaRPr lang="en-US" sz="1400" dirty="0">
              <a:latin typeface="Muli"/>
            </a:endParaRPr>
          </a:p>
          <a:p>
            <a:pPr algn="just"/>
            <a:endParaRPr lang="en-US" dirty="0">
              <a:latin typeface="Muli"/>
            </a:endParaRPr>
          </a:p>
        </p:txBody>
      </p:sp>
    </p:spTree>
    <p:extLst>
      <p:ext uri="{BB962C8B-B14F-4D97-AF65-F5344CB8AC3E}">
        <p14:creationId xmlns:p14="http://schemas.microsoft.com/office/powerpoint/2010/main" val="69874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9341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Loss function </a:t>
            </a:r>
            <a:r>
              <a:rPr lang="en-US" dirty="0" err="1"/>
              <a:t>của</a:t>
            </a:r>
            <a:r>
              <a:rPr lang="en-US" dirty="0"/>
              <a:t> MNIST</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12954" y="622040"/>
            <a:ext cx="8106910" cy="307777"/>
          </a:xfrm>
          <a:prstGeom prst="rect">
            <a:avLst/>
          </a:prstGeom>
          <a:noFill/>
        </p:spPr>
        <p:txBody>
          <a:bodyPr wrap="square">
            <a:spAutoFit/>
          </a:bodyPr>
          <a:lstStyle/>
          <a:p>
            <a:pPr algn="just"/>
            <a:r>
              <a:rPr lang="en-US" dirty="0" err="1">
                <a:latin typeface="Muli"/>
              </a:rPr>
              <a:t>Tạo</a:t>
            </a:r>
            <a:r>
              <a:rPr lang="en-US" dirty="0">
                <a:latin typeface="Muli"/>
              </a:rPr>
              <a:t> </a:t>
            </a:r>
            <a:r>
              <a:rPr lang="en-US" dirty="0" err="1">
                <a:latin typeface="Muli"/>
              </a:rPr>
              <a:t>một</a:t>
            </a:r>
            <a:r>
              <a:rPr lang="en-US" dirty="0">
                <a:latin typeface="Muli"/>
              </a:rPr>
              <a:t> </a:t>
            </a:r>
            <a:r>
              <a:rPr lang="en-US" dirty="0" err="1">
                <a:latin typeface="Muli"/>
              </a:rPr>
              <a:t>tập</a:t>
            </a:r>
            <a:r>
              <a:rPr lang="en-US" dirty="0">
                <a:latin typeface="Muli"/>
              </a:rPr>
              <a:t> </a:t>
            </a:r>
            <a:r>
              <a:rPr lang="en-US" dirty="0" err="1">
                <a:latin typeface="Muli"/>
              </a:rPr>
              <a:t>dữ</a:t>
            </a:r>
            <a:r>
              <a:rPr lang="en-US" dirty="0">
                <a:latin typeface="Muli"/>
              </a:rPr>
              <a:t> </a:t>
            </a:r>
            <a:r>
              <a:rPr lang="en-US" dirty="0" err="1">
                <a:latin typeface="Muli"/>
              </a:rPr>
              <a:t>liệu</a:t>
            </a:r>
            <a:r>
              <a:rPr lang="en-US" dirty="0">
                <a:latin typeface="Muli"/>
              </a:rPr>
              <a:t> </a:t>
            </a:r>
            <a:r>
              <a:rPr lang="en-US" dirty="0" err="1">
                <a:latin typeface="Muli"/>
              </a:rPr>
              <a:t>máy</a:t>
            </a:r>
            <a:r>
              <a:rPr lang="en-US" dirty="0">
                <a:latin typeface="Muli"/>
              </a:rPr>
              <a:t> </a:t>
            </a:r>
            <a:r>
              <a:rPr lang="en-US" dirty="0" err="1">
                <a:latin typeface="Muli"/>
              </a:rPr>
              <a:t>học</a:t>
            </a:r>
            <a:r>
              <a:rPr lang="en-US" dirty="0">
                <a:latin typeface="Muli"/>
              </a:rPr>
              <a:t> </a:t>
            </a:r>
            <a:r>
              <a:rPr lang="en-US" dirty="0" err="1">
                <a:latin typeface="Muli"/>
              </a:rPr>
              <a:t>từ</a:t>
            </a:r>
            <a:r>
              <a:rPr lang="en-US" dirty="0">
                <a:latin typeface="Muli"/>
              </a:rPr>
              <a:t> </a:t>
            </a:r>
            <a:r>
              <a:rPr lang="en-US" dirty="0" err="1">
                <a:latin typeface="Muli"/>
              </a:rPr>
              <a:t>bộ</a:t>
            </a:r>
            <a:r>
              <a:rPr lang="en-US" dirty="0">
                <a:latin typeface="Muli"/>
              </a:rPr>
              <a:t> </a:t>
            </a:r>
            <a:r>
              <a:rPr lang="en-US" dirty="0" err="1">
                <a:latin typeface="Muli"/>
              </a:rPr>
              <a:t>dữ</a:t>
            </a:r>
            <a:r>
              <a:rPr lang="en-US" dirty="0">
                <a:latin typeface="Muli"/>
              </a:rPr>
              <a:t> </a:t>
            </a:r>
            <a:r>
              <a:rPr lang="en-US" dirty="0" err="1">
                <a:latin typeface="Muli"/>
              </a:rPr>
              <a:t>liệu</a:t>
            </a:r>
            <a:r>
              <a:rPr lang="en-US" dirty="0">
                <a:latin typeface="Muli"/>
              </a:rPr>
              <a:t> MNIST</a:t>
            </a:r>
          </a:p>
        </p:txBody>
      </p:sp>
      <p:sp>
        <p:nvSpPr>
          <p:cNvPr id="8" name="TextBox 7">
            <a:extLst>
              <a:ext uri="{FF2B5EF4-FFF2-40B4-BE49-F238E27FC236}">
                <a16:creationId xmlns:a16="http://schemas.microsoft.com/office/drawing/2014/main" id="{D6C8DA05-53B4-4D06-9E53-7B94ABD70612}"/>
              </a:ext>
            </a:extLst>
          </p:cNvPr>
          <p:cNvSpPr txBox="1"/>
          <p:nvPr/>
        </p:nvSpPr>
        <p:spPr>
          <a:xfrm>
            <a:off x="4249886" y="763165"/>
            <a:ext cx="5083491" cy="707886"/>
          </a:xfrm>
          <a:prstGeom prst="rect">
            <a:avLst/>
          </a:prstGeom>
          <a:noFill/>
        </p:spPr>
        <p:txBody>
          <a:bodyPr wrap="square">
            <a:spAutoFit/>
          </a:bodyPr>
          <a:lstStyle/>
          <a:p>
            <a:r>
              <a:rPr lang="en-US" sz="1200" b="0" i="0" dirty="0" err="1">
                <a:solidFill>
                  <a:srgbClr val="000088"/>
                </a:solidFill>
                <a:effectLst/>
                <a:latin typeface="CourierNewPSMT"/>
              </a:rPr>
              <a:t>train_x</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000088"/>
                </a:solidFill>
                <a:effectLst/>
                <a:latin typeface="CourierNewPSMT"/>
              </a:rPr>
              <a:t>torch</a:t>
            </a:r>
            <a:r>
              <a:rPr lang="en-US" sz="1200" b="0" i="0" dirty="0">
                <a:solidFill>
                  <a:srgbClr val="555555"/>
                </a:solidFill>
                <a:effectLst/>
                <a:latin typeface="CourierNewPSMT"/>
              </a:rPr>
              <a:t>.</a:t>
            </a:r>
            <a:r>
              <a:rPr lang="en-US" sz="1200" b="0" i="0" dirty="0">
                <a:solidFill>
                  <a:srgbClr val="000088"/>
                </a:solidFill>
                <a:effectLst/>
                <a:latin typeface="CourierNewPSMT"/>
              </a:rPr>
              <a:t>cat</a:t>
            </a:r>
            <a:r>
              <a:rPr lang="en-US" sz="1200" b="0" i="0" dirty="0">
                <a:solidFill>
                  <a:srgbClr val="000000"/>
                </a:solidFill>
                <a:effectLst/>
                <a:latin typeface="CourierNewPSMT"/>
              </a:rPr>
              <a:t>([</a:t>
            </a:r>
            <a:r>
              <a:rPr lang="en-US" sz="1200" b="0" i="0" dirty="0" err="1">
                <a:solidFill>
                  <a:srgbClr val="000088"/>
                </a:solidFill>
                <a:effectLst/>
                <a:latin typeface="CourierNewPSMT"/>
              </a:rPr>
              <a:t>stacked_threes</a:t>
            </a:r>
            <a:r>
              <a:rPr lang="en-US" sz="1200" b="0" i="0" dirty="0">
                <a:solidFill>
                  <a:srgbClr val="000000"/>
                </a:solidFill>
                <a:effectLst/>
                <a:latin typeface="CourierNewPSMT"/>
              </a:rPr>
              <a:t>,</a:t>
            </a:r>
          </a:p>
          <a:p>
            <a:r>
              <a:rPr lang="en-US" sz="1200" dirty="0">
                <a:latin typeface="CourierNewPSMT"/>
              </a:rPr>
              <a:t>		</a:t>
            </a:r>
            <a:r>
              <a:rPr lang="en-US" sz="1200" b="0" i="0" dirty="0" err="1">
                <a:solidFill>
                  <a:srgbClr val="000088"/>
                </a:solidFill>
                <a:effectLst/>
                <a:latin typeface="CourierNewPSMT"/>
              </a:rPr>
              <a:t>stacked_sevens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view</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 </a:t>
            </a:r>
            <a:r>
              <a:rPr lang="en-US" sz="1200" b="0" i="0" dirty="0">
                <a:solidFill>
                  <a:srgbClr val="FF6600"/>
                </a:solidFill>
                <a:effectLst/>
                <a:latin typeface="CourierNewPSMT"/>
              </a:rPr>
              <a:t>28</a:t>
            </a:r>
            <a:r>
              <a:rPr lang="en-US" sz="1200" b="0" i="0" dirty="0">
                <a:solidFill>
                  <a:srgbClr val="555555"/>
                </a:solidFill>
                <a:effectLst/>
                <a:latin typeface="CourierNewPSMT"/>
              </a:rPr>
              <a:t>*</a:t>
            </a:r>
            <a:r>
              <a:rPr lang="en-US" sz="1200" b="0" i="0" dirty="0">
                <a:solidFill>
                  <a:srgbClr val="FF6600"/>
                </a:solidFill>
                <a:effectLst/>
                <a:latin typeface="CourierNewPSMT"/>
              </a:rPr>
              <a:t>28</a:t>
            </a:r>
            <a:r>
              <a:rPr lang="en-US" b="0" i="0" dirty="0">
                <a:solidFill>
                  <a:srgbClr val="000000"/>
                </a:solidFill>
                <a:effectLst/>
                <a:latin typeface="CourierNewPSMT"/>
              </a:rPr>
              <a:t>)</a:t>
            </a:r>
            <a:r>
              <a:rPr lang="en-US" dirty="0"/>
              <a:t> </a:t>
            </a:r>
            <a:br>
              <a:rPr lang="en-US" dirty="0"/>
            </a:br>
            <a:endParaRPr lang="en-US" dirty="0"/>
          </a:p>
        </p:txBody>
      </p:sp>
      <p:sp>
        <p:nvSpPr>
          <p:cNvPr id="7" name="TextBox 6">
            <a:extLst>
              <a:ext uri="{FF2B5EF4-FFF2-40B4-BE49-F238E27FC236}">
                <a16:creationId xmlns:a16="http://schemas.microsoft.com/office/drawing/2014/main" id="{40272102-591D-4D6F-BE32-A1FA6DFAF3E5}"/>
              </a:ext>
            </a:extLst>
          </p:cNvPr>
          <p:cNvSpPr txBox="1"/>
          <p:nvPr/>
        </p:nvSpPr>
        <p:spPr>
          <a:xfrm>
            <a:off x="412954" y="998444"/>
            <a:ext cx="3510117" cy="2031325"/>
          </a:xfrm>
          <a:prstGeom prst="rect">
            <a:avLst/>
          </a:prstGeom>
          <a:noFill/>
        </p:spPr>
        <p:txBody>
          <a:bodyPr wrap="square">
            <a:spAutoFit/>
          </a:bodyPr>
          <a:lstStyle/>
          <a:p>
            <a:pPr algn="just"/>
            <a:r>
              <a:rPr lang="en-US" sz="1400" dirty="0" err="1">
                <a:solidFill>
                  <a:schemeClr val="bg2"/>
                </a:solidFill>
                <a:latin typeface="Muli"/>
              </a:rPr>
              <a:t>Dùng</a:t>
            </a:r>
            <a:r>
              <a:rPr lang="en-US" sz="1400" dirty="0">
                <a:solidFill>
                  <a:schemeClr val="bg2"/>
                </a:solidFill>
                <a:latin typeface="Muli"/>
              </a:rPr>
              <a:t> </a:t>
            </a:r>
            <a:r>
              <a:rPr lang="en-US" sz="1400" dirty="0">
                <a:solidFill>
                  <a:schemeClr val="tx1">
                    <a:lumMod val="50000"/>
                  </a:schemeClr>
                </a:solidFill>
                <a:latin typeface="Muli"/>
              </a:rPr>
              <a:t>cat</a:t>
            </a:r>
            <a:r>
              <a:rPr lang="en-US" sz="1400" dirty="0">
                <a:latin typeface="Muli"/>
              </a:rPr>
              <a:t> </a:t>
            </a:r>
            <a:r>
              <a:rPr lang="en-US" sz="1400" dirty="0" err="1">
                <a:latin typeface="Muli"/>
              </a:rPr>
              <a:t>nối</a:t>
            </a:r>
            <a:r>
              <a:rPr lang="en-US" sz="1400" dirty="0">
                <a:latin typeface="Muli"/>
              </a:rPr>
              <a:t> </a:t>
            </a:r>
            <a:r>
              <a:rPr lang="en-US" sz="1400" dirty="0" err="1">
                <a:latin typeface="Muli"/>
              </a:rPr>
              <a:t>hai</a:t>
            </a:r>
            <a:r>
              <a:rPr lang="en-US" sz="1400" dirty="0">
                <a:latin typeface="Muli"/>
              </a:rPr>
              <a:t> tensor 3 </a:t>
            </a:r>
            <a:r>
              <a:rPr lang="en-US" sz="1400" dirty="0" err="1">
                <a:latin typeface="Muli"/>
              </a:rPr>
              <a:t>và</a:t>
            </a:r>
            <a:r>
              <a:rPr lang="en-US" sz="1400" dirty="0">
                <a:latin typeface="Muli"/>
              </a:rPr>
              <a:t> 7 </a:t>
            </a:r>
            <a:r>
              <a:rPr lang="en-US" sz="1400" dirty="0" err="1">
                <a:latin typeface="Muli"/>
              </a:rPr>
              <a:t>thành</a:t>
            </a:r>
            <a:r>
              <a:rPr lang="en-US" sz="1400" dirty="0">
                <a:latin typeface="Muli"/>
              </a:rPr>
              <a:t> </a:t>
            </a:r>
            <a:r>
              <a:rPr lang="en-US" sz="1400" dirty="0" err="1">
                <a:latin typeface="Muli"/>
              </a:rPr>
              <a:t>một</a:t>
            </a:r>
            <a:r>
              <a:rPr lang="en-US" sz="1400" dirty="0">
                <a:latin typeface="Muli"/>
              </a:rPr>
              <a:t> tensor </a:t>
            </a:r>
            <a:r>
              <a:rPr lang="en-US" sz="1400" dirty="0" err="1">
                <a:latin typeface="Muli"/>
              </a:rPr>
              <a:t>duy</a:t>
            </a:r>
            <a:r>
              <a:rPr lang="en-US" sz="1400" dirty="0">
                <a:latin typeface="Muli"/>
              </a:rPr>
              <a:t> </a:t>
            </a:r>
            <a:r>
              <a:rPr lang="en-US" sz="1400" dirty="0" err="1">
                <a:latin typeface="Muli"/>
              </a:rPr>
              <a:t>nhất</a:t>
            </a:r>
            <a:r>
              <a:rPr lang="en-US" sz="1400" dirty="0">
                <a:latin typeface="Muli"/>
              </a:rPr>
              <a:t> </a:t>
            </a:r>
            <a:r>
              <a:rPr lang="en-US" sz="1400" dirty="0" err="1">
                <a:latin typeface="Muli"/>
              </a:rPr>
              <a:t>và</a:t>
            </a:r>
            <a:r>
              <a:rPr lang="en-US" sz="1400" dirty="0">
                <a:latin typeface="Muli"/>
              </a:rPr>
              <a:t> </a:t>
            </a:r>
            <a:r>
              <a:rPr lang="en-US" sz="1400" dirty="0" err="1">
                <a:latin typeface="Muli"/>
              </a:rPr>
              <a:t>sử</a:t>
            </a:r>
            <a:r>
              <a:rPr lang="en-US" sz="1400" dirty="0">
                <a:latin typeface="Muli"/>
              </a:rPr>
              <a:t> </a:t>
            </a:r>
            <a:r>
              <a:rPr lang="en-US" sz="1400" dirty="0" err="1">
                <a:latin typeface="Muli"/>
              </a:rPr>
              <a:t>dụng</a:t>
            </a:r>
            <a:r>
              <a:rPr lang="en-US" dirty="0">
                <a:latin typeface="Muli"/>
              </a:rPr>
              <a:t> method </a:t>
            </a:r>
            <a:r>
              <a:rPr lang="en-US" sz="1400" dirty="0">
                <a:solidFill>
                  <a:srgbClr val="000088"/>
                </a:solidFill>
                <a:latin typeface="Muli"/>
              </a:rPr>
              <a:t>view</a:t>
            </a:r>
            <a:r>
              <a:rPr lang="en-US" sz="1400" dirty="0">
                <a:latin typeface="Muli"/>
              </a:rPr>
              <a:t> </a:t>
            </a:r>
            <a:r>
              <a:rPr lang="en-US" sz="1400" dirty="0" err="1">
                <a:latin typeface="Muli"/>
              </a:rPr>
              <a:t>thay</a:t>
            </a:r>
            <a:r>
              <a:rPr lang="en-US" sz="1400" dirty="0">
                <a:latin typeface="Muli"/>
              </a:rPr>
              <a:t> </a:t>
            </a:r>
            <a:r>
              <a:rPr lang="en-US" sz="1400" dirty="0" err="1">
                <a:latin typeface="Muli"/>
              </a:rPr>
              <a:t>đổi</a:t>
            </a:r>
            <a:r>
              <a:rPr lang="en-US" sz="1400" dirty="0">
                <a:latin typeface="Muli"/>
              </a:rPr>
              <a:t> </a:t>
            </a:r>
            <a:r>
              <a:rPr lang="en-US" sz="1400" dirty="0" err="1">
                <a:latin typeface="Muli"/>
              </a:rPr>
              <a:t>chúng</a:t>
            </a:r>
            <a:r>
              <a:rPr lang="en-US" sz="1400" dirty="0">
                <a:latin typeface="Muli"/>
              </a:rPr>
              <a:t> </a:t>
            </a:r>
            <a:r>
              <a:rPr lang="en-US" sz="1400" dirty="0" err="1">
                <a:latin typeface="Muli"/>
              </a:rPr>
              <a:t>từ</a:t>
            </a:r>
            <a:r>
              <a:rPr lang="en-US" sz="1400" dirty="0">
                <a:latin typeface="Muli"/>
              </a:rPr>
              <a:t> </a:t>
            </a:r>
            <a:r>
              <a:rPr lang="en-US" sz="1400" dirty="0" err="1">
                <a:latin typeface="Muli"/>
              </a:rPr>
              <a:t>danh</a:t>
            </a:r>
            <a:r>
              <a:rPr lang="en-US" sz="1400" dirty="0">
                <a:latin typeface="Muli"/>
              </a:rPr>
              <a:t> </a:t>
            </a:r>
            <a:r>
              <a:rPr lang="en-US" sz="1400" dirty="0" err="1">
                <a:latin typeface="Muli"/>
              </a:rPr>
              <a:t>sách</a:t>
            </a:r>
            <a:r>
              <a:rPr lang="en-US" sz="1400" dirty="0">
                <a:latin typeface="Muli"/>
              </a:rPr>
              <a:t> ma </a:t>
            </a:r>
            <a:r>
              <a:rPr lang="en-US" sz="1400" dirty="0" err="1">
                <a:latin typeface="Muli"/>
              </a:rPr>
              <a:t>trận</a:t>
            </a:r>
            <a:r>
              <a:rPr lang="en-US" sz="1400" dirty="0">
                <a:latin typeface="Muli"/>
              </a:rPr>
              <a:t> (tensor </a:t>
            </a:r>
            <a:r>
              <a:rPr lang="en-US" sz="1400" dirty="0" err="1">
                <a:latin typeface="Muli"/>
              </a:rPr>
              <a:t>bậc</a:t>
            </a:r>
            <a:r>
              <a:rPr lang="en-US" sz="1400" dirty="0">
                <a:latin typeface="Muli"/>
              </a:rPr>
              <a:t> 3) </a:t>
            </a:r>
            <a:r>
              <a:rPr lang="en-US" sz="1400" dirty="0" err="1">
                <a:latin typeface="Muli"/>
              </a:rPr>
              <a:t>thành</a:t>
            </a:r>
            <a:r>
              <a:rPr lang="en-US" sz="1400" dirty="0">
                <a:latin typeface="Muli"/>
              </a:rPr>
              <a:t> </a:t>
            </a:r>
            <a:r>
              <a:rPr lang="en-US" sz="1400" dirty="0" err="1">
                <a:latin typeface="Muli"/>
              </a:rPr>
              <a:t>danh</a:t>
            </a:r>
            <a:r>
              <a:rPr lang="en-US" sz="1400" dirty="0">
                <a:latin typeface="Muli"/>
              </a:rPr>
              <a:t> </a:t>
            </a:r>
            <a:r>
              <a:rPr lang="en-US" sz="1400" dirty="0" err="1">
                <a:latin typeface="Muli"/>
              </a:rPr>
              <a:t>sách</a:t>
            </a:r>
            <a:r>
              <a:rPr lang="en-US" sz="1400" dirty="0">
                <a:latin typeface="Muli"/>
              </a:rPr>
              <a:t> </a:t>
            </a:r>
            <a:r>
              <a:rPr lang="en-US" sz="1400" dirty="0" err="1">
                <a:latin typeface="Muli"/>
              </a:rPr>
              <a:t>các</a:t>
            </a:r>
            <a:r>
              <a:rPr lang="en-US" sz="1400" dirty="0">
                <a:latin typeface="Muli"/>
              </a:rPr>
              <a:t> </a:t>
            </a:r>
            <a:r>
              <a:rPr lang="en-US" sz="1400" dirty="0" err="1">
                <a:latin typeface="Muli"/>
              </a:rPr>
              <a:t>vectơ</a:t>
            </a:r>
            <a:r>
              <a:rPr lang="en-US" sz="1400" dirty="0">
                <a:latin typeface="Muli"/>
              </a:rPr>
              <a:t> (tensor </a:t>
            </a:r>
            <a:r>
              <a:rPr lang="en-US" sz="1400" dirty="0" err="1">
                <a:latin typeface="Muli"/>
              </a:rPr>
              <a:t>bậc</a:t>
            </a:r>
            <a:r>
              <a:rPr lang="en-US" sz="1400" dirty="0">
                <a:latin typeface="Muli"/>
              </a:rPr>
              <a:t> 2).</a:t>
            </a:r>
          </a:p>
          <a:p>
            <a:pPr algn="just"/>
            <a:r>
              <a:rPr lang="en-US" sz="1400" dirty="0" err="1">
                <a:latin typeface="Muli"/>
              </a:rPr>
              <a:t>Gán</a:t>
            </a:r>
            <a:r>
              <a:rPr lang="en-US" sz="1400" dirty="0">
                <a:latin typeface="Muli"/>
              </a:rPr>
              <a:t> </a:t>
            </a:r>
            <a:r>
              <a:rPr lang="en-US" sz="1400" dirty="0" err="1">
                <a:latin typeface="Muli"/>
              </a:rPr>
              <a:t>nhãn</a:t>
            </a:r>
            <a:r>
              <a:rPr lang="en-US" sz="1400" dirty="0">
                <a:latin typeface="Muli"/>
              </a:rPr>
              <a:t> 1 </a:t>
            </a:r>
            <a:r>
              <a:rPr lang="en-US" sz="1400" dirty="0" err="1">
                <a:latin typeface="Muli"/>
              </a:rPr>
              <a:t>cho</a:t>
            </a:r>
            <a:r>
              <a:rPr lang="en-US" sz="1400" dirty="0">
                <a:latin typeface="Muli"/>
              </a:rPr>
              <a:t> </a:t>
            </a:r>
            <a:r>
              <a:rPr lang="en-US" sz="1400" dirty="0" err="1">
                <a:latin typeface="Muli"/>
              </a:rPr>
              <a:t>số</a:t>
            </a:r>
            <a:r>
              <a:rPr lang="en-US" sz="1400" dirty="0">
                <a:latin typeface="Muli"/>
              </a:rPr>
              <a:t> 3 </a:t>
            </a:r>
            <a:r>
              <a:rPr lang="en-US" sz="1400" dirty="0" err="1">
                <a:latin typeface="Muli"/>
              </a:rPr>
              <a:t>và</a:t>
            </a:r>
            <a:r>
              <a:rPr lang="en-US" sz="1400" dirty="0">
                <a:latin typeface="Muli"/>
              </a:rPr>
              <a:t> </a:t>
            </a:r>
            <a:r>
              <a:rPr lang="en-US" sz="1400" dirty="0" err="1">
                <a:latin typeface="Muli"/>
              </a:rPr>
              <a:t>nhãn</a:t>
            </a:r>
            <a:r>
              <a:rPr lang="en-US" sz="1400" dirty="0">
                <a:latin typeface="Muli"/>
              </a:rPr>
              <a:t> 0 </a:t>
            </a:r>
            <a:r>
              <a:rPr lang="en-US" sz="1400" dirty="0" err="1">
                <a:latin typeface="Muli"/>
              </a:rPr>
              <a:t>cho</a:t>
            </a:r>
            <a:r>
              <a:rPr lang="en-US" sz="1400" dirty="0">
                <a:latin typeface="Muli"/>
              </a:rPr>
              <a:t> </a:t>
            </a:r>
            <a:r>
              <a:rPr lang="en-US" sz="1400" dirty="0" err="1">
                <a:latin typeface="Muli"/>
              </a:rPr>
              <a:t>số</a:t>
            </a:r>
            <a:r>
              <a:rPr lang="en-US" sz="1400" dirty="0">
                <a:latin typeface="Muli"/>
              </a:rPr>
              <a:t> 7. </a:t>
            </a:r>
          </a:p>
          <a:p>
            <a:pPr algn="just"/>
            <a:endParaRPr lang="en-US" dirty="0">
              <a:latin typeface="Muli"/>
            </a:endParaRPr>
          </a:p>
          <a:p>
            <a:pPr algn="just"/>
            <a:r>
              <a:rPr lang="en-US" dirty="0" err="1">
                <a:latin typeface="Muli"/>
              </a:rPr>
              <a:t>Tạo</a:t>
            </a:r>
            <a:r>
              <a:rPr lang="en-US" dirty="0">
                <a:latin typeface="Muli"/>
              </a:rPr>
              <a:t> </a:t>
            </a:r>
            <a:r>
              <a:rPr lang="en-US" dirty="0" err="1">
                <a:latin typeface="Muli"/>
              </a:rPr>
              <a:t>một</a:t>
            </a:r>
            <a:r>
              <a:rPr lang="en-US" dirty="0">
                <a:latin typeface="Muli"/>
              </a:rPr>
              <a:t> </a:t>
            </a:r>
            <a:r>
              <a:rPr lang="en-US" dirty="0">
                <a:solidFill>
                  <a:srgbClr val="1C4587"/>
                </a:solidFill>
                <a:latin typeface="Muli"/>
              </a:rPr>
              <a:t>Dataset</a:t>
            </a:r>
            <a:r>
              <a:rPr lang="en-US" dirty="0">
                <a:latin typeface="Muli"/>
              </a:rPr>
              <a:t> </a:t>
            </a:r>
            <a:r>
              <a:rPr lang="en-US" dirty="0" err="1">
                <a:latin typeface="Muli"/>
              </a:rPr>
              <a:t>bằng</a:t>
            </a:r>
            <a:r>
              <a:rPr lang="en-US" dirty="0">
                <a:latin typeface="Muli"/>
              </a:rPr>
              <a:t> </a:t>
            </a:r>
            <a:r>
              <a:rPr lang="en-US" dirty="0" err="1">
                <a:latin typeface="Muli"/>
              </a:rPr>
              <a:t>cách</a:t>
            </a:r>
            <a:r>
              <a:rPr lang="en-US" dirty="0">
                <a:latin typeface="Muli"/>
              </a:rPr>
              <a:t> </a:t>
            </a:r>
            <a:r>
              <a:rPr lang="en-US" dirty="0" err="1">
                <a:latin typeface="Muli"/>
              </a:rPr>
              <a:t>gộp</a:t>
            </a:r>
            <a:r>
              <a:rPr lang="en-US" dirty="0">
                <a:latin typeface="Muli"/>
              </a:rPr>
              <a:t> </a:t>
            </a:r>
            <a:r>
              <a:rPr lang="en-US" dirty="0" err="1">
                <a:solidFill>
                  <a:srgbClr val="1C4587"/>
                </a:solidFill>
                <a:latin typeface="Muli"/>
              </a:rPr>
              <a:t>train_x</a:t>
            </a:r>
            <a:r>
              <a:rPr lang="en-US" dirty="0">
                <a:latin typeface="Muli"/>
              </a:rPr>
              <a:t> </a:t>
            </a:r>
            <a:r>
              <a:rPr lang="en-US" dirty="0" err="1">
                <a:latin typeface="Muli"/>
              </a:rPr>
              <a:t>và</a:t>
            </a:r>
            <a:r>
              <a:rPr lang="en-US" dirty="0">
                <a:latin typeface="Muli"/>
              </a:rPr>
              <a:t> </a:t>
            </a:r>
            <a:r>
              <a:rPr lang="en-US" dirty="0" err="1">
                <a:solidFill>
                  <a:srgbClr val="1C4587"/>
                </a:solidFill>
                <a:latin typeface="Muli"/>
              </a:rPr>
              <a:t>train_y</a:t>
            </a:r>
            <a:r>
              <a:rPr lang="en-US" dirty="0">
                <a:latin typeface="Muli"/>
              </a:rPr>
              <a:t> </a:t>
            </a:r>
            <a:r>
              <a:rPr lang="en-US" dirty="0" err="1">
                <a:latin typeface="Muli"/>
              </a:rPr>
              <a:t>thành</a:t>
            </a:r>
            <a:r>
              <a:rPr lang="en-US" dirty="0">
                <a:latin typeface="Muli"/>
              </a:rPr>
              <a:t> </a:t>
            </a:r>
            <a:r>
              <a:rPr lang="en-US" dirty="0" err="1">
                <a:latin typeface="Muli"/>
              </a:rPr>
              <a:t>một</a:t>
            </a:r>
            <a:r>
              <a:rPr lang="en-US" dirty="0">
                <a:latin typeface="Muli"/>
              </a:rPr>
              <a:t> </a:t>
            </a:r>
            <a:r>
              <a:rPr lang="en-US" dirty="0" err="1">
                <a:latin typeface="Muli"/>
              </a:rPr>
              <a:t>bộ</a:t>
            </a:r>
            <a:r>
              <a:rPr lang="en-US" dirty="0">
                <a:latin typeface="Muli"/>
              </a:rPr>
              <a:t>. </a:t>
            </a:r>
            <a:r>
              <a:rPr lang="en-US" dirty="0" err="1">
                <a:latin typeface="Muli"/>
              </a:rPr>
              <a:t>Sử</a:t>
            </a:r>
            <a:r>
              <a:rPr lang="en-US" dirty="0">
                <a:latin typeface="Muli"/>
              </a:rPr>
              <a:t> </a:t>
            </a:r>
            <a:r>
              <a:rPr lang="en-US" dirty="0" err="1">
                <a:latin typeface="Muli"/>
              </a:rPr>
              <a:t>dụng</a:t>
            </a:r>
            <a:r>
              <a:rPr lang="en-US" dirty="0">
                <a:latin typeface="Muli"/>
              </a:rPr>
              <a:t> </a:t>
            </a:r>
            <a:r>
              <a:rPr lang="en-US" dirty="0">
                <a:solidFill>
                  <a:srgbClr val="1C4587"/>
                </a:solidFill>
                <a:latin typeface="Muli"/>
              </a:rPr>
              <a:t>zip</a:t>
            </a:r>
            <a:r>
              <a:rPr lang="en-US" dirty="0">
                <a:latin typeface="Muli"/>
              </a:rPr>
              <a:t> </a:t>
            </a:r>
            <a:r>
              <a:rPr lang="en-US" dirty="0" err="1">
                <a:latin typeface="Muli"/>
              </a:rPr>
              <a:t>kết</a:t>
            </a:r>
            <a:r>
              <a:rPr lang="en-US" dirty="0">
                <a:latin typeface="Muli"/>
              </a:rPr>
              <a:t> </a:t>
            </a:r>
            <a:r>
              <a:rPr lang="en-US" dirty="0" err="1">
                <a:latin typeface="Muli"/>
              </a:rPr>
              <a:t>hợp</a:t>
            </a:r>
            <a:r>
              <a:rPr lang="en-US" dirty="0">
                <a:latin typeface="Muli"/>
              </a:rPr>
              <a:t> </a:t>
            </a:r>
            <a:r>
              <a:rPr lang="en-US" dirty="0" err="1">
                <a:latin typeface="Muli"/>
              </a:rPr>
              <a:t>với</a:t>
            </a:r>
            <a:r>
              <a:rPr lang="en-US" dirty="0">
                <a:latin typeface="Muli"/>
              </a:rPr>
              <a:t> </a:t>
            </a:r>
            <a:r>
              <a:rPr lang="en-US" dirty="0">
                <a:solidFill>
                  <a:srgbClr val="1C4587"/>
                </a:solidFill>
                <a:latin typeface="Muli"/>
              </a:rPr>
              <a:t>list. </a:t>
            </a:r>
            <a:r>
              <a:rPr lang="en-US" dirty="0" err="1">
                <a:solidFill>
                  <a:schemeClr val="bg2"/>
                </a:solidFill>
                <a:latin typeface="Muli"/>
              </a:rPr>
              <a:t>Ví</a:t>
            </a:r>
            <a:r>
              <a:rPr lang="en-US" dirty="0">
                <a:solidFill>
                  <a:schemeClr val="bg2"/>
                </a:solidFill>
                <a:latin typeface="Muli"/>
              </a:rPr>
              <a:t> </a:t>
            </a:r>
            <a:r>
              <a:rPr lang="en-US" dirty="0" err="1">
                <a:solidFill>
                  <a:schemeClr val="bg2"/>
                </a:solidFill>
                <a:latin typeface="Muli"/>
              </a:rPr>
              <a:t>dụ</a:t>
            </a:r>
            <a:r>
              <a:rPr lang="en-US" dirty="0">
                <a:solidFill>
                  <a:schemeClr val="bg2"/>
                </a:solidFill>
                <a:latin typeface="Muli"/>
              </a:rPr>
              <a:t>:</a:t>
            </a:r>
            <a:endParaRPr lang="en-US" sz="1400" dirty="0">
              <a:solidFill>
                <a:srgbClr val="1C4587"/>
              </a:solidFill>
              <a:latin typeface="Muli"/>
            </a:endParaRPr>
          </a:p>
        </p:txBody>
      </p:sp>
      <p:sp>
        <p:nvSpPr>
          <p:cNvPr id="9" name="TextBox 8">
            <a:extLst>
              <a:ext uri="{FF2B5EF4-FFF2-40B4-BE49-F238E27FC236}">
                <a16:creationId xmlns:a16="http://schemas.microsoft.com/office/drawing/2014/main" id="{FBB63224-B391-4613-ABEC-437A194181EC}"/>
              </a:ext>
            </a:extLst>
          </p:cNvPr>
          <p:cNvSpPr txBox="1"/>
          <p:nvPr/>
        </p:nvSpPr>
        <p:spPr>
          <a:xfrm>
            <a:off x="4249886" y="1346420"/>
            <a:ext cx="5386846" cy="830997"/>
          </a:xfrm>
          <a:prstGeom prst="rect">
            <a:avLst/>
          </a:prstGeom>
          <a:noFill/>
        </p:spPr>
        <p:txBody>
          <a:bodyPr wrap="square">
            <a:spAutoFit/>
          </a:bodyPr>
          <a:lstStyle/>
          <a:p>
            <a:r>
              <a:rPr lang="en-US" sz="1200" b="0" i="0" dirty="0" err="1">
                <a:solidFill>
                  <a:srgbClr val="000088"/>
                </a:solidFill>
                <a:effectLst/>
                <a:latin typeface="CourierNewPSMT"/>
              </a:rPr>
              <a:t>train_y</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000088"/>
                </a:solidFill>
                <a:effectLst/>
                <a:latin typeface="CourierNewPSMT"/>
              </a:rPr>
              <a:t>tensor</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336666"/>
                </a:solidFill>
                <a:effectLst/>
                <a:latin typeface="CourierNewPSMT"/>
              </a:rPr>
              <a:t>len</a:t>
            </a:r>
            <a:r>
              <a:rPr lang="en-US" sz="1200" b="0" i="0" dirty="0">
                <a:solidFill>
                  <a:srgbClr val="000000"/>
                </a:solidFill>
                <a:effectLst/>
                <a:latin typeface="CourierNewPSMT"/>
              </a:rPr>
              <a:t>(</a:t>
            </a:r>
            <a:r>
              <a:rPr lang="en-US" sz="1200" b="0" i="0" dirty="0">
                <a:solidFill>
                  <a:srgbClr val="000088"/>
                </a:solidFill>
                <a:effectLst/>
                <a:latin typeface="CourierNewPSMT"/>
              </a:rPr>
              <a:t>threes</a:t>
            </a:r>
            <a:r>
              <a:rPr lang="en-US" sz="1200" b="0" i="0" dirty="0">
                <a:solidFill>
                  <a:srgbClr val="000000"/>
                </a:solidFill>
                <a:effectLst/>
                <a:latin typeface="CourierNewPSMT"/>
              </a:rPr>
              <a:t>)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FF6600"/>
                </a:solidFill>
                <a:effectLst/>
                <a:latin typeface="CourierNewPSMT"/>
              </a:rPr>
              <a:t>0</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336666"/>
                </a:solidFill>
                <a:effectLst/>
                <a:latin typeface="CourierNewPSMT"/>
              </a:rPr>
              <a:t>len</a:t>
            </a:r>
            <a:r>
              <a:rPr lang="en-US" sz="1200" b="0" i="0" dirty="0">
                <a:solidFill>
                  <a:srgbClr val="000000"/>
                </a:solidFill>
                <a:effectLst/>
                <a:latin typeface="CourierNewPSMT"/>
              </a:rPr>
              <a:t>(</a:t>
            </a:r>
            <a:r>
              <a:rPr lang="en-US" sz="1200" b="0" i="0" dirty="0">
                <a:solidFill>
                  <a:srgbClr val="000088"/>
                </a:solidFill>
                <a:effectLst/>
                <a:latin typeface="CourierNewPSMT"/>
              </a:rPr>
              <a:t>sevens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000088"/>
                </a:solidFill>
                <a:effectLst/>
                <a:latin typeface="CourierNewPSMT"/>
              </a:rPr>
              <a:t>unsqueeze</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train_x</a:t>
            </a:r>
            <a:r>
              <a:rPr lang="en-US" sz="1200" b="0" i="0" dirty="0" err="1">
                <a:solidFill>
                  <a:srgbClr val="555555"/>
                </a:solidFill>
                <a:effectLst/>
                <a:latin typeface="CourierNewPSMT"/>
              </a:rPr>
              <a:t>.</a:t>
            </a:r>
            <a:r>
              <a:rPr lang="en-US" sz="1200" b="0" i="0" dirty="0" err="1">
                <a:solidFill>
                  <a:srgbClr val="000088"/>
                </a:solidFill>
                <a:effectLst/>
                <a:latin typeface="CourierNewPSMT"/>
              </a:rPr>
              <a:t>shape</a:t>
            </a:r>
            <a:r>
              <a:rPr lang="en-US" sz="1200" b="0" i="0" dirty="0" err="1">
                <a:solidFill>
                  <a:srgbClr val="000000"/>
                </a:solidFill>
                <a:effectLst/>
                <a:latin typeface="CourierNewPSMT"/>
              </a:rPr>
              <a:t>,</a:t>
            </a:r>
            <a:r>
              <a:rPr lang="en-US" sz="1200" b="0" i="0" dirty="0" err="1">
                <a:solidFill>
                  <a:srgbClr val="000088"/>
                </a:solidFill>
                <a:effectLst/>
                <a:latin typeface="CourierNewPSMT"/>
              </a:rPr>
              <a:t>train_y</a:t>
            </a:r>
            <a:r>
              <a:rPr lang="en-US" sz="1200" b="0" i="0" dirty="0" err="1">
                <a:solidFill>
                  <a:srgbClr val="555555"/>
                </a:solidFill>
                <a:effectLst/>
                <a:latin typeface="CourierNewPSMT"/>
              </a:rPr>
              <a:t>.</a:t>
            </a:r>
            <a:r>
              <a:rPr lang="en-US" sz="1200" b="0" i="0" dirty="0" err="1">
                <a:solidFill>
                  <a:srgbClr val="000088"/>
                </a:solidFill>
                <a:effectLst/>
                <a:latin typeface="CourierNewPSMT"/>
              </a:rPr>
              <a:t>shape</a:t>
            </a:r>
            <a:br>
              <a:rPr lang="en-US" sz="1200" b="0" i="0" dirty="0">
                <a:solidFill>
                  <a:srgbClr val="000088"/>
                </a:solidFill>
                <a:effectLst/>
                <a:latin typeface="CourierNewPSMT"/>
              </a:rPr>
            </a:br>
            <a:r>
              <a:rPr lang="en-US" sz="1200" b="0" i="0" dirty="0">
                <a:solidFill>
                  <a:srgbClr val="404040"/>
                </a:solidFill>
                <a:effectLst/>
                <a:latin typeface="CourierNewPSMT"/>
              </a:rPr>
              <a:t>(</a:t>
            </a:r>
            <a:r>
              <a:rPr lang="en-US" sz="1200" b="0" i="0" dirty="0" err="1">
                <a:solidFill>
                  <a:srgbClr val="404040"/>
                </a:solidFill>
                <a:effectLst/>
                <a:latin typeface="CourierNewPSMT"/>
              </a:rPr>
              <a:t>torch.Size</a:t>
            </a:r>
            <a:r>
              <a:rPr lang="en-US" sz="1200" b="0" i="0" dirty="0">
                <a:solidFill>
                  <a:srgbClr val="404040"/>
                </a:solidFill>
                <a:effectLst/>
                <a:latin typeface="CourierNewPSMT"/>
              </a:rPr>
              <a:t>([12396, 784]), </a:t>
            </a:r>
            <a:r>
              <a:rPr lang="en-US" sz="1200" b="0" i="0" dirty="0" err="1">
                <a:solidFill>
                  <a:srgbClr val="404040"/>
                </a:solidFill>
                <a:effectLst/>
                <a:latin typeface="CourierNewPSMT"/>
              </a:rPr>
              <a:t>torch.Size</a:t>
            </a:r>
            <a:r>
              <a:rPr lang="en-US" sz="1200" b="0" i="0" dirty="0">
                <a:solidFill>
                  <a:srgbClr val="404040"/>
                </a:solidFill>
                <a:effectLst/>
                <a:latin typeface="CourierNewPSMT"/>
              </a:rPr>
              <a:t>([12396, 1]))</a:t>
            </a:r>
            <a:r>
              <a:rPr lang="en-US" sz="1200" dirty="0"/>
              <a:t> </a:t>
            </a:r>
          </a:p>
        </p:txBody>
      </p:sp>
      <p:sp>
        <p:nvSpPr>
          <p:cNvPr id="10" name="TextBox 9">
            <a:extLst>
              <a:ext uri="{FF2B5EF4-FFF2-40B4-BE49-F238E27FC236}">
                <a16:creationId xmlns:a16="http://schemas.microsoft.com/office/drawing/2014/main" id="{B2BA59F4-E603-4D16-9FB9-45EFD7F1E1A9}"/>
              </a:ext>
            </a:extLst>
          </p:cNvPr>
          <p:cNvSpPr txBox="1"/>
          <p:nvPr/>
        </p:nvSpPr>
        <p:spPr>
          <a:xfrm>
            <a:off x="1476015" y="2725035"/>
            <a:ext cx="2617838" cy="1015663"/>
          </a:xfrm>
          <a:prstGeom prst="rect">
            <a:avLst/>
          </a:prstGeom>
          <a:noFill/>
        </p:spPr>
        <p:txBody>
          <a:bodyPr wrap="square">
            <a:spAutoFit/>
          </a:bodyPr>
          <a:lstStyle/>
          <a:p>
            <a:r>
              <a:rPr lang="en-US" sz="1200" dirty="0"/>
              <a:t>s1 = {2, 3, 1} </a:t>
            </a:r>
          </a:p>
          <a:p>
            <a:r>
              <a:rPr lang="en-US" sz="1200" dirty="0"/>
              <a:t>s2 = {'b', 'a', 'c'}</a:t>
            </a:r>
          </a:p>
          <a:p>
            <a:r>
              <a:rPr lang="en-US" sz="1200" dirty="0"/>
              <a:t>list(zip(s1, s2))</a:t>
            </a:r>
          </a:p>
          <a:p>
            <a:endParaRPr lang="en-US" sz="1200" dirty="0"/>
          </a:p>
          <a:p>
            <a:r>
              <a:rPr lang="en-US" sz="1200" dirty="0"/>
              <a:t>[(1, 'a'), (2, 'c'), (3, 'b')]</a:t>
            </a:r>
          </a:p>
        </p:txBody>
      </p:sp>
      <p:sp>
        <p:nvSpPr>
          <p:cNvPr id="12" name="TextBox 11">
            <a:extLst>
              <a:ext uri="{FF2B5EF4-FFF2-40B4-BE49-F238E27FC236}">
                <a16:creationId xmlns:a16="http://schemas.microsoft.com/office/drawing/2014/main" id="{492AB0BC-CFC4-406D-992A-142E864D60CB}"/>
              </a:ext>
            </a:extLst>
          </p:cNvPr>
          <p:cNvSpPr txBox="1"/>
          <p:nvPr/>
        </p:nvSpPr>
        <p:spPr>
          <a:xfrm>
            <a:off x="4264634" y="2252840"/>
            <a:ext cx="4837470" cy="1015663"/>
          </a:xfrm>
          <a:prstGeom prst="rect">
            <a:avLst/>
          </a:prstGeom>
          <a:noFill/>
        </p:spPr>
        <p:txBody>
          <a:bodyPr wrap="square">
            <a:spAutoFit/>
          </a:bodyPr>
          <a:lstStyle/>
          <a:p>
            <a:r>
              <a:rPr lang="en-US" sz="1200" b="0" i="0" dirty="0" err="1">
                <a:solidFill>
                  <a:srgbClr val="000088"/>
                </a:solidFill>
                <a:effectLst/>
                <a:latin typeface="CourierNewPSMT"/>
              </a:rPr>
              <a:t>dset</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336666"/>
                </a:solidFill>
                <a:effectLst/>
                <a:latin typeface="CourierNewPSMT"/>
              </a:rPr>
              <a:t>list</a:t>
            </a:r>
            <a:r>
              <a:rPr lang="en-US" sz="1200" b="0" i="0" dirty="0">
                <a:solidFill>
                  <a:srgbClr val="000000"/>
                </a:solidFill>
                <a:effectLst/>
                <a:latin typeface="CourierNewPSMT"/>
              </a:rPr>
              <a:t>(</a:t>
            </a:r>
            <a:r>
              <a:rPr lang="en-US" sz="1200" b="0" i="0" dirty="0">
                <a:solidFill>
                  <a:srgbClr val="336666"/>
                </a:solidFill>
                <a:effectLst/>
                <a:latin typeface="CourierNewPSMT"/>
              </a:rPr>
              <a:t>zip</a:t>
            </a:r>
            <a:r>
              <a:rPr lang="en-US" sz="1200" b="0" i="0" dirty="0">
                <a:solidFill>
                  <a:srgbClr val="000000"/>
                </a:solidFill>
                <a:effectLst/>
                <a:latin typeface="CourierNewPSMT"/>
              </a:rPr>
              <a:t>(</a:t>
            </a:r>
            <a:r>
              <a:rPr lang="en-US" sz="1200" b="0" i="0" dirty="0" err="1">
                <a:solidFill>
                  <a:srgbClr val="000088"/>
                </a:solidFill>
                <a:effectLst/>
                <a:latin typeface="CourierNewPSMT"/>
              </a:rPr>
              <a:t>train_x</a:t>
            </a:r>
            <a:r>
              <a:rPr lang="en-US" sz="1200" b="0" i="0" dirty="0" err="1">
                <a:solidFill>
                  <a:srgbClr val="000000"/>
                </a:solidFill>
                <a:effectLst/>
                <a:latin typeface="CourierNewPSMT"/>
              </a:rPr>
              <a:t>,</a:t>
            </a:r>
            <a:r>
              <a:rPr lang="en-US" sz="1200" b="0" i="0" dirty="0" err="1">
                <a:solidFill>
                  <a:srgbClr val="000088"/>
                </a:solidFill>
                <a:effectLst/>
                <a:latin typeface="CourierNewPSMT"/>
              </a:rPr>
              <a:t>train_y</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x</a:t>
            </a:r>
            <a:r>
              <a:rPr lang="en-US" sz="1200" b="0" i="0" dirty="0" err="1">
                <a:solidFill>
                  <a:srgbClr val="000000"/>
                </a:solidFill>
                <a:effectLst/>
                <a:latin typeface="CourierNewPSMT"/>
              </a:rPr>
              <a:t>,</a:t>
            </a:r>
            <a:r>
              <a:rPr lang="en-US" sz="1200" b="0" i="0" dirty="0" err="1">
                <a:solidFill>
                  <a:srgbClr val="000088"/>
                </a:solidFill>
                <a:effectLst/>
                <a:latin typeface="CourierNewPSMT"/>
              </a:rPr>
              <a:t>y</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dset</a:t>
            </a:r>
            <a:r>
              <a:rPr lang="en-US" sz="1200" b="0" i="0" dirty="0">
                <a:solidFill>
                  <a:srgbClr val="000000"/>
                </a:solidFill>
                <a:effectLst/>
                <a:latin typeface="CourierNewPSMT"/>
              </a:rPr>
              <a:t>[</a:t>
            </a:r>
            <a:r>
              <a:rPr lang="en-US" sz="1200" b="0" i="0" dirty="0">
                <a:solidFill>
                  <a:srgbClr val="FF6600"/>
                </a:solidFill>
                <a:effectLst/>
                <a:latin typeface="CourierNewPSMT"/>
              </a:rPr>
              <a:t>0</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x</a:t>
            </a:r>
            <a:r>
              <a:rPr lang="en-US" sz="1200" b="0" i="0" dirty="0" err="1">
                <a:solidFill>
                  <a:srgbClr val="555555"/>
                </a:solidFill>
                <a:effectLst/>
                <a:latin typeface="CourierNewPSMT"/>
              </a:rPr>
              <a:t>.</a:t>
            </a:r>
            <a:r>
              <a:rPr lang="en-US" sz="1200" b="0" i="0" dirty="0" err="1">
                <a:solidFill>
                  <a:srgbClr val="000088"/>
                </a:solidFill>
                <a:effectLst/>
                <a:latin typeface="CourierNewPSMT"/>
              </a:rPr>
              <a:t>shape</a:t>
            </a:r>
            <a:r>
              <a:rPr lang="en-US" sz="1200" b="0" i="0" dirty="0" err="1">
                <a:solidFill>
                  <a:srgbClr val="000000"/>
                </a:solidFill>
                <a:effectLst/>
                <a:latin typeface="CourierNewPSMT"/>
              </a:rPr>
              <a:t>,</a:t>
            </a:r>
            <a:r>
              <a:rPr lang="en-US" sz="1200" b="0" i="0" dirty="0" err="1">
                <a:solidFill>
                  <a:srgbClr val="000088"/>
                </a:solidFill>
                <a:effectLst/>
                <a:latin typeface="CourierNewPSMT"/>
              </a:rPr>
              <a:t>y</a:t>
            </a:r>
            <a:br>
              <a:rPr lang="en-US" sz="1200" b="0" i="0" dirty="0">
                <a:solidFill>
                  <a:srgbClr val="000088"/>
                </a:solidFill>
                <a:effectLst/>
                <a:latin typeface="CourierNewPSMT"/>
              </a:rPr>
            </a:br>
            <a:endParaRPr lang="en-US" sz="1200" b="0" i="0" dirty="0">
              <a:solidFill>
                <a:srgbClr val="000088"/>
              </a:solidFill>
              <a:effectLst/>
              <a:latin typeface="CourierNewPSMT"/>
            </a:endParaRPr>
          </a:p>
          <a:p>
            <a:r>
              <a:rPr lang="en-US" sz="1200" b="0" i="0" dirty="0">
                <a:solidFill>
                  <a:srgbClr val="404040"/>
                </a:solidFill>
                <a:effectLst/>
                <a:latin typeface="CourierNewPSMT"/>
              </a:rPr>
              <a:t>(</a:t>
            </a:r>
            <a:r>
              <a:rPr lang="en-US" sz="1200" b="0" i="0" dirty="0" err="1">
                <a:solidFill>
                  <a:srgbClr val="404040"/>
                </a:solidFill>
                <a:effectLst/>
                <a:latin typeface="CourierNewPSMT"/>
              </a:rPr>
              <a:t>torch.Size</a:t>
            </a:r>
            <a:r>
              <a:rPr lang="en-US" sz="1200" b="0" i="0" dirty="0">
                <a:solidFill>
                  <a:srgbClr val="404040"/>
                </a:solidFill>
                <a:effectLst/>
                <a:latin typeface="CourierNewPSMT"/>
              </a:rPr>
              <a:t>([784]), tensor([1]))</a:t>
            </a:r>
            <a:r>
              <a:rPr lang="en-US" sz="1200" dirty="0"/>
              <a:t> </a:t>
            </a:r>
          </a:p>
        </p:txBody>
      </p:sp>
      <p:sp>
        <p:nvSpPr>
          <p:cNvPr id="14" name="TextBox 13">
            <a:extLst>
              <a:ext uri="{FF2B5EF4-FFF2-40B4-BE49-F238E27FC236}">
                <a16:creationId xmlns:a16="http://schemas.microsoft.com/office/drawing/2014/main" id="{29244EBA-664C-4B4B-9CAF-61A0AA7C4BF9}"/>
              </a:ext>
            </a:extLst>
          </p:cNvPr>
          <p:cNvSpPr txBox="1"/>
          <p:nvPr/>
        </p:nvSpPr>
        <p:spPr>
          <a:xfrm>
            <a:off x="412954" y="3887892"/>
            <a:ext cx="4819034" cy="492443"/>
          </a:xfrm>
          <a:prstGeom prst="rect">
            <a:avLst/>
          </a:prstGeom>
          <a:noFill/>
        </p:spPr>
        <p:txBody>
          <a:bodyPr wrap="square">
            <a:spAutoFit/>
          </a:bodyPr>
          <a:lstStyle/>
          <a:p>
            <a:r>
              <a:rPr lang="en-US" sz="1400" dirty="0" err="1">
                <a:latin typeface="Muli"/>
              </a:rPr>
              <a:t>Tạo</a:t>
            </a:r>
            <a:r>
              <a:rPr lang="en-US" sz="1400" dirty="0">
                <a:latin typeface="Muli"/>
              </a:rPr>
              <a:t> </a:t>
            </a:r>
            <a:r>
              <a:rPr lang="en-US" sz="1400" dirty="0" err="1">
                <a:latin typeface="Muli"/>
              </a:rPr>
              <a:t>một</a:t>
            </a:r>
            <a:r>
              <a:rPr lang="en-US" sz="1400" dirty="0">
                <a:latin typeface="Muli"/>
              </a:rPr>
              <a:t> Dataset </a:t>
            </a:r>
            <a:r>
              <a:rPr lang="en-US" sz="1400" dirty="0" err="1">
                <a:latin typeface="Muli"/>
              </a:rPr>
              <a:t>tương</a:t>
            </a:r>
            <a:r>
              <a:rPr lang="en-US" sz="1400" dirty="0">
                <a:latin typeface="Muli"/>
              </a:rPr>
              <a:t> </a:t>
            </a:r>
            <a:r>
              <a:rPr lang="en-US" sz="1400" dirty="0" err="1">
                <a:latin typeface="Muli"/>
              </a:rPr>
              <a:t>tự</a:t>
            </a:r>
            <a:r>
              <a:rPr lang="en-US" sz="1400" dirty="0">
                <a:latin typeface="Muli"/>
              </a:rPr>
              <a:t> </a:t>
            </a:r>
            <a:r>
              <a:rPr lang="en-US" sz="1400" dirty="0" err="1">
                <a:latin typeface="Muli"/>
              </a:rPr>
              <a:t>với</a:t>
            </a:r>
            <a:r>
              <a:rPr lang="en-US" sz="1400" dirty="0">
                <a:latin typeface="Muli"/>
              </a:rPr>
              <a:t> </a:t>
            </a:r>
            <a:r>
              <a:rPr lang="en-US" sz="1400" dirty="0" err="1">
                <a:latin typeface="Muli"/>
              </a:rPr>
              <a:t>tập</a:t>
            </a:r>
            <a:r>
              <a:rPr lang="en-US" sz="1400" dirty="0">
                <a:latin typeface="Muli"/>
              </a:rPr>
              <a:t> validation</a:t>
            </a:r>
            <a:r>
              <a:rPr lang="en-US" sz="1200" dirty="0">
                <a:latin typeface="Muli"/>
              </a:rPr>
              <a:t>.</a:t>
            </a:r>
          </a:p>
          <a:p>
            <a:endParaRPr lang="en-US" sz="1200" dirty="0">
              <a:latin typeface="Muli"/>
            </a:endParaRPr>
          </a:p>
        </p:txBody>
      </p:sp>
      <p:sp>
        <p:nvSpPr>
          <p:cNvPr id="16" name="TextBox 15">
            <a:extLst>
              <a:ext uri="{FF2B5EF4-FFF2-40B4-BE49-F238E27FC236}">
                <a16:creationId xmlns:a16="http://schemas.microsoft.com/office/drawing/2014/main" id="{C00E255F-4971-4E53-95E2-4F97E0A78FBD}"/>
              </a:ext>
            </a:extLst>
          </p:cNvPr>
          <p:cNvSpPr txBox="1"/>
          <p:nvPr/>
        </p:nvSpPr>
        <p:spPr>
          <a:xfrm>
            <a:off x="4264634" y="3441615"/>
            <a:ext cx="5475337" cy="1384995"/>
          </a:xfrm>
          <a:prstGeom prst="rect">
            <a:avLst/>
          </a:prstGeom>
          <a:noFill/>
        </p:spPr>
        <p:txBody>
          <a:bodyPr wrap="square">
            <a:spAutoFit/>
          </a:bodyPr>
          <a:lstStyle/>
          <a:p>
            <a:r>
              <a:rPr lang="en-US" sz="1200" b="0" i="0" dirty="0" err="1">
                <a:solidFill>
                  <a:srgbClr val="000088"/>
                </a:solidFill>
                <a:effectLst/>
                <a:latin typeface="CourierNewPSMT"/>
              </a:rPr>
              <a:t>valid_x</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000088"/>
                </a:solidFill>
                <a:effectLst/>
                <a:latin typeface="CourierNewPSMT"/>
              </a:rPr>
              <a:t>torch</a:t>
            </a:r>
            <a:r>
              <a:rPr lang="en-US" sz="1200" b="0" i="0" dirty="0">
                <a:solidFill>
                  <a:srgbClr val="555555"/>
                </a:solidFill>
                <a:effectLst/>
                <a:latin typeface="CourierNewPSMT"/>
              </a:rPr>
              <a:t>.</a:t>
            </a:r>
            <a:r>
              <a:rPr lang="en-US" sz="1200" b="0" i="0" dirty="0">
                <a:solidFill>
                  <a:srgbClr val="000088"/>
                </a:solidFill>
                <a:effectLst/>
                <a:latin typeface="CourierNewPSMT"/>
              </a:rPr>
              <a:t>cat</a:t>
            </a:r>
            <a:r>
              <a:rPr lang="en-US" sz="1200" b="0" i="0" dirty="0">
                <a:solidFill>
                  <a:srgbClr val="000000"/>
                </a:solidFill>
                <a:effectLst/>
                <a:latin typeface="CourierNewPSMT"/>
              </a:rPr>
              <a:t>([</a:t>
            </a:r>
            <a:r>
              <a:rPr lang="en-US" sz="1200" b="0" i="0" dirty="0">
                <a:solidFill>
                  <a:srgbClr val="000088"/>
                </a:solidFill>
                <a:effectLst/>
                <a:latin typeface="CourierNewPSMT"/>
              </a:rPr>
              <a:t>valid_3_tens</a:t>
            </a:r>
            <a:r>
              <a:rPr lang="en-US" sz="1200" b="0" i="0" dirty="0">
                <a:solidFill>
                  <a:srgbClr val="000000"/>
                </a:solidFill>
                <a:effectLst/>
                <a:latin typeface="CourierNewPSMT"/>
              </a:rPr>
              <a:t>, 	         			</a:t>
            </a:r>
            <a:r>
              <a:rPr lang="en-US" sz="1200" b="0" i="0" dirty="0">
                <a:solidFill>
                  <a:srgbClr val="000088"/>
                </a:solidFill>
                <a:effectLst/>
                <a:latin typeface="CourierNewPSMT"/>
              </a:rPr>
              <a:t>valid_7_tens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view</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 </a:t>
            </a:r>
            <a:r>
              <a:rPr lang="en-US" sz="1200" b="0" i="0" dirty="0">
                <a:solidFill>
                  <a:srgbClr val="FF6600"/>
                </a:solidFill>
                <a:effectLst/>
                <a:latin typeface="CourierNewPSMT"/>
              </a:rPr>
              <a:t>28</a:t>
            </a:r>
            <a:r>
              <a:rPr lang="en-US" sz="1200" b="0" i="0" dirty="0">
                <a:solidFill>
                  <a:srgbClr val="555555"/>
                </a:solidFill>
                <a:effectLst/>
                <a:latin typeface="CourierNewPSMT"/>
              </a:rPr>
              <a:t>*</a:t>
            </a:r>
            <a:r>
              <a:rPr lang="en-US" sz="1200" b="0" i="0" dirty="0">
                <a:solidFill>
                  <a:srgbClr val="FF6600"/>
                </a:solidFill>
                <a:effectLst/>
                <a:latin typeface="CourierNewPSMT"/>
              </a:rPr>
              <a:t>28</a:t>
            </a:r>
            <a:r>
              <a:rPr lang="en-US" sz="1200" b="0" i="0" dirty="0">
                <a:solidFill>
                  <a:srgbClr val="000000"/>
                </a:solidFill>
                <a:effectLst/>
                <a:latin typeface="CourierNewPSMT"/>
              </a:rPr>
              <a:t>)</a:t>
            </a:r>
            <a:br>
              <a:rPr lang="en-US" sz="1200" b="0" i="0" dirty="0">
                <a:solidFill>
                  <a:srgbClr val="000000"/>
                </a:solidFill>
                <a:effectLst/>
                <a:latin typeface="CourierNewPSMT"/>
              </a:rPr>
            </a:br>
            <a:endParaRPr lang="en-US" sz="1200" dirty="0">
              <a:latin typeface="CourierNewPSMT"/>
            </a:endParaRPr>
          </a:p>
          <a:p>
            <a:r>
              <a:rPr lang="en-US" sz="1200" b="0" i="0" dirty="0" err="1">
                <a:solidFill>
                  <a:srgbClr val="000088"/>
                </a:solidFill>
                <a:effectLst/>
                <a:latin typeface="CourierNewPSMT"/>
              </a:rPr>
              <a:t>valid_y</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000088"/>
                </a:solidFill>
                <a:effectLst/>
                <a:latin typeface="CourierNewPSMT"/>
              </a:rPr>
              <a:t>tensor</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336666"/>
                </a:solidFill>
                <a:effectLst/>
                <a:latin typeface="CourierNewPSMT"/>
              </a:rPr>
              <a:t>len</a:t>
            </a:r>
            <a:r>
              <a:rPr lang="en-US" sz="1200" b="0" i="0" dirty="0">
                <a:solidFill>
                  <a:srgbClr val="000000"/>
                </a:solidFill>
                <a:effectLst/>
                <a:latin typeface="CourierNewPSMT"/>
              </a:rPr>
              <a:t>(</a:t>
            </a:r>
            <a:r>
              <a:rPr lang="en-US" sz="1200" b="0" i="0" dirty="0">
                <a:solidFill>
                  <a:srgbClr val="000088"/>
                </a:solidFill>
                <a:effectLst/>
                <a:latin typeface="CourierNewPSMT"/>
              </a:rPr>
              <a:t>valid_3_tens</a:t>
            </a:r>
            <a:r>
              <a:rPr lang="en-US" sz="1200" b="0" i="0" dirty="0">
                <a:solidFill>
                  <a:srgbClr val="000000"/>
                </a:solidFill>
                <a:effectLst/>
                <a:latin typeface="CourierNewPSMT"/>
              </a:rPr>
              <a:t>) </a:t>
            </a:r>
            <a:r>
              <a:rPr lang="en-US" sz="1200" b="0" i="0" dirty="0">
                <a:solidFill>
                  <a:srgbClr val="555555"/>
                </a:solidFill>
                <a:effectLst/>
                <a:latin typeface="CourierNewPSMT"/>
              </a:rPr>
              <a:t>+</a:t>
            </a:r>
            <a:br>
              <a:rPr lang="en-US" sz="1200" b="0" i="0" dirty="0">
                <a:solidFill>
                  <a:srgbClr val="555555"/>
                </a:solidFill>
                <a:effectLst/>
                <a:latin typeface="CourierNewPSMT"/>
              </a:rPr>
            </a:br>
            <a:r>
              <a:rPr lang="en-US" sz="1200" dirty="0">
                <a:solidFill>
                  <a:srgbClr val="555555"/>
                </a:solidFill>
                <a:latin typeface="CourierNewPSMT"/>
              </a:rPr>
              <a:t>                </a:t>
            </a:r>
            <a:r>
              <a:rPr lang="en-US" sz="1200" b="0" i="0" dirty="0">
                <a:solidFill>
                  <a:srgbClr val="000000"/>
                </a:solidFill>
                <a:effectLst/>
                <a:latin typeface="CourierNewPSMT"/>
              </a:rPr>
              <a:t>[</a:t>
            </a:r>
            <a:r>
              <a:rPr lang="en-US" sz="1200" b="0" i="0" dirty="0">
                <a:solidFill>
                  <a:srgbClr val="FF6600"/>
                </a:solidFill>
                <a:effectLst/>
                <a:latin typeface="CourierNewPSMT"/>
              </a:rPr>
              <a:t>0</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336666"/>
                </a:solidFill>
                <a:effectLst/>
                <a:latin typeface="CourierNewPSMT"/>
              </a:rPr>
              <a:t>len</a:t>
            </a:r>
            <a:r>
              <a:rPr lang="en-US" sz="1200" b="0" i="0" dirty="0">
                <a:solidFill>
                  <a:srgbClr val="000000"/>
                </a:solidFill>
                <a:effectLst/>
                <a:latin typeface="CourierNewPSMT"/>
              </a:rPr>
              <a:t>(</a:t>
            </a:r>
            <a:r>
              <a:rPr lang="en-US" sz="1200" b="0" i="0" dirty="0">
                <a:solidFill>
                  <a:srgbClr val="000088"/>
                </a:solidFill>
                <a:effectLst/>
                <a:latin typeface="CourierNewPSMT"/>
              </a:rPr>
              <a:t>valid_7_tens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000088"/>
                </a:solidFill>
                <a:effectLst/>
                <a:latin typeface="CourierNewPSMT"/>
              </a:rPr>
              <a:t>unsqueeze</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br>
              <a:rPr lang="en-US" sz="1200" b="0" i="0" dirty="0">
                <a:solidFill>
                  <a:srgbClr val="000000"/>
                </a:solidFill>
                <a:effectLst/>
                <a:latin typeface="CourierNewPSMT"/>
              </a:rPr>
            </a:br>
            <a:endParaRPr lang="en-US" sz="1200" b="0" i="0" dirty="0">
              <a:solidFill>
                <a:srgbClr val="000000"/>
              </a:solidFill>
              <a:effectLst/>
              <a:latin typeface="CourierNewPSMT"/>
            </a:endParaRPr>
          </a:p>
          <a:p>
            <a:r>
              <a:rPr lang="en-US" sz="1200" b="0" i="0" dirty="0" err="1">
                <a:solidFill>
                  <a:srgbClr val="000088"/>
                </a:solidFill>
                <a:effectLst/>
                <a:latin typeface="CourierNewPSMT"/>
              </a:rPr>
              <a:t>valid_dset</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336666"/>
                </a:solidFill>
                <a:effectLst/>
                <a:latin typeface="CourierNewPSMT"/>
              </a:rPr>
              <a:t>list</a:t>
            </a:r>
            <a:r>
              <a:rPr lang="en-US" sz="1200" b="0" i="0" dirty="0">
                <a:solidFill>
                  <a:srgbClr val="000000"/>
                </a:solidFill>
                <a:effectLst/>
                <a:latin typeface="CourierNewPSMT"/>
              </a:rPr>
              <a:t>(</a:t>
            </a:r>
            <a:r>
              <a:rPr lang="en-US" sz="1200" b="0" i="0" dirty="0">
                <a:solidFill>
                  <a:srgbClr val="336666"/>
                </a:solidFill>
                <a:effectLst/>
                <a:latin typeface="CourierNewPSMT"/>
              </a:rPr>
              <a:t>zip</a:t>
            </a:r>
            <a:r>
              <a:rPr lang="en-US" sz="1200" b="0" i="0" dirty="0">
                <a:solidFill>
                  <a:srgbClr val="000000"/>
                </a:solidFill>
                <a:effectLst/>
                <a:latin typeface="CourierNewPSMT"/>
              </a:rPr>
              <a:t>(</a:t>
            </a:r>
            <a:r>
              <a:rPr lang="en-US" sz="1200" b="0" i="0" dirty="0" err="1">
                <a:solidFill>
                  <a:srgbClr val="000088"/>
                </a:solidFill>
                <a:effectLst/>
                <a:latin typeface="CourierNewPSMT"/>
              </a:rPr>
              <a:t>valid_x</a:t>
            </a:r>
            <a:r>
              <a:rPr lang="en-US" sz="1200" b="0" i="0" dirty="0" err="1">
                <a:solidFill>
                  <a:srgbClr val="000000"/>
                </a:solidFill>
                <a:effectLst/>
                <a:latin typeface="CourierNewPSMT"/>
              </a:rPr>
              <a:t>,</a:t>
            </a:r>
            <a:r>
              <a:rPr lang="en-US" sz="1200" b="0" i="0" dirty="0" err="1">
                <a:solidFill>
                  <a:srgbClr val="000088"/>
                </a:solidFill>
                <a:effectLst/>
                <a:latin typeface="CourierNewPSMT"/>
              </a:rPr>
              <a:t>valid_y</a:t>
            </a:r>
            <a:r>
              <a:rPr lang="en-US" sz="1200" b="0" i="0" dirty="0">
                <a:solidFill>
                  <a:srgbClr val="000000"/>
                </a:solidFill>
                <a:effectLst/>
                <a:latin typeface="CourierNewPSMT"/>
              </a:rPr>
              <a:t>))</a:t>
            </a:r>
            <a:r>
              <a:rPr lang="en-US" sz="1200" dirty="0"/>
              <a:t> </a:t>
            </a:r>
          </a:p>
        </p:txBody>
      </p:sp>
    </p:spTree>
    <p:extLst>
      <p:ext uri="{BB962C8B-B14F-4D97-AF65-F5344CB8AC3E}">
        <p14:creationId xmlns:p14="http://schemas.microsoft.com/office/powerpoint/2010/main" val="89976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489048" y="0"/>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Loss function </a:t>
            </a:r>
            <a:r>
              <a:rPr lang="en-US" dirty="0" err="1"/>
              <a:t>của</a:t>
            </a:r>
            <a:r>
              <a:rPr lang="en-US" dirty="0"/>
              <a:t> MNIST</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89048" y="574572"/>
            <a:ext cx="3645523" cy="4801314"/>
          </a:xfrm>
          <a:prstGeom prst="rect">
            <a:avLst/>
          </a:prstGeom>
          <a:noFill/>
        </p:spPr>
        <p:txBody>
          <a:bodyPr wrap="square">
            <a:spAutoFit/>
          </a:bodyPr>
          <a:lstStyle/>
          <a:p>
            <a:pPr algn="just"/>
            <a:r>
              <a:rPr lang="en-US" dirty="0" err="1">
                <a:latin typeface="Muli"/>
              </a:rPr>
              <a:t>Bắt</a:t>
            </a:r>
            <a:r>
              <a:rPr lang="en-US" dirty="0">
                <a:latin typeface="Muli"/>
              </a:rPr>
              <a:t> </a:t>
            </a:r>
            <a:r>
              <a:rPr lang="en-US" dirty="0" err="1">
                <a:latin typeface="Muli"/>
              </a:rPr>
              <a:t>đầu</a:t>
            </a:r>
            <a:r>
              <a:rPr lang="en-US" dirty="0">
                <a:latin typeface="Muli"/>
              </a:rPr>
              <a:t> </a:t>
            </a:r>
            <a:r>
              <a:rPr lang="en-US" dirty="0" err="1">
                <a:latin typeface="Muli"/>
              </a:rPr>
              <a:t>khởi</a:t>
            </a:r>
            <a:r>
              <a:rPr lang="en-US" dirty="0">
                <a:latin typeface="Muli"/>
              </a:rPr>
              <a:t> </a:t>
            </a:r>
            <a:r>
              <a:rPr lang="en-US" dirty="0" err="1">
                <a:latin typeface="Muli"/>
              </a:rPr>
              <a:t>tạo</a:t>
            </a:r>
            <a:r>
              <a:rPr lang="en-US" dirty="0">
                <a:latin typeface="Muli"/>
              </a:rPr>
              <a:t> </a:t>
            </a:r>
            <a:r>
              <a:rPr lang="en-US" dirty="0" err="1">
                <a:latin typeface="Muli"/>
              </a:rPr>
              <a:t>các</a:t>
            </a:r>
            <a:r>
              <a:rPr lang="en-US" dirty="0">
                <a:latin typeface="Muli"/>
              </a:rPr>
              <a:t> </a:t>
            </a:r>
            <a:r>
              <a:rPr lang="en-US" dirty="0" err="1">
                <a:latin typeface="Muli"/>
              </a:rPr>
              <a:t>trọng</a:t>
            </a:r>
            <a:r>
              <a:rPr lang="en-US" dirty="0">
                <a:latin typeface="Muli"/>
              </a:rPr>
              <a:t> </a:t>
            </a:r>
            <a:r>
              <a:rPr lang="en-US" dirty="0" err="1">
                <a:latin typeface="Muli"/>
              </a:rPr>
              <a:t>số</a:t>
            </a:r>
            <a:r>
              <a:rPr lang="en-US" dirty="0">
                <a:latin typeface="Muli"/>
              </a:rPr>
              <a:t>. </a:t>
            </a:r>
            <a:r>
              <a:rPr lang="en-US" dirty="0" err="1">
                <a:latin typeface="Muli"/>
              </a:rPr>
              <a:t>Trong</a:t>
            </a:r>
            <a:r>
              <a:rPr lang="en-US" dirty="0">
                <a:latin typeface="Muli"/>
              </a:rPr>
              <a:t> </a:t>
            </a:r>
            <a:r>
              <a:rPr lang="en-US" dirty="0" err="1">
                <a:latin typeface="Muli"/>
              </a:rPr>
              <a:t>trường</a:t>
            </a:r>
            <a:r>
              <a:rPr lang="en-US" dirty="0">
                <a:latin typeface="Muli"/>
              </a:rPr>
              <a:t> </a:t>
            </a:r>
            <a:r>
              <a:rPr lang="en-US" dirty="0" err="1">
                <a:latin typeface="Muli"/>
              </a:rPr>
              <a:t>hợp</a:t>
            </a:r>
            <a:r>
              <a:rPr lang="en-US" dirty="0">
                <a:latin typeface="Muli"/>
              </a:rPr>
              <a:t> </a:t>
            </a:r>
            <a:r>
              <a:rPr lang="en-US" dirty="0" err="1">
                <a:latin typeface="Muli"/>
              </a:rPr>
              <a:t>này</a:t>
            </a:r>
            <a:r>
              <a:rPr lang="en-US" dirty="0">
                <a:latin typeface="Muli"/>
              </a:rPr>
              <a:t>, </a:t>
            </a:r>
            <a:r>
              <a:rPr lang="en-US" dirty="0" err="1">
                <a:latin typeface="Muli"/>
              </a:rPr>
              <a:t>đối</a:t>
            </a:r>
            <a:r>
              <a:rPr lang="en-US" dirty="0">
                <a:latin typeface="Muli"/>
              </a:rPr>
              <a:t> </a:t>
            </a:r>
            <a:r>
              <a:rPr lang="en-US" dirty="0" err="1">
                <a:latin typeface="Muli"/>
              </a:rPr>
              <a:t>với</a:t>
            </a:r>
            <a:r>
              <a:rPr lang="en-US" dirty="0">
                <a:latin typeface="Muli"/>
              </a:rPr>
              <a:t> </a:t>
            </a:r>
            <a:r>
              <a:rPr lang="en-US" dirty="0" err="1">
                <a:latin typeface="Muli"/>
              </a:rPr>
              <a:t>hình</a:t>
            </a:r>
            <a:r>
              <a:rPr lang="en-US" dirty="0">
                <a:latin typeface="Muli"/>
              </a:rPr>
              <a:t> </a:t>
            </a:r>
            <a:r>
              <a:rPr lang="en-US" dirty="0" err="1">
                <a:latin typeface="Muli"/>
              </a:rPr>
              <a:t>ảnh</a:t>
            </a:r>
            <a:r>
              <a:rPr lang="en-US" dirty="0">
                <a:latin typeface="Muli"/>
              </a:rPr>
              <a:t> </a:t>
            </a:r>
            <a:r>
              <a:rPr lang="en-US" dirty="0" err="1">
                <a:latin typeface="Muli"/>
              </a:rPr>
              <a:t>hàm</a:t>
            </a:r>
            <a:r>
              <a:rPr lang="en-US" dirty="0">
                <a:latin typeface="Muli"/>
              </a:rPr>
              <a:t> weight</a:t>
            </a:r>
            <a:r>
              <a:rPr lang="vi-VN" dirty="0">
                <a:latin typeface="Muli"/>
              </a:rPr>
              <a:t> * pixel sẽ không đủ linh hoạt</a:t>
            </a:r>
            <a:r>
              <a:rPr lang="en-US" dirty="0">
                <a:latin typeface="Muli"/>
              </a:rPr>
              <a:t>,</a:t>
            </a:r>
            <a:r>
              <a:rPr lang="vi-VN" dirty="0">
                <a:latin typeface="Muli"/>
              </a:rPr>
              <a:t> nó </a:t>
            </a:r>
            <a:r>
              <a:rPr lang="en-US" dirty="0" err="1">
                <a:latin typeface="Muli"/>
              </a:rPr>
              <a:t>có</a:t>
            </a:r>
            <a:r>
              <a:rPr lang="en-US" dirty="0">
                <a:latin typeface="Muli"/>
              </a:rPr>
              <a:t> </a:t>
            </a:r>
            <a:r>
              <a:rPr lang="en-US" dirty="0" err="1">
                <a:latin typeface="Muli"/>
              </a:rPr>
              <a:t>thể</a:t>
            </a:r>
            <a:r>
              <a:rPr lang="vi-VN" dirty="0">
                <a:latin typeface="Muli"/>
              </a:rPr>
              <a:t> bằng 0 khi các pixel bằng 0. </a:t>
            </a:r>
            <a:r>
              <a:rPr lang="en-US" dirty="0" err="1">
                <a:latin typeface="Muli"/>
              </a:rPr>
              <a:t>Để</a:t>
            </a:r>
            <a:r>
              <a:rPr lang="en-US" dirty="0">
                <a:latin typeface="Muli"/>
              </a:rPr>
              <a:t> </a:t>
            </a:r>
            <a:r>
              <a:rPr lang="en-US" dirty="0" err="1">
                <a:latin typeface="Muli"/>
              </a:rPr>
              <a:t>tránh</a:t>
            </a:r>
            <a:r>
              <a:rPr lang="en-US" dirty="0">
                <a:latin typeface="Muli"/>
              </a:rPr>
              <a:t> </a:t>
            </a:r>
            <a:r>
              <a:rPr lang="en-US" dirty="0" err="1">
                <a:latin typeface="Muli"/>
              </a:rPr>
              <a:t>điều</a:t>
            </a:r>
            <a:r>
              <a:rPr lang="en-US" dirty="0">
                <a:latin typeface="Muli"/>
              </a:rPr>
              <a:t> </a:t>
            </a:r>
            <a:r>
              <a:rPr lang="en-US" dirty="0" err="1">
                <a:latin typeface="Muli"/>
              </a:rPr>
              <a:t>này</a:t>
            </a:r>
            <a:r>
              <a:rPr lang="en-US" dirty="0">
                <a:latin typeface="Muli"/>
              </a:rPr>
              <a:t> ta </a:t>
            </a:r>
            <a:r>
              <a:rPr lang="en-US" dirty="0" err="1">
                <a:latin typeface="Muli"/>
              </a:rPr>
              <a:t>sử</a:t>
            </a:r>
            <a:r>
              <a:rPr lang="en-US" dirty="0">
                <a:latin typeface="Muli"/>
              </a:rPr>
              <a:t> </a:t>
            </a:r>
            <a:r>
              <a:rPr lang="en-US" dirty="0" err="1">
                <a:latin typeface="Muli"/>
              </a:rPr>
              <a:t>dụng</a:t>
            </a:r>
            <a:r>
              <a:rPr lang="en-US" dirty="0">
                <a:latin typeface="Muli"/>
              </a:rPr>
              <a:t> </a:t>
            </a:r>
            <a:r>
              <a:rPr lang="en-US" dirty="0" err="1">
                <a:latin typeface="Muli"/>
              </a:rPr>
              <a:t>công</a:t>
            </a:r>
            <a:r>
              <a:rPr lang="en-US" dirty="0">
                <a:latin typeface="Muli"/>
              </a:rPr>
              <a:t> </a:t>
            </a:r>
            <a:r>
              <a:rPr lang="en-US" dirty="0" err="1">
                <a:latin typeface="Muli"/>
              </a:rPr>
              <a:t>thức</a:t>
            </a:r>
            <a:r>
              <a:rPr lang="en-US" dirty="0">
                <a:latin typeface="Muli"/>
              </a:rPr>
              <a:t> </a:t>
            </a:r>
            <a:r>
              <a:rPr lang="vi-VN" dirty="0">
                <a:latin typeface="Muli"/>
              </a:rPr>
              <a:t>y = w * x + b</a:t>
            </a:r>
            <a:r>
              <a:rPr lang="en-US" dirty="0">
                <a:latin typeface="Muli"/>
              </a:rPr>
              <a:t>, </a:t>
            </a:r>
            <a:r>
              <a:rPr lang="en-US" dirty="0" err="1">
                <a:latin typeface="Muli"/>
              </a:rPr>
              <a:t>trong</a:t>
            </a:r>
            <a:r>
              <a:rPr lang="en-US" dirty="0">
                <a:latin typeface="Muli"/>
              </a:rPr>
              <a:t> </a:t>
            </a:r>
            <a:r>
              <a:rPr lang="en-US" dirty="0" err="1">
                <a:latin typeface="Muli"/>
              </a:rPr>
              <a:t>đó</a:t>
            </a:r>
            <a:r>
              <a:rPr lang="en-US" dirty="0">
                <a:latin typeface="Muli"/>
              </a:rPr>
              <a:t> w </a:t>
            </a:r>
            <a:r>
              <a:rPr lang="en-US" dirty="0" err="1">
                <a:latin typeface="Muli"/>
              </a:rPr>
              <a:t>gọi</a:t>
            </a:r>
            <a:r>
              <a:rPr lang="en-US" dirty="0">
                <a:latin typeface="Muli"/>
              </a:rPr>
              <a:t> </a:t>
            </a:r>
            <a:r>
              <a:rPr lang="en-US" dirty="0" err="1">
                <a:latin typeface="Muli"/>
              </a:rPr>
              <a:t>là</a:t>
            </a:r>
            <a:r>
              <a:rPr lang="en-US" dirty="0">
                <a:latin typeface="Muli"/>
              </a:rPr>
              <a:t> weight, b </a:t>
            </a:r>
            <a:r>
              <a:rPr lang="en-US" dirty="0" err="1">
                <a:latin typeface="Muli"/>
              </a:rPr>
              <a:t>gọi</a:t>
            </a:r>
            <a:r>
              <a:rPr lang="en-US" dirty="0">
                <a:latin typeface="Muli"/>
              </a:rPr>
              <a:t> </a:t>
            </a:r>
            <a:r>
              <a:rPr lang="en-US" dirty="0" err="1">
                <a:latin typeface="Muli"/>
              </a:rPr>
              <a:t>là</a:t>
            </a:r>
            <a:r>
              <a:rPr lang="en-US" dirty="0">
                <a:latin typeface="Muli"/>
              </a:rPr>
              <a:t> bias. </a:t>
            </a:r>
          </a:p>
          <a:p>
            <a:pPr algn="just"/>
            <a:r>
              <a:rPr lang="en-US" dirty="0">
                <a:latin typeface="Muli"/>
              </a:rPr>
              <a:t>Sau </a:t>
            </a:r>
            <a:r>
              <a:rPr lang="en-US" dirty="0" err="1">
                <a:latin typeface="Muli"/>
              </a:rPr>
              <a:t>khi</a:t>
            </a:r>
            <a:r>
              <a:rPr lang="en-US" dirty="0">
                <a:latin typeface="Muli"/>
              </a:rPr>
              <a:t> </a:t>
            </a:r>
            <a:r>
              <a:rPr lang="en-US" dirty="0" err="1">
                <a:latin typeface="Muli"/>
              </a:rPr>
              <a:t>khởi</a:t>
            </a:r>
            <a:r>
              <a:rPr lang="en-US" dirty="0">
                <a:latin typeface="Muli"/>
              </a:rPr>
              <a:t> </a:t>
            </a:r>
            <a:r>
              <a:rPr lang="en-US" dirty="0" err="1">
                <a:latin typeface="Muli"/>
              </a:rPr>
              <a:t>tạo</a:t>
            </a:r>
            <a:r>
              <a:rPr lang="en-US" dirty="0">
                <a:latin typeface="Muli"/>
              </a:rPr>
              <a:t> </a:t>
            </a:r>
            <a:r>
              <a:rPr lang="en-US" dirty="0" err="1">
                <a:latin typeface="Muli"/>
              </a:rPr>
              <a:t>trọng</a:t>
            </a:r>
            <a:r>
              <a:rPr lang="en-US" dirty="0">
                <a:latin typeface="Muli"/>
              </a:rPr>
              <a:t> </a:t>
            </a:r>
            <a:r>
              <a:rPr lang="en-US" dirty="0" err="1">
                <a:latin typeface="Muli"/>
              </a:rPr>
              <a:t>số</a:t>
            </a:r>
            <a:r>
              <a:rPr lang="en-US" dirty="0">
                <a:latin typeface="Muli"/>
              </a:rPr>
              <a:t> </a:t>
            </a:r>
            <a:r>
              <a:rPr lang="en-US" dirty="0" err="1">
                <a:latin typeface="Muli"/>
              </a:rPr>
              <a:t>và</a:t>
            </a:r>
            <a:r>
              <a:rPr lang="en-US" dirty="0">
                <a:latin typeface="Muli"/>
              </a:rPr>
              <a:t> bias ta </a:t>
            </a:r>
            <a:r>
              <a:rPr lang="en-US" dirty="0" err="1">
                <a:latin typeface="Muli"/>
              </a:rPr>
              <a:t>tính</a:t>
            </a:r>
            <a:r>
              <a:rPr lang="en-US" dirty="0">
                <a:latin typeface="Muli"/>
              </a:rPr>
              <a:t> </a:t>
            </a:r>
            <a:r>
              <a:rPr lang="en-US" dirty="0" err="1">
                <a:latin typeface="Muli"/>
              </a:rPr>
              <a:t>dự</a:t>
            </a:r>
            <a:r>
              <a:rPr lang="en-US" dirty="0">
                <a:latin typeface="Muli"/>
              </a:rPr>
              <a:t> </a:t>
            </a:r>
            <a:r>
              <a:rPr lang="en-US" dirty="0" err="1">
                <a:latin typeface="Muli"/>
              </a:rPr>
              <a:t>đoán</a:t>
            </a:r>
            <a:r>
              <a:rPr lang="en-US" dirty="0">
                <a:latin typeface="Muli"/>
              </a:rPr>
              <a:t> </a:t>
            </a:r>
            <a:r>
              <a:rPr lang="en-US" dirty="0" err="1">
                <a:latin typeface="Muli"/>
              </a:rPr>
              <a:t>cho</a:t>
            </a:r>
            <a:r>
              <a:rPr lang="en-US" dirty="0">
                <a:latin typeface="Muli"/>
              </a:rPr>
              <a:t> </a:t>
            </a:r>
            <a:r>
              <a:rPr lang="en-US" dirty="0" err="1">
                <a:latin typeface="Muli"/>
              </a:rPr>
              <a:t>một</a:t>
            </a:r>
            <a:r>
              <a:rPr lang="en-US" dirty="0">
                <a:latin typeface="Muli"/>
              </a:rPr>
              <a:t> </a:t>
            </a:r>
            <a:r>
              <a:rPr lang="en-US" dirty="0" err="1">
                <a:latin typeface="Muli"/>
              </a:rPr>
              <a:t>ảnh</a:t>
            </a:r>
            <a:r>
              <a:rPr lang="en-US" dirty="0">
                <a:latin typeface="Muli"/>
              </a:rPr>
              <a:t>.</a:t>
            </a:r>
          </a:p>
          <a:p>
            <a:pPr algn="just"/>
            <a:r>
              <a:rPr lang="en-US" dirty="0" err="1">
                <a:latin typeface="Muli"/>
              </a:rPr>
              <a:t>Thay</a:t>
            </a:r>
            <a:r>
              <a:rPr lang="en-US" dirty="0">
                <a:latin typeface="Muli"/>
              </a:rPr>
              <a:t> </a:t>
            </a:r>
            <a:r>
              <a:rPr lang="en-US" dirty="0" err="1">
                <a:latin typeface="Muli"/>
              </a:rPr>
              <a:t>vì</a:t>
            </a:r>
            <a:r>
              <a:rPr lang="en-US" dirty="0">
                <a:latin typeface="Muli"/>
              </a:rPr>
              <a:t> </a:t>
            </a:r>
            <a:r>
              <a:rPr lang="en-US" dirty="0" err="1">
                <a:latin typeface="Muli"/>
              </a:rPr>
              <a:t>sử</a:t>
            </a:r>
            <a:r>
              <a:rPr lang="en-US" dirty="0">
                <a:latin typeface="Muli"/>
              </a:rPr>
              <a:t> </a:t>
            </a:r>
            <a:r>
              <a:rPr lang="en-US" dirty="0" err="1">
                <a:latin typeface="Muli"/>
              </a:rPr>
              <a:t>dụng</a:t>
            </a:r>
            <a:r>
              <a:rPr lang="en-US" dirty="0">
                <a:latin typeface="Muli"/>
              </a:rPr>
              <a:t> </a:t>
            </a:r>
            <a:r>
              <a:rPr lang="en-US" dirty="0" err="1">
                <a:latin typeface="Muli"/>
              </a:rPr>
              <a:t>vòng</a:t>
            </a:r>
            <a:r>
              <a:rPr lang="en-US" dirty="0">
                <a:latin typeface="Muli"/>
              </a:rPr>
              <a:t> </a:t>
            </a:r>
            <a:r>
              <a:rPr lang="en-US" dirty="0" err="1">
                <a:latin typeface="Muli"/>
              </a:rPr>
              <a:t>lặp</a:t>
            </a:r>
            <a:r>
              <a:rPr lang="en-US" dirty="0">
                <a:latin typeface="Muli"/>
              </a:rPr>
              <a:t> </a:t>
            </a:r>
            <a:r>
              <a:rPr lang="en-US" dirty="0" err="1">
                <a:latin typeface="Muli"/>
              </a:rPr>
              <a:t>cho</a:t>
            </a:r>
            <a:r>
              <a:rPr lang="en-US" dirty="0">
                <a:latin typeface="Muli"/>
              </a:rPr>
              <a:t> </a:t>
            </a:r>
            <a:r>
              <a:rPr lang="en-US" dirty="0" err="1">
                <a:latin typeface="Muli"/>
              </a:rPr>
              <a:t>từng</a:t>
            </a:r>
            <a:r>
              <a:rPr lang="en-US" dirty="0">
                <a:latin typeface="Muli"/>
              </a:rPr>
              <a:t> </a:t>
            </a:r>
            <a:r>
              <a:rPr lang="en-US" dirty="0" err="1">
                <a:latin typeface="Muli"/>
              </a:rPr>
              <a:t>ảnh</a:t>
            </a:r>
            <a:r>
              <a:rPr lang="en-US" dirty="0">
                <a:latin typeface="Muli"/>
              </a:rPr>
              <a:t> ta </a:t>
            </a:r>
            <a:r>
              <a:rPr lang="en-US" dirty="0" err="1">
                <a:latin typeface="Muli"/>
              </a:rPr>
              <a:t>có</a:t>
            </a:r>
            <a:r>
              <a:rPr lang="en-US" dirty="0">
                <a:latin typeface="Muli"/>
              </a:rPr>
              <a:t> </a:t>
            </a:r>
            <a:r>
              <a:rPr lang="en-US" dirty="0" err="1">
                <a:latin typeface="Muli"/>
              </a:rPr>
              <a:t>thể</a:t>
            </a:r>
            <a:r>
              <a:rPr lang="en-US" dirty="0">
                <a:latin typeface="Muli"/>
              </a:rPr>
              <a:t> </a:t>
            </a:r>
            <a:r>
              <a:rPr lang="en-US" dirty="0" err="1">
                <a:latin typeface="Muli"/>
              </a:rPr>
              <a:t>thực</a:t>
            </a:r>
            <a:r>
              <a:rPr lang="en-US" dirty="0">
                <a:latin typeface="Muli"/>
              </a:rPr>
              <a:t> </a:t>
            </a:r>
            <a:r>
              <a:rPr lang="en-US" dirty="0" err="1">
                <a:latin typeface="Muli"/>
              </a:rPr>
              <a:t>hiện</a:t>
            </a:r>
            <a:r>
              <a:rPr lang="en-US" dirty="0">
                <a:latin typeface="Muli"/>
              </a:rPr>
              <a:t> </a:t>
            </a:r>
            <a:r>
              <a:rPr lang="en-US" dirty="0" err="1">
                <a:latin typeface="Muli"/>
              </a:rPr>
              <a:t>một</a:t>
            </a:r>
            <a:r>
              <a:rPr lang="en-US" dirty="0">
                <a:latin typeface="Muli"/>
              </a:rPr>
              <a:t> </a:t>
            </a:r>
            <a:r>
              <a:rPr lang="en-US" dirty="0" err="1">
                <a:latin typeface="Muli"/>
              </a:rPr>
              <a:t>phép</a:t>
            </a:r>
            <a:r>
              <a:rPr lang="en-US" dirty="0">
                <a:latin typeface="Muli"/>
              </a:rPr>
              <a:t> </a:t>
            </a:r>
            <a:r>
              <a:rPr lang="en-US" dirty="0" err="1">
                <a:latin typeface="Muli"/>
              </a:rPr>
              <a:t>nhân</a:t>
            </a:r>
            <a:r>
              <a:rPr lang="en-US" dirty="0">
                <a:latin typeface="Muli"/>
              </a:rPr>
              <a:t> ma </a:t>
            </a:r>
            <a:r>
              <a:rPr lang="en-US" dirty="0" err="1">
                <a:latin typeface="Muli"/>
              </a:rPr>
              <a:t>trận</a:t>
            </a:r>
            <a:r>
              <a:rPr lang="en-US" dirty="0">
                <a:latin typeface="Muli"/>
              </a:rPr>
              <a:t>.</a:t>
            </a:r>
          </a:p>
          <a:p>
            <a:pPr algn="just"/>
            <a:endParaRPr lang="en-US" dirty="0">
              <a:latin typeface="Muli"/>
            </a:endParaRPr>
          </a:p>
          <a:p>
            <a:pPr algn="just"/>
            <a:endParaRPr lang="en-US" dirty="0">
              <a:latin typeface="Muli"/>
            </a:endParaRPr>
          </a:p>
          <a:p>
            <a:pPr algn="just"/>
            <a:endParaRPr lang="en-US" dirty="0">
              <a:latin typeface="Muli"/>
            </a:endParaRPr>
          </a:p>
          <a:p>
            <a:pPr algn="just"/>
            <a:endParaRPr lang="en-US" dirty="0">
              <a:latin typeface="Muli"/>
            </a:endParaRPr>
          </a:p>
          <a:p>
            <a:pPr algn="just"/>
            <a:endParaRPr lang="en-US" dirty="0">
              <a:latin typeface="Muli"/>
            </a:endParaRPr>
          </a:p>
          <a:p>
            <a:pPr algn="just"/>
            <a:endParaRPr lang="en-US" dirty="0">
              <a:latin typeface="Muli"/>
            </a:endParaRPr>
          </a:p>
          <a:p>
            <a:pPr algn="just"/>
            <a:endParaRPr lang="en-US" dirty="0">
              <a:latin typeface="Muli"/>
            </a:endParaRPr>
          </a:p>
          <a:p>
            <a:endParaRPr lang="en-US" sz="2400" dirty="0">
              <a:latin typeface="Muli"/>
            </a:endParaRPr>
          </a:p>
          <a:p>
            <a:endParaRPr lang="en-US" sz="2400" dirty="0">
              <a:latin typeface="Muli"/>
            </a:endParaRPr>
          </a:p>
          <a:p>
            <a:endParaRPr lang="en-US" sz="2000" dirty="0">
              <a:latin typeface="Muli"/>
            </a:endParaRPr>
          </a:p>
        </p:txBody>
      </p:sp>
      <p:sp>
        <p:nvSpPr>
          <p:cNvPr id="7" name="TextBox 6">
            <a:extLst>
              <a:ext uri="{FF2B5EF4-FFF2-40B4-BE49-F238E27FC236}">
                <a16:creationId xmlns:a16="http://schemas.microsoft.com/office/drawing/2014/main" id="{E3BC97A4-E2EF-453F-B2D5-2EA4537F622A}"/>
              </a:ext>
            </a:extLst>
          </p:cNvPr>
          <p:cNvSpPr txBox="1"/>
          <p:nvPr/>
        </p:nvSpPr>
        <p:spPr>
          <a:xfrm>
            <a:off x="4300998" y="553116"/>
            <a:ext cx="4575686" cy="492443"/>
          </a:xfrm>
          <a:prstGeom prst="rect">
            <a:avLst/>
          </a:prstGeom>
          <a:noFill/>
        </p:spPr>
        <p:txBody>
          <a:bodyPr wrap="square">
            <a:spAutoFit/>
          </a:bodyPr>
          <a:lstStyle/>
          <a:p>
            <a:r>
              <a:rPr lang="en-US" sz="1400" dirty="0" err="1">
                <a:latin typeface="Muli"/>
              </a:rPr>
              <a:t>Khởi</a:t>
            </a:r>
            <a:r>
              <a:rPr lang="en-US" sz="1400" dirty="0">
                <a:latin typeface="Muli"/>
              </a:rPr>
              <a:t> </a:t>
            </a:r>
            <a:r>
              <a:rPr lang="en-US" sz="1400" dirty="0" err="1">
                <a:latin typeface="Muli"/>
              </a:rPr>
              <a:t>tạo</a:t>
            </a:r>
            <a:r>
              <a:rPr lang="en-US" sz="1400" dirty="0">
                <a:latin typeface="Muli"/>
              </a:rPr>
              <a:t> </a:t>
            </a:r>
            <a:r>
              <a:rPr lang="en-US" sz="1400" dirty="0" err="1">
                <a:latin typeface="Muli"/>
              </a:rPr>
              <a:t>trọng</a:t>
            </a:r>
            <a:r>
              <a:rPr lang="en-US" sz="1400" dirty="0">
                <a:latin typeface="Muli"/>
              </a:rPr>
              <a:t> </a:t>
            </a:r>
            <a:r>
              <a:rPr lang="en-US" sz="1400" dirty="0" err="1">
                <a:latin typeface="Muli"/>
              </a:rPr>
              <a:t>số</a:t>
            </a:r>
            <a:r>
              <a:rPr lang="en-US" sz="1400" dirty="0">
                <a:latin typeface="Muli"/>
              </a:rPr>
              <a:t> </a:t>
            </a:r>
            <a:r>
              <a:rPr lang="en-US" sz="1400" dirty="0" err="1">
                <a:latin typeface="Muli"/>
              </a:rPr>
              <a:t>cho</a:t>
            </a:r>
            <a:r>
              <a:rPr lang="en-US" sz="1400" dirty="0">
                <a:latin typeface="Muli"/>
              </a:rPr>
              <a:t> </a:t>
            </a:r>
            <a:r>
              <a:rPr lang="en-US" sz="1400" dirty="0" err="1">
                <a:latin typeface="Muli"/>
              </a:rPr>
              <a:t>mỗi</a:t>
            </a:r>
            <a:r>
              <a:rPr lang="en-US" sz="1400" dirty="0">
                <a:latin typeface="Muli"/>
              </a:rPr>
              <a:t> pixel</a:t>
            </a:r>
            <a:r>
              <a:rPr lang="en-US" sz="1200" dirty="0">
                <a:latin typeface="Muli"/>
              </a:rPr>
              <a:t>.</a:t>
            </a:r>
          </a:p>
          <a:p>
            <a:endParaRPr lang="en-US" sz="1200" dirty="0">
              <a:latin typeface="Muli"/>
            </a:endParaRPr>
          </a:p>
        </p:txBody>
      </p:sp>
      <p:sp>
        <p:nvSpPr>
          <p:cNvPr id="10" name="TextBox 9">
            <a:extLst>
              <a:ext uri="{FF2B5EF4-FFF2-40B4-BE49-F238E27FC236}">
                <a16:creationId xmlns:a16="http://schemas.microsoft.com/office/drawing/2014/main" id="{5545BE4F-196E-4D90-A8CF-EFBDB9722A8C}"/>
              </a:ext>
            </a:extLst>
          </p:cNvPr>
          <p:cNvSpPr txBox="1"/>
          <p:nvPr/>
        </p:nvSpPr>
        <p:spPr>
          <a:xfrm>
            <a:off x="4300998" y="840195"/>
            <a:ext cx="5049479" cy="1015663"/>
          </a:xfrm>
          <a:prstGeom prst="rect">
            <a:avLst/>
          </a:prstGeom>
          <a:noFill/>
        </p:spPr>
        <p:txBody>
          <a:bodyPr wrap="square">
            <a:spAutoFit/>
          </a:bodyPr>
          <a:lstStyle/>
          <a:p>
            <a:r>
              <a:rPr lang="en-US" sz="1200" b="1" i="0" dirty="0">
                <a:solidFill>
                  <a:srgbClr val="006699"/>
                </a:solidFill>
                <a:effectLst/>
                <a:latin typeface="CourierNewPS-BoldMT"/>
              </a:rPr>
              <a:t>def </a:t>
            </a:r>
            <a:r>
              <a:rPr lang="en-US" sz="1200" b="0" i="0" dirty="0" err="1">
                <a:solidFill>
                  <a:srgbClr val="CC00FF"/>
                </a:solidFill>
                <a:effectLst/>
                <a:latin typeface="CourierNewPSMT"/>
              </a:rPr>
              <a:t>init_params</a:t>
            </a:r>
            <a:r>
              <a:rPr lang="en-US" sz="1200" b="0" i="0" dirty="0">
                <a:solidFill>
                  <a:srgbClr val="000000"/>
                </a:solidFill>
                <a:effectLst/>
                <a:latin typeface="CourierNewPSMT"/>
              </a:rPr>
              <a:t>(</a:t>
            </a:r>
            <a:r>
              <a:rPr lang="en-US" sz="1200" b="0" i="0" dirty="0">
                <a:solidFill>
                  <a:srgbClr val="000088"/>
                </a:solidFill>
                <a:effectLst/>
                <a:latin typeface="CourierNewPSMT"/>
              </a:rPr>
              <a:t>size</a:t>
            </a:r>
            <a:r>
              <a:rPr lang="en-US" sz="1200" b="0" i="0" dirty="0">
                <a:solidFill>
                  <a:srgbClr val="000000"/>
                </a:solidFill>
                <a:effectLst/>
                <a:latin typeface="CourierNewPSMT"/>
              </a:rPr>
              <a:t>, </a:t>
            </a:r>
            <a:r>
              <a:rPr lang="en-US" sz="1200" b="0" i="0" dirty="0">
                <a:solidFill>
                  <a:srgbClr val="000088"/>
                </a:solidFill>
                <a:effectLst/>
                <a:latin typeface="CourierNewPSMT"/>
              </a:rPr>
              <a:t>std</a:t>
            </a:r>
            <a:r>
              <a:rPr lang="en-US" sz="1200" b="0" i="0" dirty="0">
                <a:solidFill>
                  <a:srgbClr val="555555"/>
                </a:solidFill>
                <a:effectLst/>
                <a:latin typeface="CourierNewPSMT"/>
              </a:rPr>
              <a:t>=</a:t>
            </a:r>
            <a:r>
              <a:rPr lang="en-US" sz="1200" b="0" i="0" dirty="0">
                <a:solidFill>
                  <a:srgbClr val="FF6600"/>
                </a:solidFill>
                <a:effectLst/>
                <a:latin typeface="CourierNewPSMT"/>
              </a:rPr>
              <a:t>1.0</a:t>
            </a:r>
            <a:r>
              <a:rPr lang="en-US" sz="1200" b="0" i="0" dirty="0">
                <a:solidFill>
                  <a:srgbClr val="000000"/>
                </a:solidFill>
                <a:effectLst/>
                <a:latin typeface="CourierNewPSMT"/>
              </a:rPr>
              <a:t>): </a:t>
            </a:r>
          </a:p>
          <a:p>
            <a:r>
              <a:rPr lang="en-US" sz="1200" dirty="0">
                <a:latin typeface="CourierNewPSMT"/>
              </a:rPr>
              <a:t>    </a:t>
            </a:r>
            <a:r>
              <a:rPr lang="en-US" sz="1200" b="1" i="0" dirty="0">
                <a:solidFill>
                  <a:srgbClr val="006699"/>
                </a:solidFill>
                <a:effectLst/>
                <a:latin typeface="CourierNewPS-BoldMT"/>
              </a:rPr>
              <a:t>return </a:t>
            </a:r>
            <a:r>
              <a:rPr lang="en-US" sz="1200" b="0" i="0" dirty="0">
                <a:solidFill>
                  <a:srgbClr val="000000"/>
                </a:solidFill>
                <a:effectLst/>
                <a:latin typeface="CourierNewPSMT"/>
              </a:rPr>
              <a:t>(</a:t>
            </a:r>
            <a:r>
              <a:rPr lang="en-US" sz="1200" b="0" i="0" dirty="0" err="1">
                <a:solidFill>
                  <a:srgbClr val="000088"/>
                </a:solidFill>
                <a:effectLst/>
                <a:latin typeface="CourierNewPSMT"/>
              </a:rPr>
              <a:t>torch</a:t>
            </a:r>
            <a:r>
              <a:rPr lang="en-US" sz="1200" b="0" i="0" dirty="0" err="1">
                <a:solidFill>
                  <a:srgbClr val="555555"/>
                </a:solidFill>
                <a:effectLst/>
                <a:latin typeface="CourierNewPSMT"/>
              </a:rPr>
              <a:t>.</a:t>
            </a:r>
            <a:r>
              <a:rPr lang="en-US" sz="1200" b="0" i="0" dirty="0" err="1">
                <a:solidFill>
                  <a:srgbClr val="000088"/>
                </a:solidFill>
                <a:effectLst/>
                <a:latin typeface="CourierNewPSMT"/>
              </a:rPr>
              <a:t>randn</a:t>
            </a:r>
            <a:r>
              <a:rPr lang="en-US" sz="1200" b="0" i="0" dirty="0">
                <a:solidFill>
                  <a:srgbClr val="000000"/>
                </a:solidFill>
                <a:effectLst/>
                <a:latin typeface="CourierNewPSMT"/>
              </a:rPr>
              <a:t>(</a:t>
            </a:r>
            <a:r>
              <a:rPr lang="en-US" sz="1200" b="0" i="0" dirty="0">
                <a:solidFill>
                  <a:srgbClr val="000088"/>
                </a:solidFill>
                <a:effectLst/>
                <a:latin typeface="CourierNewPSMT"/>
              </a:rPr>
              <a:t>size</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std</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000088"/>
                </a:solidFill>
                <a:effectLst/>
                <a:latin typeface="CourierNewPSMT"/>
              </a:rPr>
              <a:t>requires_grad</a:t>
            </a:r>
            <a:r>
              <a:rPr lang="en-US" sz="1200" b="0" i="0" dirty="0">
                <a:solidFill>
                  <a:srgbClr val="000088"/>
                </a:solidFill>
                <a:effectLst/>
                <a:latin typeface="CourierNewPSMT"/>
              </a:rPr>
              <a:t>_</a:t>
            </a:r>
            <a:r>
              <a:rPr lang="en-US" sz="1200" b="0" i="0" dirty="0">
                <a:solidFill>
                  <a:srgbClr val="000000"/>
                </a:solidFill>
                <a:effectLst/>
                <a:latin typeface="CourierNewPSMT"/>
              </a:rPr>
              <a:t>()</a:t>
            </a:r>
            <a:br>
              <a:rPr lang="en-US" sz="1200" b="0" i="0" dirty="0">
                <a:solidFill>
                  <a:srgbClr val="000000"/>
                </a:solidFill>
                <a:effectLst/>
                <a:latin typeface="CourierNewPSMT"/>
              </a:rPr>
            </a:br>
            <a:endParaRPr lang="en-US" sz="1200" dirty="0">
              <a:latin typeface="CourierNewPSMT"/>
            </a:endParaRPr>
          </a:p>
          <a:p>
            <a:r>
              <a:rPr lang="en-US" sz="1200" b="0" i="0" dirty="0">
                <a:solidFill>
                  <a:srgbClr val="000088"/>
                </a:solidFill>
                <a:effectLst/>
                <a:latin typeface="CourierNewPSMT"/>
              </a:rPr>
              <a:t>weights </a:t>
            </a:r>
            <a:r>
              <a:rPr lang="en-US" sz="1200" b="0" i="0" dirty="0">
                <a:solidFill>
                  <a:srgbClr val="555555"/>
                </a:solidFill>
                <a:effectLst/>
                <a:latin typeface="CourierNewPSMT"/>
              </a:rPr>
              <a:t>= </a:t>
            </a:r>
            <a:r>
              <a:rPr lang="en-US" sz="1200" b="0" i="0" dirty="0" err="1">
                <a:solidFill>
                  <a:srgbClr val="000088"/>
                </a:solidFill>
                <a:effectLst/>
                <a:latin typeface="CourierNewPSMT"/>
              </a:rPr>
              <a:t>init_params</a:t>
            </a:r>
            <a:r>
              <a:rPr lang="en-US" sz="1200" b="0" i="0" dirty="0">
                <a:solidFill>
                  <a:srgbClr val="000000"/>
                </a:solidFill>
                <a:effectLst/>
                <a:latin typeface="CourierNewPSMT"/>
              </a:rPr>
              <a:t>((</a:t>
            </a:r>
            <a:r>
              <a:rPr lang="en-US" sz="1200" b="0" i="0" dirty="0">
                <a:solidFill>
                  <a:srgbClr val="FF6600"/>
                </a:solidFill>
                <a:effectLst/>
                <a:latin typeface="CourierNewPSMT"/>
              </a:rPr>
              <a:t>28</a:t>
            </a:r>
            <a:r>
              <a:rPr lang="en-US" sz="1200" b="0" i="0" dirty="0">
                <a:solidFill>
                  <a:srgbClr val="555555"/>
                </a:solidFill>
                <a:effectLst/>
                <a:latin typeface="CourierNewPSMT"/>
              </a:rPr>
              <a:t>*</a:t>
            </a:r>
            <a:r>
              <a:rPr lang="en-US" sz="1200" b="0" i="0" dirty="0">
                <a:solidFill>
                  <a:srgbClr val="FF6600"/>
                </a:solidFill>
                <a:effectLst/>
                <a:latin typeface="CourierNewPSMT"/>
              </a:rPr>
              <a:t>28</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r>
              <a:rPr lang="en-US" sz="1200" dirty="0"/>
              <a:t> </a:t>
            </a:r>
          </a:p>
          <a:p>
            <a:r>
              <a:rPr lang="en-US" sz="1200" b="0" i="0" dirty="0">
                <a:solidFill>
                  <a:srgbClr val="000088"/>
                </a:solidFill>
                <a:effectLst/>
                <a:latin typeface="CourierNewPSMT"/>
              </a:rPr>
              <a:t>bias </a:t>
            </a:r>
            <a:r>
              <a:rPr lang="en-US" sz="1200" b="0" i="0" dirty="0">
                <a:solidFill>
                  <a:srgbClr val="555555"/>
                </a:solidFill>
                <a:effectLst/>
                <a:latin typeface="CourierNewPSMT"/>
              </a:rPr>
              <a:t>= </a:t>
            </a:r>
            <a:r>
              <a:rPr lang="en-US" sz="1200" b="0" i="0" dirty="0" err="1">
                <a:solidFill>
                  <a:srgbClr val="000088"/>
                </a:solidFill>
                <a:effectLst/>
                <a:latin typeface="CourierNewPSMT"/>
              </a:rPr>
              <a:t>init_params</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endParaRPr lang="en-US" sz="1200" dirty="0"/>
          </a:p>
        </p:txBody>
      </p:sp>
      <p:sp>
        <p:nvSpPr>
          <p:cNvPr id="8" name="TextBox 7">
            <a:extLst>
              <a:ext uri="{FF2B5EF4-FFF2-40B4-BE49-F238E27FC236}">
                <a16:creationId xmlns:a16="http://schemas.microsoft.com/office/drawing/2014/main" id="{E31E67BA-75A7-4099-BF0A-09F1971A856D}"/>
              </a:ext>
            </a:extLst>
          </p:cNvPr>
          <p:cNvSpPr txBox="1"/>
          <p:nvPr/>
        </p:nvSpPr>
        <p:spPr>
          <a:xfrm>
            <a:off x="4251222" y="1946350"/>
            <a:ext cx="4675238" cy="461665"/>
          </a:xfrm>
          <a:prstGeom prst="rect">
            <a:avLst/>
          </a:prstGeom>
          <a:noFill/>
        </p:spPr>
        <p:txBody>
          <a:bodyPr wrap="square">
            <a:spAutoFit/>
          </a:bodyPr>
          <a:lstStyle/>
          <a:p>
            <a:r>
              <a:rPr lang="en-US" sz="1200" b="0" i="0" dirty="0">
                <a:solidFill>
                  <a:srgbClr val="000000"/>
                </a:solidFill>
                <a:effectLst/>
                <a:latin typeface="CourierNewPSMT"/>
              </a:rPr>
              <a:t>(</a:t>
            </a:r>
            <a:r>
              <a:rPr lang="en-US" sz="1200" b="0" i="0" dirty="0" err="1">
                <a:solidFill>
                  <a:srgbClr val="000088"/>
                </a:solidFill>
                <a:effectLst/>
                <a:latin typeface="CourierNewPSMT"/>
              </a:rPr>
              <a:t>train_x</a:t>
            </a:r>
            <a:r>
              <a:rPr lang="en-US" sz="1200" b="0" i="0" dirty="0">
                <a:solidFill>
                  <a:srgbClr val="000000"/>
                </a:solidFill>
                <a:effectLst/>
                <a:latin typeface="CourierNewPSMT"/>
              </a:rPr>
              <a:t>[</a:t>
            </a:r>
            <a:r>
              <a:rPr lang="en-US" sz="1200" b="0" i="0" dirty="0">
                <a:solidFill>
                  <a:srgbClr val="FF6600"/>
                </a:solidFill>
                <a:effectLst/>
                <a:latin typeface="CourierNewPSMT"/>
              </a:rPr>
              <a:t>0</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000088"/>
                </a:solidFill>
                <a:effectLst/>
                <a:latin typeface="CourierNewPSMT"/>
              </a:rPr>
              <a:t>weights</a:t>
            </a:r>
            <a:r>
              <a:rPr lang="en-US" sz="1200" b="0" i="0" dirty="0" err="1">
                <a:solidFill>
                  <a:srgbClr val="555555"/>
                </a:solidFill>
                <a:effectLst/>
                <a:latin typeface="CourierNewPSMT"/>
              </a:rPr>
              <a:t>.</a:t>
            </a:r>
            <a:r>
              <a:rPr lang="en-US" sz="1200" b="0" i="0" dirty="0" err="1">
                <a:solidFill>
                  <a:srgbClr val="000088"/>
                </a:solidFill>
                <a:effectLst/>
                <a:latin typeface="CourierNewPSMT"/>
              </a:rPr>
              <a:t>T</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sum</a:t>
            </a:r>
            <a:r>
              <a:rPr lang="en-US" sz="1200" b="0" i="0" dirty="0">
                <a:solidFill>
                  <a:srgbClr val="000000"/>
                </a:solidFill>
                <a:effectLst/>
                <a:latin typeface="CourierNewPSMT"/>
              </a:rPr>
              <a:t>() </a:t>
            </a:r>
            <a:r>
              <a:rPr lang="en-US" sz="1200" b="0" i="0" dirty="0">
                <a:solidFill>
                  <a:srgbClr val="555555"/>
                </a:solidFill>
                <a:effectLst/>
                <a:latin typeface="CourierNewPSMT"/>
              </a:rPr>
              <a:t>+ </a:t>
            </a:r>
            <a:r>
              <a:rPr lang="en-US" sz="1200" b="0" i="0" dirty="0">
                <a:solidFill>
                  <a:srgbClr val="000088"/>
                </a:solidFill>
                <a:effectLst/>
                <a:latin typeface="CourierNewPSMT"/>
              </a:rPr>
              <a:t>bias</a:t>
            </a:r>
            <a:br>
              <a:rPr lang="en-US" sz="1200" b="0" i="0" dirty="0">
                <a:solidFill>
                  <a:srgbClr val="000088"/>
                </a:solidFill>
                <a:effectLst/>
                <a:latin typeface="CourierNewPSMT"/>
              </a:rPr>
            </a:br>
            <a:r>
              <a:rPr lang="en-US" sz="1200" b="0" i="0" dirty="0">
                <a:solidFill>
                  <a:srgbClr val="000088"/>
                </a:solidFill>
                <a:effectLst/>
                <a:latin typeface="CourierNewPSMT"/>
              </a:rPr>
              <a:t> </a:t>
            </a:r>
            <a:r>
              <a:rPr lang="en-US" sz="1200" b="0" i="0" dirty="0">
                <a:solidFill>
                  <a:srgbClr val="404040"/>
                </a:solidFill>
                <a:effectLst/>
                <a:latin typeface="CourierNewPSMT"/>
              </a:rPr>
              <a:t>tensor([20.2336], </a:t>
            </a:r>
            <a:r>
              <a:rPr lang="en-US" sz="1200" b="0" i="0" dirty="0" err="1">
                <a:solidFill>
                  <a:srgbClr val="404040"/>
                </a:solidFill>
                <a:effectLst/>
                <a:latin typeface="CourierNewPSMT"/>
              </a:rPr>
              <a:t>grad_fn</a:t>
            </a:r>
            <a:r>
              <a:rPr lang="en-US" sz="1200" b="0" i="0" dirty="0">
                <a:solidFill>
                  <a:srgbClr val="404040"/>
                </a:solidFill>
                <a:effectLst/>
                <a:latin typeface="CourierNewPSMT"/>
              </a:rPr>
              <a:t>=&lt;AddBackward0&gt;</a:t>
            </a:r>
            <a:r>
              <a:rPr lang="en-US" sz="1200" dirty="0"/>
              <a:t> </a:t>
            </a:r>
          </a:p>
        </p:txBody>
      </p:sp>
      <p:pic>
        <p:nvPicPr>
          <p:cNvPr id="5" name="Picture 4">
            <a:extLst>
              <a:ext uri="{FF2B5EF4-FFF2-40B4-BE49-F238E27FC236}">
                <a16:creationId xmlns:a16="http://schemas.microsoft.com/office/drawing/2014/main" id="{2A9AE252-84F7-48D0-B5D7-1F434867C389}"/>
              </a:ext>
            </a:extLst>
          </p:cNvPr>
          <p:cNvPicPr>
            <a:picLocks noChangeAspect="1"/>
          </p:cNvPicPr>
          <p:nvPr/>
        </p:nvPicPr>
        <p:blipFill>
          <a:blip r:embed="rId3"/>
          <a:stretch>
            <a:fillRect/>
          </a:stretch>
        </p:blipFill>
        <p:spPr>
          <a:xfrm>
            <a:off x="643904" y="3064193"/>
            <a:ext cx="3153805" cy="1691508"/>
          </a:xfrm>
          <a:prstGeom prst="rect">
            <a:avLst/>
          </a:prstGeom>
        </p:spPr>
      </p:pic>
      <p:sp>
        <p:nvSpPr>
          <p:cNvPr id="13" name="TextBox 12">
            <a:extLst>
              <a:ext uri="{FF2B5EF4-FFF2-40B4-BE49-F238E27FC236}">
                <a16:creationId xmlns:a16="http://schemas.microsoft.com/office/drawing/2014/main" id="{7E059D4C-683F-4C2C-B992-F5AD24A6804E}"/>
              </a:ext>
            </a:extLst>
          </p:cNvPr>
          <p:cNvSpPr txBox="1"/>
          <p:nvPr/>
        </p:nvSpPr>
        <p:spPr>
          <a:xfrm>
            <a:off x="4300998" y="3085520"/>
            <a:ext cx="4675238" cy="1184940"/>
          </a:xfrm>
          <a:prstGeom prst="rect">
            <a:avLst/>
          </a:prstGeom>
          <a:noFill/>
        </p:spPr>
        <p:txBody>
          <a:bodyPr wrap="square">
            <a:spAutoFit/>
          </a:bodyPr>
          <a:lstStyle/>
          <a:p>
            <a:r>
              <a:rPr lang="en-US" sz="1200" b="1" i="0" dirty="0">
                <a:solidFill>
                  <a:srgbClr val="006699"/>
                </a:solidFill>
                <a:effectLst/>
                <a:latin typeface="CourierNewPS-BoldMT"/>
              </a:rPr>
              <a:t>def </a:t>
            </a:r>
            <a:r>
              <a:rPr lang="en-US" sz="1200" b="0" i="0" dirty="0">
                <a:solidFill>
                  <a:srgbClr val="CC00FF"/>
                </a:solidFill>
                <a:effectLst/>
                <a:latin typeface="CourierNewPSMT"/>
              </a:rPr>
              <a:t>linear1</a:t>
            </a:r>
            <a:r>
              <a:rPr lang="en-US" sz="1200" b="0" i="0" dirty="0">
                <a:solidFill>
                  <a:srgbClr val="000000"/>
                </a:solidFill>
                <a:effectLst/>
                <a:latin typeface="CourierNewPSMT"/>
              </a:rPr>
              <a:t>(</a:t>
            </a:r>
            <a:r>
              <a:rPr lang="en-US" sz="1200" b="0" i="0" dirty="0" err="1">
                <a:solidFill>
                  <a:srgbClr val="000088"/>
                </a:solidFill>
                <a:effectLst/>
                <a:latin typeface="CourierNewPSMT"/>
              </a:rPr>
              <a:t>xb</a:t>
            </a:r>
            <a:r>
              <a:rPr lang="en-US" sz="1200" b="0" i="0" dirty="0">
                <a:solidFill>
                  <a:srgbClr val="000000"/>
                </a:solidFill>
                <a:effectLst/>
                <a:latin typeface="CourierNewPSMT"/>
              </a:rPr>
              <a:t>): </a:t>
            </a:r>
            <a:r>
              <a:rPr lang="en-US" sz="1200" b="1" i="0" dirty="0">
                <a:solidFill>
                  <a:srgbClr val="006699"/>
                </a:solidFill>
                <a:effectLst/>
                <a:latin typeface="CourierNewPS-BoldMT"/>
              </a:rPr>
              <a:t>return </a:t>
            </a:r>
            <a:r>
              <a:rPr lang="en-US" sz="1200" b="0" i="0" dirty="0" err="1">
                <a:solidFill>
                  <a:srgbClr val="000088"/>
                </a:solidFill>
                <a:effectLst/>
                <a:latin typeface="CourierNewPSMT"/>
              </a:rPr>
              <a:t>xb</a:t>
            </a:r>
            <a:r>
              <a:rPr lang="en-US" sz="1200" b="0" i="0" dirty="0" err="1">
                <a:solidFill>
                  <a:srgbClr val="C00000"/>
                </a:solidFill>
                <a:effectLst/>
                <a:latin typeface="CourierNewPSMT"/>
              </a:rPr>
              <a:t>@</a:t>
            </a:r>
            <a:r>
              <a:rPr lang="en-US" sz="1200" b="0" i="0" dirty="0" err="1">
                <a:solidFill>
                  <a:srgbClr val="000088"/>
                </a:solidFill>
                <a:effectLst/>
                <a:latin typeface="CourierNewPSMT"/>
              </a:rPr>
              <a:t>weights</a:t>
            </a:r>
            <a:r>
              <a:rPr lang="en-US" sz="1200" b="0" i="0" dirty="0">
                <a:solidFill>
                  <a:srgbClr val="9999FF"/>
                </a:solidFill>
                <a:effectLst/>
                <a:latin typeface="CourierNewPSMT"/>
              </a:rPr>
              <a:t> </a:t>
            </a:r>
            <a:r>
              <a:rPr lang="en-US" sz="1200" b="0" i="0" dirty="0">
                <a:solidFill>
                  <a:srgbClr val="555555"/>
                </a:solidFill>
                <a:effectLst/>
                <a:latin typeface="CourierNewPSMT"/>
              </a:rPr>
              <a:t>+ </a:t>
            </a:r>
            <a:r>
              <a:rPr lang="en-US" sz="1200" b="0" i="0" dirty="0">
                <a:solidFill>
                  <a:srgbClr val="000088"/>
                </a:solidFill>
                <a:effectLst/>
                <a:latin typeface="CourierNewPSMT"/>
              </a:rPr>
              <a:t>bias</a:t>
            </a:r>
            <a:br>
              <a:rPr lang="en-US" sz="1200" b="0" i="0" dirty="0">
                <a:solidFill>
                  <a:srgbClr val="000088"/>
                </a:solidFill>
                <a:effectLst/>
                <a:latin typeface="CourierNewPSMT"/>
              </a:rPr>
            </a:br>
            <a:r>
              <a:rPr lang="en-US" sz="1200" b="0" i="0" dirty="0">
                <a:solidFill>
                  <a:srgbClr val="000088"/>
                </a:solidFill>
                <a:effectLst/>
                <a:latin typeface="CourierNewPSMT"/>
              </a:rPr>
              <a:t>preds </a:t>
            </a:r>
            <a:r>
              <a:rPr lang="en-US" sz="1200" b="0" i="0" dirty="0">
                <a:solidFill>
                  <a:srgbClr val="555555"/>
                </a:solidFill>
                <a:effectLst/>
                <a:latin typeface="CourierNewPSMT"/>
              </a:rPr>
              <a:t>= </a:t>
            </a:r>
            <a:r>
              <a:rPr lang="en-US" sz="1200" b="0" i="0" dirty="0">
                <a:solidFill>
                  <a:srgbClr val="000088"/>
                </a:solidFill>
                <a:effectLst/>
                <a:latin typeface="CourierNewPSMT"/>
              </a:rPr>
              <a:t>linear1</a:t>
            </a:r>
            <a:r>
              <a:rPr lang="en-US" sz="1200" b="0" i="0" dirty="0">
                <a:solidFill>
                  <a:srgbClr val="000000"/>
                </a:solidFill>
                <a:effectLst/>
                <a:latin typeface="CourierNewPSMT"/>
              </a:rPr>
              <a:t>(</a:t>
            </a:r>
            <a:r>
              <a:rPr lang="en-US" sz="1200" b="0" i="0" dirty="0" err="1">
                <a:solidFill>
                  <a:srgbClr val="000088"/>
                </a:solidFill>
                <a:effectLst/>
                <a:latin typeface="CourierNewPSMT"/>
              </a:rPr>
              <a:t>train_x</a:t>
            </a:r>
            <a:r>
              <a:rPr lang="en-US" sz="1200" b="0" i="0" dirty="0">
                <a:solidFill>
                  <a:srgbClr val="000000"/>
                </a:solidFill>
                <a:effectLst/>
                <a:latin typeface="CourierNewPSMT"/>
              </a:rPr>
              <a:t>), </a:t>
            </a:r>
            <a:r>
              <a:rPr lang="en-US" sz="1200" b="0" i="0" dirty="0">
                <a:solidFill>
                  <a:srgbClr val="000088"/>
                </a:solidFill>
                <a:effectLst/>
                <a:latin typeface="CourierNewPSMT"/>
              </a:rPr>
              <a:t>preds</a:t>
            </a:r>
            <a:br>
              <a:rPr lang="en-US" sz="1200" b="0" i="0" dirty="0">
                <a:solidFill>
                  <a:srgbClr val="000088"/>
                </a:solidFill>
                <a:effectLst/>
                <a:latin typeface="CourierNewPSMT"/>
              </a:rPr>
            </a:br>
            <a:r>
              <a:rPr lang="en-US" sz="1100" b="0" i="0" dirty="0">
                <a:solidFill>
                  <a:srgbClr val="404040"/>
                </a:solidFill>
                <a:effectLst/>
                <a:latin typeface="CourierNewPSMT"/>
              </a:rPr>
              <a:t>tensor([[20.2336],</a:t>
            </a:r>
            <a:br>
              <a:rPr lang="en-US" sz="1100" b="0" i="0" dirty="0">
                <a:solidFill>
                  <a:srgbClr val="404040"/>
                </a:solidFill>
                <a:effectLst/>
                <a:latin typeface="CourierNewPSMT"/>
              </a:rPr>
            </a:br>
            <a:r>
              <a:rPr lang="en-US" sz="1100" b="0" i="0" dirty="0">
                <a:solidFill>
                  <a:srgbClr val="404040"/>
                </a:solidFill>
                <a:effectLst/>
                <a:latin typeface="CourierNewPSMT"/>
              </a:rPr>
              <a:t>       [17.0644],…</a:t>
            </a:r>
            <a:br>
              <a:rPr lang="en-US" sz="1100" b="0" i="0" dirty="0">
                <a:solidFill>
                  <a:srgbClr val="404040"/>
                </a:solidFill>
                <a:effectLst/>
                <a:latin typeface="CourierNewPSMT"/>
              </a:rPr>
            </a:br>
            <a:r>
              <a:rPr lang="en-US" sz="1100" b="0" i="0" dirty="0">
                <a:solidFill>
                  <a:srgbClr val="404040"/>
                </a:solidFill>
                <a:effectLst/>
                <a:latin typeface="CourierNewPSMT"/>
              </a:rPr>
              <a:t>       [28.6816]], </a:t>
            </a:r>
            <a:r>
              <a:rPr lang="en-US" sz="1100" b="0" i="0" dirty="0" err="1">
                <a:solidFill>
                  <a:srgbClr val="404040"/>
                </a:solidFill>
                <a:effectLst/>
                <a:latin typeface="CourierNewPSMT"/>
              </a:rPr>
              <a:t>grad_fn</a:t>
            </a:r>
            <a:r>
              <a:rPr lang="en-US" sz="1100" b="0" i="0" dirty="0">
                <a:solidFill>
                  <a:srgbClr val="404040"/>
                </a:solidFill>
                <a:effectLst/>
                <a:latin typeface="CourierNewPSMT"/>
              </a:rPr>
              <a:t>=&lt;AddBackward0&gt;)</a:t>
            </a:r>
            <a:r>
              <a:rPr lang="en-US" sz="1100" dirty="0"/>
              <a:t> </a:t>
            </a:r>
            <a:br>
              <a:rPr lang="en-US" dirty="0"/>
            </a:br>
            <a:endParaRPr lang="en-US" dirty="0"/>
          </a:p>
        </p:txBody>
      </p:sp>
      <p:sp>
        <p:nvSpPr>
          <p:cNvPr id="14" name="TextBox 13">
            <a:extLst>
              <a:ext uri="{FF2B5EF4-FFF2-40B4-BE49-F238E27FC236}">
                <a16:creationId xmlns:a16="http://schemas.microsoft.com/office/drawing/2014/main" id="{957BB4E1-8CC5-439B-8B0C-B57E924DB831}"/>
              </a:ext>
            </a:extLst>
          </p:cNvPr>
          <p:cNvSpPr txBox="1"/>
          <p:nvPr/>
        </p:nvSpPr>
        <p:spPr>
          <a:xfrm>
            <a:off x="4275698" y="2571750"/>
            <a:ext cx="4575686" cy="492443"/>
          </a:xfrm>
          <a:prstGeom prst="rect">
            <a:avLst/>
          </a:prstGeom>
          <a:noFill/>
        </p:spPr>
        <p:txBody>
          <a:bodyPr wrap="square">
            <a:spAutoFit/>
          </a:bodyPr>
          <a:lstStyle/>
          <a:p>
            <a:r>
              <a:rPr lang="en-US" dirty="0" err="1">
                <a:latin typeface="Muli"/>
              </a:rPr>
              <a:t>Hàm</a:t>
            </a:r>
            <a:r>
              <a:rPr lang="en-US" dirty="0">
                <a:latin typeface="Muli"/>
              </a:rPr>
              <a:t> </a:t>
            </a:r>
            <a:r>
              <a:rPr lang="en-US" dirty="0" err="1">
                <a:latin typeface="Muli"/>
              </a:rPr>
              <a:t>tính</a:t>
            </a:r>
            <a:r>
              <a:rPr lang="en-US" dirty="0">
                <a:latin typeface="Muli"/>
              </a:rPr>
              <a:t> </a:t>
            </a:r>
            <a:r>
              <a:rPr lang="en-US" dirty="0" err="1">
                <a:latin typeface="Muli"/>
              </a:rPr>
              <a:t>giá</a:t>
            </a:r>
            <a:r>
              <a:rPr lang="en-US" dirty="0">
                <a:latin typeface="Muli"/>
              </a:rPr>
              <a:t> </a:t>
            </a:r>
            <a:r>
              <a:rPr lang="en-US" dirty="0" err="1">
                <a:latin typeface="Muli"/>
              </a:rPr>
              <a:t>trị</a:t>
            </a:r>
            <a:r>
              <a:rPr lang="en-US" dirty="0">
                <a:latin typeface="Muli"/>
              </a:rPr>
              <a:t> </a:t>
            </a:r>
            <a:r>
              <a:rPr lang="en-US" dirty="0" err="1">
                <a:latin typeface="Muli"/>
              </a:rPr>
              <a:t>dự</a:t>
            </a:r>
            <a:r>
              <a:rPr lang="en-US" dirty="0">
                <a:latin typeface="Muli"/>
              </a:rPr>
              <a:t> </a:t>
            </a:r>
            <a:r>
              <a:rPr lang="en-US" dirty="0" err="1">
                <a:latin typeface="Muli"/>
              </a:rPr>
              <a:t>đoán</a:t>
            </a:r>
            <a:r>
              <a:rPr lang="en-US" dirty="0">
                <a:latin typeface="Muli"/>
              </a:rPr>
              <a:t>:</a:t>
            </a:r>
            <a:endParaRPr lang="en-US" sz="1200" dirty="0">
              <a:latin typeface="Muli"/>
            </a:endParaRPr>
          </a:p>
          <a:p>
            <a:endParaRPr lang="en-US" sz="1200" dirty="0">
              <a:latin typeface="Muli"/>
            </a:endParaRPr>
          </a:p>
        </p:txBody>
      </p:sp>
    </p:spTree>
    <p:extLst>
      <p:ext uri="{BB962C8B-B14F-4D97-AF65-F5344CB8AC3E}">
        <p14:creationId xmlns:p14="http://schemas.microsoft.com/office/powerpoint/2010/main" val="109170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14" name="Google Shape;1259;p40">
            <a:extLst>
              <a:ext uri="{FF2B5EF4-FFF2-40B4-BE49-F238E27FC236}">
                <a16:creationId xmlns:a16="http://schemas.microsoft.com/office/drawing/2014/main" id="{7D5463A1-A7A0-4F5D-8F88-64926EB35323}"/>
              </a:ext>
            </a:extLst>
          </p:cNvPr>
          <p:cNvGrpSpPr/>
          <p:nvPr/>
        </p:nvGrpSpPr>
        <p:grpSpPr>
          <a:xfrm>
            <a:off x="1842230" y="4934392"/>
            <a:ext cx="5282557" cy="209108"/>
            <a:chOff x="1394800" y="3522000"/>
            <a:chExt cx="1048650" cy="138275"/>
          </a:xfrm>
        </p:grpSpPr>
        <p:sp>
          <p:nvSpPr>
            <p:cNvPr id="15" name="Google Shape;1260;p40">
              <a:extLst>
                <a:ext uri="{FF2B5EF4-FFF2-40B4-BE49-F238E27FC236}">
                  <a16:creationId xmlns:a16="http://schemas.microsoft.com/office/drawing/2014/main" id="{BED8F77D-2E87-4458-A374-EBE942BDBFA2}"/>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261;p40">
              <a:extLst>
                <a:ext uri="{FF2B5EF4-FFF2-40B4-BE49-F238E27FC236}">
                  <a16:creationId xmlns:a16="http://schemas.microsoft.com/office/drawing/2014/main" id="{5BE5AFC0-C57E-4AF0-8ACF-0C32EB4B09CE}"/>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262;p40">
              <a:extLst>
                <a:ext uri="{FF2B5EF4-FFF2-40B4-BE49-F238E27FC236}">
                  <a16:creationId xmlns:a16="http://schemas.microsoft.com/office/drawing/2014/main" id="{2FCCC03A-2746-45EF-B4BD-F0DDF4661772}"/>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263;p40">
              <a:extLst>
                <a:ext uri="{FF2B5EF4-FFF2-40B4-BE49-F238E27FC236}">
                  <a16:creationId xmlns:a16="http://schemas.microsoft.com/office/drawing/2014/main" id="{42E02177-774D-4082-9105-DF3CFBAE769F}"/>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64;p40">
              <a:extLst>
                <a:ext uri="{FF2B5EF4-FFF2-40B4-BE49-F238E27FC236}">
                  <a16:creationId xmlns:a16="http://schemas.microsoft.com/office/drawing/2014/main" id="{116AA71E-DDF1-4841-B348-30D9A3727103}"/>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65;p40">
              <a:extLst>
                <a:ext uri="{FF2B5EF4-FFF2-40B4-BE49-F238E27FC236}">
                  <a16:creationId xmlns:a16="http://schemas.microsoft.com/office/drawing/2014/main" id="{D68EC039-6573-419A-B897-D2C259DEF20B}"/>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66;p40">
              <a:extLst>
                <a:ext uri="{FF2B5EF4-FFF2-40B4-BE49-F238E27FC236}">
                  <a16:creationId xmlns:a16="http://schemas.microsoft.com/office/drawing/2014/main" id="{215A041E-06A2-46B4-BEDE-3E800CD86CE8}"/>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267;p40">
              <a:extLst>
                <a:ext uri="{FF2B5EF4-FFF2-40B4-BE49-F238E27FC236}">
                  <a16:creationId xmlns:a16="http://schemas.microsoft.com/office/drawing/2014/main" id="{C66C77D0-FFBD-4E36-89B0-6503D08DA7D8}"/>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268;p40">
              <a:extLst>
                <a:ext uri="{FF2B5EF4-FFF2-40B4-BE49-F238E27FC236}">
                  <a16:creationId xmlns:a16="http://schemas.microsoft.com/office/drawing/2014/main" id="{D99AEC7C-E91E-4526-B65B-7FC5F122B736}"/>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23" name="Google Shape;823;p30"/>
          <p:cNvSpPr txBox="1">
            <a:spLocks noGrp="1"/>
          </p:cNvSpPr>
          <p:nvPr>
            <p:ph type="title"/>
          </p:nvPr>
        </p:nvSpPr>
        <p:spPr>
          <a:xfrm>
            <a:off x="550393" y="16322"/>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Loss function </a:t>
            </a:r>
            <a:r>
              <a:rPr lang="en-US" dirty="0" err="1"/>
              <a:t>của</a:t>
            </a:r>
            <a:r>
              <a:rPr lang="en-US" dirty="0"/>
              <a:t> MNIST</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27704" y="514035"/>
            <a:ext cx="3859375" cy="6401753"/>
          </a:xfrm>
          <a:prstGeom prst="rect">
            <a:avLst/>
          </a:prstGeom>
          <a:noFill/>
        </p:spPr>
        <p:txBody>
          <a:bodyPr wrap="square">
            <a:spAutoFit/>
          </a:bodyPr>
          <a:lstStyle/>
          <a:p>
            <a:pPr algn="just"/>
            <a:r>
              <a:rPr lang="en-US" dirty="0">
                <a:latin typeface="Muli"/>
              </a:rPr>
              <a:t>Ta </a:t>
            </a:r>
            <a:r>
              <a:rPr lang="en-US" dirty="0" err="1">
                <a:latin typeface="Muli"/>
              </a:rPr>
              <a:t>sẽ</a:t>
            </a:r>
            <a:r>
              <a:rPr lang="en-US" dirty="0">
                <a:latin typeface="Muli"/>
              </a:rPr>
              <a:t> s</a:t>
            </a:r>
            <a:r>
              <a:rPr lang="vi-VN" dirty="0">
                <a:latin typeface="Muli"/>
              </a:rPr>
              <a:t>ử dụng độ chính xác là thước đo cũng như </a:t>
            </a:r>
            <a:r>
              <a:rPr lang="en-US" dirty="0">
                <a:latin typeface="Muli"/>
              </a:rPr>
              <a:t>loss function</a:t>
            </a:r>
            <a:r>
              <a:rPr lang="vi-VN" dirty="0">
                <a:latin typeface="Muli"/>
              </a:rPr>
              <a:t>. Trong trường hợp này, </a:t>
            </a:r>
            <a:r>
              <a:rPr lang="en-US" dirty="0">
                <a:latin typeface="Muli"/>
              </a:rPr>
              <a:t>ta </a:t>
            </a:r>
            <a:r>
              <a:rPr lang="vi-VN" dirty="0">
                <a:latin typeface="Muli"/>
              </a:rPr>
              <a:t>sẽ tính toán dự đoán cho từng hình ảnh, thu thập các giá trị này để tính toán độ chính xác tổng thể và sau đó tính toán </a:t>
            </a:r>
            <a:r>
              <a:rPr lang="en-US" dirty="0">
                <a:latin typeface="Muli"/>
              </a:rPr>
              <a:t>gradient</a:t>
            </a:r>
            <a:r>
              <a:rPr lang="vi-VN" dirty="0">
                <a:latin typeface="Muli"/>
              </a:rPr>
              <a:t> của từng trọng </a:t>
            </a:r>
            <a:r>
              <a:rPr lang="en-US" dirty="0" err="1">
                <a:latin typeface="Muli"/>
              </a:rPr>
              <a:t>số</a:t>
            </a:r>
            <a:r>
              <a:rPr lang="vi-VN" dirty="0">
                <a:latin typeface="Muli"/>
              </a:rPr>
              <a:t> đối với độ chính xác tổng thể đó</a:t>
            </a:r>
            <a:r>
              <a:rPr lang="en-US" dirty="0">
                <a:latin typeface="Muli"/>
              </a:rPr>
              <a:t>.</a:t>
            </a:r>
            <a:r>
              <a:rPr lang="vi-VN" sz="1400" dirty="0">
                <a:latin typeface="Muli"/>
              </a:rPr>
              <a:t> </a:t>
            </a:r>
            <a:endParaRPr lang="en-US" sz="1400" dirty="0">
              <a:latin typeface="Muli"/>
            </a:endParaRPr>
          </a:p>
          <a:p>
            <a:pPr algn="just"/>
            <a:r>
              <a:rPr lang="vi-VN" sz="1400" dirty="0">
                <a:latin typeface="Muli"/>
              </a:rPr>
              <a:t>Gradient của một hàm là độ dốc của nó</a:t>
            </a:r>
            <a:r>
              <a:rPr lang="en-US" sz="1400" dirty="0">
                <a:latin typeface="Muli"/>
              </a:rPr>
              <a:t>,</a:t>
            </a:r>
            <a:r>
              <a:rPr lang="vi-VN" sz="1400" dirty="0">
                <a:latin typeface="Muli"/>
              </a:rPr>
              <a:t> giá trị của hàm tăng lên hoặc xuống bao nhiêu, chia cho số lượng chúng ta đã thay đổi đầu vào. Chúng ta có thể viết điều này một cách toán học là:</a:t>
            </a:r>
            <a:endParaRPr lang="en-US" sz="1400" dirty="0">
              <a:latin typeface="Muli"/>
            </a:endParaRPr>
          </a:p>
          <a:p>
            <a:pPr algn="just"/>
            <a:r>
              <a:rPr lang="en-US" sz="1200" b="0" i="0" dirty="0">
                <a:solidFill>
                  <a:srgbClr val="404040"/>
                </a:solidFill>
                <a:effectLst/>
                <a:latin typeface="CourierNewPSMT"/>
              </a:rPr>
              <a:t>   (</a:t>
            </a:r>
            <a:r>
              <a:rPr lang="en-US" sz="1200" b="0" i="0" dirty="0" err="1">
                <a:solidFill>
                  <a:schemeClr val="tx2">
                    <a:lumMod val="10000"/>
                  </a:schemeClr>
                </a:solidFill>
                <a:effectLst/>
                <a:latin typeface="CourierNewPSMT"/>
              </a:rPr>
              <a:t>y_new</a:t>
            </a:r>
            <a:r>
              <a:rPr lang="en-US" sz="1200" b="0" i="0" dirty="0">
                <a:solidFill>
                  <a:schemeClr val="tx2">
                    <a:lumMod val="10000"/>
                  </a:schemeClr>
                </a:solidFill>
                <a:effectLst/>
                <a:latin typeface="CourierNewPSMT"/>
              </a:rPr>
              <a:t> – </a:t>
            </a:r>
            <a:r>
              <a:rPr lang="en-US" sz="1200" b="0" i="0" dirty="0" err="1">
                <a:solidFill>
                  <a:schemeClr val="tx2">
                    <a:lumMod val="10000"/>
                  </a:schemeClr>
                </a:solidFill>
                <a:effectLst/>
                <a:latin typeface="CourierNewPSMT"/>
              </a:rPr>
              <a:t>y_old</a:t>
            </a:r>
            <a:r>
              <a:rPr lang="en-US" sz="1200" b="0" i="0" dirty="0">
                <a:solidFill>
                  <a:schemeClr val="tx2">
                    <a:lumMod val="10000"/>
                  </a:schemeClr>
                </a:solidFill>
                <a:effectLst/>
                <a:latin typeface="CourierNewPSMT"/>
              </a:rPr>
              <a:t>) / (</a:t>
            </a:r>
            <a:r>
              <a:rPr lang="en-US" sz="1200" b="0" i="0" dirty="0" err="1">
                <a:solidFill>
                  <a:schemeClr val="tx2">
                    <a:lumMod val="10000"/>
                  </a:schemeClr>
                </a:solidFill>
                <a:effectLst/>
                <a:latin typeface="CourierNewPSMT"/>
              </a:rPr>
              <a:t>x_new</a:t>
            </a:r>
            <a:r>
              <a:rPr lang="en-US" sz="1200" b="0" i="0" dirty="0">
                <a:solidFill>
                  <a:schemeClr val="tx2">
                    <a:lumMod val="10000"/>
                  </a:schemeClr>
                </a:solidFill>
                <a:effectLst/>
                <a:latin typeface="CourierNewPSMT"/>
              </a:rPr>
              <a:t> – </a:t>
            </a:r>
            <a:r>
              <a:rPr lang="en-US" sz="1200" b="0" i="0" dirty="0" err="1">
                <a:solidFill>
                  <a:schemeClr val="tx2">
                    <a:lumMod val="10000"/>
                  </a:schemeClr>
                </a:solidFill>
                <a:effectLst/>
                <a:latin typeface="CourierNewPSMT"/>
              </a:rPr>
              <a:t>x_old</a:t>
            </a:r>
            <a:r>
              <a:rPr lang="en-US" sz="1050" b="0" i="0" dirty="0">
                <a:solidFill>
                  <a:schemeClr val="tx2">
                    <a:lumMod val="10000"/>
                  </a:schemeClr>
                </a:solidFill>
                <a:effectLst/>
                <a:latin typeface="CourierNewPSMT"/>
              </a:rPr>
              <a:t>)</a:t>
            </a:r>
            <a:endParaRPr lang="en-US" sz="1200" dirty="0">
              <a:latin typeface="Muli"/>
            </a:endParaRPr>
          </a:p>
          <a:p>
            <a:pPr algn="just"/>
            <a:r>
              <a:rPr lang="vi-VN" sz="1400" dirty="0">
                <a:latin typeface="Muli"/>
              </a:rPr>
              <a:t>Vấn đề là một sự thay đổi nhỏ về trọng số từ x_old sang x_new không có khả năng khiến bất kỳ dự đoán nào thay đổi</a:t>
            </a:r>
            <a:r>
              <a:rPr lang="en-US" sz="1400" dirty="0">
                <a:latin typeface="Muli"/>
              </a:rPr>
              <a:t>. Đ</a:t>
            </a:r>
            <a:r>
              <a:rPr lang="vi-VN" sz="1400" dirty="0">
                <a:latin typeface="Muli"/>
              </a:rPr>
              <a:t>ộ chính xác chỉ thay đổi khi một dự đoán thay đổi từ 3 thành 7 hoặc ngược lại.</a:t>
            </a:r>
            <a:endParaRPr lang="en-US" sz="1400" dirty="0">
              <a:latin typeface="Muli"/>
            </a:endParaRPr>
          </a:p>
          <a:p>
            <a:pPr algn="just"/>
            <a:r>
              <a:rPr lang="en-US" dirty="0">
                <a:latin typeface="Muli"/>
              </a:rPr>
              <a:t>P</a:t>
            </a:r>
            <a:r>
              <a:rPr lang="vi-VN" sz="1400" dirty="0">
                <a:latin typeface="Muli"/>
              </a:rPr>
              <a:t>hần lớn </a:t>
            </a:r>
            <a:r>
              <a:rPr lang="en-US" sz="1400" dirty="0" err="1">
                <a:latin typeface="Muli"/>
              </a:rPr>
              <a:t>số</a:t>
            </a:r>
            <a:r>
              <a:rPr lang="en-US" sz="1400" dirty="0">
                <a:latin typeface="Muli"/>
              </a:rPr>
              <a:t> gradient </a:t>
            </a:r>
            <a:r>
              <a:rPr lang="vi-VN" sz="1400" dirty="0">
                <a:latin typeface="Muli"/>
              </a:rPr>
              <a:t>sẽ bằng 0 và mô hình sẽ không thể học từ số đó. </a:t>
            </a:r>
            <a:endParaRPr lang="en-US" sz="1400" dirty="0">
              <a:latin typeface="Muli"/>
            </a:endParaRPr>
          </a:p>
          <a:p>
            <a:pPr algn="just"/>
            <a:endParaRPr lang="en-US" dirty="0">
              <a:latin typeface="Muli"/>
            </a:endParaRPr>
          </a:p>
          <a:p>
            <a:endParaRPr lang="en-US" sz="2000" dirty="0">
              <a:latin typeface="Muli"/>
            </a:endParaRPr>
          </a:p>
          <a:p>
            <a:endParaRPr lang="en-US" sz="2000" dirty="0">
              <a:latin typeface="Muli"/>
            </a:endParaRPr>
          </a:p>
          <a:p>
            <a:endParaRPr lang="en-US" sz="2000" dirty="0">
              <a:latin typeface="Muli"/>
            </a:endParaRPr>
          </a:p>
          <a:p>
            <a:endParaRPr lang="en-US" sz="2000" dirty="0">
              <a:latin typeface="Muli"/>
            </a:endParaRPr>
          </a:p>
          <a:p>
            <a:endParaRPr lang="en-US" sz="2000" dirty="0">
              <a:latin typeface="Muli"/>
            </a:endParaRPr>
          </a:p>
          <a:p>
            <a:endParaRPr lang="en-US" sz="2000" dirty="0">
              <a:latin typeface="Muli"/>
            </a:endParaRPr>
          </a:p>
          <a:p>
            <a:endParaRPr lang="en-US" sz="2000" dirty="0">
              <a:latin typeface="Muli"/>
            </a:endParaRPr>
          </a:p>
          <a:p>
            <a:endParaRPr lang="en-US" sz="2000" dirty="0">
              <a:latin typeface="Muli"/>
            </a:endParaRPr>
          </a:p>
        </p:txBody>
      </p:sp>
      <p:sp>
        <p:nvSpPr>
          <p:cNvPr id="5" name="TextBox 4">
            <a:extLst>
              <a:ext uri="{FF2B5EF4-FFF2-40B4-BE49-F238E27FC236}">
                <a16:creationId xmlns:a16="http://schemas.microsoft.com/office/drawing/2014/main" id="{75FE40C3-FEF3-4CC2-943A-AE70409F4A30}"/>
              </a:ext>
            </a:extLst>
          </p:cNvPr>
          <p:cNvSpPr txBox="1"/>
          <p:nvPr/>
        </p:nvSpPr>
        <p:spPr>
          <a:xfrm>
            <a:off x="4306531" y="498152"/>
            <a:ext cx="4575686" cy="738664"/>
          </a:xfrm>
          <a:prstGeom prst="rect">
            <a:avLst/>
          </a:prstGeom>
          <a:noFill/>
        </p:spPr>
        <p:txBody>
          <a:bodyPr wrap="square">
            <a:spAutoFit/>
          </a:bodyPr>
          <a:lstStyle/>
          <a:p>
            <a:pPr algn="just"/>
            <a:r>
              <a:rPr lang="en-US" sz="1400" dirty="0" err="1">
                <a:latin typeface="Muli"/>
              </a:rPr>
              <a:t>Vì</a:t>
            </a:r>
            <a:r>
              <a:rPr lang="en-US" sz="1400" dirty="0">
                <a:latin typeface="Muli"/>
              </a:rPr>
              <a:t> ta </a:t>
            </a:r>
            <a:r>
              <a:rPr lang="en-US" sz="1400" dirty="0" err="1">
                <a:latin typeface="Muli"/>
              </a:rPr>
              <a:t>đã</a:t>
            </a:r>
            <a:r>
              <a:rPr lang="en-US" sz="1400" dirty="0">
                <a:latin typeface="Muli"/>
              </a:rPr>
              <a:t> </a:t>
            </a:r>
            <a:r>
              <a:rPr lang="en-US" sz="1400" dirty="0" err="1">
                <a:latin typeface="Muli"/>
              </a:rPr>
              <a:t>gán</a:t>
            </a:r>
            <a:r>
              <a:rPr lang="en-US" sz="1400" dirty="0">
                <a:latin typeface="Muli"/>
              </a:rPr>
              <a:t> </a:t>
            </a:r>
            <a:r>
              <a:rPr lang="en-US" sz="1400" dirty="0" err="1">
                <a:latin typeface="Muli"/>
              </a:rPr>
              <a:t>nhãn</a:t>
            </a:r>
            <a:r>
              <a:rPr lang="en-US" sz="1400" dirty="0">
                <a:latin typeface="Muli"/>
              </a:rPr>
              <a:t> 1 </a:t>
            </a:r>
            <a:r>
              <a:rPr lang="en-US" sz="1400" dirty="0" err="1">
                <a:latin typeface="Muli"/>
              </a:rPr>
              <a:t>cho</a:t>
            </a:r>
            <a:r>
              <a:rPr lang="en-US" sz="1400" dirty="0">
                <a:latin typeface="Muli"/>
              </a:rPr>
              <a:t> </a:t>
            </a:r>
            <a:r>
              <a:rPr lang="en-US" sz="1400" dirty="0" err="1">
                <a:latin typeface="Muli"/>
              </a:rPr>
              <a:t>số</a:t>
            </a:r>
            <a:r>
              <a:rPr lang="en-US" sz="1400" dirty="0">
                <a:latin typeface="Muli"/>
              </a:rPr>
              <a:t> 3 </a:t>
            </a:r>
            <a:r>
              <a:rPr lang="en-US" sz="1400" dirty="0" err="1">
                <a:latin typeface="Muli"/>
              </a:rPr>
              <a:t>và</a:t>
            </a:r>
            <a:r>
              <a:rPr lang="en-US" sz="1400" dirty="0">
                <a:latin typeface="Muli"/>
              </a:rPr>
              <a:t> 0 </a:t>
            </a:r>
            <a:r>
              <a:rPr lang="en-US" sz="1400" dirty="0" err="1">
                <a:latin typeface="Muli"/>
              </a:rPr>
              <a:t>cho</a:t>
            </a:r>
            <a:r>
              <a:rPr lang="en-US" sz="1400" dirty="0">
                <a:latin typeface="Muli"/>
              </a:rPr>
              <a:t> 7, </a:t>
            </a:r>
            <a:r>
              <a:rPr lang="en-US" sz="1400" dirty="0" err="1">
                <a:latin typeface="Muli"/>
              </a:rPr>
              <a:t>để</a:t>
            </a:r>
            <a:r>
              <a:rPr lang="en-US" sz="1400" dirty="0">
                <a:latin typeface="Muli"/>
              </a:rPr>
              <a:t> </a:t>
            </a:r>
            <a:r>
              <a:rPr lang="en-US" sz="1400" dirty="0" err="1">
                <a:latin typeface="Muli"/>
              </a:rPr>
              <a:t>kiểm</a:t>
            </a:r>
            <a:r>
              <a:rPr lang="en-US" sz="1400" dirty="0">
                <a:latin typeface="Muli"/>
              </a:rPr>
              <a:t> </a:t>
            </a:r>
            <a:r>
              <a:rPr lang="en-US" sz="1400" dirty="0" err="1">
                <a:latin typeface="Muli"/>
              </a:rPr>
              <a:t>tra</a:t>
            </a:r>
            <a:r>
              <a:rPr lang="en-US" sz="1400" dirty="0">
                <a:latin typeface="Muli"/>
              </a:rPr>
              <a:t> </a:t>
            </a:r>
            <a:r>
              <a:rPr lang="vi-VN" sz="1400" dirty="0">
                <a:latin typeface="Muli"/>
              </a:rPr>
              <a:t>xem kết quả đầu ra đại diện cho 3 hay 7, </a:t>
            </a:r>
            <a:r>
              <a:rPr lang="en-US" sz="1400" dirty="0">
                <a:latin typeface="Muli"/>
              </a:rPr>
              <a:t>ta </a:t>
            </a:r>
            <a:r>
              <a:rPr lang="vi-VN" sz="1400" dirty="0">
                <a:latin typeface="Muli"/>
              </a:rPr>
              <a:t>kiểm tra xem nó lớn hơn 0</a:t>
            </a:r>
            <a:r>
              <a:rPr lang="en-US" sz="1400" dirty="0">
                <a:latin typeface="Muli"/>
              </a:rPr>
              <a:t>.5</a:t>
            </a:r>
            <a:r>
              <a:rPr lang="vi-VN" sz="1400" dirty="0">
                <a:latin typeface="Muli"/>
              </a:rPr>
              <a:t> hay khôn</a:t>
            </a:r>
            <a:r>
              <a:rPr lang="en-US" sz="1400" dirty="0">
                <a:latin typeface="Muli"/>
              </a:rPr>
              <a:t>g.</a:t>
            </a:r>
            <a:endParaRPr lang="en-US" dirty="0">
              <a:latin typeface="Muli"/>
            </a:endParaRPr>
          </a:p>
        </p:txBody>
      </p:sp>
      <p:sp>
        <p:nvSpPr>
          <p:cNvPr id="7" name="TextBox 6">
            <a:extLst>
              <a:ext uri="{FF2B5EF4-FFF2-40B4-BE49-F238E27FC236}">
                <a16:creationId xmlns:a16="http://schemas.microsoft.com/office/drawing/2014/main" id="{002D0DAA-6F79-4183-AB58-04132E186273}"/>
              </a:ext>
            </a:extLst>
          </p:cNvPr>
          <p:cNvSpPr txBox="1"/>
          <p:nvPr/>
        </p:nvSpPr>
        <p:spPr>
          <a:xfrm>
            <a:off x="4406080" y="1296596"/>
            <a:ext cx="4575686" cy="2862322"/>
          </a:xfrm>
          <a:prstGeom prst="rect">
            <a:avLst/>
          </a:prstGeom>
          <a:noFill/>
        </p:spPr>
        <p:txBody>
          <a:bodyPr wrap="square">
            <a:spAutoFit/>
          </a:bodyPr>
          <a:lstStyle/>
          <a:p>
            <a:r>
              <a:rPr lang="en-US" sz="1200" b="0" i="0" dirty="0">
                <a:solidFill>
                  <a:srgbClr val="000088"/>
                </a:solidFill>
                <a:effectLst/>
                <a:latin typeface="CourierNewPSMT"/>
              </a:rPr>
              <a:t>corrects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555555"/>
                </a:solidFill>
                <a:effectLst/>
                <a:latin typeface="CourierNewPSMT"/>
              </a:rPr>
              <a:t>&gt;</a:t>
            </a:r>
            <a:r>
              <a:rPr lang="en-US" sz="1200" b="0" i="0" dirty="0">
                <a:solidFill>
                  <a:srgbClr val="FF6600"/>
                </a:solidFill>
                <a:effectLst/>
                <a:latin typeface="CourierNewPSMT"/>
              </a:rPr>
              <a:t>0.5</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float</a:t>
            </a:r>
            <a:r>
              <a:rPr lang="en-US" sz="1200" b="0" i="0" dirty="0">
                <a:solidFill>
                  <a:srgbClr val="000000"/>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train_y</a:t>
            </a:r>
            <a:br>
              <a:rPr lang="en-US" sz="1200" b="0" i="0" dirty="0">
                <a:solidFill>
                  <a:srgbClr val="000088"/>
                </a:solidFill>
                <a:effectLst/>
                <a:latin typeface="CourierNewPSMT"/>
              </a:rPr>
            </a:br>
            <a:r>
              <a:rPr lang="en-US" sz="1200" b="0" i="0" dirty="0">
                <a:solidFill>
                  <a:srgbClr val="000088"/>
                </a:solidFill>
                <a:effectLst/>
                <a:latin typeface="CourierNewPSMT"/>
              </a:rPr>
              <a:t>corrects</a:t>
            </a:r>
            <a:br>
              <a:rPr lang="en-US" sz="1200" b="0" i="0" dirty="0">
                <a:solidFill>
                  <a:srgbClr val="000088"/>
                </a:solidFill>
                <a:effectLst/>
                <a:latin typeface="CourierNewPSMT"/>
              </a:rPr>
            </a:br>
            <a:r>
              <a:rPr lang="en-US" sz="1200" b="0" i="0" dirty="0">
                <a:solidFill>
                  <a:srgbClr val="404040"/>
                </a:solidFill>
                <a:effectLst/>
                <a:latin typeface="CourierNewPSMT"/>
              </a:rPr>
              <a:t>tensor([[ True],</a:t>
            </a:r>
            <a:br>
              <a:rPr lang="en-US" sz="1200" b="0" i="0" dirty="0">
                <a:solidFill>
                  <a:srgbClr val="404040"/>
                </a:solidFill>
                <a:effectLst/>
                <a:latin typeface="CourierNewPSMT"/>
              </a:rPr>
            </a:br>
            <a:r>
              <a:rPr lang="en-US" sz="1200" b="0" i="0" dirty="0">
                <a:solidFill>
                  <a:srgbClr val="404040"/>
                </a:solidFill>
                <a:effectLst/>
                <a:latin typeface="CourierNewPSMT"/>
              </a:rPr>
              <a:t>	[ True],</a:t>
            </a:r>
            <a:br>
              <a:rPr lang="en-US" sz="1200" b="0" i="0" dirty="0">
                <a:solidFill>
                  <a:srgbClr val="404040"/>
                </a:solidFill>
                <a:effectLst/>
                <a:latin typeface="CourierNewPSMT"/>
              </a:rPr>
            </a:br>
            <a:r>
              <a:rPr lang="en-US" sz="1200" b="0" i="0" dirty="0">
                <a:solidFill>
                  <a:srgbClr val="404040"/>
                </a:solidFill>
                <a:effectLst/>
                <a:latin typeface="CourierNewPSMT"/>
              </a:rPr>
              <a:t>	...,</a:t>
            </a:r>
            <a:br>
              <a:rPr lang="en-US" sz="1200" b="0" i="0" dirty="0">
                <a:solidFill>
                  <a:srgbClr val="404040"/>
                </a:solidFill>
                <a:effectLst/>
                <a:latin typeface="CourierNewPSMT"/>
              </a:rPr>
            </a:br>
            <a:r>
              <a:rPr lang="en-US" sz="1200" b="0" i="0" dirty="0">
                <a:solidFill>
                  <a:srgbClr val="404040"/>
                </a:solidFill>
                <a:effectLst/>
                <a:latin typeface="CourierNewPSMT"/>
              </a:rPr>
              <a:t>	[False],</a:t>
            </a:r>
            <a:br>
              <a:rPr lang="en-US" sz="1200" b="0" i="0" dirty="0">
                <a:solidFill>
                  <a:srgbClr val="404040"/>
                </a:solidFill>
                <a:effectLst/>
                <a:latin typeface="CourierNewPSMT"/>
              </a:rPr>
            </a:br>
            <a:r>
              <a:rPr lang="en-US" sz="1200" b="0" i="0" dirty="0">
                <a:solidFill>
                  <a:srgbClr val="404040"/>
                </a:solidFill>
                <a:effectLst/>
                <a:latin typeface="CourierNewPSMT"/>
              </a:rPr>
              <a:t>	[False]])</a:t>
            </a:r>
            <a:br>
              <a:rPr lang="en-US" sz="1200" b="0" i="0" dirty="0">
                <a:solidFill>
                  <a:srgbClr val="404040"/>
                </a:solidFill>
                <a:effectLst/>
                <a:latin typeface="CourierNewPSMT"/>
              </a:rPr>
            </a:br>
            <a:r>
              <a:rPr lang="en-US" sz="1200" b="0" i="0" dirty="0" err="1">
                <a:solidFill>
                  <a:srgbClr val="000088"/>
                </a:solidFill>
                <a:effectLst/>
                <a:latin typeface="CourierNewPSMT"/>
              </a:rPr>
              <a:t>corrects</a:t>
            </a:r>
            <a:r>
              <a:rPr lang="en-US" sz="1200" b="0" i="0" dirty="0" err="1">
                <a:solidFill>
                  <a:srgbClr val="555555"/>
                </a:solidFill>
                <a:effectLst/>
                <a:latin typeface="CourierNewPSMT"/>
              </a:rPr>
              <a:t>.</a:t>
            </a:r>
            <a:r>
              <a:rPr lang="en-US" sz="1200" b="0" i="0" dirty="0" err="1">
                <a:solidFill>
                  <a:srgbClr val="000088"/>
                </a:solidFill>
                <a:effectLst/>
                <a:latin typeface="CourierNewPSMT"/>
              </a:rPr>
              <a:t>float</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item</a:t>
            </a:r>
            <a:r>
              <a:rPr lang="en-US" sz="1200" b="0" i="0" dirty="0">
                <a:solidFill>
                  <a:srgbClr val="000000"/>
                </a:solidFill>
                <a:effectLst/>
                <a:latin typeface="CourierNewPSMT"/>
              </a:rPr>
              <a:t>()</a:t>
            </a:r>
            <a:br>
              <a:rPr lang="en-US" sz="1200" b="0" i="0" dirty="0">
                <a:solidFill>
                  <a:srgbClr val="000000"/>
                </a:solidFill>
                <a:effectLst/>
                <a:latin typeface="CourierNewPSMT"/>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0.5112133026123047 </a:t>
            </a:r>
          </a:p>
          <a:p>
            <a:r>
              <a:rPr lang="en-US" sz="1200" b="1" i="0" dirty="0">
                <a:solidFill>
                  <a:srgbClr val="006699"/>
                </a:solidFill>
                <a:effectLst/>
                <a:latin typeface="CourierNewPS-BoldMT"/>
              </a:rPr>
              <a:t>with</a:t>
            </a:r>
            <a:r>
              <a:rPr lang="en-US" sz="1200" b="0" i="0" dirty="0">
                <a:solidFill>
                  <a:srgbClr val="000088"/>
                </a:solidFill>
                <a:effectLst/>
                <a:latin typeface="CourierNewPSMT"/>
              </a:rPr>
              <a:t> </a:t>
            </a:r>
            <a:r>
              <a:rPr lang="en-US" sz="1200" b="0" i="0" dirty="0" err="1">
                <a:solidFill>
                  <a:srgbClr val="000088"/>
                </a:solidFill>
                <a:effectLst/>
                <a:latin typeface="CourierNewPSMT"/>
              </a:rPr>
              <a:t>torch.no_grad</a:t>
            </a:r>
            <a:r>
              <a:rPr lang="en-US" sz="1200" b="0" i="0" dirty="0">
                <a:solidFill>
                  <a:schemeClr val="bg2">
                    <a:lumMod val="95000"/>
                    <a:lumOff val="5000"/>
                  </a:schemeClr>
                </a:solidFill>
                <a:effectLst/>
                <a:latin typeface="CourierNewPSMT"/>
              </a:rPr>
              <a:t>():</a:t>
            </a:r>
            <a:r>
              <a:rPr lang="en-US" sz="1200" b="0" i="0" dirty="0">
                <a:solidFill>
                  <a:srgbClr val="000088"/>
                </a:solidFill>
                <a:effectLst/>
                <a:latin typeface="CourierNewPSMT"/>
              </a:rPr>
              <a:t> </a:t>
            </a:r>
          </a:p>
          <a:p>
            <a:r>
              <a:rPr lang="en-US" sz="1200" b="0" i="0" dirty="0">
                <a:solidFill>
                  <a:srgbClr val="000088"/>
                </a:solidFill>
                <a:effectLst/>
                <a:latin typeface="CourierNewPSMT"/>
              </a:rPr>
              <a:t>    weights</a:t>
            </a:r>
            <a:r>
              <a:rPr lang="en-US" sz="1200" b="0" i="0" dirty="0">
                <a:solidFill>
                  <a:schemeClr val="bg2">
                    <a:lumMod val="95000"/>
                    <a:lumOff val="5000"/>
                  </a:schemeClr>
                </a:solidFill>
                <a:effectLst/>
                <a:latin typeface="CourierNewPSMT"/>
              </a:rPr>
              <a:t>[</a:t>
            </a:r>
            <a:r>
              <a:rPr lang="en-US" sz="1200" b="0" i="0" dirty="0">
                <a:solidFill>
                  <a:srgbClr val="FE6C0A"/>
                </a:solidFill>
                <a:effectLst/>
                <a:latin typeface="CourierNewPSMT"/>
              </a:rPr>
              <a:t>0</a:t>
            </a:r>
            <a:r>
              <a:rPr lang="en-US" sz="1200" b="0" i="0" dirty="0">
                <a:solidFill>
                  <a:schemeClr val="bg2">
                    <a:lumMod val="95000"/>
                    <a:lumOff val="5000"/>
                  </a:schemeClr>
                </a:solidFill>
                <a:effectLst/>
                <a:latin typeface="CourierNewPSMT"/>
              </a:rPr>
              <a:t>] *=</a:t>
            </a:r>
            <a:r>
              <a:rPr lang="en-US" sz="1200" b="0" i="0" dirty="0">
                <a:solidFill>
                  <a:srgbClr val="000088"/>
                </a:solidFill>
                <a:effectLst/>
                <a:latin typeface="CourierNewPSMT"/>
              </a:rPr>
              <a:t> </a:t>
            </a:r>
            <a:r>
              <a:rPr lang="en-US" sz="1200" b="0" i="0" dirty="0">
                <a:solidFill>
                  <a:srgbClr val="FD781F"/>
                </a:solidFill>
                <a:effectLst/>
                <a:latin typeface="CourierNewPSMT"/>
              </a:rPr>
              <a:t>1.0001</a:t>
            </a:r>
          </a:p>
          <a:p>
            <a:r>
              <a:rPr lang="en-US" sz="1200" b="0" i="0" dirty="0">
                <a:solidFill>
                  <a:srgbClr val="33339E"/>
                </a:solidFill>
                <a:effectLst/>
                <a:latin typeface="CourierNewPSMT"/>
              </a:rPr>
              <a:t>preds = linear1(</a:t>
            </a:r>
            <a:r>
              <a:rPr lang="en-US" sz="1200" b="0" i="0" dirty="0" err="1">
                <a:solidFill>
                  <a:srgbClr val="33339E"/>
                </a:solidFill>
                <a:effectLst/>
                <a:latin typeface="CourierNewPSMT"/>
              </a:rPr>
              <a:t>train_x</a:t>
            </a:r>
            <a:r>
              <a:rPr lang="en-US" sz="1200" b="0" i="0" dirty="0">
                <a:solidFill>
                  <a:srgbClr val="33339E"/>
                </a:solidFill>
                <a:effectLst/>
                <a:latin typeface="CourierNewPSMT"/>
              </a:rPr>
              <a:t>)</a:t>
            </a:r>
          </a:p>
          <a:p>
            <a:r>
              <a:rPr lang="en-US" sz="1200" b="0" i="0" dirty="0">
                <a:solidFill>
                  <a:srgbClr val="000088"/>
                </a:solidFill>
                <a:effectLst/>
                <a:latin typeface="CourierNewPSMT"/>
              </a:rPr>
              <a:t>corrects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555555"/>
                </a:solidFill>
                <a:effectLst/>
                <a:latin typeface="CourierNewPSMT"/>
              </a:rPr>
              <a:t>&gt;</a:t>
            </a:r>
            <a:r>
              <a:rPr lang="en-US" sz="1200" b="0" i="0" dirty="0">
                <a:solidFill>
                  <a:srgbClr val="FF6600"/>
                </a:solidFill>
                <a:effectLst/>
                <a:latin typeface="CourierNewPSMT"/>
              </a:rPr>
              <a:t>0.5</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float</a:t>
            </a:r>
            <a:r>
              <a:rPr lang="en-US" sz="1200" b="0" i="0" dirty="0">
                <a:solidFill>
                  <a:srgbClr val="000000"/>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train_y</a:t>
            </a:r>
            <a:endParaRPr lang="en-US" sz="1200" b="0" i="0" dirty="0">
              <a:solidFill>
                <a:srgbClr val="33339E"/>
              </a:solidFill>
              <a:effectLst/>
              <a:latin typeface="CourierNewPSMT"/>
            </a:endParaRPr>
          </a:p>
          <a:p>
            <a:r>
              <a:rPr lang="en-US" sz="1200" b="0" i="0" dirty="0" err="1">
                <a:solidFill>
                  <a:srgbClr val="000088"/>
                </a:solidFill>
                <a:effectLst/>
                <a:latin typeface="CourierNewPSMT"/>
              </a:rPr>
              <a:t>corrects</a:t>
            </a:r>
            <a:r>
              <a:rPr lang="en-US" sz="1200" b="0" i="0" dirty="0" err="1">
                <a:solidFill>
                  <a:srgbClr val="555555"/>
                </a:solidFill>
                <a:effectLst/>
                <a:latin typeface="CourierNewPSMT"/>
              </a:rPr>
              <a:t>.</a:t>
            </a:r>
            <a:r>
              <a:rPr lang="en-US" sz="1200" b="0" i="0" dirty="0" err="1">
                <a:solidFill>
                  <a:srgbClr val="000088"/>
                </a:solidFill>
                <a:effectLst/>
                <a:latin typeface="CourierNewPSMT"/>
              </a:rPr>
              <a:t>float</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item</a:t>
            </a:r>
            <a:r>
              <a:rPr lang="en-US" sz="1200" b="0" i="0" dirty="0">
                <a:solidFill>
                  <a:srgbClr val="000000"/>
                </a:solidFill>
                <a:effectLst/>
                <a:latin typeface="CourierNewPSMT"/>
              </a:rPr>
              <a:t>()</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0.5115360021591187</a:t>
            </a:r>
            <a:endParaRPr lang="en-US" sz="1200" dirty="0">
              <a:solidFill>
                <a:srgbClr val="FD781F"/>
              </a:solidFill>
            </a:endParaRPr>
          </a:p>
        </p:txBody>
      </p:sp>
      <p:sp>
        <p:nvSpPr>
          <p:cNvPr id="11" name="TextBox 10">
            <a:extLst>
              <a:ext uri="{FF2B5EF4-FFF2-40B4-BE49-F238E27FC236}">
                <a16:creationId xmlns:a16="http://schemas.microsoft.com/office/drawing/2014/main" id="{BC71C7AE-CCBA-49FC-8180-27209D742085}"/>
              </a:ext>
            </a:extLst>
          </p:cNvPr>
          <p:cNvSpPr txBox="1"/>
          <p:nvPr/>
        </p:nvSpPr>
        <p:spPr>
          <a:xfrm>
            <a:off x="1472073" y="4296631"/>
            <a:ext cx="7030371" cy="738664"/>
          </a:xfrm>
          <a:prstGeom prst="rect">
            <a:avLst/>
          </a:prstGeom>
          <a:noFill/>
        </p:spPr>
        <p:txBody>
          <a:bodyPr wrap="square">
            <a:spAutoFit/>
          </a:bodyPr>
          <a:lstStyle/>
          <a:p>
            <a:pPr algn="just"/>
            <a:r>
              <a:rPr lang="en-US" sz="1400" dirty="0">
                <a:latin typeface="Muli"/>
              </a:rPr>
              <a:t>T</a:t>
            </a:r>
            <a:r>
              <a:rPr lang="vi-VN" sz="1400" dirty="0">
                <a:latin typeface="Muli"/>
              </a:rPr>
              <a:t>a cần một </a:t>
            </a:r>
            <a:r>
              <a:rPr lang="en-US" sz="1400" dirty="0">
                <a:latin typeface="Muli"/>
              </a:rPr>
              <a:t>loss function </a:t>
            </a:r>
            <a:r>
              <a:rPr lang="vi-VN" sz="1400" dirty="0">
                <a:latin typeface="Muli"/>
              </a:rPr>
              <a:t>khi trọng </a:t>
            </a:r>
            <a:r>
              <a:rPr lang="en-US" sz="1400" dirty="0" err="1">
                <a:latin typeface="Muli"/>
              </a:rPr>
              <a:t>số</a:t>
            </a:r>
            <a:r>
              <a:rPr lang="vi-VN" sz="1400" dirty="0">
                <a:latin typeface="Muli"/>
              </a:rPr>
              <a:t> cho kết quả dự đoán tốt hơn một chút, sẽ cho mức giảm tốt hơn một chút. Trong trường hợp này, có nghĩa là nếu câu trả lời đúng là 3, điểm sẽ cao hơn một chút, hoặc nếu câu trả lời đúng là 7, điểm sẽ thấp hơn một chút.</a:t>
            </a:r>
            <a:endParaRPr lang="en-US" sz="1400" dirty="0">
              <a:latin typeface="Muli"/>
            </a:endParaRPr>
          </a:p>
        </p:txBody>
      </p:sp>
    </p:spTree>
    <p:extLst>
      <p:ext uri="{BB962C8B-B14F-4D97-AF65-F5344CB8AC3E}">
        <p14:creationId xmlns:p14="http://schemas.microsoft.com/office/powerpoint/2010/main" val="126506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31" name="Google Shape;2466;p58">
            <a:extLst>
              <a:ext uri="{FF2B5EF4-FFF2-40B4-BE49-F238E27FC236}">
                <a16:creationId xmlns:a16="http://schemas.microsoft.com/office/drawing/2014/main" id="{526D059D-85A2-4E64-8207-748DA6CBD4E0}"/>
              </a:ext>
            </a:extLst>
          </p:cNvPr>
          <p:cNvGrpSpPr/>
          <p:nvPr/>
        </p:nvGrpSpPr>
        <p:grpSpPr>
          <a:xfrm>
            <a:off x="513681" y="2998552"/>
            <a:ext cx="8566462" cy="510649"/>
            <a:chOff x="5960495" y="2153863"/>
            <a:chExt cx="3534707" cy="495487"/>
          </a:xfrm>
        </p:grpSpPr>
        <p:sp>
          <p:nvSpPr>
            <p:cNvPr id="32" name="Google Shape;2467;p58">
              <a:extLst>
                <a:ext uri="{FF2B5EF4-FFF2-40B4-BE49-F238E27FC236}">
                  <a16:creationId xmlns:a16="http://schemas.microsoft.com/office/drawing/2014/main" id="{35F1CA74-985C-49B6-8D8E-D4FCE0CDC7CA}"/>
                </a:ext>
              </a:extLst>
            </p:cNvPr>
            <p:cNvSpPr/>
            <p:nvPr/>
          </p:nvSpPr>
          <p:spPr>
            <a:xfrm>
              <a:off x="6021446" y="2153863"/>
              <a:ext cx="3259576" cy="220765"/>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68;p58">
              <a:extLst>
                <a:ext uri="{FF2B5EF4-FFF2-40B4-BE49-F238E27FC236}">
                  <a16:creationId xmlns:a16="http://schemas.microsoft.com/office/drawing/2014/main" id="{34C6D926-189A-4AA6-BA4D-C4049AE8355B}"/>
                </a:ext>
              </a:extLst>
            </p:cNvPr>
            <p:cNvSpPr/>
            <p:nvPr/>
          </p:nvSpPr>
          <p:spPr>
            <a:xfrm>
              <a:off x="6109832" y="2223513"/>
              <a:ext cx="3185357" cy="19648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9;p58">
              <a:extLst>
                <a:ext uri="{FF2B5EF4-FFF2-40B4-BE49-F238E27FC236}">
                  <a16:creationId xmlns:a16="http://schemas.microsoft.com/office/drawing/2014/main" id="{35E931C9-2C46-4D05-8584-35CE3F661FCE}"/>
                </a:ext>
              </a:extLst>
            </p:cNvPr>
            <p:cNvSpPr/>
            <p:nvPr/>
          </p:nvSpPr>
          <p:spPr>
            <a:xfrm>
              <a:off x="6066337" y="2300001"/>
              <a:ext cx="3428865" cy="152446"/>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0;p58">
              <a:extLst>
                <a:ext uri="{FF2B5EF4-FFF2-40B4-BE49-F238E27FC236}">
                  <a16:creationId xmlns:a16="http://schemas.microsoft.com/office/drawing/2014/main" id="{72DA0FCD-EA8A-484C-AAC7-50000A91B0A3}"/>
                </a:ext>
              </a:extLst>
            </p:cNvPr>
            <p:cNvSpPr/>
            <p:nvPr/>
          </p:nvSpPr>
          <p:spPr>
            <a:xfrm>
              <a:off x="6122301" y="2356770"/>
              <a:ext cx="3065348" cy="127634"/>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71;p58">
              <a:extLst>
                <a:ext uri="{FF2B5EF4-FFF2-40B4-BE49-F238E27FC236}">
                  <a16:creationId xmlns:a16="http://schemas.microsoft.com/office/drawing/2014/main" id="{3831FDE5-077A-48D2-855B-6D9936C78D18}"/>
                </a:ext>
              </a:extLst>
            </p:cNvPr>
            <p:cNvSpPr/>
            <p:nvPr/>
          </p:nvSpPr>
          <p:spPr>
            <a:xfrm>
              <a:off x="5990023" y="2375009"/>
              <a:ext cx="3315341" cy="274342"/>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72;p58">
              <a:extLst>
                <a:ext uri="{FF2B5EF4-FFF2-40B4-BE49-F238E27FC236}">
                  <a16:creationId xmlns:a16="http://schemas.microsoft.com/office/drawing/2014/main" id="{98CF2D08-8E66-4424-AA6B-74CD3D35E130}"/>
                </a:ext>
              </a:extLst>
            </p:cNvPr>
            <p:cNvSpPr/>
            <p:nvPr/>
          </p:nvSpPr>
          <p:spPr>
            <a:xfrm>
              <a:off x="5960495" y="2494207"/>
              <a:ext cx="3260275" cy="120072"/>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73;p58">
              <a:extLst>
                <a:ext uri="{FF2B5EF4-FFF2-40B4-BE49-F238E27FC236}">
                  <a16:creationId xmlns:a16="http://schemas.microsoft.com/office/drawing/2014/main" id="{F4CD1A0E-BB6E-4901-948B-4A8FCB4176D1}"/>
                </a:ext>
              </a:extLst>
            </p:cNvPr>
            <p:cNvSpPr/>
            <p:nvPr/>
          </p:nvSpPr>
          <p:spPr>
            <a:xfrm>
              <a:off x="6122301" y="2432390"/>
              <a:ext cx="3021256" cy="185048"/>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C0161677-26C2-4B50-8A81-84BA6BA64307}"/>
              </a:ext>
            </a:extLst>
          </p:cNvPr>
          <p:cNvSpPr txBox="1"/>
          <p:nvPr/>
        </p:nvSpPr>
        <p:spPr>
          <a:xfrm>
            <a:off x="4711877" y="3455459"/>
            <a:ext cx="4468759" cy="1600438"/>
          </a:xfrm>
          <a:prstGeom prst="rect">
            <a:avLst/>
          </a:prstGeom>
          <a:noFill/>
        </p:spPr>
        <p:txBody>
          <a:bodyPr wrap="square">
            <a:spAutoFit/>
          </a:bodyPr>
          <a:lstStyle/>
          <a:p>
            <a:pPr algn="just"/>
            <a:r>
              <a:rPr lang="en-US" sz="1400" dirty="0" err="1">
                <a:latin typeface="Muli"/>
              </a:rPr>
              <a:t>Ví</a:t>
            </a:r>
            <a:r>
              <a:rPr lang="en-US" sz="1400" dirty="0">
                <a:latin typeface="Muli"/>
              </a:rPr>
              <a:t> </a:t>
            </a:r>
            <a:r>
              <a:rPr lang="en-US" sz="1400" dirty="0" err="1">
                <a:latin typeface="Muli"/>
              </a:rPr>
              <a:t>dụ</a:t>
            </a:r>
            <a:r>
              <a:rPr lang="en-US" dirty="0">
                <a:latin typeface="Muli"/>
              </a:rPr>
              <a:t>: </a:t>
            </a:r>
          </a:p>
          <a:p>
            <a:pPr algn="just"/>
            <a:endParaRPr lang="en-US" dirty="0">
              <a:latin typeface="Muli"/>
            </a:endParaRPr>
          </a:p>
          <a:p>
            <a:pPr algn="just"/>
            <a:endParaRPr lang="en-US" sz="1400" dirty="0">
              <a:latin typeface="Muli"/>
            </a:endParaRPr>
          </a:p>
          <a:p>
            <a:pPr algn="just"/>
            <a:r>
              <a:rPr lang="en-US" sz="1400" dirty="0">
                <a:latin typeface="Muli"/>
              </a:rPr>
              <a:t>H</a:t>
            </a:r>
            <a:r>
              <a:rPr lang="vi-VN" sz="1400" dirty="0">
                <a:latin typeface="Muli"/>
              </a:rPr>
              <a:t>àm này trả về một số thấp hơn khi các dự đoán chính xác hơn, và khi các dự đoán không chính xác </a:t>
            </a:r>
            <a:r>
              <a:rPr lang="en-US" sz="1400" dirty="0" err="1">
                <a:latin typeface="Muli"/>
              </a:rPr>
              <a:t>thì</a:t>
            </a:r>
            <a:r>
              <a:rPr lang="en-US" sz="1400" dirty="0">
                <a:latin typeface="Muli"/>
              </a:rPr>
              <a:t> </a:t>
            </a:r>
            <a:r>
              <a:rPr lang="en-US" sz="1400" dirty="0" err="1">
                <a:latin typeface="Muli"/>
              </a:rPr>
              <a:t>số</a:t>
            </a:r>
            <a:r>
              <a:rPr lang="en-US" sz="1400" dirty="0">
                <a:latin typeface="Muli"/>
              </a:rPr>
              <a:t> </a:t>
            </a:r>
            <a:r>
              <a:rPr lang="en-US" sz="1400" dirty="0" err="1">
                <a:latin typeface="Muli"/>
              </a:rPr>
              <a:t>lớn</a:t>
            </a:r>
            <a:r>
              <a:rPr lang="en-US" sz="1400" dirty="0">
                <a:latin typeface="Muli"/>
              </a:rPr>
              <a:t> </a:t>
            </a:r>
            <a:r>
              <a:rPr lang="en-US" sz="1400" dirty="0" err="1">
                <a:latin typeface="Muli"/>
              </a:rPr>
              <a:t>hơn</a:t>
            </a:r>
            <a:r>
              <a:rPr lang="vi-VN" sz="1400" dirty="0">
                <a:latin typeface="Muli"/>
              </a:rPr>
              <a:t>. Vì chúng ta cần một đại lượng vô hướng cho tổn thất cuối cùng, </a:t>
            </a:r>
            <a:r>
              <a:rPr lang="vi-VN" sz="1400" dirty="0">
                <a:solidFill>
                  <a:schemeClr val="tx1">
                    <a:lumMod val="50000"/>
                  </a:schemeClr>
                </a:solidFill>
                <a:latin typeface="Muli"/>
              </a:rPr>
              <a:t>mnist_loss </a:t>
            </a:r>
            <a:r>
              <a:rPr lang="vi-VN" sz="1400" dirty="0">
                <a:latin typeface="Muli"/>
              </a:rPr>
              <a:t>lấy giá trị trung bình của tensor trước đó</a:t>
            </a:r>
            <a:r>
              <a:rPr lang="en-US" dirty="0">
                <a:latin typeface="Muli"/>
              </a:rPr>
              <a:t>.</a:t>
            </a:r>
            <a:endParaRPr lang="en-US" sz="1400" dirty="0">
              <a:latin typeface="Muli"/>
            </a:endParaRPr>
          </a:p>
        </p:txBody>
      </p:sp>
      <p:sp>
        <p:nvSpPr>
          <p:cNvPr id="823" name="Google Shape;823;p30"/>
          <p:cNvSpPr txBox="1">
            <a:spLocks noGrp="1"/>
          </p:cNvSpPr>
          <p:nvPr>
            <p:ph type="title"/>
          </p:nvPr>
        </p:nvSpPr>
        <p:spPr>
          <a:xfrm>
            <a:off x="489048" y="-9002"/>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Loss function </a:t>
            </a:r>
            <a:r>
              <a:rPr lang="en-US" dirty="0" err="1"/>
              <a:t>của</a:t>
            </a:r>
            <a:r>
              <a:rPr lang="en-US" dirty="0"/>
              <a:t> MNIST</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397006" y="397501"/>
            <a:ext cx="4306528" cy="2462213"/>
          </a:xfrm>
          <a:prstGeom prst="rect">
            <a:avLst/>
          </a:prstGeom>
          <a:noFill/>
        </p:spPr>
        <p:txBody>
          <a:bodyPr wrap="square">
            <a:spAutoFit/>
          </a:bodyPr>
          <a:lstStyle/>
          <a:p>
            <a:pPr algn="just"/>
            <a:r>
              <a:rPr lang="vi-VN" dirty="0">
                <a:latin typeface="Muli"/>
              </a:rPr>
              <a:t>Mục đích của </a:t>
            </a:r>
            <a:r>
              <a:rPr lang="en-US" dirty="0">
                <a:latin typeface="Muli"/>
              </a:rPr>
              <a:t>loss function </a:t>
            </a:r>
            <a:r>
              <a:rPr lang="vi-VN" dirty="0">
                <a:latin typeface="Muli"/>
              </a:rPr>
              <a:t>là </a:t>
            </a:r>
            <a:r>
              <a:rPr lang="en-US" dirty="0" err="1">
                <a:latin typeface="Muli"/>
              </a:rPr>
              <a:t>tính</a:t>
            </a:r>
            <a:r>
              <a:rPr lang="vi-VN" dirty="0">
                <a:latin typeface="Muli"/>
              </a:rPr>
              <a:t> sự khác biệt giữa giá trị dự đoán và giá trị mục tiêu (</a:t>
            </a:r>
            <a:r>
              <a:rPr lang="en-US" dirty="0">
                <a:latin typeface="Muli"/>
              </a:rPr>
              <a:t>target/label</a:t>
            </a:r>
            <a:r>
              <a:rPr lang="vi-VN" dirty="0">
                <a:latin typeface="Muli"/>
              </a:rPr>
              <a:t>). Do đó, ta</a:t>
            </a:r>
            <a:r>
              <a:rPr lang="en-US" dirty="0">
                <a:latin typeface="Muli"/>
              </a:rPr>
              <a:t> </a:t>
            </a:r>
            <a:r>
              <a:rPr lang="en-US" dirty="0" err="1">
                <a:latin typeface="Muli"/>
              </a:rPr>
              <a:t>tạo</a:t>
            </a:r>
            <a:r>
              <a:rPr lang="vi-VN" dirty="0">
                <a:latin typeface="Muli"/>
              </a:rPr>
              <a:t> một đối số </a:t>
            </a:r>
            <a:r>
              <a:rPr lang="vi-VN" dirty="0">
                <a:solidFill>
                  <a:srgbClr val="000088"/>
                </a:solidFill>
                <a:latin typeface="Muli"/>
              </a:rPr>
              <a:t>trgts</a:t>
            </a:r>
            <a:r>
              <a:rPr lang="en-US" dirty="0">
                <a:solidFill>
                  <a:srgbClr val="000088"/>
                </a:solidFill>
                <a:latin typeface="Muli"/>
              </a:rPr>
              <a:t> </a:t>
            </a:r>
            <a:r>
              <a:rPr lang="vi-VN" dirty="0">
                <a:latin typeface="Muli"/>
              </a:rPr>
              <a:t>với các giá trị 0 hoặc 1 để cho biết liệu một hình ảnh có thực sự là số 3 hay không. Nó là một vectơ (tức là một tensor bậc 1)</a:t>
            </a:r>
            <a:endParaRPr lang="en-US" dirty="0">
              <a:latin typeface="Muli"/>
            </a:endParaRPr>
          </a:p>
          <a:p>
            <a:pPr algn="just"/>
            <a:r>
              <a:rPr lang="en-US" dirty="0">
                <a:latin typeface="Muli"/>
              </a:rPr>
              <a:t>Loss function </a:t>
            </a:r>
            <a:r>
              <a:rPr lang="vi-VN" dirty="0">
                <a:latin typeface="Muli"/>
              </a:rPr>
              <a:t>không nhận được các hình ảnh mà chính là các dự đoán từ mô hình. Vì vậy, t</a:t>
            </a:r>
            <a:r>
              <a:rPr lang="en-US" dirty="0">
                <a:latin typeface="Muli"/>
              </a:rPr>
              <a:t>a</a:t>
            </a:r>
            <a:r>
              <a:rPr lang="vi-VN" dirty="0">
                <a:latin typeface="Muli"/>
              </a:rPr>
              <a:t> tạo một đối số</a:t>
            </a:r>
            <a:r>
              <a:rPr lang="en-US" dirty="0">
                <a:latin typeface="Muli"/>
              </a:rPr>
              <a:t> </a:t>
            </a:r>
            <a:r>
              <a:rPr lang="en-US" dirty="0" err="1">
                <a:solidFill>
                  <a:srgbClr val="000088"/>
                </a:solidFill>
                <a:latin typeface="Muli"/>
              </a:rPr>
              <a:t>prds</a:t>
            </a:r>
            <a:r>
              <a:rPr lang="vi-VN" dirty="0">
                <a:latin typeface="Muli"/>
              </a:rPr>
              <a:t> của các giá trị từ 0 đến 1, trong đó mỗi giá trị là dự đoán rằng hình ảnh</a:t>
            </a:r>
            <a:r>
              <a:rPr lang="en-US" dirty="0">
                <a:latin typeface="Muli"/>
              </a:rPr>
              <a:t> </a:t>
            </a:r>
            <a:r>
              <a:rPr lang="en-US" dirty="0" err="1">
                <a:latin typeface="Muli"/>
              </a:rPr>
              <a:t>có</a:t>
            </a:r>
            <a:r>
              <a:rPr lang="en-US" dirty="0">
                <a:latin typeface="Muli"/>
              </a:rPr>
              <a:t> </a:t>
            </a:r>
            <a:r>
              <a:rPr lang="en-US" dirty="0" err="1">
                <a:latin typeface="Muli"/>
              </a:rPr>
              <a:t>phải</a:t>
            </a:r>
            <a:r>
              <a:rPr lang="vi-VN" dirty="0">
                <a:latin typeface="Muli"/>
              </a:rPr>
              <a:t> là số 3</a:t>
            </a:r>
            <a:r>
              <a:rPr lang="en-US" dirty="0">
                <a:latin typeface="Muli"/>
              </a:rPr>
              <a:t> hay </a:t>
            </a:r>
            <a:r>
              <a:rPr lang="en-US" dirty="0" err="1">
                <a:latin typeface="Muli"/>
              </a:rPr>
              <a:t>không</a:t>
            </a:r>
            <a:r>
              <a:rPr lang="vi-VN" dirty="0">
                <a:latin typeface="Muli"/>
              </a:rPr>
              <a:t>. Nó là một vectơ (tức là tensor bậc 1)</a:t>
            </a:r>
            <a:r>
              <a:rPr lang="en-US" dirty="0">
                <a:latin typeface="Muli"/>
              </a:rPr>
              <a:t>.</a:t>
            </a:r>
          </a:p>
          <a:p>
            <a:pPr algn="just"/>
            <a:endParaRPr lang="en-US" dirty="0">
              <a:latin typeface="Muli"/>
            </a:endParaRPr>
          </a:p>
        </p:txBody>
      </p:sp>
      <p:sp>
        <p:nvSpPr>
          <p:cNvPr id="5" name="TextBox 4">
            <a:extLst>
              <a:ext uri="{FF2B5EF4-FFF2-40B4-BE49-F238E27FC236}">
                <a16:creationId xmlns:a16="http://schemas.microsoft.com/office/drawing/2014/main" id="{7C93C53A-1B8F-42CC-B435-20BED4CDD774}"/>
              </a:ext>
            </a:extLst>
          </p:cNvPr>
          <p:cNvSpPr txBox="1"/>
          <p:nvPr/>
        </p:nvSpPr>
        <p:spPr>
          <a:xfrm>
            <a:off x="4812329" y="383369"/>
            <a:ext cx="4267814" cy="2031325"/>
          </a:xfrm>
          <a:prstGeom prst="rect">
            <a:avLst/>
          </a:prstGeom>
          <a:noFill/>
        </p:spPr>
        <p:txBody>
          <a:bodyPr wrap="square">
            <a:spAutoFit/>
          </a:bodyPr>
          <a:lstStyle/>
          <a:p>
            <a:pPr algn="just"/>
            <a:r>
              <a:rPr lang="vi-VN" sz="1400" dirty="0">
                <a:latin typeface="Muli"/>
              </a:rPr>
              <a:t>Ví dụ: giả sử </a:t>
            </a:r>
            <a:r>
              <a:rPr lang="en-US" sz="1400" dirty="0">
                <a:latin typeface="Muli"/>
              </a:rPr>
              <a:t>ta </a:t>
            </a:r>
            <a:r>
              <a:rPr lang="vi-VN" sz="1400" dirty="0">
                <a:latin typeface="Muli"/>
              </a:rPr>
              <a:t>có ba hình ảnh </a:t>
            </a:r>
            <a:r>
              <a:rPr lang="en-US" sz="1400" dirty="0" err="1">
                <a:latin typeface="Muli"/>
              </a:rPr>
              <a:t>đã</a:t>
            </a:r>
            <a:r>
              <a:rPr lang="en-US" sz="1400" dirty="0">
                <a:latin typeface="Muli"/>
              </a:rPr>
              <a:t> </a:t>
            </a:r>
            <a:r>
              <a:rPr lang="vi-VN" sz="1400" dirty="0">
                <a:latin typeface="Muli"/>
              </a:rPr>
              <a:t>biết là 3, 7 và 3. </a:t>
            </a:r>
            <a:endParaRPr lang="en-US" sz="1400" dirty="0">
              <a:latin typeface="Muli"/>
            </a:endParaRPr>
          </a:p>
          <a:p>
            <a:pPr algn="just"/>
            <a:endParaRPr lang="en-US" sz="1400" dirty="0">
              <a:latin typeface="Muli"/>
            </a:endParaRPr>
          </a:p>
          <a:p>
            <a:pPr algn="just"/>
            <a:endParaRPr lang="en-US" sz="1400" dirty="0">
              <a:latin typeface="Muli"/>
            </a:endParaRPr>
          </a:p>
          <a:p>
            <a:pPr algn="just"/>
            <a:r>
              <a:rPr lang="vi-VN" sz="1400" dirty="0">
                <a:latin typeface="Muli"/>
              </a:rPr>
              <a:t>Và giả sử mô hình dự đoán với độ tin cậy (0,9) hình đầu tiên là 3, với độ tin cậy (0,4) hình thứ hai là 7, và với độ tin cậy (0,2)</a:t>
            </a:r>
            <a:r>
              <a:rPr lang="en-US" sz="1400" dirty="0">
                <a:latin typeface="Muli"/>
              </a:rPr>
              <a:t>, </a:t>
            </a:r>
            <a:r>
              <a:rPr lang="vi-VN" sz="1400" dirty="0">
                <a:latin typeface="Muli"/>
              </a:rPr>
              <a:t>nhưng không chính xác</a:t>
            </a:r>
            <a:r>
              <a:rPr lang="en-US" sz="1400" dirty="0">
                <a:latin typeface="Muli"/>
              </a:rPr>
              <a:t>,</a:t>
            </a:r>
            <a:r>
              <a:rPr lang="vi-VN" sz="1400" dirty="0">
                <a:latin typeface="Muli"/>
              </a:rPr>
              <a:t> rằng giá trị cuối cùng là 7. </a:t>
            </a:r>
            <a:endParaRPr lang="en-US" sz="1400" dirty="0">
              <a:latin typeface="Muli"/>
            </a:endParaRPr>
          </a:p>
          <a:p>
            <a:pPr algn="just"/>
            <a:endParaRPr lang="en-US" sz="1400" dirty="0">
              <a:latin typeface="Muli"/>
            </a:endParaRPr>
          </a:p>
          <a:p>
            <a:pPr algn="just"/>
            <a:r>
              <a:rPr lang="en-US" sz="1400" dirty="0">
                <a:latin typeface="Muli"/>
              </a:rPr>
              <a:t>Loss function </a:t>
            </a:r>
            <a:r>
              <a:rPr lang="vi-VN" sz="1400" dirty="0">
                <a:latin typeface="Muli"/>
              </a:rPr>
              <a:t>sẽ nhận các giá trị </a:t>
            </a:r>
            <a:r>
              <a:rPr lang="en-US" sz="1400" dirty="0" err="1">
                <a:latin typeface="Muli"/>
              </a:rPr>
              <a:t>này</a:t>
            </a:r>
            <a:r>
              <a:rPr lang="vi-VN" sz="1400" dirty="0">
                <a:latin typeface="Muli"/>
              </a:rPr>
              <a:t> làm đầu vào của nó</a:t>
            </a:r>
            <a:r>
              <a:rPr lang="en-US" sz="1400" dirty="0">
                <a:latin typeface="Muli"/>
              </a:rPr>
              <a:t>.</a:t>
            </a:r>
          </a:p>
        </p:txBody>
      </p:sp>
      <p:sp>
        <p:nvSpPr>
          <p:cNvPr id="7" name="TextBox 6">
            <a:extLst>
              <a:ext uri="{FF2B5EF4-FFF2-40B4-BE49-F238E27FC236}">
                <a16:creationId xmlns:a16="http://schemas.microsoft.com/office/drawing/2014/main" id="{64BBFEA6-DBA3-4DB3-A2E5-7D8C20320C9E}"/>
              </a:ext>
            </a:extLst>
          </p:cNvPr>
          <p:cNvSpPr txBox="1"/>
          <p:nvPr/>
        </p:nvSpPr>
        <p:spPr>
          <a:xfrm>
            <a:off x="5606230" y="702190"/>
            <a:ext cx="2774509" cy="307777"/>
          </a:xfrm>
          <a:prstGeom prst="rect">
            <a:avLst/>
          </a:prstGeom>
          <a:noFill/>
        </p:spPr>
        <p:txBody>
          <a:bodyPr wrap="square">
            <a:spAutoFit/>
          </a:bodyPr>
          <a:lstStyle/>
          <a:p>
            <a:r>
              <a:rPr lang="en-US" dirty="0" err="1">
                <a:solidFill>
                  <a:srgbClr val="000088"/>
                </a:solidFill>
                <a:latin typeface="CourierNewPSMT"/>
              </a:rPr>
              <a:t>t</a:t>
            </a:r>
            <a:r>
              <a:rPr lang="en-US" b="0" i="0" dirty="0" err="1">
                <a:solidFill>
                  <a:srgbClr val="000088"/>
                </a:solidFill>
                <a:effectLst/>
                <a:latin typeface="CourierNewPSMT"/>
              </a:rPr>
              <a:t>rgts</a:t>
            </a:r>
            <a:r>
              <a:rPr lang="en-US" b="0" i="0" dirty="0">
                <a:solidFill>
                  <a:srgbClr val="000088"/>
                </a:solidFill>
                <a:effectLst/>
                <a:latin typeface="CourierNewPSMT"/>
              </a:rPr>
              <a:t> = tensor([1,0,1])</a:t>
            </a:r>
          </a:p>
        </p:txBody>
      </p:sp>
      <p:sp>
        <p:nvSpPr>
          <p:cNvPr id="8" name="TextBox 7">
            <a:extLst>
              <a:ext uri="{FF2B5EF4-FFF2-40B4-BE49-F238E27FC236}">
                <a16:creationId xmlns:a16="http://schemas.microsoft.com/office/drawing/2014/main" id="{EAC76D98-7801-4580-8CF0-52E9E8E18AE0}"/>
              </a:ext>
            </a:extLst>
          </p:cNvPr>
          <p:cNvSpPr txBox="1"/>
          <p:nvPr/>
        </p:nvSpPr>
        <p:spPr>
          <a:xfrm>
            <a:off x="5606230" y="1861018"/>
            <a:ext cx="4575686" cy="307777"/>
          </a:xfrm>
          <a:prstGeom prst="rect">
            <a:avLst/>
          </a:prstGeom>
          <a:noFill/>
        </p:spPr>
        <p:txBody>
          <a:bodyPr wrap="square">
            <a:spAutoFit/>
          </a:bodyPr>
          <a:lstStyle/>
          <a:p>
            <a:r>
              <a:rPr lang="en-US" sz="1400" dirty="0" err="1">
                <a:solidFill>
                  <a:srgbClr val="000088"/>
                </a:solidFill>
                <a:latin typeface="CourierNewPSMT"/>
              </a:rPr>
              <a:t>prds</a:t>
            </a:r>
            <a:r>
              <a:rPr lang="en-US" sz="1400" dirty="0">
                <a:solidFill>
                  <a:srgbClr val="000088"/>
                </a:solidFill>
                <a:latin typeface="CourierNewPSMT"/>
              </a:rPr>
              <a:t> = tensor([0.9,0.4,0.2])</a:t>
            </a:r>
            <a:endParaRPr lang="en-US" dirty="0"/>
          </a:p>
        </p:txBody>
      </p:sp>
      <p:sp>
        <p:nvSpPr>
          <p:cNvPr id="10" name="TextBox 9">
            <a:extLst>
              <a:ext uri="{FF2B5EF4-FFF2-40B4-BE49-F238E27FC236}">
                <a16:creationId xmlns:a16="http://schemas.microsoft.com/office/drawing/2014/main" id="{766987A1-8E6B-43A2-A48F-B28640835F57}"/>
              </a:ext>
            </a:extLst>
          </p:cNvPr>
          <p:cNvSpPr txBox="1"/>
          <p:nvPr/>
        </p:nvSpPr>
        <p:spPr>
          <a:xfrm>
            <a:off x="406914" y="2571750"/>
            <a:ext cx="4041057" cy="2462213"/>
          </a:xfrm>
          <a:prstGeom prst="rect">
            <a:avLst/>
          </a:prstGeom>
          <a:noFill/>
        </p:spPr>
        <p:txBody>
          <a:bodyPr wrap="square">
            <a:spAutoFit/>
          </a:bodyPr>
          <a:lstStyle/>
          <a:p>
            <a:pPr algn="just"/>
            <a:r>
              <a:rPr lang="en-US" sz="1400" dirty="0" err="1">
                <a:latin typeface="Muli"/>
              </a:rPr>
              <a:t>Tạo</a:t>
            </a:r>
            <a:r>
              <a:rPr lang="en-US" sz="1400" dirty="0">
                <a:latin typeface="Muli"/>
              </a:rPr>
              <a:t> </a:t>
            </a:r>
            <a:r>
              <a:rPr lang="en-US" dirty="0" err="1">
                <a:latin typeface="Muli"/>
              </a:rPr>
              <a:t>h</a:t>
            </a:r>
            <a:r>
              <a:rPr lang="en-US" sz="1400" dirty="0" err="1">
                <a:latin typeface="Muli"/>
              </a:rPr>
              <a:t>àm</a:t>
            </a:r>
            <a:r>
              <a:rPr lang="en-US" sz="1400" dirty="0">
                <a:latin typeface="Muli"/>
              </a:rPr>
              <a:t> </a:t>
            </a:r>
            <a:r>
              <a:rPr lang="en-US" sz="1400" dirty="0" err="1">
                <a:latin typeface="Muli"/>
              </a:rPr>
              <a:t>tính</a:t>
            </a:r>
            <a:r>
              <a:rPr lang="en-US" sz="1400" dirty="0">
                <a:latin typeface="Muli"/>
              </a:rPr>
              <a:t> </a:t>
            </a:r>
            <a:r>
              <a:rPr lang="en-US" sz="1400" dirty="0" err="1">
                <a:latin typeface="Muli"/>
              </a:rPr>
              <a:t>chênh</a:t>
            </a:r>
            <a:r>
              <a:rPr lang="en-US" sz="1400" dirty="0">
                <a:latin typeface="Muli"/>
              </a:rPr>
              <a:t> </a:t>
            </a:r>
            <a:r>
              <a:rPr lang="en-US" sz="1400" dirty="0" err="1">
                <a:latin typeface="Muli"/>
              </a:rPr>
              <a:t>lệch</a:t>
            </a:r>
            <a:r>
              <a:rPr lang="en-US" sz="1400" dirty="0">
                <a:latin typeface="Muli"/>
              </a:rPr>
              <a:t> </a:t>
            </a:r>
            <a:r>
              <a:rPr lang="en-US" sz="1400" dirty="0" err="1">
                <a:latin typeface="Muli"/>
              </a:rPr>
              <a:t>giữa</a:t>
            </a:r>
            <a:r>
              <a:rPr lang="en-US" sz="1400" dirty="0">
                <a:latin typeface="Muli"/>
              </a:rPr>
              <a:t> predictions </a:t>
            </a:r>
            <a:r>
              <a:rPr lang="en-US" sz="1400" dirty="0" err="1">
                <a:latin typeface="Muli"/>
              </a:rPr>
              <a:t>và</a:t>
            </a:r>
            <a:r>
              <a:rPr lang="en-US" sz="1400" dirty="0">
                <a:latin typeface="Muli"/>
              </a:rPr>
              <a:t> targets.</a:t>
            </a:r>
          </a:p>
          <a:p>
            <a:pPr algn="just"/>
            <a:endParaRPr lang="en-US" sz="1400" dirty="0">
              <a:latin typeface="Muli"/>
            </a:endParaRPr>
          </a:p>
          <a:p>
            <a:pPr algn="just"/>
            <a:endParaRPr lang="en-US" sz="1400" dirty="0">
              <a:latin typeface="Muli"/>
            </a:endParaRPr>
          </a:p>
          <a:p>
            <a:pPr algn="just"/>
            <a:endParaRPr lang="en-US" sz="1400" dirty="0">
              <a:latin typeface="Muli"/>
            </a:endParaRPr>
          </a:p>
          <a:p>
            <a:pPr algn="just"/>
            <a:endParaRPr lang="en-US" sz="1400" dirty="0">
              <a:latin typeface="Muli"/>
            </a:endParaRPr>
          </a:p>
          <a:p>
            <a:pPr algn="just"/>
            <a:r>
              <a:rPr lang="en-US" sz="1400" dirty="0" err="1">
                <a:latin typeface="Muli"/>
              </a:rPr>
              <a:t>Hàm</a:t>
            </a:r>
            <a:r>
              <a:rPr lang="en-US" sz="1400" dirty="0">
                <a:latin typeface="Muli"/>
              </a:rPr>
              <a:t> </a:t>
            </a:r>
            <a:r>
              <a:rPr lang="vi-VN" sz="1400" dirty="0">
                <a:solidFill>
                  <a:srgbClr val="000088"/>
                </a:solidFill>
                <a:latin typeface="Muli"/>
              </a:rPr>
              <a:t>torch.where(a, b, c)</a:t>
            </a:r>
            <a:r>
              <a:rPr lang="en-US" sz="1400" dirty="0">
                <a:solidFill>
                  <a:schemeClr val="bg2"/>
                </a:solidFill>
                <a:latin typeface="Muli"/>
              </a:rPr>
              <a:t> </a:t>
            </a:r>
            <a:r>
              <a:rPr lang="en-US" sz="1400" dirty="0" err="1">
                <a:solidFill>
                  <a:schemeClr val="bg2"/>
                </a:solidFill>
                <a:latin typeface="Muli"/>
              </a:rPr>
              <a:t>trả</a:t>
            </a:r>
            <a:r>
              <a:rPr lang="en-US" sz="1400" dirty="0">
                <a:solidFill>
                  <a:schemeClr val="bg2"/>
                </a:solidFill>
                <a:latin typeface="Muli"/>
              </a:rPr>
              <a:t> </a:t>
            </a:r>
            <a:r>
              <a:rPr lang="en-US" sz="1400" dirty="0" err="1">
                <a:solidFill>
                  <a:schemeClr val="bg2"/>
                </a:solidFill>
                <a:latin typeface="Muli"/>
              </a:rPr>
              <a:t>về</a:t>
            </a:r>
            <a:r>
              <a:rPr lang="en-US" sz="1400" dirty="0">
                <a:solidFill>
                  <a:schemeClr val="bg2"/>
                </a:solidFill>
                <a:latin typeface="Muli"/>
              </a:rPr>
              <a:t> </a:t>
            </a:r>
            <a:r>
              <a:rPr lang="en-US" sz="1400" dirty="0" err="1">
                <a:solidFill>
                  <a:schemeClr val="bg2"/>
                </a:solidFill>
                <a:latin typeface="Muli"/>
              </a:rPr>
              <a:t>phần</a:t>
            </a:r>
            <a:r>
              <a:rPr lang="en-US" sz="1400" dirty="0">
                <a:solidFill>
                  <a:schemeClr val="bg2"/>
                </a:solidFill>
                <a:latin typeface="Muli"/>
              </a:rPr>
              <a:t> </a:t>
            </a:r>
            <a:r>
              <a:rPr lang="en-US" sz="1400" dirty="0" err="1">
                <a:solidFill>
                  <a:schemeClr val="bg2"/>
                </a:solidFill>
                <a:latin typeface="Muli"/>
              </a:rPr>
              <a:t>tử</a:t>
            </a:r>
            <a:r>
              <a:rPr lang="en-US" sz="1400" dirty="0">
                <a:solidFill>
                  <a:schemeClr val="bg2"/>
                </a:solidFill>
                <a:latin typeface="Muli"/>
              </a:rPr>
              <a:t> tensor b </a:t>
            </a:r>
            <a:r>
              <a:rPr lang="en-US" sz="1400" dirty="0" err="1">
                <a:solidFill>
                  <a:schemeClr val="bg2"/>
                </a:solidFill>
                <a:latin typeface="Muli"/>
              </a:rPr>
              <a:t>hoặc</a:t>
            </a:r>
            <a:r>
              <a:rPr lang="en-US" sz="1400" dirty="0">
                <a:solidFill>
                  <a:schemeClr val="bg2"/>
                </a:solidFill>
                <a:latin typeface="Muli"/>
              </a:rPr>
              <a:t> c </a:t>
            </a:r>
            <a:r>
              <a:rPr lang="en-US" sz="1400" dirty="0" err="1">
                <a:solidFill>
                  <a:schemeClr val="bg2"/>
                </a:solidFill>
                <a:latin typeface="Muli"/>
              </a:rPr>
              <a:t>phụ</a:t>
            </a:r>
            <a:r>
              <a:rPr lang="en-US" sz="1400" dirty="0">
                <a:solidFill>
                  <a:schemeClr val="bg2"/>
                </a:solidFill>
                <a:latin typeface="Muli"/>
              </a:rPr>
              <a:t> </a:t>
            </a:r>
            <a:r>
              <a:rPr lang="en-US" sz="1400" dirty="0" err="1">
                <a:solidFill>
                  <a:schemeClr val="bg2"/>
                </a:solidFill>
                <a:latin typeface="Muli"/>
              </a:rPr>
              <a:t>thuộc</a:t>
            </a:r>
            <a:r>
              <a:rPr lang="en-US" sz="1400" dirty="0">
                <a:solidFill>
                  <a:schemeClr val="bg2"/>
                </a:solidFill>
                <a:latin typeface="Muli"/>
              </a:rPr>
              <a:t> </a:t>
            </a:r>
            <a:r>
              <a:rPr lang="en-US" sz="1400" dirty="0" err="1">
                <a:solidFill>
                  <a:schemeClr val="bg2"/>
                </a:solidFill>
                <a:latin typeface="Muli"/>
              </a:rPr>
              <a:t>vào</a:t>
            </a:r>
            <a:r>
              <a:rPr lang="en-US" sz="1400" dirty="0">
                <a:solidFill>
                  <a:schemeClr val="bg2"/>
                </a:solidFill>
                <a:latin typeface="Muli"/>
              </a:rPr>
              <a:t> </a:t>
            </a:r>
            <a:r>
              <a:rPr lang="en-US" sz="1400" dirty="0" err="1">
                <a:solidFill>
                  <a:schemeClr val="bg2"/>
                </a:solidFill>
                <a:latin typeface="Muli"/>
              </a:rPr>
              <a:t>điều</a:t>
            </a:r>
            <a:r>
              <a:rPr lang="en-US" sz="1400" dirty="0">
                <a:solidFill>
                  <a:schemeClr val="bg2"/>
                </a:solidFill>
                <a:latin typeface="Muli"/>
              </a:rPr>
              <a:t> </a:t>
            </a:r>
            <a:r>
              <a:rPr lang="en-US" sz="1400" dirty="0" err="1">
                <a:solidFill>
                  <a:schemeClr val="bg2"/>
                </a:solidFill>
                <a:latin typeface="Muli"/>
              </a:rPr>
              <a:t>kiện</a:t>
            </a:r>
            <a:r>
              <a:rPr lang="en-US" sz="1400" dirty="0">
                <a:solidFill>
                  <a:schemeClr val="bg2"/>
                </a:solidFill>
                <a:latin typeface="Muli"/>
              </a:rPr>
              <a:t> a. </a:t>
            </a:r>
          </a:p>
          <a:p>
            <a:pPr algn="just"/>
            <a:r>
              <a:rPr lang="en-US" sz="1400" dirty="0">
                <a:latin typeface="Muli"/>
              </a:rPr>
              <a:t>H</a:t>
            </a:r>
            <a:r>
              <a:rPr lang="vi-VN" sz="1400" dirty="0">
                <a:latin typeface="Muli"/>
              </a:rPr>
              <a:t>àm này sẽ đo lường khoảng cách của mỗi dự đoán so với 1 nếu nó là 1 và khoảng cách với 0 nếu nó</a:t>
            </a:r>
            <a:r>
              <a:rPr lang="en-US" sz="1400" dirty="0">
                <a:latin typeface="Muli"/>
              </a:rPr>
              <a:t> </a:t>
            </a:r>
            <a:r>
              <a:rPr lang="vi-VN" sz="1400" dirty="0">
                <a:latin typeface="Muli"/>
              </a:rPr>
              <a:t>là 0, và sau đó nó sẽ lấy giá trị trung bình của tất cả những khoảng cách đó.</a:t>
            </a:r>
            <a:endParaRPr lang="en-US" sz="1400" dirty="0">
              <a:latin typeface="Muli"/>
            </a:endParaRPr>
          </a:p>
        </p:txBody>
      </p:sp>
      <p:sp>
        <p:nvSpPr>
          <p:cNvPr id="12" name="TextBox 11">
            <a:extLst>
              <a:ext uri="{FF2B5EF4-FFF2-40B4-BE49-F238E27FC236}">
                <a16:creationId xmlns:a16="http://schemas.microsoft.com/office/drawing/2014/main" id="{5BB922A1-90DA-420A-8480-952A7A3B2B5B}"/>
              </a:ext>
            </a:extLst>
          </p:cNvPr>
          <p:cNvSpPr txBox="1"/>
          <p:nvPr/>
        </p:nvSpPr>
        <p:spPr>
          <a:xfrm>
            <a:off x="892277" y="2922848"/>
            <a:ext cx="8362335" cy="523220"/>
          </a:xfrm>
          <a:prstGeom prst="rect">
            <a:avLst/>
          </a:prstGeom>
          <a:noFill/>
        </p:spPr>
        <p:txBody>
          <a:bodyPr wrap="square">
            <a:spAutoFit/>
          </a:bodyPr>
          <a:lstStyle/>
          <a:p>
            <a:r>
              <a:rPr lang="en-US" b="1" i="0" dirty="0">
                <a:solidFill>
                  <a:srgbClr val="006699"/>
                </a:solidFill>
                <a:effectLst/>
                <a:latin typeface="CourierNewPS-BoldMT"/>
              </a:rPr>
              <a:t>def </a:t>
            </a:r>
            <a:r>
              <a:rPr lang="en-US" b="0" i="0" dirty="0" err="1">
                <a:solidFill>
                  <a:srgbClr val="CC00FF"/>
                </a:solidFill>
                <a:effectLst/>
                <a:latin typeface="CourierNewPSMT"/>
              </a:rPr>
              <a:t>mnist_loss</a:t>
            </a:r>
            <a:r>
              <a:rPr lang="en-US" b="0" i="0" dirty="0">
                <a:solidFill>
                  <a:srgbClr val="000000"/>
                </a:solidFill>
                <a:effectLst/>
                <a:latin typeface="CourierNewPSMT"/>
              </a:rPr>
              <a:t>(</a:t>
            </a:r>
            <a:r>
              <a:rPr lang="en-US" b="0" i="0" dirty="0">
                <a:solidFill>
                  <a:srgbClr val="000088"/>
                </a:solidFill>
                <a:effectLst/>
                <a:latin typeface="CourierNewPSMT"/>
              </a:rPr>
              <a:t>predictions</a:t>
            </a:r>
            <a:r>
              <a:rPr lang="en-US" b="0" i="0" dirty="0">
                <a:solidFill>
                  <a:srgbClr val="000000"/>
                </a:solidFill>
                <a:effectLst/>
                <a:latin typeface="CourierNewPSMT"/>
              </a:rPr>
              <a:t>, </a:t>
            </a:r>
            <a:r>
              <a:rPr lang="en-US" b="0" i="0" dirty="0">
                <a:solidFill>
                  <a:srgbClr val="000088"/>
                </a:solidFill>
                <a:effectLst/>
                <a:latin typeface="CourierNewPSMT"/>
              </a:rPr>
              <a:t>targets</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return </a:t>
            </a:r>
            <a:r>
              <a:rPr lang="en-US" b="0" i="0" dirty="0" err="1">
                <a:solidFill>
                  <a:srgbClr val="000088"/>
                </a:solidFill>
                <a:effectLst/>
                <a:latin typeface="CourierNewPSMT"/>
              </a:rPr>
              <a:t>torch</a:t>
            </a:r>
            <a:r>
              <a:rPr lang="en-US" b="0" i="0" dirty="0" err="1">
                <a:solidFill>
                  <a:srgbClr val="555555"/>
                </a:solidFill>
                <a:effectLst/>
                <a:latin typeface="CourierNewPSMT"/>
              </a:rPr>
              <a:t>.</a:t>
            </a:r>
            <a:r>
              <a:rPr lang="en-US" b="0" i="0" dirty="0" err="1">
                <a:solidFill>
                  <a:srgbClr val="000088"/>
                </a:solidFill>
                <a:effectLst/>
                <a:latin typeface="CourierNewPSMT"/>
              </a:rPr>
              <a:t>where</a:t>
            </a:r>
            <a:r>
              <a:rPr lang="en-US" b="0" i="0" dirty="0">
                <a:solidFill>
                  <a:srgbClr val="000000"/>
                </a:solidFill>
                <a:effectLst/>
                <a:latin typeface="CourierNewPSMT"/>
              </a:rPr>
              <a:t>(</a:t>
            </a:r>
            <a:r>
              <a:rPr lang="en-US" b="0" i="0" dirty="0">
                <a:solidFill>
                  <a:srgbClr val="000088"/>
                </a:solidFill>
                <a:effectLst/>
                <a:latin typeface="CourierNewPSMT"/>
              </a:rPr>
              <a:t>targets</a:t>
            </a:r>
            <a:r>
              <a:rPr lang="en-US" b="0" i="0" dirty="0">
                <a:solidFill>
                  <a:srgbClr val="555555"/>
                </a:solidFill>
                <a:effectLst/>
                <a:latin typeface="CourierNewPSMT"/>
              </a:rPr>
              <a:t>==</a:t>
            </a:r>
            <a:r>
              <a:rPr lang="en-US" b="0" i="0" dirty="0">
                <a:solidFill>
                  <a:srgbClr val="FF6600"/>
                </a:solidFill>
                <a:effectLst/>
                <a:latin typeface="CourierNewPSMT"/>
              </a:rPr>
              <a:t>1</a:t>
            </a:r>
            <a:r>
              <a:rPr lang="en-US" b="0" i="0" dirty="0">
                <a:solidFill>
                  <a:srgbClr val="000000"/>
                </a:solidFill>
                <a:effectLst/>
                <a:latin typeface="CourierNewPSMT"/>
              </a:rPr>
              <a:t>, </a:t>
            </a:r>
            <a:r>
              <a:rPr lang="en-US" b="0" i="0" dirty="0">
                <a:solidFill>
                  <a:srgbClr val="FF6600"/>
                </a:solidFill>
                <a:effectLst/>
                <a:latin typeface="CourierNewPSMT"/>
              </a:rPr>
              <a:t>1</a:t>
            </a:r>
            <a:r>
              <a:rPr lang="en-US" b="0" i="0" dirty="0">
                <a:solidFill>
                  <a:srgbClr val="555555"/>
                </a:solidFill>
                <a:effectLst/>
                <a:latin typeface="CourierNewPSMT"/>
              </a:rPr>
              <a:t>-</a:t>
            </a:r>
            <a:r>
              <a:rPr lang="en-US" b="0" i="0" dirty="0">
                <a:solidFill>
                  <a:srgbClr val="000088"/>
                </a:solidFill>
                <a:effectLst/>
                <a:latin typeface="CourierNewPSMT"/>
              </a:rPr>
              <a:t>predictions</a:t>
            </a:r>
            <a:r>
              <a:rPr lang="en-US" b="0" i="0" dirty="0">
                <a:solidFill>
                  <a:srgbClr val="000000"/>
                </a:solidFill>
                <a:effectLst/>
                <a:latin typeface="CourierNewPSMT"/>
              </a:rPr>
              <a:t>, </a:t>
            </a:r>
            <a:r>
              <a:rPr lang="en-US" b="0" i="0" dirty="0">
                <a:solidFill>
                  <a:srgbClr val="000088"/>
                </a:solidFill>
                <a:effectLst/>
                <a:latin typeface="CourierNewPSMT"/>
              </a:rPr>
              <a:t>predictions</a:t>
            </a:r>
            <a:r>
              <a:rPr lang="en-US" b="0" i="0" dirty="0">
                <a:solidFill>
                  <a:srgbClr val="000000"/>
                </a:solidFill>
                <a:effectLst/>
                <a:latin typeface="CourierNewPSMT"/>
              </a:rPr>
              <a:t>)</a:t>
            </a:r>
            <a:r>
              <a:rPr lang="en-US" b="0" i="0" dirty="0">
                <a:solidFill>
                  <a:srgbClr val="555555"/>
                </a:solidFill>
                <a:effectLst/>
                <a:latin typeface="CourierNewPSMT"/>
              </a:rPr>
              <a:t>.</a:t>
            </a:r>
            <a:r>
              <a:rPr lang="en-US" b="0" i="0" dirty="0">
                <a:solidFill>
                  <a:srgbClr val="000088"/>
                </a:solidFill>
                <a:effectLst/>
                <a:latin typeface="CourierNewPSMT"/>
              </a:rPr>
              <a:t>mean</a:t>
            </a:r>
            <a:r>
              <a:rPr lang="en-US" b="0" i="0" dirty="0">
                <a:solidFill>
                  <a:srgbClr val="000000"/>
                </a:solidFill>
                <a:effectLst/>
                <a:latin typeface="CourierNewPSMT"/>
              </a:rPr>
              <a:t>()</a:t>
            </a:r>
            <a:r>
              <a:rPr lang="en-US" dirty="0"/>
              <a:t> </a:t>
            </a:r>
          </a:p>
        </p:txBody>
      </p:sp>
      <p:sp>
        <p:nvSpPr>
          <p:cNvPr id="14" name="TextBox 13">
            <a:extLst>
              <a:ext uri="{FF2B5EF4-FFF2-40B4-BE49-F238E27FC236}">
                <a16:creationId xmlns:a16="http://schemas.microsoft.com/office/drawing/2014/main" id="{BE279E03-9ADE-4431-A774-42E085D6A5B8}"/>
              </a:ext>
            </a:extLst>
          </p:cNvPr>
          <p:cNvSpPr txBox="1"/>
          <p:nvPr/>
        </p:nvSpPr>
        <p:spPr>
          <a:xfrm>
            <a:off x="5206183" y="3676327"/>
            <a:ext cx="5091880" cy="461665"/>
          </a:xfrm>
          <a:prstGeom prst="rect">
            <a:avLst/>
          </a:prstGeom>
          <a:noFill/>
        </p:spPr>
        <p:txBody>
          <a:bodyPr wrap="square">
            <a:spAutoFit/>
          </a:bodyPr>
          <a:lstStyle/>
          <a:p>
            <a:r>
              <a:rPr lang="en-US" sz="1200" b="0" i="0" dirty="0" err="1">
                <a:solidFill>
                  <a:srgbClr val="000088"/>
                </a:solidFill>
                <a:effectLst/>
                <a:latin typeface="CourierNewPSMT"/>
              </a:rPr>
              <a:t>torch</a:t>
            </a:r>
            <a:r>
              <a:rPr lang="en-US" sz="1200" b="0" i="0" dirty="0" err="1">
                <a:solidFill>
                  <a:srgbClr val="555555"/>
                </a:solidFill>
                <a:effectLst/>
                <a:latin typeface="CourierNewPSMT"/>
              </a:rPr>
              <a:t>.</a:t>
            </a:r>
            <a:r>
              <a:rPr lang="en-US" sz="1200" b="0" i="0" dirty="0" err="1">
                <a:solidFill>
                  <a:srgbClr val="000088"/>
                </a:solidFill>
                <a:effectLst/>
                <a:latin typeface="CourierNewPSMT"/>
              </a:rPr>
              <a:t>where</a:t>
            </a:r>
            <a:r>
              <a:rPr lang="en-US" sz="1200" b="0" i="0" dirty="0">
                <a:solidFill>
                  <a:srgbClr val="000000"/>
                </a:solidFill>
                <a:effectLst/>
                <a:latin typeface="CourierNewPSMT"/>
              </a:rPr>
              <a:t>(</a:t>
            </a:r>
            <a:r>
              <a:rPr lang="en-US" sz="1200" b="0" i="0" dirty="0" err="1">
                <a:solidFill>
                  <a:srgbClr val="000088"/>
                </a:solidFill>
                <a:effectLst/>
                <a:latin typeface="CourierNewPSMT"/>
              </a:rPr>
              <a:t>trgts</a:t>
            </a:r>
            <a:r>
              <a:rPr lang="en-US" sz="1200" b="0" i="0" dirty="0">
                <a:solidFill>
                  <a:srgbClr val="555555"/>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 </a:t>
            </a:r>
            <a:r>
              <a:rPr lang="en-US" sz="1200" b="0" i="0" dirty="0">
                <a:solidFill>
                  <a:srgbClr val="FF6600"/>
                </a:solidFill>
                <a:effectLst/>
                <a:latin typeface="CourierNewPSMT"/>
              </a:rPr>
              <a:t>1</a:t>
            </a:r>
            <a:r>
              <a:rPr lang="en-US" sz="1200" b="0" i="0" dirty="0">
                <a:solidFill>
                  <a:srgbClr val="555555"/>
                </a:solidFill>
                <a:effectLst/>
                <a:latin typeface="CourierNewPSMT"/>
              </a:rPr>
              <a:t>-</a:t>
            </a:r>
            <a:r>
              <a:rPr lang="en-US" sz="1200" b="0" i="0" dirty="0">
                <a:solidFill>
                  <a:srgbClr val="000088"/>
                </a:solidFill>
                <a:effectLst/>
                <a:latin typeface="CourierNewPSMT"/>
              </a:rPr>
              <a:t>prds</a:t>
            </a:r>
            <a:r>
              <a:rPr lang="en-US" sz="1200" b="0" i="0" dirty="0">
                <a:solidFill>
                  <a:srgbClr val="000000"/>
                </a:solidFill>
                <a:effectLst/>
                <a:latin typeface="CourierNewPSMT"/>
              </a:rPr>
              <a:t>, </a:t>
            </a:r>
            <a:r>
              <a:rPr lang="en-US" sz="1200" b="0" i="0" dirty="0" err="1">
                <a:solidFill>
                  <a:srgbClr val="000088"/>
                </a:solidFill>
                <a:effectLst/>
                <a:latin typeface="CourierNewPSMT"/>
              </a:rPr>
              <a:t>prds</a:t>
            </a:r>
            <a:r>
              <a:rPr lang="en-US" sz="1200" b="0" i="0" dirty="0">
                <a:solidFill>
                  <a:srgbClr val="000000"/>
                </a:solidFill>
                <a:effectLst/>
                <a:latin typeface="CourierNewPSMT"/>
              </a:rPr>
              <a:t>)</a:t>
            </a:r>
          </a:p>
          <a:p>
            <a:r>
              <a:rPr lang="en-US" sz="1200" b="0" i="0" dirty="0">
                <a:solidFill>
                  <a:srgbClr val="404040"/>
                </a:solidFill>
                <a:effectLst/>
                <a:latin typeface="CourierNewPSMT"/>
              </a:rPr>
              <a:t>tensor([0.1000, 0.4000, 0.8000])</a:t>
            </a:r>
            <a:r>
              <a:rPr lang="en-US" sz="1200" dirty="0"/>
              <a:t> </a:t>
            </a:r>
          </a:p>
        </p:txBody>
      </p:sp>
    </p:spTree>
    <p:extLst>
      <p:ext uri="{BB962C8B-B14F-4D97-AF65-F5344CB8AC3E}">
        <p14:creationId xmlns:p14="http://schemas.microsoft.com/office/powerpoint/2010/main" val="250004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4" y="193413"/>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Pixel: </a:t>
            </a:r>
            <a:r>
              <a:rPr lang="en-US" dirty="0" err="1"/>
              <a:t>Nền</a:t>
            </a:r>
            <a:r>
              <a:rPr lang="en-US" dirty="0"/>
              <a:t> </a:t>
            </a:r>
            <a:r>
              <a:rPr lang="en-US" dirty="0" err="1"/>
              <a:t>tảng</a:t>
            </a:r>
            <a:r>
              <a:rPr lang="en-US" dirty="0"/>
              <a:t> </a:t>
            </a:r>
            <a:r>
              <a:rPr lang="en-US" dirty="0" err="1"/>
              <a:t>của</a:t>
            </a:r>
            <a:r>
              <a:rPr lang="en-US" dirty="0"/>
              <a:t> </a:t>
            </a:r>
            <a:r>
              <a:rPr lang="en-US" dirty="0" err="1"/>
              <a:t>thị</a:t>
            </a:r>
            <a:r>
              <a:rPr lang="en-US" dirty="0"/>
              <a:t> </a:t>
            </a:r>
            <a:r>
              <a:rPr lang="en-US" dirty="0" err="1"/>
              <a:t>giác</a:t>
            </a:r>
            <a:r>
              <a:rPr lang="en-US" dirty="0"/>
              <a:t> </a:t>
            </a:r>
            <a:r>
              <a:rPr lang="en-US" dirty="0" err="1"/>
              <a:t>máy</a:t>
            </a:r>
            <a:r>
              <a:rPr lang="en-US" dirty="0"/>
              <a:t> </a:t>
            </a:r>
            <a:r>
              <a:rPr lang="en-US" dirty="0" err="1"/>
              <a:t>tính</a:t>
            </a:r>
            <a:endParaRPr lang="en-US" dirty="0"/>
          </a:p>
        </p:txBody>
      </p:sp>
      <p:sp>
        <p:nvSpPr>
          <p:cNvPr id="30" name="TextBox 29">
            <a:extLst>
              <a:ext uri="{FF2B5EF4-FFF2-40B4-BE49-F238E27FC236}">
                <a16:creationId xmlns:a16="http://schemas.microsoft.com/office/drawing/2014/main" id="{02B43953-BE17-4E27-BF99-74E36ED05674}"/>
              </a:ext>
            </a:extLst>
          </p:cNvPr>
          <p:cNvSpPr txBox="1"/>
          <p:nvPr/>
        </p:nvSpPr>
        <p:spPr>
          <a:xfrm>
            <a:off x="550393" y="732227"/>
            <a:ext cx="8193084" cy="1846659"/>
          </a:xfrm>
          <a:prstGeom prst="rect">
            <a:avLst/>
          </a:prstGeom>
          <a:noFill/>
        </p:spPr>
        <p:txBody>
          <a:bodyPr wrap="square">
            <a:spAutoFit/>
          </a:bodyPr>
          <a:lstStyle/>
          <a:p>
            <a:pPr algn="just"/>
            <a:r>
              <a:rPr lang="vi-VN" sz="1600" dirty="0">
                <a:latin typeface="Muli"/>
              </a:rPr>
              <a:t>MNIST chứa hình ảnh các chữ số viết tay, được thu thập bởi Viện Tiêu chuẩn và Công nghệ Quốc gia và được Yann Lecun và các đồng nghiệp của ông đối chiếu thành tập dữ liệu máy học.</a:t>
            </a:r>
            <a:r>
              <a:rPr lang="en-US" sz="1600" dirty="0">
                <a:latin typeface="Muli"/>
              </a:rPr>
              <a:t> Ở </a:t>
            </a:r>
            <a:r>
              <a:rPr lang="en-US" sz="1600" dirty="0" err="1">
                <a:latin typeface="Muli"/>
              </a:rPr>
              <a:t>chương</a:t>
            </a:r>
            <a:r>
              <a:rPr lang="en-US" sz="1600" dirty="0">
                <a:latin typeface="Muli"/>
              </a:rPr>
              <a:t> </a:t>
            </a:r>
            <a:r>
              <a:rPr lang="en-US" sz="1600" dirty="0" err="1">
                <a:latin typeface="Muli"/>
              </a:rPr>
              <a:t>này</a:t>
            </a:r>
            <a:r>
              <a:rPr lang="vi-VN" sz="1600" dirty="0">
                <a:latin typeface="Muli"/>
              </a:rPr>
              <a:t>, chúng t</a:t>
            </a:r>
            <a:r>
              <a:rPr lang="en-US" sz="1600" dirty="0">
                <a:latin typeface="Muli"/>
              </a:rPr>
              <a:t>a</a:t>
            </a:r>
            <a:r>
              <a:rPr lang="vi-VN" sz="1600" dirty="0">
                <a:latin typeface="Muli"/>
              </a:rPr>
              <a:t> sẽ </a:t>
            </a:r>
            <a:r>
              <a:rPr lang="en-US" sz="1600" dirty="0" err="1">
                <a:latin typeface="Muli"/>
              </a:rPr>
              <a:t>tìm</a:t>
            </a:r>
            <a:r>
              <a:rPr lang="en-US" sz="1600" dirty="0">
                <a:latin typeface="Muli"/>
              </a:rPr>
              <a:t> </a:t>
            </a:r>
            <a:r>
              <a:rPr lang="en-US" sz="1600" dirty="0" err="1">
                <a:latin typeface="Muli"/>
              </a:rPr>
              <a:t>hiểu</a:t>
            </a:r>
            <a:r>
              <a:rPr lang="en-US" sz="1600" dirty="0">
                <a:latin typeface="Muli"/>
              </a:rPr>
              <a:t> </a:t>
            </a:r>
            <a:r>
              <a:rPr lang="en-US" sz="1600" dirty="0" err="1">
                <a:latin typeface="Muli"/>
              </a:rPr>
              <a:t>cách</a:t>
            </a:r>
            <a:r>
              <a:rPr lang="en-US" sz="1600" dirty="0">
                <a:latin typeface="Muli"/>
              </a:rPr>
              <a:t> </a:t>
            </a:r>
            <a:r>
              <a:rPr lang="vi-VN" sz="1600" dirty="0">
                <a:latin typeface="Muli"/>
              </a:rPr>
              <a:t>tạo ra một mô hình có thể phân loại hình ảnh nào là 3 hoặc 7.</a:t>
            </a:r>
            <a:endParaRPr lang="en-US" sz="1600" dirty="0">
              <a:latin typeface="Muli"/>
            </a:endParaRPr>
          </a:p>
          <a:p>
            <a:pPr algn="just"/>
            <a:r>
              <a:rPr lang="en-US" sz="1600" dirty="0" err="1">
                <a:latin typeface="Muli"/>
              </a:rPr>
              <a:t>Tải</a:t>
            </a:r>
            <a:r>
              <a:rPr lang="en-US" sz="1600" dirty="0">
                <a:latin typeface="Muli"/>
              </a:rPr>
              <a:t> </a:t>
            </a:r>
            <a:r>
              <a:rPr lang="en-US" sz="1600" dirty="0" err="1">
                <a:latin typeface="Muli"/>
              </a:rPr>
              <a:t>tập</a:t>
            </a:r>
            <a:r>
              <a:rPr lang="en-US" sz="1600" dirty="0">
                <a:latin typeface="Muli"/>
              </a:rPr>
              <a:t> </a:t>
            </a:r>
            <a:r>
              <a:rPr lang="en-US" sz="1600" dirty="0" err="1">
                <a:latin typeface="Muli"/>
              </a:rPr>
              <a:t>dữ</a:t>
            </a:r>
            <a:r>
              <a:rPr lang="en-US" sz="1600" dirty="0">
                <a:latin typeface="Muli"/>
              </a:rPr>
              <a:t> </a:t>
            </a:r>
            <a:r>
              <a:rPr lang="en-US" sz="1600" dirty="0" err="1">
                <a:latin typeface="Muli"/>
              </a:rPr>
              <a:t>liệu</a:t>
            </a:r>
            <a:r>
              <a:rPr lang="en-US" sz="1600" dirty="0">
                <a:latin typeface="Muli"/>
              </a:rPr>
              <a:t> MNIST </a:t>
            </a:r>
            <a:r>
              <a:rPr lang="en-US" sz="1600" dirty="0" err="1">
                <a:latin typeface="Muli"/>
              </a:rPr>
              <a:t>chứa</a:t>
            </a:r>
            <a:r>
              <a:rPr lang="en-US" sz="1600" dirty="0">
                <a:latin typeface="Muli"/>
              </a:rPr>
              <a:t> </a:t>
            </a:r>
            <a:r>
              <a:rPr lang="en-US" sz="1600" dirty="0" err="1">
                <a:latin typeface="Muli"/>
              </a:rPr>
              <a:t>các</a:t>
            </a:r>
            <a:r>
              <a:rPr lang="en-US" sz="1600" dirty="0">
                <a:latin typeface="Muli"/>
              </a:rPr>
              <a:t> </a:t>
            </a:r>
            <a:r>
              <a:rPr lang="en-US" sz="1600" dirty="0" err="1">
                <a:latin typeface="Muli"/>
              </a:rPr>
              <a:t>hình</a:t>
            </a:r>
            <a:r>
              <a:rPr lang="en-US" sz="1600" dirty="0">
                <a:latin typeface="Muli"/>
              </a:rPr>
              <a:t> </a:t>
            </a:r>
            <a:r>
              <a:rPr lang="en-US" sz="1600" dirty="0" err="1">
                <a:latin typeface="Muli"/>
              </a:rPr>
              <a:t>ảnh</a:t>
            </a:r>
            <a:r>
              <a:rPr lang="en-US" sz="1600" dirty="0">
                <a:latin typeface="Muli"/>
              </a:rPr>
              <a:t> </a:t>
            </a:r>
            <a:r>
              <a:rPr lang="en-US" sz="1600" dirty="0" err="1">
                <a:latin typeface="Muli"/>
              </a:rPr>
              <a:t>chữ</a:t>
            </a:r>
            <a:r>
              <a:rPr lang="en-US" sz="1600" dirty="0">
                <a:latin typeface="Muli"/>
              </a:rPr>
              <a:t> </a:t>
            </a:r>
            <a:r>
              <a:rPr lang="en-US" sz="1600" dirty="0" err="1">
                <a:latin typeface="Muli"/>
              </a:rPr>
              <a:t>số</a:t>
            </a:r>
            <a:r>
              <a:rPr lang="en-US" sz="1600" dirty="0">
                <a:latin typeface="Muli"/>
              </a:rPr>
              <a:t>:</a:t>
            </a:r>
            <a:endParaRPr lang="en-US" sz="1600" dirty="0"/>
          </a:p>
          <a:p>
            <a:pPr algn="just"/>
            <a:r>
              <a:rPr lang="vi-VN" dirty="0">
                <a:latin typeface="Muli"/>
              </a:rPr>
              <a:t> </a:t>
            </a:r>
            <a:endParaRPr lang="en-US" dirty="0">
              <a:latin typeface="Muli"/>
            </a:endParaRPr>
          </a:p>
          <a:p>
            <a:endParaRPr lang="en-US" sz="2000" dirty="0">
              <a:latin typeface="Muli"/>
            </a:endParaRPr>
          </a:p>
        </p:txBody>
      </p:sp>
      <p:sp>
        <p:nvSpPr>
          <p:cNvPr id="4" name="TextBox 3">
            <a:extLst>
              <a:ext uri="{FF2B5EF4-FFF2-40B4-BE49-F238E27FC236}">
                <a16:creationId xmlns:a16="http://schemas.microsoft.com/office/drawing/2014/main" id="{85B526A5-1987-409A-946E-AE41C5F30B5C}"/>
              </a:ext>
            </a:extLst>
          </p:cNvPr>
          <p:cNvSpPr txBox="1"/>
          <p:nvPr/>
        </p:nvSpPr>
        <p:spPr>
          <a:xfrm>
            <a:off x="550393" y="1991885"/>
            <a:ext cx="4154341" cy="388120"/>
          </a:xfrm>
          <a:prstGeom prst="rect">
            <a:avLst/>
          </a:prstGeom>
          <a:noFill/>
        </p:spPr>
        <p:txBody>
          <a:bodyPr wrap="square">
            <a:spAutoFit/>
          </a:bodyPr>
          <a:lstStyle/>
          <a:p>
            <a:pPr marL="0" marR="0">
              <a:lnSpc>
                <a:spcPct val="150000"/>
              </a:lnSpc>
              <a:spcBef>
                <a:spcPts val="0"/>
              </a:spcBef>
              <a:spcAft>
                <a:spcPts val="0"/>
              </a:spcAft>
            </a:pPr>
            <a:r>
              <a:rPr lang="en-US" dirty="0">
                <a:solidFill>
                  <a:srgbClr val="000088"/>
                </a:solidFill>
                <a:effectLst/>
                <a:latin typeface="CourierNewPSMT"/>
                <a:ea typeface="Calibri" panose="020F0502020204030204" pitchFamily="34" charset="0"/>
                <a:cs typeface="Times New Roman" panose="02020603050405020304" pitchFamily="18" charset="0"/>
              </a:rPr>
              <a:t>path </a:t>
            </a:r>
            <a:r>
              <a:rPr lang="en-US" dirty="0">
                <a:solidFill>
                  <a:srgbClr val="555555"/>
                </a:solidFill>
                <a:effectLst/>
                <a:latin typeface="CourierNewPSMT"/>
                <a:ea typeface="Calibri" panose="020F0502020204030204" pitchFamily="34" charset="0"/>
                <a:cs typeface="Times New Roman" panose="02020603050405020304" pitchFamily="18" charset="0"/>
              </a:rPr>
              <a:t>= </a:t>
            </a:r>
            <a:r>
              <a:rPr lang="en-US" dirty="0" err="1">
                <a:solidFill>
                  <a:srgbClr val="000088"/>
                </a:solidFill>
                <a:effectLst/>
                <a:latin typeface="CourierNewPSMT"/>
                <a:ea typeface="Calibri" panose="020F0502020204030204" pitchFamily="34" charset="0"/>
                <a:cs typeface="Times New Roman" panose="02020603050405020304" pitchFamily="18" charset="0"/>
              </a:rPr>
              <a:t>untar_data</a:t>
            </a:r>
            <a:r>
              <a:rPr lang="en-US" dirty="0">
                <a:solidFill>
                  <a:srgbClr val="000000"/>
                </a:solidFill>
                <a:effectLst/>
                <a:latin typeface="CourierNewPSMT"/>
                <a:ea typeface="Calibri" panose="020F0502020204030204" pitchFamily="34" charset="0"/>
                <a:cs typeface="Times New Roman" panose="02020603050405020304" pitchFamily="18" charset="0"/>
              </a:rPr>
              <a:t>(</a:t>
            </a:r>
            <a:r>
              <a:rPr lang="en-US" dirty="0" err="1">
                <a:solidFill>
                  <a:srgbClr val="000088"/>
                </a:solidFill>
                <a:effectLst/>
                <a:latin typeface="CourierNewPSMT"/>
                <a:ea typeface="Calibri" panose="020F0502020204030204" pitchFamily="34" charset="0"/>
                <a:cs typeface="Times New Roman" panose="02020603050405020304" pitchFamily="18" charset="0"/>
              </a:rPr>
              <a:t>URLs</a:t>
            </a:r>
            <a:r>
              <a:rPr lang="en-US" dirty="0" err="1">
                <a:solidFill>
                  <a:srgbClr val="555555"/>
                </a:solidFill>
                <a:effectLst/>
                <a:latin typeface="CourierNewPSMT"/>
                <a:ea typeface="Calibri" panose="020F0502020204030204" pitchFamily="34" charset="0"/>
                <a:cs typeface="Times New Roman" panose="02020603050405020304" pitchFamily="18" charset="0"/>
              </a:rPr>
              <a:t>.</a:t>
            </a:r>
            <a:r>
              <a:rPr lang="en-US" dirty="0" err="1">
                <a:solidFill>
                  <a:srgbClr val="000088"/>
                </a:solidFill>
                <a:effectLst/>
                <a:latin typeface="CourierNewPSMT"/>
                <a:ea typeface="Calibri" panose="020F0502020204030204" pitchFamily="34" charset="0"/>
                <a:cs typeface="Times New Roman" panose="02020603050405020304" pitchFamily="18" charset="0"/>
              </a:rPr>
              <a:t>MNIST_SAMPLE</a:t>
            </a:r>
            <a:r>
              <a:rPr lang="en-US" dirty="0">
                <a:solidFill>
                  <a:srgbClr val="000000"/>
                </a:solidFill>
                <a:effectLst/>
                <a:latin typeface="CourierNewPSMT"/>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3E0B01D-4A7E-45F3-8AFD-6DD99BB9FAAD}"/>
              </a:ext>
            </a:extLst>
          </p:cNvPr>
          <p:cNvSpPr txBox="1"/>
          <p:nvPr/>
        </p:nvSpPr>
        <p:spPr>
          <a:xfrm>
            <a:off x="550393" y="2349565"/>
            <a:ext cx="4737918" cy="307777"/>
          </a:xfrm>
          <a:prstGeom prst="rect">
            <a:avLst/>
          </a:prstGeom>
          <a:noFill/>
        </p:spPr>
        <p:txBody>
          <a:bodyPr wrap="square">
            <a:spAutoFit/>
          </a:bodyPr>
          <a:lstStyle/>
          <a:p>
            <a:r>
              <a:rPr lang="en-US" b="0" i="0" dirty="0">
                <a:solidFill>
                  <a:srgbClr val="000088"/>
                </a:solidFill>
                <a:effectLst/>
                <a:latin typeface="CourierNewPSMT"/>
              </a:rPr>
              <a:t>path</a:t>
            </a:r>
            <a:r>
              <a:rPr lang="en-US" b="0" i="0" dirty="0">
                <a:solidFill>
                  <a:srgbClr val="555555"/>
                </a:solidFill>
                <a:effectLst/>
                <a:latin typeface="CourierNewPSMT"/>
              </a:rPr>
              <a:t>.</a:t>
            </a:r>
            <a:r>
              <a:rPr lang="en-US" b="0" i="0" dirty="0">
                <a:solidFill>
                  <a:srgbClr val="000088"/>
                </a:solidFill>
                <a:effectLst/>
                <a:latin typeface="CourierNewPSMT"/>
              </a:rPr>
              <a:t>ls</a:t>
            </a:r>
            <a:r>
              <a:rPr lang="en-US" b="0" i="0" dirty="0">
                <a:solidFill>
                  <a:srgbClr val="000000"/>
                </a:solidFill>
                <a:effectLst/>
                <a:latin typeface="CourierNewPSMT"/>
              </a:rPr>
              <a:t>()</a:t>
            </a:r>
            <a:r>
              <a:rPr lang="en-US" dirty="0"/>
              <a:t> </a:t>
            </a:r>
          </a:p>
        </p:txBody>
      </p:sp>
      <p:sp>
        <p:nvSpPr>
          <p:cNvPr id="8" name="TextBox 7">
            <a:extLst>
              <a:ext uri="{FF2B5EF4-FFF2-40B4-BE49-F238E27FC236}">
                <a16:creationId xmlns:a16="http://schemas.microsoft.com/office/drawing/2014/main" id="{912C75F3-3FE6-40D7-AA95-9A185D04FCEE}"/>
              </a:ext>
            </a:extLst>
          </p:cNvPr>
          <p:cNvSpPr txBox="1"/>
          <p:nvPr/>
        </p:nvSpPr>
        <p:spPr>
          <a:xfrm>
            <a:off x="499789" y="2803582"/>
            <a:ext cx="3785632" cy="1546577"/>
          </a:xfrm>
          <a:prstGeom prst="rect">
            <a:avLst/>
          </a:prstGeom>
          <a:noFill/>
        </p:spPr>
        <p:txBody>
          <a:bodyPr wrap="square">
            <a:spAutoFit/>
          </a:bodyPr>
          <a:lstStyle/>
          <a:p>
            <a:r>
              <a:rPr kumimoji="0" lang="en-US" altLang="en-US" sz="1050" b="0" i="0" u="none" strike="noStrike" cap="none" normalizeH="0" baseline="0" dirty="0">
                <a:ln>
                  <a:noFill/>
                </a:ln>
                <a:solidFill>
                  <a:srgbClr val="000000"/>
                </a:solidFill>
                <a:effectLst/>
                <a:latin typeface="Courier New" panose="02070309020205020404" pitchFamily="49" charset="0"/>
              </a:rPr>
              <a:t>(#3) [Path('C:/Users/PC/.</a:t>
            </a:r>
            <a:r>
              <a:rPr kumimoji="0" lang="en-US" altLang="en-US" sz="1050" b="0" i="0" u="none" strike="noStrike" cap="none" normalizeH="0" baseline="0" dirty="0" err="1">
                <a:ln>
                  <a:noFill/>
                </a:ln>
                <a:solidFill>
                  <a:srgbClr val="000000"/>
                </a:solidFill>
                <a:effectLst/>
                <a:latin typeface="Courier New" panose="02070309020205020404" pitchFamily="49" charset="0"/>
              </a:rPr>
              <a:t>fastai</a:t>
            </a:r>
            <a:r>
              <a:rPr kumimoji="0" lang="en-US" altLang="en-US" sz="1050" b="0" i="0" u="none" strike="noStrike" cap="none" normalizeH="0" baseline="0" dirty="0">
                <a:ln>
                  <a:noFill/>
                </a:ln>
                <a:solidFill>
                  <a:srgbClr val="000000"/>
                </a:solidFill>
                <a:effectLst/>
                <a:latin typeface="Courier New" panose="02070309020205020404" pitchFamily="49" charset="0"/>
              </a:rPr>
              <a:t>/data/</a:t>
            </a:r>
            <a:r>
              <a:rPr kumimoji="0" lang="en-US" altLang="en-US" sz="1050" b="0" i="0" u="none" strike="noStrike" cap="none" normalizeH="0" baseline="0" dirty="0" err="1">
                <a:ln>
                  <a:noFill/>
                </a:ln>
                <a:solidFill>
                  <a:srgbClr val="000000"/>
                </a:solidFill>
                <a:effectLst/>
                <a:latin typeface="Courier New" panose="02070309020205020404" pitchFamily="49" charset="0"/>
              </a:rPr>
              <a:t>mnist_sample</a:t>
            </a:r>
            <a:r>
              <a:rPr kumimoji="0" lang="en-US" altLang="en-US" sz="1050" b="0" i="0" u="none" strike="noStrike" cap="none" normalizeH="0" baseline="0" dirty="0">
                <a:ln>
                  <a:noFill/>
                </a:ln>
                <a:solidFill>
                  <a:srgbClr val="000000"/>
                </a:solidFill>
                <a:effectLst/>
                <a:latin typeface="Courier New" panose="02070309020205020404" pitchFamily="49" charset="0"/>
              </a:rPr>
              <a:t>/labels.csv’),</a:t>
            </a:r>
          </a:p>
          <a:p>
            <a:r>
              <a:rPr lang="en-US" altLang="en-US" sz="1050" dirty="0">
                <a:latin typeface="Courier New" panose="02070309020205020404" pitchFamily="49" charset="0"/>
              </a:rPr>
              <a:t>&gt;</a:t>
            </a:r>
            <a:r>
              <a:rPr kumimoji="0" lang="en-US" altLang="en-US" sz="1050" b="0" i="0" u="none" strike="noStrike" cap="none" normalizeH="0" baseline="0" dirty="0">
                <a:ln>
                  <a:noFill/>
                </a:ln>
                <a:solidFill>
                  <a:srgbClr val="000000"/>
                </a:solidFill>
                <a:effectLst/>
                <a:latin typeface="Courier New" panose="02070309020205020404" pitchFamily="49" charset="0"/>
              </a:rPr>
              <a:t>Path('C:/Users/PC/.</a:t>
            </a:r>
            <a:r>
              <a:rPr kumimoji="0" lang="en-US" altLang="en-US" sz="1050" b="0" i="0" u="none" strike="noStrike" cap="none" normalizeH="0" baseline="0" dirty="0" err="1">
                <a:ln>
                  <a:noFill/>
                </a:ln>
                <a:solidFill>
                  <a:srgbClr val="000000"/>
                </a:solidFill>
                <a:effectLst/>
                <a:latin typeface="Courier New" panose="02070309020205020404" pitchFamily="49" charset="0"/>
              </a:rPr>
              <a:t>fastai</a:t>
            </a:r>
            <a:r>
              <a:rPr kumimoji="0" lang="en-US" altLang="en-US" sz="1050" b="0" i="0" u="none" strike="noStrike" cap="none" normalizeH="0" baseline="0" dirty="0">
                <a:ln>
                  <a:noFill/>
                </a:ln>
                <a:solidFill>
                  <a:srgbClr val="000000"/>
                </a:solidFill>
                <a:effectLst/>
                <a:latin typeface="Courier New" panose="02070309020205020404" pitchFamily="49" charset="0"/>
              </a:rPr>
              <a:t>/data/</a:t>
            </a:r>
            <a:r>
              <a:rPr kumimoji="0" lang="en-US" altLang="en-US" sz="1050" b="0" i="0" u="none" strike="noStrike" cap="none" normalizeH="0" baseline="0" dirty="0" err="1">
                <a:ln>
                  <a:noFill/>
                </a:ln>
                <a:solidFill>
                  <a:srgbClr val="000000"/>
                </a:solidFill>
                <a:effectLst/>
                <a:latin typeface="Courier New" panose="02070309020205020404" pitchFamily="49" charset="0"/>
              </a:rPr>
              <a:t>mnist_sample</a:t>
            </a:r>
            <a:r>
              <a:rPr kumimoji="0" lang="en-US" altLang="en-US" sz="1050" b="0" i="0" u="none" strike="noStrike" cap="none" normalizeH="0" baseline="0" dirty="0">
                <a:ln>
                  <a:noFill/>
                </a:ln>
                <a:solidFill>
                  <a:srgbClr val="000000"/>
                </a:solidFill>
                <a:effectLst/>
                <a:latin typeface="Courier New" panose="02070309020205020404" pitchFamily="49" charset="0"/>
              </a:rPr>
              <a:t>/train’),</a:t>
            </a:r>
          </a:p>
          <a:p>
            <a:r>
              <a:rPr lang="en-US" altLang="en-US" sz="1050" dirty="0">
                <a:latin typeface="Courier New" panose="02070309020205020404" pitchFamily="49" charset="0"/>
              </a:rPr>
              <a:t>&gt;</a:t>
            </a:r>
            <a:r>
              <a:rPr kumimoji="0" lang="en-US" altLang="en-US" sz="1050" b="0" i="0" u="none" strike="noStrike" cap="none" normalizeH="0" baseline="0" dirty="0">
                <a:ln>
                  <a:noFill/>
                </a:ln>
                <a:solidFill>
                  <a:srgbClr val="000000"/>
                </a:solidFill>
                <a:effectLst/>
                <a:latin typeface="Courier New" panose="02070309020205020404" pitchFamily="49" charset="0"/>
              </a:rPr>
              <a:t>Path('C:/Users/PC/.</a:t>
            </a:r>
            <a:r>
              <a:rPr kumimoji="0" lang="en-US" altLang="en-US" sz="1050" b="0" i="0" u="none" strike="noStrike" cap="none" normalizeH="0" baseline="0" dirty="0" err="1">
                <a:ln>
                  <a:noFill/>
                </a:ln>
                <a:solidFill>
                  <a:srgbClr val="000000"/>
                </a:solidFill>
                <a:effectLst/>
                <a:latin typeface="Courier New" panose="02070309020205020404" pitchFamily="49" charset="0"/>
              </a:rPr>
              <a:t>fastai</a:t>
            </a:r>
            <a:r>
              <a:rPr kumimoji="0" lang="en-US" altLang="en-US" sz="1050" b="0" i="0" u="none" strike="noStrike" cap="none" normalizeH="0" baseline="0" dirty="0">
                <a:ln>
                  <a:noFill/>
                </a:ln>
                <a:solidFill>
                  <a:srgbClr val="000000"/>
                </a:solidFill>
                <a:effectLst/>
                <a:latin typeface="Courier New" panose="02070309020205020404" pitchFamily="49" charset="0"/>
              </a:rPr>
              <a:t>/data/</a:t>
            </a:r>
            <a:r>
              <a:rPr kumimoji="0" lang="en-US" altLang="en-US" sz="1050" b="0" i="0" u="none" strike="noStrike" cap="none" normalizeH="0" baseline="0" dirty="0" err="1">
                <a:ln>
                  <a:noFill/>
                </a:ln>
                <a:solidFill>
                  <a:srgbClr val="000000"/>
                </a:solidFill>
                <a:effectLst/>
                <a:latin typeface="Courier New" panose="02070309020205020404" pitchFamily="49" charset="0"/>
              </a:rPr>
              <a:t>mnist_sample</a:t>
            </a:r>
            <a:r>
              <a:rPr kumimoji="0" lang="en-US" altLang="en-US" sz="1050" b="0" i="0" u="none" strike="noStrike" cap="none" normalizeH="0" baseline="0" dirty="0">
                <a:ln>
                  <a:noFill/>
                </a:ln>
                <a:solidFill>
                  <a:srgbClr val="000000"/>
                </a:solidFill>
                <a:effectLst/>
                <a:latin typeface="Courier New" panose="02070309020205020404" pitchFamily="49" charset="0"/>
              </a:rPr>
              <a:t>/valid')]</a:t>
            </a:r>
            <a:r>
              <a:rPr kumimoji="0" lang="en-US" altLang="en-US" sz="7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1050" b="0" i="0" dirty="0">
              <a:solidFill>
                <a:srgbClr val="404040"/>
              </a:solidFill>
              <a:effectLst/>
              <a:latin typeface="CourierNewPSMT"/>
            </a:endParaRPr>
          </a:p>
          <a:p>
            <a:r>
              <a:rPr lang="en-US" sz="1050" dirty="0"/>
              <a:t> </a:t>
            </a:r>
          </a:p>
        </p:txBody>
      </p:sp>
      <p:sp>
        <p:nvSpPr>
          <p:cNvPr id="12" name="TextBox 11">
            <a:extLst>
              <a:ext uri="{FF2B5EF4-FFF2-40B4-BE49-F238E27FC236}">
                <a16:creationId xmlns:a16="http://schemas.microsoft.com/office/drawing/2014/main" id="{9B492F23-8F44-4765-B0C9-5DDD424585BD}"/>
              </a:ext>
            </a:extLst>
          </p:cNvPr>
          <p:cNvSpPr txBox="1"/>
          <p:nvPr/>
        </p:nvSpPr>
        <p:spPr>
          <a:xfrm>
            <a:off x="4646935" y="2094894"/>
            <a:ext cx="2389237" cy="523220"/>
          </a:xfrm>
          <a:prstGeom prst="rect">
            <a:avLst/>
          </a:prstGeom>
          <a:noFill/>
        </p:spPr>
        <p:txBody>
          <a:bodyPr wrap="square">
            <a:spAutoFit/>
          </a:bodyPr>
          <a:lstStyle/>
          <a:p>
            <a:r>
              <a:rPr lang="en-US" b="0" i="0" dirty="0">
                <a:solidFill>
                  <a:srgbClr val="000000"/>
                </a:solidFill>
                <a:effectLst/>
                <a:latin typeface="CourierNewPSMT"/>
              </a:rPr>
              <a:t>(</a:t>
            </a:r>
            <a:r>
              <a:rPr lang="en-US" b="0" i="0" dirty="0">
                <a:solidFill>
                  <a:srgbClr val="000088"/>
                </a:solidFill>
                <a:effectLst/>
                <a:latin typeface="CourierNewPSMT"/>
              </a:rPr>
              <a:t>path</a:t>
            </a:r>
            <a:r>
              <a:rPr lang="en-US" b="0" i="0" dirty="0">
                <a:solidFill>
                  <a:srgbClr val="555555"/>
                </a:solidFill>
                <a:effectLst/>
                <a:latin typeface="CourierNewPSMT"/>
              </a:rPr>
              <a:t>/</a:t>
            </a:r>
            <a:r>
              <a:rPr lang="en-US" b="0" i="0" dirty="0">
                <a:solidFill>
                  <a:srgbClr val="CC3300"/>
                </a:solidFill>
                <a:effectLst/>
                <a:latin typeface="CourierNewPSMT"/>
              </a:rPr>
              <a:t>'train'</a:t>
            </a:r>
            <a:r>
              <a:rPr lang="en-US" b="0" i="0" dirty="0">
                <a:solidFill>
                  <a:srgbClr val="000000"/>
                </a:solidFill>
                <a:effectLst/>
                <a:latin typeface="CourierNewPSMT"/>
              </a:rPr>
              <a:t>)</a:t>
            </a:r>
            <a:r>
              <a:rPr lang="en-US" b="0" i="0" dirty="0">
                <a:solidFill>
                  <a:srgbClr val="555555"/>
                </a:solidFill>
                <a:effectLst/>
                <a:latin typeface="CourierNewPSMT"/>
              </a:rPr>
              <a:t>.</a:t>
            </a:r>
            <a:r>
              <a:rPr lang="en-US" b="0" i="0" dirty="0">
                <a:solidFill>
                  <a:srgbClr val="000088"/>
                </a:solidFill>
                <a:effectLst/>
                <a:latin typeface="CourierNewPSMT"/>
              </a:rPr>
              <a:t>ls</a:t>
            </a:r>
            <a:r>
              <a:rPr lang="en-US" b="0" i="0" dirty="0">
                <a:solidFill>
                  <a:srgbClr val="000000"/>
                </a:solidFill>
                <a:effectLst/>
                <a:latin typeface="CourierNewPSMT"/>
              </a:rPr>
              <a:t>()</a:t>
            </a:r>
            <a:r>
              <a:rPr lang="en-US" dirty="0"/>
              <a:t> </a:t>
            </a:r>
            <a:br>
              <a:rPr lang="en-US" dirty="0"/>
            </a:br>
            <a:endParaRPr lang="en-US" dirty="0"/>
          </a:p>
        </p:txBody>
      </p:sp>
      <p:sp>
        <p:nvSpPr>
          <p:cNvPr id="14" name="TextBox 13">
            <a:extLst>
              <a:ext uri="{FF2B5EF4-FFF2-40B4-BE49-F238E27FC236}">
                <a16:creationId xmlns:a16="http://schemas.microsoft.com/office/drawing/2014/main" id="{1D4FEE75-CAE5-424E-B816-FD3F3A17BCA8}"/>
              </a:ext>
            </a:extLst>
          </p:cNvPr>
          <p:cNvSpPr txBox="1"/>
          <p:nvPr/>
        </p:nvSpPr>
        <p:spPr>
          <a:xfrm>
            <a:off x="4704734" y="2405200"/>
            <a:ext cx="4575686" cy="261610"/>
          </a:xfrm>
          <a:prstGeom prst="rect">
            <a:avLst/>
          </a:prstGeom>
          <a:noFill/>
        </p:spPr>
        <p:txBody>
          <a:bodyPr wrap="square">
            <a:spAutoFit/>
          </a:bodyPr>
          <a:lstStyle/>
          <a:p>
            <a:r>
              <a:rPr lang="fr-FR" sz="1100" b="0" i="0" dirty="0">
                <a:solidFill>
                  <a:srgbClr val="404040"/>
                </a:solidFill>
                <a:effectLst/>
                <a:latin typeface="CourierNewPSMT"/>
              </a:rPr>
              <a:t>(#2) [Path('train/7'),Path('train/3')]</a:t>
            </a:r>
            <a:r>
              <a:rPr lang="fr-FR" sz="1100" dirty="0"/>
              <a:t> </a:t>
            </a:r>
            <a:endParaRPr lang="en-US" sz="1100" dirty="0"/>
          </a:p>
        </p:txBody>
      </p:sp>
      <p:sp>
        <p:nvSpPr>
          <p:cNvPr id="18" name="TextBox 17">
            <a:extLst>
              <a:ext uri="{FF2B5EF4-FFF2-40B4-BE49-F238E27FC236}">
                <a16:creationId xmlns:a16="http://schemas.microsoft.com/office/drawing/2014/main" id="{78233901-C047-41DF-95CE-3823126BB0DD}"/>
              </a:ext>
            </a:extLst>
          </p:cNvPr>
          <p:cNvSpPr txBox="1"/>
          <p:nvPr/>
        </p:nvSpPr>
        <p:spPr>
          <a:xfrm>
            <a:off x="4646935" y="2862075"/>
            <a:ext cx="4575686" cy="738664"/>
          </a:xfrm>
          <a:prstGeom prst="rect">
            <a:avLst/>
          </a:prstGeom>
          <a:noFill/>
        </p:spPr>
        <p:txBody>
          <a:bodyPr wrap="square">
            <a:spAutoFit/>
          </a:bodyPr>
          <a:lstStyle/>
          <a:p>
            <a:r>
              <a:rPr lang="en-US" b="0" i="0" dirty="0">
                <a:solidFill>
                  <a:srgbClr val="000088"/>
                </a:solidFill>
                <a:effectLst/>
                <a:latin typeface="CourierNewPSMT"/>
              </a:rPr>
              <a:t>threes </a:t>
            </a:r>
            <a:r>
              <a:rPr lang="en-US" b="0" i="0" dirty="0">
                <a:solidFill>
                  <a:srgbClr val="555555"/>
                </a:solidFill>
                <a:effectLst/>
                <a:latin typeface="CourierNewPSMT"/>
              </a:rPr>
              <a:t>= </a:t>
            </a:r>
            <a:r>
              <a:rPr lang="en-US" b="0" i="0" dirty="0">
                <a:solidFill>
                  <a:srgbClr val="000000"/>
                </a:solidFill>
                <a:effectLst/>
                <a:latin typeface="CourierNewPSMT"/>
              </a:rPr>
              <a:t>(</a:t>
            </a:r>
            <a:r>
              <a:rPr lang="en-US" b="0" i="0" dirty="0">
                <a:solidFill>
                  <a:srgbClr val="000088"/>
                </a:solidFill>
                <a:effectLst/>
                <a:latin typeface="CourierNewPSMT"/>
              </a:rPr>
              <a:t>path</a:t>
            </a:r>
            <a:r>
              <a:rPr lang="en-US" b="0" i="0" dirty="0">
                <a:solidFill>
                  <a:srgbClr val="555555"/>
                </a:solidFill>
                <a:effectLst/>
                <a:latin typeface="CourierNewPSMT"/>
              </a:rPr>
              <a:t>/</a:t>
            </a:r>
            <a:r>
              <a:rPr lang="en-US" b="0" i="0" dirty="0">
                <a:solidFill>
                  <a:srgbClr val="CC3300"/>
                </a:solidFill>
                <a:effectLst/>
                <a:latin typeface="CourierNewPSMT"/>
              </a:rPr>
              <a:t>'train'</a:t>
            </a:r>
            <a:r>
              <a:rPr lang="en-US" b="0" i="0" dirty="0">
                <a:solidFill>
                  <a:srgbClr val="555555"/>
                </a:solidFill>
                <a:effectLst/>
                <a:latin typeface="CourierNewPSMT"/>
              </a:rPr>
              <a:t>/</a:t>
            </a:r>
            <a:r>
              <a:rPr lang="en-US" b="0" i="0" dirty="0">
                <a:solidFill>
                  <a:srgbClr val="CC3300"/>
                </a:solidFill>
                <a:effectLst/>
                <a:latin typeface="CourierNewPSMT"/>
              </a:rPr>
              <a:t>'3'</a:t>
            </a:r>
            <a:r>
              <a:rPr lang="en-US" b="0" i="0" dirty="0">
                <a:solidFill>
                  <a:srgbClr val="000000"/>
                </a:solidFill>
                <a:effectLst/>
                <a:latin typeface="CourierNewPSMT"/>
              </a:rPr>
              <a:t>)</a:t>
            </a:r>
            <a:r>
              <a:rPr lang="en-US" b="0" i="0" dirty="0">
                <a:solidFill>
                  <a:srgbClr val="555555"/>
                </a:solidFill>
                <a:effectLst/>
                <a:latin typeface="CourierNewPSMT"/>
              </a:rPr>
              <a:t>.</a:t>
            </a:r>
            <a:r>
              <a:rPr lang="en-US" b="0" i="0" dirty="0">
                <a:solidFill>
                  <a:srgbClr val="000088"/>
                </a:solidFill>
                <a:effectLst/>
                <a:latin typeface="CourierNewPSMT"/>
              </a:rPr>
              <a:t>ls</a:t>
            </a:r>
            <a:r>
              <a:rPr lang="en-US" b="0" i="0" dirty="0">
                <a:solidFill>
                  <a:srgbClr val="000000"/>
                </a:solidFill>
                <a:effectLst/>
                <a:latin typeface="CourierNewPSMT"/>
              </a:rPr>
              <a:t>()</a:t>
            </a:r>
            <a:r>
              <a:rPr lang="en-US" b="0" i="0" dirty="0">
                <a:solidFill>
                  <a:srgbClr val="555555"/>
                </a:solidFill>
                <a:effectLst/>
                <a:latin typeface="CourierNewPSMT"/>
              </a:rPr>
              <a:t>.</a:t>
            </a:r>
            <a:r>
              <a:rPr lang="en-US" b="0" i="0" dirty="0">
                <a:solidFill>
                  <a:srgbClr val="000088"/>
                </a:solidFill>
                <a:effectLst/>
                <a:latin typeface="CourierNewPSMT"/>
              </a:rPr>
              <a:t>sorted</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88"/>
                </a:solidFill>
                <a:effectLst/>
                <a:latin typeface="CourierNewPSMT"/>
              </a:rPr>
              <a:t>sevens </a:t>
            </a:r>
            <a:r>
              <a:rPr lang="en-US" b="0" i="0" dirty="0">
                <a:solidFill>
                  <a:srgbClr val="555555"/>
                </a:solidFill>
                <a:effectLst/>
                <a:latin typeface="CourierNewPSMT"/>
              </a:rPr>
              <a:t>= </a:t>
            </a:r>
            <a:r>
              <a:rPr lang="en-US" b="0" i="0" dirty="0">
                <a:solidFill>
                  <a:srgbClr val="000000"/>
                </a:solidFill>
                <a:effectLst/>
                <a:latin typeface="CourierNewPSMT"/>
              </a:rPr>
              <a:t>(</a:t>
            </a:r>
            <a:r>
              <a:rPr lang="en-US" b="0" i="0" dirty="0">
                <a:solidFill>
                  <a:srgbClr val="000088"/>
                </a:solidFill>
                <a:effectLst/>
                <a:latin typeface="CourierNewPSMT"/>
              </a:rPr>
              <a:t>path</a:t>
            </a:r>
            <a:r>
              <a:rPr lang="en-US" b="0" i="0" dirty="0">
                <a:solidFill>
                  <a:srgbClr val="555555"/>
                </a:solidFill>
                <a:effectLst/>
                <a:latin typeface="CourierNewPSMT"/>
              </a:rPr>
              <a:t>/</a:t>
            </a:r>
            <a:r>
              <a:rPr lang="en-US" b="0" i="0" dirty="0">
                <a:solidFill>
                  <a:srgbClr val="CC3300"/>
                </a:solidFill>
                <a:effectLst/>
                <a:latin typeface="CourierNewPSMT"/>
              </a:rPr>
              <a:t>'train'</a:t>
            </a:r>
            <a:r>
              <a:rPr lang="en-US" b="0" i="0" dirty="0">
                <a:solidFill>
                  <a:srgbClr val="555555"/>
                </a:solidFill>
                <a:effectLst/>
                <a:latin typeface="CourierNewPSMT"/>
              </a:rPr>
              <a:t>/</a:t>
            </a:r>
            <a:r>
              <a:rPr lang="en-US" b="0" i="0" dirty="0">
                <a:solidFill>
                  <a:srgbClr val="CC3300"/>
                </a:solidFill>
                <a:effectLst/>
                <a:latin typeface="CourierNewPSMT"/>
              </a:rPr>
              <a:t>'7'</a:t>
            </a:r>
            <a:r>
              <a:rPr lang="en-US" b="0" i="0" dirty="0">
                <a:solidFill>
                  <a:srgbClr val="000000"/>
                </a:solidFill>
                <a:effectLst/>
                <a:latin typeface="CourierNewPSMT"/>
              </a:rPr>
              <a:t>)</a:t>
            </a:r>
            <a:r>
              <a:rPr lang="en-US" b="0" i="0" dirty="0">
                <a:solidFill>
                  <a:srgbClr val="555555"/>
                </a:solidFill>
                <a:effectLst/>
                <a:latin typeface="CourierNewPSMT"/>
              </a:rPr>
              <a:t>.</a:t>
            </a:r>
            <a:r>
              <a:rPr lang="en-US" b="0" i="0" dirty="0">
                <a:solidFill>
                  <a:srgbClr val="000088"/>
                </a:solidFill>
                <a:effectLst/>
                <a:latin typeface="CourierNewPSMT"/>
              </a:rPr>
              <a:t>ls</a:t>
            </a:r>
            <a:r>
              <a:rPr lang="en-US" b="0" i="0" dirty="0">
                <a:solidFill>
                  <a:srgbClr val="000000"/>
                </a:solidFill>
                <a:effectLst/>
                <a:latin typeface="CourierNewPSMT"/>
              </a:rPr>
              <a:t>()</a:t>
            </a:r>
            <a:r>
              <a:rPr lang="en-US" b="0" i="0" dirty="0">
                <a:solidFill>
                  <a:srgbClr val="555555"/>
                </a:solidFill>
                <a:effectLst/>
                <a:latin typeface="CourierNewPSMT"/>
              </a:rPr>
              <a:t>.</a:t>
            </a:r>
            <a:r>
              <a:rPr lang="en-US" b="0" i="0" dirty="0">
                <a:solidFill>
                  <a:srgbClr val="000088"/>
                </a:solidFill>
                <a:effectLst/>
                <a:latin typeface="CourierNewPSMT"/>
              </a:rPr>
              <a:t>sorted</a:t>
            </a:r>
            <a:r>
              <a:rPr lang="en-US" b="0" i="0" dirty="0">
                <a:solidFill>
                  <a:srgbClr val="000000"/>
                </a:solidFill>
                <a:effectLst/>
                <a:latin typeface="CourierNewPSMT"/>
              </a:rPr>
              <a:t>()</a:t>
            </a:r>
          </a:p>
          <a:p>
            <a:r>
              <a:rPr lang="en-US" b="0" i="0" dirty="0">
                <a:solidFill>
                  <a:srgbClr val="000088"/>
                </a:solidFill>
                <a:effectLst/>
                <a:latin typeface="CourierNewPSMT"/>
              </a:rPr>
              <a:t>threes</a:t>
            </a:r>
            <a:endParaRPr lang="en-US" dirty="0"/>
          </a:p>
        </p:txBody>
      </p:sp>
      <p:sp>
        <p:nvSpPr>
          <p:cNvPr id="17" name="TextBox 16">
            <a:extLst>
              <a:ext uri="{FF2B5EF4-FFF2-40B4-BE49-F238E27FC236}">
                <a16:creationId xmlns:a16="http://schemas.microsoft.com/office/drawing/2014/main" id="{754914FF-C5F6-45E5-B263-60A050A8C787}"/>
              </a:ext>
            </a:extLst>
          </p:cNvPr>
          <p:cNvSpPr txBox="1"/>
          <p:nvPr/>
        </p:nvSpPr>
        <p:spPr>
          <a:xfrm>
            <a:off x="4706414" y="3628016"/>
            <a:ext cx="3937797" cy="1492716"/>
          </a:xfrm>
          <a:prstGeom prst="rect">
            <a:avLst/>
          </a:prstGeom>
          <a:noFill/>
        </p:spPr>
        <p:txBody>
          <a:bodyPr wrap="square">
            <a:spAutoFit/>
          </a:bodyPr>
          <a:lstStyle/>
          <a:p>
            <a:r>
              <a:rPr lang="en-US" sz="1100" b="0" i="0" dirty="0">
                <a:solidFill>
                  <a:srgbClr val="404040"/>
                </a:solidFill>
                <a:effectLst/>
                <a:latin typeface="CourierNewPSMT"/>
              </a:rPr>
              <a:t>(#6131)</a:t>
            </a:r>
            <a:br>
              <a:rPr lang="en-US" sz="1100" b="0" i="0" dirty="0">
                <a:solidFill>
                  <a:srgbClr val="404040"/>
                </a:solidFill>
                <a:effectLst/>
                <a:latin typeface="CourierNewPSMT"/>
              </a:rPr>
            </a:br>
            <a:r>
              <a:rPr lang="en-US" sz="1100" b="0" i="0" dirty="0">
                <a:solidFill>
                  <a:srgbClr val="404040"/>
                </a:solidFill>
                <a:effectLst/>
                <a:latin typeface="CourierNewPSMT"/>
              </a:rPr>
              <a:t>[Path('train/3/10.png'),Path('train/3/10000.png'),Path('train/3/10011.png'),Path('train/3/10031.png'),Path('train/3/10034.png'),Path('train/3/10042.png'),Path('train/3/10052.png'),Path('train/3/1007.png'),Path('train/3/10074.png'),Path('train/3/10091.png')...]</a:t>
            </a:r>
            <a:r>
              <a:rPr lang="en-US" sz="1100" dirty="0"/>
              <a:t> </a:t>
            </a:r>
            <a:br>
              <a:rPr lang="en-US" dirty="0"/>
            </a:br>
            <a:endParaRPr lang="en-US" dirty="0"/>
          </a:p>
        </p:txBody>
      </p:sp>
    </p:spTree>
    <p:extLst>
      <p:ext uri="{BB962C8B-B14F-4D97-AF65-F5344CB8AC3E}">
        <p14:creationId xmlns:p14="http://schemas.microsoft.com/office/powerpoint/2010/main" val="55609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9341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Loss function </a:t>
            </a:r>
            <a:r>
              <a:rPr lang="en-US" dirty="0" err="1"/>
              <a:t>của</a:t>
            </a:r>
            <a:r>
              <a:rPr lang="en-US" dirty="0"/>
              <a:t> MNIST</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32406" y="653796"/>
            <a:ext cx="4073226" cy="3016210"/>
          </a:xfrm>
          <a:prstGeom prst="rect">
            <a:avLst/>
          </a:prstGeom>
          <a:noFill/>
        </p:spPr>
        <p:txBody>
          <a:bodyPr wrap="square">
            <a:spAutoFit/>
          </a:bodyPr>
          <a:lstStyle/>
          <a:p>
            <a:pPr algn="just"/>
            <a:r>
              <a:rPr lang="en-US" sz="1600" dirty="0" err="1">
                <a:latin typeface="Muli"/>
              </a:rPr>
              <a:t>Đảm</a:t>
            </a:r>
            <a:r>
              <a:rPr lang="en-US" sz="1600" dirty="0">
                <a:latin typeface="Muli"/>
              </a:rPr>
              <a:t> </a:t>
            </a:r>
            <a:r>
              <a:rPr lang="en-US" sz="1600" dirty="0" err="1">
                <a:latin typeface="Muli"/>
              </a:rPr>
              <a:t>bảo</a:t>
            </a:r>
            <a:r>
              <a:rPr lang="en-US" sz="1600" dirty="0">
                <a:latin typeface="Muli"/>
              </a:rPr>
              <a:t> </a:t>
            </a:r>
            <a:r>
              <a:rPr lang="en-US" sz="1600" dirty="0" err="1">
                <a:latin typeface="Muli"/>
              </a:rPr>
              <a:t>hàm</a:t>
            </a:r>
            <a:r>
              <a:rPr lang="en-US" sz="1600" dirty="0">
                <a:latin typeface="Muli"/>
              </a:rPr>
              <a:t> </a:t>
            </a:r>
            <a:r>
              <a:rPr lang="vi-VN" sz="1600" dirty="0">
                <a:solidFill>
                  <a:schemeClr val="tx1">
                    <a:lumMod val="50000"/>
                  </a:schemeClr>
                </a:solidFill>
                <a:latin typeface="Muli"/>
              </a:rPr>
              <a:t>mnist_loss </a:t>
            </a:r>
            <a:r>
              <a:rPr lang="en-US" sz="1600" dirty="0" err="1">
                <a:latin typeface="Muli"/>
              </a:rPr>
              <a:t>cho</a:t>
            </a:r>
            <a:r>
              <a:rPr lang="en-US" sz="1600" dirty="0">
                <a:latin typeface="Muli"/>
              </a:rPr>
              <a:t> </a:t>
            </a:r>
            <a:r>
              <a:rPr lang="vi-VN" sz="1600" dirty="0">
                <a:latin typeface="Muli"/>
              </a:rPr>
              <a:t>các dự đoán luôn nằm trong khoảng từ 0 đến 1. </a:t>
            </a:r>
            <a:r>
              <a:rPr lang="en-US" sz="1600" dirty="0">
                <a:latin typeface="Muli"/>
              </a:rPr>
              <a:t>Ta </a:t>
            </a:r>
            <a:r>
              <a:rPr lang="en-US" sz="1600" dirty="0" err="1">
                <a:latin typeface="Muli"/>
              </a:rPr>
              <a:t>sử</a:t>
            </a:r>
            <a:r>
              <a:rPr lang="en-US" sz="1600" dirty="0">
                <a:latin typeface="Muli"/>
              </a:rPr>
              <a:t> </a:t>
            </a:r>
            <a:r>
              <a:rPr lang="en-US" sz="1600" dirty="0" err="1">
                <a:latin typeface="Muli"/>
              </a:rPr>
              <a:t>dụng</a:t>
            </a:r>
            <a:r>
              <a:rPr lang="en-US" sz="1600" dirty="0">
                <a:latin typeface="Muli"/>
              </a:rPr>
              <a:t> </a:t>
            </a:r>
            <a:r>
              <a:rPr lang="en-US" sz="1600" dirty="0" err="1">
                <a:latin typeface="Muli"/>
              </a:rPr>
              <a:t>hàm</a:t>
            </a:r>
            <a:r>
              <a:rPr lang="en-US" sz="1600" dirty="0">
                <a:latin typeface="Muli"/>
              </a:rPr>
              <a:t> </a:t>
            </a:r>
            <a:r>
              <a:rPr lang="en-US" sz="1600" dirty="0" err="1">
                <a:latin typeface="Muli"/>
              </a:rPr>
              <a:t>sigmol</a:t>
            </a:r>
            <a:r>
              <a:rPr lang="en-US" sz="1600" dirty="0">
                <a:latin typeface="Muli"/>
              </a:rPr>
              <a:t>. N</a:t>
            </a:r>
            <a:r>
              <a:rPr lang="vi-VN" sz="1600" dirty="0">
                <a:latin typeface="Muli"/>
              </a:rPr>
              <a:t>ó nhận bất kỳ giá trị đầu vào nào, dương hoặc âm và biến nó thành giá trị đầu ra từ 0 đến 1. Đây cũng là một đường cong trơn chỉ đi lên, giúp SGD dễ dàng tìm thấy các </a:t>
            </a:r>
            <a:r>
              <a:rPr lang="en-US" sz="1600" dirty="0">
                <a:latin typeface="Muli"/>
              </a:rPr>
              <a:t>gradient</a:t>
            </a:r>
            <a:r>
              <a:rPr lang="vi-VN" sz="1600" dirty="0">
                <a:latin typeface="Muli"/>
              </a:rPr>
              <a:t> có ý nghĩa.</a:t>
            </a:r>
            <a:endParaRPr lang="en-US" sz="1600" dirty="0">
              <a:latin typeface="Muli"/>
            </a:endParaRPr>
          </a:p>
          <a:p>
            <a:pPr algn="just"/>
            <a:endParaRPr lang="en-US" dirty="0">
              <a:latin typeface="Muli"/>
            </a:endParaRPr>
          </a:p>
          <a:p>
            <a:pPr algn="just"/>
            <a:endParaRPr lang="en-US" dirty="0">
              <a:latin typeface="Muli"/>
            </a:endParaRPr>
          </a:p>
          <a:p>
            <a:pPr algn="just"/>
            <a:endParaRPr lang="en-US" dirty="0">
              <a:latin typeface="Muli"/>
            </a:endParaRPr>
          </a:p>
          <a:p>
            <a:pPr algn="just"/>
            <a:r>
              <a:rPr lang="en-US" sz="1600" dirty="0" err="1">
                <a:latin typeface="Muli"/>
              </a:rPr>
              <a:t>Đưa</a:t>
            </a:r>
            <a:r>
              <a:rPr lang="en-US" sz="1600" dirty="0">
                <a:latin typeface="Muli"/>
              </a:rPr>
              <a:t> </a:t>
            </a:r>
            <a:r>
              <a:rPr lang="en-US" sz="1600" dirty="0" err="1">
                <a:latin typeface="Muli"/>
              </a:rPr>
              <a:t>hàm</a:t>
            </a:r>
            <a:r>
              <a:rPr lang="en-US" sz="1600" dirty="0">
                <a:latin typeface="Muli"/>
              </a:rPr>
              <a:t> </a:t>
            </a:r>
            <a:r>
              <a:rPr lang="en-US" sz="1600" dirty="0" err="1">
                <a:latin typeface="Muli"/>
              </a:rPr>
              <a:t>sigmol</a:t>
            </a:r>
            <a:r>
              <a:rPr lang="en-US" sz="1600" dirty="0">
                <a:latin typeface="Muli"/>
              </a:rPr>
              <a:t> </a:t>
            </a:r>
            <a:r>
              <a:rPr lang="en-US" sz="1600" dirty="0" err="1">
                <a:latin typeface="Muli"/>
              </a:rPr>
              <a:t>vào</a:t>
            </a:r>
            <a:r>
              <a:rPr lang="en-US" sz="1600" dirty="0">
                <a:latin typeface="Muli"/>
              </a:rPr>
              <a:t> </a:t>
            </a:r>
            <a:r>
              <a:rPr lang="en-US" sz="1600" dirty="0" err="1">
                <a:latin typeface="Muli"/>
              </a:rPr>
              <a:t>mnist_lost</a:t>
            </a:r>
            <a:r>
              <a:rPr lang="en-US" sz="1600" dirty="0">
                <a:latin typeface="Muli"/>
              </a:rPr>
              <a:t>:</a:t>
            </a:r>
          </a:p>
          <a:p>
            <a:pPr algn="just"/>
            <a:endParaRPr lang="en-US" sz="2000" dirty="0">
              <a:latin typeface="Muli"/>
            </a:endParaRPr>
          </a:p>
        </p:txBody>
      </p:sp>
      <p:sp>
        <p:nvSpPr>
          <p:cNvPr id="8" name="TextBox 7">
            <a:extLst>
              <a:ext uri="{FF2B5EF4-FFF2-40B4-BE49-F238E27FC236}">
                <a16:creationId xmlns:a16="http://schemas.microsoft.com/office/drawing/2014/main" id="{A42F7739-FEF6-42C3-A851-8EBD988E8D7A}"/>
              </a:ext>
            </a:extLst>
          </p:cNvPr>
          <p:cNvSpPr txBox="1"/>
          <p:nvPr/>
        </p:nvSpPr>
        <p:spPr>
          <a:xfrm>
            <a:off x="4505632" y="653796"/>
            <a:ext cx="5005233" cy="492443"/>
          </a:xfrm>
          <a:prstGeom prst="rect">
            <a:avLst/>
          </a:prstGeom>
          <a:noFill/>
        </p:spPr>
        <p:txBody>
          <a:bodyPr wrap="square">
            <a:spAutoFit/>
          </a:bodyPr>
          <a:lstStyle/>
          <a:p>
            <a:r>
              <a:rPr lang="en-US" sz="1200" b="1" i="0" dirty="0">
                <a:solidFill>
                  <a:srgbClr val="006699"/>
                </a:solidFill>
                <a:effectLst/>
                <a:latin typeface="CourierNewPS-BoldMT"/>
              </a:rPr>
              <a:t>def </a:t>
            </a:r>
            <a:r>
              <a:rPr lang="en-US" sz="1200" b="0" i="0" dirty="0">
                <a:solidFill>
                  <a:srgbClr val="CC00FF"/>
                </a:solidFill>
                <a:effectLst/>
                <a:latin typeface="CourierNewPSMT"/>
              </a:rPr>
              <a:t>sigmoid</a:t>
            </a:r>
            <a:r>
              <a:rPr lang="en-US" sz="1200" b="0" i="0" dirty="0">
                <a:solidFill>
                  <a:srgbClr val="000000"/>
                </a:solidFill>
                <a:effectLst/>
                <a:latin typeface="CourierNewPSMT"/>
              </a:rPr>
              <a:t>(</a:t>
            </a:r>
            <a:r>
              <a:rPr lang="en-US" sz="1200" b="0" i="0" dirty="0">
                <a:solidFill>
                  <a:srgbClr val="000088"/>
                </a:solidFill>
                <a:effectLst/>
                <a:latin typeface="CourierNewPSMT"/>
              </a:rPr>
              <a:t>x</a:t>
            </a:r>
            <a:r>
              <a:rPr lang="en-US" sz="1200" b="0" i="0" dirty="0">
                <a:solidFill>
                  <a:srgbClr val="000000"/>
                </a:solidFill>
                <a:effectLst/>
                <a:latin typeface="CourierNewPSMT"/>
              </a:rPr>
              <a:t>): </a:t>
            </a:r>
            <a:r>
              <a:rPr lang="en-US" sz="1200" b="1" i="0" dirty="0">
                <a:solidFill>
                  <a:srgbClr val="006699"/>
                </a:solidFill>
                <a:effectLst/>
                <a:latin typeface="CourierNewPS-BoldMT"/>
              </a:rPr>
              <a:t>return </a:t>
            </a:r>
            <a:r>
              <a:rPr lang="en-US" sz="1200" b="0" i="0" dirty="0">
                <a:solidFill>
                  <a:srgbClr val="FF6600"/>
                </a:solidFill>
                <a:effectLst/>
                <a:latin typeface="CourierNewPSMT"/>
              </a:rPr>
              <a:t>1</a:t>
            </a:r>
            <a:r>
              <a:rPr lang="en-US" sz="1200" b="0" i="0" dirty="0">
                <a:solidFill>
                  <a:srgbClr val="555555"/>
                </a:solidFill>
                <a:effectLst/>
                <a:latin typeface="CourierNewPSMT"/>
              </a:rPr>
              <a:t>/</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555555"/>
                </a:solidFill>
                <a:effectLst/>
                <a:latin typeface="CourierNewPSMT"/>
              </a:rPr>
              <a:t>+</a:t>
            </a:r>
            <a:r>
              <a:rPr lang="en-US" sz="1200" b="0" i="0" dirty="0">
                <a:solidFill>
                  <a:srgbClr val="000088"/>
                </a:solidFill>
                <a:effectLst/>
                <a:latin typeface="CourierNewPSMT"/>
              </a:rPr>
              <a:t>torch</a:t>
            </a:r>
            <a:r>
              <a:rPr lang="en-US" sz="1200" b="0" i="0" dirty="0">
                <a:solidFill>
                  <a:srgbClr val="555555"/>
                </a:solidFill>
                <a:effectLst/>
                <a:latin typeface="CourierNewPSMT"/>
              </a:rPr>
              <a:t>.</a:t>
            </a:r>
            <a:r>
              <a:rPr lang="en-US" sz="1200" b="0" i="0" dirty="0">
                <a:solidFill>
                  <a:srgbClr val="000088"/>
                </a:solidFill>
                <a:effectLst/>
                <a:latin typeface="CourierNewPSMT"/>
              </a:rPr>
              <a:t>exp</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x</a:t>
            </a:r>
            <a:r>
              <a:rPr lang="en-US" sz="1200" b="0" i="0" dirty="0">
                <a:solidFill>
                  <a:srgbClr val="000000"/>
                </a:solidFill>
                <a:effectLst/>
                <a:latin typeface="CourierNewPSMT"/>
              </a:rPr>
              <a:t>))</a:t>
            </a:r>
            <a:r>
              <a:rPr lang="en-US" sz="1200" dirty="0"/>
              <a:t> </a:t>
            </a:r>
            <a:br>
              <a:rPr lang="en-US" dirty="0"/>
            </a:br>
            <a:endParaRPr lang="en-US" dirty="0"/>
          </a:p>
        </p:txBody>
      </p:sp>
      <p:sp>
        <p:nvSpPr>
          <p:cNvPr id="9" name="TextBox 8">
            <a:extLst>
              <a:ext uri="{FF2B5EF4-FFF2-40B4-BE49-F238E27FC236}">
                <a16:creationId xmlns:a16="http://schemas.microsoft.com/office/drawing/2014/main" id="{32D63F21-4BB7-47A5-992A-FD5F7C9E132B}"/>
              </a:ext>
            </a:extLst>
          </p:cNvPr>
          <p:cNvSpPr txBox="1"/>
          <p:nvPr/>
        </p:nvSpPr>
        <p:spPr>
          <a:xfrm>
            <a:off x="4505632" y="817025"/>
            <a:ext cx="7849227" cy="738664"/>
          </a:xfrm>
          <a:prstGeom prst="rect">
            <a:avLst/>
          </a:prstGeom>
          <a:noFill/>
        </p:spPr>
        <p:txBody>
          <a:bodyPr wrap="square">
            <a:spAutoFit/>
          </a:bodyPr>
          <a:lstStyle/>
          <a:p>
            <a:r>
              <a:rPr lang="en-US" sz="1200" b="0" i="0" dirty="0" err="1">
                <a:solidFill>
                  <a:srgbClr val="000088"/>
                </a:solidFill>
                <a:effectLst/>
                <a:latin typeface="CourierNewPSMT"/>
              </a:rPr>
              <a:t>plot_function</a:t>
            </a:r>
            <a:r>
              <a:rPr lang="en-US" sz="1200" b="0" i="0" dirty="0">
                <a:solidFill>
                  <a:srgbClr val="000000"/>
                </a:solidFill>
                <a:effectLst/>
                <a:latin typeface="CourierNewPSMT"/>
              </a:rPr>
              <a:t>(</a:t>
            </a:r>
            <a:r>
              <a:rPr lang="en-US" sz="1200" b="0" i="0" dirty="0" err="1">
                <a:solidFill>
                  <a:srgbClr val="000088"/>
                </a:solidFill>
                <a:effectLst/>
                <a:latin typeface="CourierNewPSMT"/>
              </a:rPr>
              <a:t>torch</a:t>
            </a:r>
            <a:r>
              <a:rPr lang="en-US" sz="1200" b="0" i="0" dirty="0" err="1">
                <a:solidFill>
                  <a:srgbClr val="555555"/>
                </a:solidFill>
                <a:effectLst/>
                <a:latin typeface="CourierNewPSMT"/>
              </a:rPr>
              <a:t>.</a:t>
            </a:r>
            <a:r>
              <a:rPr lang="en-US" sz="1200" b="0" i="0" dirty="0" err="1">
                <a:solidFill>
                  <a:srgbClr val="000088"/>
                </a:solidFill>
                <a:effectLst/>
                <a:latin typeface="CourierNewPSMT"/>
              </a:rPr>
              <a:t>sigmoid</a:t>
            </a:r>
            <a:r>
              <a:rPr lang="en-US" sz="1200" b="0" i="0" dirty="0">
                <a:solidFill>
                  <a:srgbClr val="000000"/>
                </a:solidFill>
                <a:effectLst/>
                <a:latin typeface="CourierNewPSMT"/>
              </a:rPr>
              <a:t>, </a:t>
            </a:r>
            <a:r>
              <a:rPr lang="en-US" sz="1200" b="0" i="0" dirty="0">
                <a:solidFill>
                  <a:srgbClr val="000088"/>
                </a:solidFill>
                <a:effectLst/>
                <a:latin typeface="CourierNewPSMT"/>
              </a:rPr>
              <a:t>title</a:t>
            </a:r>
            <a:r>
              <a:rPr lang="en-US" sz="1200" b="0" i="0" dirty="0">
                <a:solidFill>
                  <a:srgbClr val="555555"/>
                </a:solidFill>
                <a:effectLst/>
                <a:latin typeface="CourierNewPSMT"/>
              </a:rPr>
              <a:t>=</a:t>
            </a:r>
            <a:r>
              <a:rPr lang="en-US" sz="1200" b="0" i="0" dirty="0">
                <a:solidFill>
                  <a:srgbClr val="CC3300"/>
                </a:solidFill>
                <a:effectLst/>
                <a:latin typeface="CourierNewPSMT"/>
              </a:rPr>
              <a:t>'Sigmoid’</a:t>
            </a:r>
            <a:r>
              <a:rPr lang="en-US" sz="1200" b="0" i="0" dirty="0">
                <a:solidFill>
                  <a:srgbClr val="000000"/>
                </a:solidFill>
                <a:effectLst/>
                <a:latin typeface="CourierNewPSMT"/>
              </a:rPr>
              <a:t>, </a:t>
            </a:r>
          </a:p>
          <a:p>
            <a:r>
              <a:rPr lang="en-US" sz="1200" dirty="0">
                <a:latin typeface="CourierNewPSMT"/>
              </a:rPr>
              <a:t>			</a:t>
            </a:r>
            <a:r>
              <a:rPr lang="en-US" sz="1200" b="0" i="0" dirty="0">
                <a:solidFill>
                  <a:srgbClr val="336666"/>
                </a:solidFill>
                <a:effectLst/>
                <a:latin typeface="CourierNewPSMT"/>
              </a:rPr>
              <a:t>min</a:t>
            </a:r>
            <a:r>
              <a:rPr lang="en-US" sz="1200" b="0" i="0" dirty="0">
                <a:solidFill>
                  <a:srgbClr val="555555"/>
                </a:solidFill>
                <a:effectLst/>
                <a:latin typeface="CourierNewPSMT"/>
              </a:rPr>
              <a:t>=-</a:t>
            </a:r>
            <a:r>
              <a:rPr lang="en-US" sz="1200" b="0" i="0" dirty="0">
                <a:solidFill>
                  <a:srgbClr val="FF6600"/>
                </a:solidFill>
                <a:effectLst/>
                <a:latin typeface="CourierNewPSMT"/>
              </a:rPr>
              <a:t>4</a:t>
            </a:r>
            <a:r>
              <a:rPr lang="en-US" sz="1200" b="0" i="0" dirty="0">
                <a:solidFill>
                  <a:srgbClr val="000000"/>
                </a:solidFill>
                <a:effectLst/>
                <a:latin typeface="CourierNewPSMT"/>
              </a:rPr>
              <a:t>, </a:t>
            </a:r>
            <a:r>
              <a:rPr lang="en-US" sz="1200" b="0" i="0" dirty="0">
                <a:solidFill>
                  <a:srgbClr val="336666"/>
                </a:solidFill>
                <a:effectLst/>
                <a:latin typeface="CourierNewPSMT"/>
              </a:rPr>
              <a:t>max</a:t>
            </a:r>
            <a:r>
              <a:rPr lang="en-US" sz="1200" b="0" i="0" dirty="0">
                <a:solidFill>
                  <a:srgbClr val="555555"/>
                </a:solidFill>
                <a:effectLst/>
                <a:latin typeface="CourierNewPSMT"/>
              </a:rPr>
              <a:t>=</a:t>
            </a:r>
            <a:r>
              <a:rPr lang="en-US" sz="1200" b="0" i="0" dirty="0">
                <a:solidFill>
                  <a:srgbClr val="FF6600"/>
                </a:solidFill>
                <a:effectLst/>
                <a:latin typeface="CourierNewPSMT"/>
              </a:rPr>
              <a:t>4</a:t>
            </a:r>
            <a:r>
              <a:rPr lang="en-US" sz="1600" b="0" i="0" dirty="0">
                <a:solidFill>
                  <a:srgbClr val="000000"/>
                </a:solidFill>
                <a:effectLst/>
                <a:latin typeface="CourierNewPSMT"/>
              </a:rPr>
              <a:t>)</a:t>
            </a:r>
            <a:r>
              <a:rPr lang="en-US" sz="1600" dirty="0"/>
              <a:t> </a:t>
            </a:r>
            <a:br>
              <a:rPr lang="en-US" dirty="0"/>
            </a:br>
            <a:endParaRPr lang="en-US" dirty="0"/>
          </a:p>
        </p:txBody>
      </p:sp>
      <p:pic>
        <p:nvPicPr>
          <p:cNvPr id="5" name="Picture 4">
            <a:extLst>
              <a:ext uri="{FF2B5EF4-FFF2-40B4-BE49-F238E27FC236}">
                <a16:creationId xmlns:a16="http://schemas.microsoft.com/office/drawing/2014/main" id="{F0F07563-D9B5-44D9-8FAD-EAE9F584F73B}"/>
              </a:ext>
            </a:extLst>
          </p:cNvPr>
          <p:cNvPicPr>
            <a:picLocks noChangeAspect="1"/>
          </p:cNvPicPr>
          <p:nvPr/>
        </p:nvPicPr>
        <p:blipFill>
          <a:blip r:embed="rId3"/>
          <a:stretch>
            <a:fillRect/>
          </a:stretch>
        </p:blipFill>
        <p:spPr>
          <a:xfrm>
            <a:off x="5319167" y="1309468"/>
            <a:ext cx="2866112" cy="1808043"/>
          </a:xfrm>
          <a:prstGeom prst="rect">
            <a:avLst/>
          </a:prstGeom>
        </p:spPr>
      </p:pic>
      <p:sp>
        <p:nvSpPr>
          <p:cNvPr id="10" name="TextBox 9">
            <a:extLst>
              <a:ext uri="{FF2B5EF4-FFF2-40B4-BE49-F238E27FC236}">
                <a16:creationId xmlns:a16="http://schemas.microsoft.com/office/drawing/2014/main" id="{F422B5ED-5410-4BA2-925F-826670AF7B9C}"/>
              </a:ext>
            </a:extLst>
          </p:cNvPr>
          <p:cNvSpPr txBox="1"/>
          <p:nvPr/>
        </p:nvSpPr>
        <p:spPr>
          <a:xfrm>
            <a:off x="1098358" y="3587812"/>
            <a:ext cx="7628084" cy="954107"/>
          </a:xfrm>
          <a:prstGeom prst="rect">
            <a:avLst/>
          </a:prstGeom>
          <a:noFill/>
        </p:spPr>
        <p:txBody>
          <a:bodyPr wrap="square">
            <a:spAutoFit/>
          </a:bodyPr>
          <a:lstStyle/>
          <a:p>
            <a:r>
              <a:rPr lang="en-US" b="1" i="0" dirty="0">
                <a:solidFill>
                  <a:srgbClr val="006699"/>
                </a:solidFill>
                <a:effectLst/>
                <a:latin typeface="CourierNewPS-BoldMT"/>
              </a:rPr>
              <a:t>def </a:t>
            </a:r>
            <a:r>
              <a:rPr lang="en-US" b="0" i="0" dirty="0" err="1">
                <a:solidFill>
                  <a:srgbClr val="CC00FF"/>
                </a:solidFill>
                <a:effectLst/>
                <a:latin typeface="CourierNewPSMT"/>
              </a:rPr>
              <a:t>mnist_loss</a:t>
            </a:r>
            <a:r>
              <a:rPr lang="en-US" b="0" i="0" dirty="0">
                <a:solidFill>
                  <a:srgbClr val="000000"/>
                </a:solidFill>
                <a:effectLst/>
                <a:latin typeface="CourierNewPSMT"/>
              </a:rPr>
              <a:t>(</a:t>
            </a:r>
            <a:r>
              <a:rPr lang="en-US" b="0" i="0" dirty="0">
                <a:solidFill>
                  <a:srgbClr val="000088"/>
                </a:solidFill>
                <a:effectLst/>
                <a:latin typeface="CourierNewPSMT"/>
              </a:rPr>
              <a:t>predictions</a:t>
            </a:r>
            <a:r>
              <a:rPr lang="en-US" b="0" i="0" dirty="0">
                <a:solidFill>
                  <a:srgbClr val="000000"/>
                </a:solidFill>
                <a:effectLst/>
                <a:latin typeface="CourierNewPSMT"/>
              </a:rPr>
              <a:t>, </a:t>
            </a:r>
            <a:r>
              <a:rPr lang="en-US" b="0" i="0" dirty="0">
                <a:solidFill>
                  <a:srgbClr val="000088"/>
                </a:solidFill>
                <a:effectLst/>
                <a:latin typeface="CourierNewPSMT"/>
              </a:rPr>
              <a:t>targets</a:t>
            </a:r>
            <a:r>
              <a:rPr lang="en-US" b="0" i="0" dirty="0">
                <a:solidFill>
                  <a:srgbClr val="000000"/>
                </a:solidFill>
                <a:effectLst/>
                <a:latin typeface="CourierNewPSMT"/>
              </a:rPr>
              <a:t>):</a:t>
            </a:r>
            <a:br>
              <a:rPr lang="en-US" b="0" i="0" dirty="0">
                <a:solidFill>
                  <a:srgbClr val="000000"/>
                </a:solidFill>
                <a:effectLst/>
                <a:latin typeface="CourierNewPSMT"/>
              </a:rPr>
            </a:br>
            <a:r>
              <a:rPr lang="en-US" dirty="0">
                <a:latin typeface="CourierNewPSMT"/>
              </a:rPr>
              <a:t>    </a:t>
            </a:r>
            <a:r>
              <a:rPr lang="en-US" b="0" i="0" dirty="0">
                <a:solidFill>
                  <a:srgbClr val="000088"/>
                </a:solidFill>
                <a:effectLst/>
                <a:latin typeface="CourierNewPSMT"/>
              </a:rPr>
              <a:t>predictions </a:t>
            </a:r>
            <a:r>
              <a:rPr lang="en-US" b="0" i="0" dirty="0">
                <a:solidFill>
                  <a:srgbClr val="555555"/>
                </a:solidFill>
                <a:effectLst/>
                <a:latin typeface="CourierNewPSMT"/>
              </a:rPr>
              <a:t>= </a:t>
            </a:r>
            <a:r>
              <a:rPr lang="en-US" b="0" i="0" dirty="0" err="1">
                <a:solidFill>
                  <a:srgbClr val="000088"/>
                </a:solidFill>
                <a:effectLst/>
                <a:latin typeface="CourierNewPSMT"/>
              </a:rPr>
              <a:t>predictions</a:t>
            </a:r>
            <a:r>
              <a:rPr lang="en-US" b="0" i="0" dirty="0" err="1">
                <a:solidFill>
                  <a:srgbClr val="555555"/>
                </a:solidFill>
                <a:effectLst/>
                <a:latin typeface="CourierNewPSMT"/>
              </a:rPr>
              <a:t>.</a:t>
            </a:r>
            <a:r>
              <a:rPr lang="en-US" b="0" i="0" dirty="0" err="1">
                <a:solidFill>
                  <a:srgbClr val="000088"/>
                </a:solidFill>
                <a:effectLst/>
                <a:latin typeface="CourierNewPSMT"/>
              </a:rPr>
              <a:t>sigmoid</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return </a:t>
            </a:r>
            <a:r>
              <a:rPr lang="en-US" b="0" i="0" dirty="0" err="1">
                <a:solidFill>
                  <a:srgbClr val="000088"/>
                </a:solidFill>
                <a:effectLst/>
                <a:latin typeface="CourierNewPSMT"/>
              </a:rPr>
              <a:t>torch</a:t>
            </a:r>
            <a:r>
              <a:rPr lang="en-US" b="0" i="0" dirty="0" err="1">
                <a:solidFill>
                  <a:srgbClr val="555555"/>
                </a:solidFill>
                <a:effectLst/>
                <a:latin typeface="CourierNewPSMT"/>
              </a:rPr>
              <a:t>.</a:t>
            </a:r>
            <a:r>
              <a:rPr lang="en-US" b="0" i="0" dirty="0" err="1">
                <a:solidFill>
                  <a:srgbClr val="000088"/>
                </a:solidFill>
                <a:effectLst/>
                <a:latin typeface="CourierNewPSMT"/>
              </a:rPr>
              <a:t>where</a:t>
            </a:r>
            <a:r>
              <a:rPr lang="en-US" b="0" i="0" dirty="0">
                <a:solidFill>
                  <a:srgbClr val="000000"/>
                </a:solidFill>
                <a:effectLst/>
                <a:latin typeface="CourierNewPSMT"/>
              </a:rPr>
              <a:t>(</a:t>
            </a:r>
            <a:r>
              <a:rPr lang="en-US" b="0" i="0" dirty="0">
                <a:solidFill>
                  <a:srgbClr val="000088"/>
                </a:solidFill>
                <a:effectLst/>
                <a:latin typeface="CourierNewPSMT"/>
              </a:rPr>
              <a:t>targets</a:t>
            </a:r>
            <a:r>
              <a:rPr lang="en-US" b="0" i="0" dirty="0">
                <a:solidFill>
                  <a:srgbClr val="555555"/>
                </a:solidFill>
                <a:effectLst/>
                <a:latin typeface="CourierNewPSMT"/>
              </a:rPr>
              <a:t>==</a:t>
            </a:r>
            <a:r>
              <a:rPr lang="en-US" b="0" i="0" dirty="0">
                <a:solidFill>
                  <a:srgbClr val="FF6600"/>
                </a:solidFill>
                <a:effectLst/>
                <a:latin typeface="CourierNewPSMT"/>
              </a:rPr>
              <a:t>1</a:t>
            </a:r>
            <a:r>
              <a:rPr lang="en-US" b="0" i="0" dirty="0">
                <a:solidFill>
                  <a:srgbClr val="000000"/>
                </a:solidFill>
                <a:effectLst/>
                <a:latin typeface="CourierNewPSMT"/>
              </a:rPr>
              <a:t>, </a:t>
            </a:r>
            <a:r>
              <a:rPr lang="en-US" b="0" i="0" dirty="0">
                <a:solidFill>
                  <a:srgbClr val="FF6600"/>
                </a:solidFill>
                <a:effectLst/>
                <a:latin typeface="CourierNewPSMT"/>
              </a:rPr>
              <a:t>1</a:t>
            </a:r>
            <a:r>
              <a:rPr lang="en-US" b="0" i="0" dirty="0">
                <a:solidFill>
                  <a:srgbClr val="555555"/>
                </a:solidFill>
                <a:effectLst/>
                <a:latin typeface="CourierNewPSMT"/>
              </a:rPr>
              <a:t>-</a:t>
            </a:r>
            <a:r>
              <a:rPr lang="en-US" b="0" i="0" dirty="0">
                <a:solidFill>
                  <a:srgbClr val="000088"/>
                </a:solidFill>
                <a:effectLst/>
                <a:latin typeface="CourierNewPSMT"/>
              </a:rPr>
              <a:t>predictions</a:t>
            </a:r>
            <a:r>
              <a:rPr lang="en-US" b="0" i="0" dirty="0">
                <a:solidFill>
                  <a:srgbClr val="000000"/>
                </a:solidFill>
                <a:effectLst/>
                <a:latin typeface="CourierNewPSMT"/>
              </a:rPr>
              <a:t>,</a:t>
            </a:r>
            <a:r>
              <a:rPr lang="en-US" b="0" i="0" dirty="0">
                <a:solidFill>
                  <a:srgbClr val="000088"/>
                </a:solidFill>
                <a:effectLst/>
                <a:latin typeface="CourierNewPSMT"/>
              </a:rPr>
              <a:t>predictions</a:t>
            </a:r>
            <a:r>
              <a:rPr lang="en-US" b="0" i="0" dirty="0">
                <a:solidFill>
                  <a:srgbClr val="000000"/>
                </a:solidFill>
                <a:effectLst/>
                <a:latin typeface="CourierNewPSMT"/>
              </a:rPr>
              <a:t>)</a:t>
            </a:r>
            <a:r>
              <a:rPr lang="en-US" b="0" i="0" dirty="0">
                <a:solidFill>
                  <a:srgbClr val="555555"/>
                </a:solidFill>
                <a:effectLst/>
                <a:latin typeface="CourierNewPSMT"/>
              </a:rPr>
              <a:t>.</a:t>
            </a:r>
            <a:r>
              <a:rPr lang="en-US" b="0" i="0" dirty="0">
                <a:solidFill>
                  <a:srgbClr val="000088"/>
                </a:solidFill>
                <a:effectLst/>
                <a:latin typeface="CourierNewPSMT"/>
              </a:rPr>
              <a:t>mean</a:t>
            </a:r>
            <a:r>
              <a:rPr lang="en-US" b="0" i="0" dirty="0">
                <a:solidFill>
                  <a:srgbClr val="000000"/>
                </a:solidFill>
                <a:effectLst/>
                <a:latin typeface="CourierNewPSMT"/>
              </a:rPr>
              <a:t>()</a:t>
            </a:r>
            <a:r>
              <a:rPr lang="en-US" dirty="0"/>
              <a:t> </a:t>
            </a:r>
            <a:br>
              <a:rPr lang="en-US" dirty="0"/>
            </a:br>
            <a:endParaRPr lang="en-US" dirty="0"/>
          </a:p>
        </p:txBody>
      </p:sp>
    </p:spTree>
    <p:extLst>
      <p:ext uri="{BB962C8B-B14F-4D97-AF65-F5344CB8AC3E}">
        <p14:creationId xmlns:p14="http://schemas.microsoft.com/office/powerpoint/2010/main" val="3529427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0"/>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Loss function </a:t>
            </a:r>
            <a:r>
              <a:rPr lang="en-US" dirty="0" err="1"/>
              <a:t>của</a:t>
            </a:r>
            <a:r>
              <a:rPr lang="en-US" dirty="0"/>
              <a:t> MNIST</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42453" y="453017"/>
            <a:ext cx="3886199" cy="2677656"/>
          </a:xfrm>
          <a:prstGeom prst="rect">
            <a:avLst/>
          </a:prstGeom>
          <a:noFill/>
        </p:spPr>
        <p:txBody>
          <a:bodyPr wrap="square">
            <a:spAutoFit/>
          </a:bodyPr>
          <a:lstStyle/>
          <a:p>
            <a:pPr algn="just"/>
            <a:r>
              <a:rPr lang="vi-VN" dirty="0">
                <a:latin typeface="Muli"/>
              </a:rPr>
              <a:t>Bây giờ ta </a:t>
            </a:r>
            <a:r>
              <a:rPr lang="en-US" dirty="0" err="1">
                <a:latin typeface="Muli"/>
              </a:rPr>
              <a:t>đã</a:t>
            </a:r>
            <a:r>
              <a:rPr lang="en-US" dirty="0">
                <a:latin typeface="Muli"/>
              </a:rPr>
              <a:t> </a:t>
            </a:r>
            <a:r>
              <a:rPr lang="vi-VN" dirty="0">
                <a:latin typeface="Muli"/>
              </a:rPr>
              <a:t>có một </a:t>
            </a:r>
            <a:r>
              <a:rPr lang="en-US" dirty="0">
                <a:latin typeface="Muli"/>
              </a:rPr>
              <a:t>loss function </a:t>
            </a:r>
            <a:r>
              <a:rPr lang="vi-VN" dirty="0">
                <a:latin typeface="Muli"/>
              </a:rPr>
              <a:t>phù hợp để </a:t>
            </a:r>
            <a:r>
              <a:rPr lang="en-US" dirty="0" err="1">
                <a:latin typeface="Muli"/>
              </a:rPr>
              <a:t>thực</a:t>
            </a:r>
            <a:r>
              <a:rPr lang="en-US" dirty="0">
                <a:latin typeface="Muli"/>
              </a:rPr>
              <a:t> </a:t>
            </a:r>
            <a:r>
              <a:rPr lang="en-US" dirty="0" err="1">
                <a:latin typeface="Muli"/>
              </a:rPr>
              <a:t>hiện</a:t>
            </a:r>
            <a:r>
              <a:rPr lang="en-US" dirty="0">
                <a:latin typeface="Muli"/>
              </a:rPr>
              <a:t> </a:t>
            </a:r>
            <a:r>
              <a:rPr lang="vi-VN" dirty="0">
                <a:latin typeface="Muli"/>
              </a:rPr>
              <a:t>SGD, </a:t>
            </a:r>
            <a:r>
              <a:rPr lang="en-US" dirty="0" err="1">
                <a:latin typeface="Muli"/>
              </a:rPr>
              <a:t>bước</a:t>
            </a:r>
            <a:r>
              <a:rPr lang="en-US" dirty="0">
                <a:latin typeface="Muli"/>
              </a:rPr>
              <a:t> </a:t>
            </a:r>
            <a:r>
              <a:rPr lang="en-US" dirty="0" err="1">
                <a:latin typeface="Muli"/>
              </a:rPr>
              <a:t>tiếp</a:t>
            </a:r>
            <a:r>
              <a:rPr lang="en-US" dirty="0">
                <a:latin typeface="Muli"/>
              </a:rPr>
              <a:t> </a:t>
            </a:r>
            <a:r>
              <a:rPr lang="en-US" dirty="0" err="1">
                <a:latin typeface="Muli"/>
              </a:rPr>
              <a:t>theo</a:t>
            </a:r>
            <a:r>
              <a:rPr lang="en-US" dirty="0">
                <a:latin typeface="Muli"/>
              </a:rPr>
              <a:t> </a:t>
            </a:r>
            <a:r>
              <a:rPr lang="en-US" dirty="0" err="1">
                <a:latin typeface="Muli"/>
              </a:rPr>
              <a:t>là</a:t>
            </a:r>
            <a:r>
              <a:rPr lang="vi-VN" dirty="0">
                <a:latin typeface="Muli"/>
              </a:rPr>
              <a:t> thay đổi hoặc cập nhật trọng số dựa trên độ dốc. Đây được gọi là bước tối ưu hóa.</a:t>
            </a:r>
            <a:endParaRPr lang="en-US" dirty="0">
              <a:latin typeface="Muli"/>
            </a:endParaRPr>
          </a:p>
          <a:p>
            <a:pPr algn="just"/>
            <a:r>
              <a:rPr lang="vi-VN" dirty="0">
                <a:latin typeface="Muli"/>
              </a:rPr>
              <a:t>Để thực hiện bước tối ưu hóa, </a:t>
            </a:r>
            <a:r>
              <a:rPr lang="en-US" dirty="0">
                <a:latin typeface="Muli"/>
              </a:rPr>
              <a:t>ta </a:t>
            </a:r>
            <a:r>
              <a:rPr lang="vi-VN" dirty="0">
                <a:latin typeface="Muli"/>
              </a:rPr>
              <a:t>cần tính toán sự mất mát của một hoặc nhiều mục dữ liệu. Tính toán nó cho toàn bộ tập dữ liệu sẽ mất nhiều thời gian. Tính toán nó cho một mục duy nhất sẽ không sử dụng nhiều thông tin, vì vậy nó sẽ dẫn đến độ dốc không chính xác và không ổn định. </a:t>
            </a:r>
            <a:endParaRPr lang="en-US" dirty="0">
              <a:latin typeface="Muli"/>
            </a:endParaRPr>
          </a:p>
          <a:p>
            <a:pPr algn="just"/>
            <a:endParaRPr lang="en-US" sz="1400" dirty="0">
              <a:latin typeface="Muli"/>
            </a:endParaRPr>
          </a:p>
          <a:p>
            <a:pPr algn="just"/>
            <a:endParaRPr lang="en-US" dirty="0">
              <a:latin typeface="Muli"/>
            </a:endParaRPr>
          </a:p>
        </p:txBody>
      </p:sp>
      <p:sp>
        <p:nvSpPr>
          <p:cNvPr id="5" name="TextBox 4">
            <a:extLst>
              <a:ext uri="{FF2B5EF4-FFF2-40B4-BE49-F238E27FC236}">
                <a16:creationId xmlns:a16="http://schemas.microsoft.com/office/drawing/2014/main" id="{5CA36FC7-3EE9-4585-95C0-0C35CF2E239F}"/>
              </a:ext>
            </a:extLst>
          </p:cNvPr>
          <p:cNvSpPr txBox="1"/>
          <p:nvPr/>
        </p:nvSpPr>
        <p:spPr>
          <a:xfrm>
            <a:off x="4485353" y="453017"/>
            <a:ext cx="4575686" cy="2246769"/>
          </a:xfrm>
          <a:prstGeom prst="rect">
            <a:avLst/>
          </a:prstGeom>
          <a:noFill/>
        </p:spPr>
        <p:txBody>
          <a:bodyPr wrap="square">
            <a:spAutoFit/>
          </a:bodyPr>
          <a:lstStyle/>
          <a:p>
            <a:pPr algn="just"/>
            <a:r>
              <a:rPr lang="en-US" sz="1400" dirty="0">
                <a:latin typeface="Muli"/>
              </a:rPr>
              <a:t>Ta </a:t>
            </a:r>
            <a:r>
              <a:rPr lang="en-US" sz="1400" dirty="0" err="1">
                <a:latin typeface="Muli"/>
              </a:rPr>
              <a:t>chọn</a:t>
            </a:r>
            <a:r>
              <a:rPr lang="en-US" sz="1400" dirty="0">
                <a:latin typeface="Muli"/>
              </a:rPr>
              <a:t> </a:t>
            </a:r>
            <a:r>
              <a:rPr lang="en-US" sz="1400" dirty="0" err="1">
                <a:latin typeface="Muli"/>
              </a:rPr>
              <a:t>ngẫu</a:t>
            </a:r>
            <a:r>
              <a:rPr lang="en-US" sz="1400" dirty="0">
                <a:latin typeface="Muli"/>
              </a:rPr>
              <a:t> </a:t>
            </a:r>
            <a:r>
              <a:rPr lang="en-US" sz="1400" dirty="0" err="1">
                <a:latin typeface="Muli"/>
              </a:rPr>
              <a:t>nhiên</a:t>
            </a:r>
            <a:r>
              <a:rPr lang="en-US" sz="1400" dirty="0">
                <a:latin typeface="Muli"/>
              </a:rPr>
              <a:t> </a:t>
            </a:r>
            <a:r>
              <a:rPr lang="en-US" sz="1400" dirty="0" err="1">
                <a:latin typeface="Muli"/>
              </a:rPr>
              <a:t>các</a:t>
            </a:r>
            <a:r>
              <a:rPr lang="en-US" sz="1400" dirty="0">
                <a:latin typeface="Muli"/>
              </a:rPr>
              <a:t> </a:t>
            </a:r>
            <a:r>
              <a:rPr lang="en-US" sz="1400" dirty="0" err="1">
                <a:latin typeface="Muli"/>
              </a:rPr>
              <a:t>dữ</a:t>
            </a:r>
            <a:r>
              <a:rPr lang="en-US" sz="1400" dirty="0">
                <a:latin typeface="Muli"/>
              </a:rPr>
              <a:t> </a:t>
            </a:r>
            <a:r>
              <a:rPr lang="en-US" sz="1400" dirty="0" err="1">
                <a:latin typeface="Muli"/>
              </a:rPr>
              <a:t>liệu</a:t>
            </a:r>
            <a:r>
              <a:rPr lang="en-US" sz="1400" dirty="0">
                <a:latin typeface="Muli"/>
              </a:rPr>
              <a:t> </a:t>
            </a:r>
            <a:r>
              <a:rPr lang="en-US" sz="1400" dirty="0" err="1">
                <a:latin typeface="Muli"/>
              </a:rPr>
              <a:t>trong</a:t>
            </a:r>
            <a:r>
              <a:rPr lang="en-US" sz="1400" dirty="0">
                <a:latin typeface="Muli"/>
              </a:rPr>
              <a:t> </a:t>
            </a:r>
            <a:r>
              <a:rPr lang="en-US" sz="1400" dirty="0" err="1">
                <a:latin typeface="Muli"/>
              </a:rPr>
              <a:t>tập</a:t>
            </a:r>
            <a:r>
              <a:rPr lang="en-US" sz="1400" dirty="0">
                <a:latin typeface="Muli"/>
              </a:rPr>
              <a:t> </a:t>
            </a:r>
            <a:r>
              <a:rPr lang="en-US" sz="1400" dirty="0" err="1">
                <a:latin typeface="Muli"/>
              </a:rPr>
              <a:t>dữ</a:t>
            </a:r>
            <a:r>
              <a:rPr lang="en-US" sz="1400" dirty="0">
                <a:latin typeface="Muli"/>
              </a:rPr>
              <a:t> </a:t>
            </a:r>
            <a:r>
              <a:rPr lang="en-US" sz="1400" dirty="0" err="1">
                <a:latin typeface="Muli"/>
              </a:rPr>
              <a:t>liệu</a:t>
            </a:r>
            <a:r>
              <a:rPr lang="en-US" sz="1400" dirty="0">
                <a:latin typeface="Muli"/>
              </a:rPr>
              <a:t> </a:t>
            </a:r>
            <a:r>
              <a:rPr lang="en-US" sz="1400" dirty="0" err="1">
                <a:latin typeface="Muli"/>
              </a:rPr>
              <a:t>thành</a:t>
            </a:r>
            <a:r>
              <a:rPr lang="en-US" sz="1400" dirty="0">
                <a:latin typeface="Muli"/>
              </a:rPr>
              <a:t> </a:t>
            </a:r>
            <a:r>
              <a:rPr lang="en-US" sz="1400" dirty="0" err="1">
                <a:latin typeface="Muli"/>
              </a:rPr>
              <a:t>một</a:t>
            </a:r>
            <a:r>
              <a:rPr lang="en-US" sz="1400" dirty="0">
                <a:latin typeface="Muli"/>
              </a:rPr>
              <a:t> </a:t>
            </a:r>
            <a:r>
              <a:rPr lang="en-US" sz="1400" dirty="0" err="1">
                <a:latin typeface="Muli"/>
              </a:rPr>
              <a:t>tập</a:t>
            </a:r>
            <a:r>
              <a:rPr lang="en-US" sz="1400" dirty="0">
                <a:latin typeface="Muli"/>
              </a:rPr>
              <a:t> </a:t>
            </a:r>
            <a:r>
              <a:rPr lang="en-US" sz="1400" dirty="0" err="1">
                <a:latin typeface="Muli"/>
              </a:rPr>
              <a:t>nhỏ</a:t>
            </a:r>
            <a:r>
              <a:rPr lang="en-US" sz="1400" dirty="0">
                <a:latin typeface="Muli"/>
              </a:rPr>
              <a:t> </a:t>
            </a:r>
            <a:r>
              <a:rPr lang="en-US" sz="1400" dirty="0" err="1">
                <a:latin typeface="Muli"/>
              </a:rPr>
              <a:t>hơn</a:t>
            </a:r>
            <a:r>
              <a:rPr lang="en-US" sz="1400" dirty="0">
                <a:latin typeface="Muli"/>
              </a:rPr>
              <a:t> </a:t>
            </a:r>
            <a:r>
              <a:rPr lang="en-US" sz="1400" dirty="0" err="1">
                <a:latin typeface="Muli"/>
              </a:rPr>
              <a:t>gọi</a:t>
            </a:r>
            <a:r>
              <a:rPr lang="en-US" sz="1400" dirty="0">
                <a:latin typeface="Muli"/>
              </a:rPr>
              <a:t> </a:t>
            </a:r>
            <a:r>
              <a:rPr lang="en-US" sz="1400" dirty="0" err="1">
                <a:latin typeface="Muli"/>
              </a:rPr>
              <a:t>là</a:t>
            </a:r>
            <a:r>
              <a:rPr lang="en-US" sz="1400" dirty="0">
                <a:latin typeface="Muli"/>
              </a:rPr>
              <a:t> mini-batch. </a:t>
            </a:r>
            <a:r>
              <a:rPr lang="en-US" sz="1400" dirty="0" err="1">
                <a:latin typeface="Muli"/>
              </a:rPr>
              <a:t>Sử</a:t>
            </a:r>
            <a:r>
              <a:rPr lang="en-US" sz="1400" dirty="0">
                <a:latin typeface="Muli"/>
              </a:rPr>
              <a:t> </a:t>
            </a:r>
            <a:r>
              <a:rPr lang="en-US" sz="1400" dirty="0" err="1">
                <a:latin typeface="Muli"/>
              </a:rPr>
              <a:t>dụng</a:t>
            </a:r>
            <a:r>
              <a:rPr lang="en-US" sz="1400" dirty="0">
                <a:latin typeface="Muli"/>
              </a:rPr>
              <a:t> mini-batch </a:t>
            </a:r>
            <a:r>
              <a:rPr lang="en-US" sz="1400" dirty="0" err="1">
                <a:latin typeface="Muli"/>
              </a:rPr>
              <a:t>để</a:t>
            </a:r>
            <a:r>
              <a:rPr lang="en-US" sz="1400" dirty="0">
                <a:latin typeface="Muli"/>
              </a:rPr>
              <a:t> </a:t>
            </a:r>
            <a:r>
              <a:rPr lang="vi-VN" sz="1400" dirty="0">
                <a:latin typeface="Muli"/>
              </a:rPr>
              <a:t>tính toán </a:t>
            </a:r>
            <a:r>
              <a:rPr lang="en-US" sz="1400" dirty="0">
                <a:latin typeface="Muli"/>
              </a:rPr>
              <a:t>loss </a:t>
            </a:r>
            <a:r>
              <a:rPr lang="vi-VN" sz="1400" dirty="0">
                <a:latin typeface="Muli"/>
              </a:rPr>
              <a:t>trung bình cho một vài mục dữ liệu tại một thời điểm. Số lượng mục dữ liệu được gọi là </a:t>
            </a:r>
            <a:r>
              <a:rPr lang="en-US" sz="1400" dirty="0">
                <a:latin typeface="Muli"/>
              </a:rPr>
              <a:t>batch size</a:t>
            </a:r>
            <a:r>
              <a:rPr lang="vi-VN" sz="1400" dirty="0">
                <a:latin typeface="Muli"/>
              </a:rPr>
              <a:t>. </a:t>
            </a:r>
            <a:r>
              <a:rPr lang="en-US" sz="1400" dirty="0">
                <a:latin typeface="Muli"/>
              </a:rPr>
              <a:t>Batch size </a:t>
            </a:r>
            <a:r>
              <a:rPr lang="vi-VN" sz="1400" dirty="0">
                <a:latin typeface="Muli"/>
              </a:rPr>
              <a:t>lớn hơn có nghĩa là nhận được ước tính chính xác và ổn định hơn về độ dốc của tập dữ liệu từ </a:t>
            </a:r>
            <a:r>
              <a:rPr lang="en-US" sz="1400" dirty="0">
                <a:latin typeface="Muli"/>
              </a:rPr>
              <a:t>loss function</a:t>
            </a:r>
            <a:r>
              <a:rPr lang="vi-VN" sz="1400" dirty="0">
                <a:latin typeface="Muli"/>
              </a:rPr>
              <a:t>, nhưng sẽ lâu hơn và</a:t>
            </a:r>
            <a:r>
              <a:rPr lang="en-US" sz="1400" dirty="0">
                <a:latin typeface="Muli"/>
              </a:rPr>
              <a:t> </a:t>
            </a:r>
            <a:r>
              <a:rPr lang="vi-VN" sz="1400" dirty="0">
                <a:latin typeface="Muli"/>
              </a:rPr>
              <a:t>sẽ xử lý ít </a:t>
            </a:r>
            <a:r>
              <a:rPr lang="en-US" sz="1400" dirty="0">
                <a:latin typeface="Muli"/>
              </a:rPr>
              <a:t>mini-batch </a:t>
            </a:r>
            <a:r>
              <a:rPr lang="vi-VN" sz="1400" dirty="0">
                <a:latin typeface="Muli"/>
              </a:rPr>
              <a:t>hơn cho mỗi </a:t>
            </a:r>
            <a:r>
              <a:rPr lang="en-US" sz="1400" dirty="0">
                <a:latin typeface="Muli"/>
              </a:rPr>
              <a:t>epoch</a:t>
            </a:r>
            <a:r>
              <a:rPr lang="vi-VN" sz="1400" dirty="0">
                <a:latin typeface="Muli"/>
              </a:rPr>
              <a:t>. </a:t>
            </a:r>
            <a:endParaRPr lang="en-US" sz="1400" dirty="0">
              <a:latin typeface="Muli"/>
            </a:endParaRPr>
          </a:p>
          <a:p>
            <a:pPr algn="just"/>
            <a:r>
              <a:rPr lang="vi-VN" sz="1400" b="0" i="0" dirty="0">
                <a:solidFill>
                  <a:srgbClr val="000000"/>
                </a:solidFill>
                <a:effectLst/>
                <a:latin typeface="Muli"/>
                <a:ea typeface="Arial" panose="020B0604020202020204" pitchFamily="34" charset="0"/>
                <a:cs typeface="Arial" panose="020B0604020202020204" pitchFamily="34" charset="0"/>
              </a:rPr>
              <a:t>PyTorch và fastai cung cấp một lớp sẽ thực hiện việc xáo trộn và đối chiếu </a:t>
            </a:r>
            <a:r>
              <a:rPr lang="en-US" sz="1400" b="0" i="0" dirty="0">
                <a:solidFill>
                  <a:srgbClr val="000000"/>
                </a:solidFill>
                <a:effectLst/>
                <a:latin typeface="Muli"/>
                <a:ea typeface="Arial" panose="020B0604020202020204" pitchFamily="34" charset="0"/>
                <a:cs typeface="Arial" panose="020B0604020202020204" pitchFamily="34" charset="0"/>
              </a:rPr>
              <a:t>mini-patch</a:t>
            </a:r>
            <a:r>
              <a:rPr lang="vi-VN" sz="1400" b="0" i="0" dirty="0">
                <a:solidFill>
                  <a:srgbClr val="000000"/>
                </a:solidFill>
                <a:effectLst/>
                <a:latin typeface="Muli"/>
                <a:ea typeface="Arial" panose="020B0604020202020204" pitchFamily="34" charset="0"/>
                <a:cs typeface="Arial" panose="020B0604020202020204" pitchFamily="34" charset="0"/>
              </a:rPr>
              <a:t>, được gọi là </a:t>
            </a:r>
            <a:r>
              <a:rPr lang="vi-VN" sz="1400" b="0" i="0" dirty="0">
                <a:solidFill>
                  <a:srgbClr val="000088"/>
                </a:solidFill>
                <a:effectLst/>
                <a:latin typeface="Muli"/>
                <a:ea typeface="Arial" panose="020B0604020202020204" pitchFamily="34" charset="0"/>
                <a:cs typeface="Arial" panose="020B0604020202020204" pitchFamily="34" charset="0"/>
              </a:rPr>
              <a:t>DataLoader</a:t>
            </a:r>
            <a:r>
              <a:rPr lang="vi-VN" sz="1400" b="0" i="0" dirty="0">
                <a:solidFill>
                  <a:srgbClr val="000000"/>
                </a:solidFill>
                <a:effectLst/>
                <a:latin typeface="Muli"/>
                <a:ea typeface="Arial" panose="020B0604020202020204" pitchFamily="34" charset="0"/>
                <a:cs typeface="Arial" panose="020B0604020202020204" pitchFamily="34" charset="0"/>
              </a:rPr>
              <a:t>.</a:t>
            </a:r>
            <a:endParaRPr lang="en-US" sz="1400" b="0" i="0" dirty="0">
              <a:solidFill>
                <a:srgbClr val="000000"/>
              </a:solidFill>
              <a:effectLst/>
              <a:latin typeface="Muli"/>
              <a:ea typeface="Arial" panose="020B0604020202020204" pitchFamily="34" charset="0"/>
              <a:cs typeface="Arial" panose="020B0604020202020204" pitchFamily="34" charset="0"/>
            </a:endParaRPr>
          </a:p>
          <a:p>
            <a:pPr algn="just"/>
            <a:r>
              <a:rPr lang="en-US" dirty="0" err="1">
                <a:latin typeface="Muli"/>
                <a:cs typeface="Arial" panose="020B0604020202020204" pitchFamily="34" charset="0"/>
              </a:rPr>
              <a:t>Ví</a:t>
            </a:r>
            <a:r>
              <a:rPr lang="en-US" dirty="0">
                <a:latin typeface="Muli"/>
                <a:cs typeface="Arial" panose="020B0604020202020204" pitchFamily="34" charset="0"/>
              </a:rPr>
              <a:t> </a:t>
            </a:r>
            <a:r>
              <a:rPr lang="en-US" dirty="0" err="1">
                <a:latin typeface="Muli"/>
                <a:cs typeface="Arial" panose="020B0604020202020204" pitchFamily="34" charset="0"/>
              </a:rPr>
              <a:t>dụ</a:t>
            </a:r>
            <a:r>
              <a:rPr lang="en-US" dirty="0">
                <a:latin typeface="Muli"/>
                <a:cs typeface="Arial" panose="020B0604020202020204" pitchFamily="34" charset="0"/>
              </a:rPr>
              <a:t>: </a:t>
            </a:r>
            <a:endParaRPr lang="en-US" sz="1400" dirty="0">
              <a:latin typeface="Muli"/>
            </a:endParaRPr>
          </a:p>
        </p:txBody>
      </p:sp>
      <p:sp>
        <p:nvSpPr>
          <p:cNvPr id="7" name="TextBox 6">
            <a:extLst>
              <a:ext uri="{FF2B5EF4-FFF2-40B4-BE49-F238E27FC236}">
                <a16:creationId xmlns:a16="http://schemas.microsoft.com/office/drawing/2014/main" id="{8AD6D049-5FE9-4351-9EA9-A990F213873A}"/>
              </a:ext>
            </a:extLst>
          </p:cNvPr>
          <p:cNvSpPr txBox="1"/>
          <p:nvPr/>
        </p:nvSpPr>
        <p:spPr>
          <a:xfrm>
            <a:off x="4485353" y="2715174"/>
            <a:ext cx="4575686" cy="830997"/>
          </a:xfrm>
          <a:prstGeom prst="rect">
            <a:avLst/>
          </a:prstGeom>
          <a:noFill/>
        </p:spPr>
        <p:txBody>
          <a:bodyPr wrap="square">
            <a:spAutoFit/>
          </a:bodyPr>
          <a:lstStyle/>
          <a:p>
            <a:r>
              <a:rPr lang="en-US" sz="1200" b="0" i="0" dirty="0">
                <a:solidFill>
                  <a:srgbClr val="000088"/>
                </a:solidFill>
                <a:effectLst/>
                <a:latin typeface="CourierNewPSMT"/>
              </a:rPr>
              <a:t>ds </a:t>
            </a:r>
            <a:r>
              <a:rPr lang="en-US" sz="1200" b="0" i="0" dirty="0">
                <a:solidFill>
                  <a:srgbClr val="555555"/>
                </a:solidFill>
                <a:effectLst/>
                <a:latin typeface="CourierNewPSMT"/>
              </a:rPr>
              <a:t>= </a:t>
            </a:r>
            <a:r>
              <a:rPr lang="en-US" sz="1200" b="0" i="0" dirty="0">
                <a:solidFill>
                  <a:srgbClr val="000088"/>
                </a:solidFill>
                <a:effectLst/>
                <a:latin typeface="CourierNewPSMT"/>
              </a:rPr>
              <a:t>L</a:t>
            </a:r>
            <a:r>
              <a:rPr lang="en-US" sz="1200" b="0" i="0" dirty="0">
                <a:solidFill>
                  <a:srgbClr val="000000"/>
                </a:solidFill>
                <a:effectLst/>
                <a:latin typeface="CourierNewPSMT"/>
              </a:rPr>
              <a:t>(</a:t>
            </a:r>
            <a:r>
              <a:rPr lang="en-US" sz="1200" b="0" i="0" dirty="0">
                <a:solidFill>
                  <a:srgbClr val="336666"/>
                </a:solidFill>
                <a:effectLst/>
                <a:latin typeface="CourierNewPSMT"/>
              </a:rPr>
              <a:t>enumerate</a:t>
            </a:r>
            <a:r>
              <a:rPr lang="en-US" sz="1200" b="0" i="0" dirty="0">
                <a:solidFill>
                  <a:srgbClr val="000000"/>
                </a:solidFill>
                <a:effectLst/>
                <a:latin typeface="CourierNewPSMT"/>
              </a:rPr>
              <a:t>(</a:t>
            </a:r>
            <a:r>
              <a:rPr lang="en-US" sz="1200" b="0" i="0" dirty="0" err="1">
                <a:solidFill>
                  <a:srgbClr val="000088"/>
                </a:solidFill>
                <a:effectLst/>
                <a:latin typeface="CourierNewPSMT"/>
              </a:rPr>
              <a:t>string</a:t>
            </a:r>
            <a:r>
              <a:rPr lang="en-US" sz="1200" b="0" i="0" dirty="0" err="1">
                <a:solidFill>
                  <a:srgbClr val="555555"/>
                </a:solidFill>
                <a:effectLst/>
                <a:latin typeface="CourierNewPSMT"/>
              </a:rPr>
              <a:t>.</a:t>
            </a:r>
            <a:r>
              <a:rPr lang="en-US" sz="1200" b="0" i="0" dirty="0" err="1">
                <a:solidFill>
                  <a:srgbClr val="000088"/>
                </a:solidFill>
                <a:effectLst/>
                <a:latin typeface="CourierNewPSMT"/>
              </a:rPr>
              <a:t>ascii_lowercase</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ds</a:t>
            </a:r>
            <a:br>
              <a:rPr lang="en-US" sz="1200" b="0" i="0" dirty="0">
                <a:solidFill>
                  <a:srgbClr val="000088"/>
                </a:solidFill>
                <a:effectLst/>
                <a:latin typeface="CourierNewPSMT"/>
              </a:rPr>
            </a:br>
            <a:r>
              <a:rPr lang="en-US" sz="1200" b="0" i="0" dirty="0">
                <a:solidFill>
                  <a:srgbClr val="404040"/>
                </a:solidFill>
                <a:effectLst/>
                <a:latin typeface="CourierNewPSMT"/>
              </a:rPr>
              <a:t>(#26) [(0, 'a'),(1, 'b'),(2, 'c'),(3, 'd'),(4, 'e'),(5, 'f'),(6, 'g'),(7,'h’),...]</a:t>
            </a:r>
            <a:r>
              <a:rPr lang="en-US" sz="1200" dirty="0"/>
              <a:t> </a:t>
            </a:r>
          </a:p>
        </p:txBody>
      </p:sp>
      <p:sp>
        <p:nvSpPr>
          <p:cNvPr id="9" name="TextBox 8">
            <a:extLst>
              <a:ext uri="{FF2B5EF4-FFF2-40B4-BE49-F238E27FC236}">
                <a16:creationId xmlns:a16="http://schemas.microsoft.com/office/drawing/2014/main" id="{E124C5BC-BCAF-4739-8848-9EB73276B90F}"/>
              </a:ext>
            </a:extLst>
          </p:cNvPr>
          <p:cNvSpPr txBox="1"/>
          <p:nvPr/>
        </p:nvSpPr>
        <p:spPr>
          <a:xfrm>
            <a:off x="442453" y="2699786"/>
            <a:ext cx="4042900" cy="1600438"/>
          </a:xfrm>
          <a:prstGeom prst="rect">
            <a:avLst/>
          </a:prstGeom>
          <a:noFill/>
        </p:spPr>
        <p:txBody>
          <a:bodyPr wrap="square">
            <a:spAutoFit/>
          </a:bodyPr>
          <a:lstStyle/>
          <a:p>
            <a:pPr algn="just"/>
            <a:r>
              <a:rPr lang="vi-VN" sz="1400" b="0" i="0" dirty="0">
                <a:solidFill>
                  <a:srgbClr val="000000"/>
                </a:solidFill>
                <a:effectLst/>
                <a:latin typeface="Muli"/>
                <a:ea typeface="Arial" panose="020B0604020202020204" pitchFamily="34" charset="0"/>
                <a:cs typeface="Arial" panose="020B0604020202020204" pitchFamily="34" charset="0"/>
              </a:rPr>
              <a:t>Một bộ sưu tập chứa các bộ </a:t>
            </a:r>
            <a:r>
              <a:rPr lang="en-US" sz="1400" b="0" i="0" dirty="0" err="1">
                <a:solidFill>
                  <a:srgbClr val="000000"/>
                </a:solidFill>
                <a:effectLst/>
                <a:latin typeface="Muli"/>
                <a:ea typeface="Arial" panose="020B0604020202020204" pitchFamily="34" charset="0"/>
                <a:cs typeface="Arial" panose="020B0604020202020204" pitchFamily="34" charset="0"/>
              </a:rPr>
              <a:t>thuộc</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tính</a:t>
            </a:r>
            <a:r>
              <a:rPr lang="en-US" sz="1400" b="0" i="0" dirty="0">
                <a:solidFill>
                  <a:srgbClr val="000000"/>
                </a:solidFill>
                <a:effectLst/>
                <a:latin typeface="Muli"/>
                <a:ea typeface="Arial" panose="020B0604020202020204" pitchFamily="34" charset="0"/>
                <a:cs typeface="Arial" panose="020B0604020202020204" pitchFamily="34" charset="0"/>
              </a:rPr>
              <a:t> </a:t>
            </a:r>
            <a:r>
              <a:rPr lang="vi-VN" sz="1400" b="0" i="0" dirty="0">
                <a:solidFill>
                  <a:srgbClr val="000000"/>
                </a:solidFill>
                <a:effectLst/>
                <a:latin typeface="Muli"/>
                <a:ea typeface="Arial" panose="020B0604020202020204" pitchFamily="34" charset="0"/>
                <a:cs typeface="Arial" panose="020B0604020202020204" pitchFamily="34" charset="0"/>
              </a:rPr>
              <a:t>và </a:t>
            </a:r>
            <a:r>
              <a:rPr lang="en-US" sz="1400" b="0" i="0" dirty="0" err="1">
                <a:solidFill>
                  <a:srgbClr val="000000"/>
                </a:solidFill>
                <a:effectLst/>
                <a:latin typeface="Muli"/>
                <a:ea typeface="Arial" panose="020B0604020202020204" pitchFamily="34" charset="0"/>
                <a:cs typeface="Arial" panose="020B0604020202020204" pitchFamily="34" charset="0"/>
              </a:rPr>
              <a:t>nhãn</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trong</a:t>
            </a:r>
            <a:r>
              <a:rPr lang="vi-VN" sz="1400" b="0" i="0" dirty="0">
                <a:solidFill>
                  <a:srgbClr val="000000"/>
                </a:solidFill>
                <a:effectLst/>
                <a:latin typeface="Muli"/>
                <a:ea typeface="Arial" panose="020B0604020202020204" pitchFamily="34" charset="0"/>
                <a:cs typeface="Arial" panose="020B0604020202020204" pitchFamily="34" charset="0"/>
              </a:rPr>
              <a:t> PyTorch được </a:t>
            </a:r>
            <a:r>
              <a:rPr lang="en-US" sz="1400" b="0" i="0" dirty="0" err="1">
                <a:solidFill>
                  <a:srgbClr val="000000"/>
                </a:solidFill>
                <a:effectLst/>
                <a:latin typeface="Muli"/>
                <a:ea typeface="Arial" panose="020B0604020202020204" pitchFamily="34" charset="0"/>
                <a:cs typeface="Arial" panose="020B0604020202020204" pitchFamily="34" charset="0"/>
              </a:rPr>
              <a:t>gọi</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là</a:t>
            </a:r>
            <a:r>
              <a:rPr lang="vi-VN"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a:solidFill>
                  <a:srgbClr val="000088"/>
                </a:solidFill>
                <a:effectLst/>
                <a:latin typeface="Muli"/>
                <a:ea typeface="Arial" panose="020B0604020202020204" pitchFamily="34" charset="0"/>
                <a:cs typeface="Arial" panose="020B0604020202020204" pitchFamily="34" charset="0"/>
              </a:rPr>
              <a:t>Dataset</a:t>
            </a:r>
            <a:r>
              <a:rPr lang="vi-VN" sz="1400" b="0" i="0" dirty="0">
                <a:solidFill>
                  <a:srgbClr val="000000"/>
                </a:solidFill>
                <a:effectLst/>
                <a:latin typeface="Muli"/>
                <a:ea typeface="Arial" panose="020B0604020202020204" pitchFamily="34" charset="0"/>
                <a:cs typeface="Arial" panose="020B0604020202020204" pitchFamily="34" charset="0"/>
              </a:rPr>
              <a:t>.</a:t>
            </a:r>
            <a:endParaRPr lang="en-US" sz="1400" dirty="0">
              <a:latin typeface="Muli"/>
              <a:ea typeface="Arial" panose="020B0604020202020204" pitchFamily="34" charset="0"/>
              <a:cs typeface="Arial" panose="020B0604020202020204" pitchFamily="34" charset="0"/>
            </a:endParaRPr>
          </a:p>
          <a:p>
            <a:pPr marR="0" algn="just" rtl="0">
              <a:spcBef>
                <a:spcPts val="0"/>
              </a:spcBef>
              <a:spcAft>
                <a:spcPts val="0"/>
              </a:spcAft>
            </a:pPr>
            <a:endParaRPr lang="en-US" sz="1400" b="0" i="0" dirty="0">
              <a:solidFill>
                <a:srgbClr val="000000"/>
              </a:solidFill>
              <a:effectLst/>
              <a:latin typeface="Muli"/>
              <a:ea typeface="Arial" panose="020B0604020202020204" pitchFamily="34" charset="0"/>
              <a:cs typeface="Arial" panose="020B0604020202020204" pitchFamily="34" charset="0"/>
            </a:endParaRPr>
          </a:p>
          <a:p>
            <a:pPr marR="0" algn="just" rtl="0">
              <a:spcBef>
                <a:spcPts val="0"/>
              </a:spcBef>
              <a:spcAft>
                <a:spcPts val="0"/>
              </a:spcAft>
            </a:pPr>
            <a:r>
              <a:rPr lang="vi-VN" sz="1400" b="0" i="0" dirty="0">
                <a:solidFill>
                  <a:srgbClr val="000000"/>
                </a:solidFill>
                <a:effectLst/>
                <a:latin typeface="Muli"/>
                <a:ea typeface="Arial" panose="020B0604020202020204" pitchFamily="34" charset="0"/>
                <a:cs typeface="Arial" panose="020B0604020202020204" pitchFamily="34" charset="0"/>
              </a:rPr>
              <a:t>Khi chúng ta </a:t>
            </a:r>
            <a:r>
              <a:rPr lang="en-US" sz="1400" dirty="0" err="1">
                <a:latin typeface="Muli"/>
                <a:ea typeface="Arial" panose="020B0604020202020204" pitchFamily="34" charset="0"/>
                <a:cs typeface="Arial" panose="020B0604020202020204" pitchFamily="34" charset="0"/>
              </a:rPr>
              <a:t>truyền</a:t>
            </a:r>
            <a:r>
              <a:rPr lang="en-US" sz="1400" b="0" i="0" dirty="0">
                <a:solidFill>
                  <a:srgbClr val="000000"/>
                </a:solidFill>
                <a:effectLst/>
                <a:latin typeface="Muli"/>
                <a:ea typeface="Arial" panose="020B0604020202020204" pitchFamily="34" charset="0"/>
                <a:cs typeface="Arial" panose="020B0604020202020204" pitchFamily="34" charset="0"/>
              </a:rPr>
              <a:t> Dataset</a:t>
            </a:r>
            <a:r>
              <a:rPr lang="vi-VN" sz="1400" b="0" i="0" dirty="0">
                <a:solidFill>
                  <a:srgbClr val="000000"/>
                </a:solidFill>
                <a:effectLst/>
                <a:latin typeface="Muli"/>
                <a:ea typeface="Arial" panose="020B0604020202020204" pitchFamily="34" charset="0"/>
                <a:cs typeface="Arial" panose="020B0604020202020204" pitchFamily="34" charset="0"/>
              </a:rPr>
              <a:t> đến một DataLoader, chúng ta sẽ nhận được nhiều </a:t>
            </a:r>
            <a:r>
              <a:rPr lang="en-US" dirty="0">
                <a:latin typeface="Muli"/>
                <a:ea typeface="Arial" panose="020B0604020202020204" pitchFamily="34" charset="0"/>
                <a:cs typeface="Arial" panose="020B0604020202020204" pitchFamily="34" charset="0"/>
              </a:rPr>
              <a:t>mini-batch</a:t>
            </a:r>
            <a:r>
              <a:rPr lang="vi-VN" sz="1400" b="0" i="0" dirty="0">
                <a:solidFill>
                  <a:srgbClr val="000000"/>
                </a:solidFill>
                <a:effectLst/>
                <a:latin typeface="Muli"/>
                <a:ea typeface="Arial" panose="020B0604020202020204" pitchFamily="34" charset="0"/>
                <a:cs typeface="Arial" panose="020B0604020202020204" pitchFamily="34" charset="0"/>
              </a:rPr>
              <a:t>, bản thân chúng là các bộ ten</a:t>
            </a:r>
            <a:r>
              <a:rPr lang="en-US" sz="1400" b="0" i="0" dirty="0" err="1">
                <a:solidFill>
                  <a:srgbClr val="000000"/>
                </a:solidFill>
                <a:effectLst/>
                <a:latin typeface="Muli"/>
                <a:ea typeface="Arial" panose="020B0604020202020204" pitchFamily="34" charset="0"/>
                <a:cs typeface="Arial" panose="020B0604020202020204" pitchFamily="34" charset="0"/>
              </a:rPr>
              <a:t>sor</a:t>
            </a:r>
            <a:r>
              <a:rPr lang="vi-VN" sz="1400" b="0" i="0" dirty="0">
                <a:solidFill>
                  <a:srgbClr val="000000"/>
                </a:solidFill>
                <a:effectLst/>
                <a:latin typeface="Muli"/>
                <a:ea typeface="Arial" panose="020B0604020202020204" pitchFamily="34" charset="0"/>
                <a:cs typeface="Arial" panose="020B0604020202020204" pitchFamily="34" charset="0"/>
              </a:rPr>
              <a:t> đại diện cho các biến độc lập và phụ thuộc</a:t>
            </a:r>
            <a:r>
              <a:rPr lang="en-US" sz="1400" b="0" i="0" dirty="0">
                <a:solidFill>
                  <a:srgbClr val="000000"/>
                </a:solidFill>
                <a:effectLst/>
                <a:latin typeface="Muli"/>
                <a:ea typeface="Arial" panose="020B0604020202020204" pitchFamily="34" charset="0"/>
                <a:cs typeface="Arial" panose="020B0604020202020204" pitchFamily="34" charset="0"/>
              </a:rPr>
              <a:t>.</a:t>
            </a:r>
            <a:endParaRPr lang="en-US" sz="1400" dirty="0">
              <a:latin typeface="Muli"/>
              <a:cs typeface="Arial" panose="020B0604020202020204" pitchFamily="34" charset="0"/>
            </a:endParaRPr>
          </a:p>
        </p:txBody>
      </p:sp>
      <p:sp>
        <p:nvSpPr>
          <p:cNvPr id="11" name="TextBox 10">
            <a:extLst>
              <a:ext uri="{FF2B5EF4-FFF2-40B4-BE49-F238E27FC236}">
                <a16:creationId xmlns:a16="http://schemas.microsoft.com/office/drawing/2014/main" id="{06F3D999-39C7-40C2-B807-7F3C6621A813}"/>
              </a:ext>
            </a:extLst>
          </p:cNvPr>
          <p:cNvSpPr txBox="1"/>
          <p:nvPr/>
        </p:nvSpPr>
        <p:spPr>
          <a:xfrm>
            <a:off x="4487703" y="3631052"/>
            <a:ext cx="4575686" cy="646331"/>
          </a:xfrm>
          <a:prstGeom prst="rect">
            <a:avLst/>
          </a:prstGeom>
          <a:noFill/>
        </p:spPr>
        <p:txBody>
          <a:bodyPr wrap="square">
            <a:spAutoFit/>
          </a:bodyPr>
          <a:lstStyle/>
          <a:p>
            <a:r>
              <a:rPr lang="en-US" sz="1200" b="0" i="0" dirty="0">
                <a:solidFill>
                  <a:srgbClr val="000088"/>
                </a:solidFill>
                <a:effectLst/>
                <a:latin typeface="CourierNewPSMT"/>
              </a:rPr>
              <a:t>dl </a:t>
            </a:r>
            <a:r>
              <a:rPr lang="en-US" sz="1200" b="0" i="0" dirty="0">
                <a:solidFill>
                  <a:srgbClr val="555555"/>
                </a:solidFill>
                <a:effectLst/>
                <a:latin typeface="CourierNewPSMT"/>
              </a:rPr>
              <a:t>= </a:t>
            </a:r>
            <a:r>
              <a:rPr lang="en-US" sz="1200" b="0" i="0" dirty="0" err="1">
                <a:solidFill>
                  <a:srgbClr val="000088"/>
                </a:solidFill>
                <a:effectLst/>
                <a:latin typeface="CourierNewPSMT"/>
              </a:rPr>
              <a:t>DataLoader</a:t>
            </a:r>
            <a:r>
              <a:rPr lang="en-US" sz="1200" b="0" i="0" dirty="0">
                <a:solidFill>
                  <a:srgbClr val="000000"/>
                </a:solidFill>
                <a:effectLst/>
                <a:latin typeface="CourierNewPSMT"/>
              </a:rPr>
              <a:t>(</a:t>
            </a:r>
            <a:r>
              <a:rPr lang="en-US" sz="1200" b="0" i="0" dirty="0">
                <a:solidFill>
                  <a:srgbClr val="000088"/>
                </a:solidFill>
                <a:effectLst/>
                <a:latin typeface="CourierNewPSMT"/>
              </a:rPr>
              <a:t>ds</a:t>
            </a:r>
            <a:r>
              <a:rPr lang="en-US" sz="1200" b="0" i="0" dirty="0">
                <a:solidFill>
                  <a:srgbClr val="000000"/>
                </a:solidFill>
                <a:effectLst/>
                <a:latin typeface="CourierNewPSMT"/>
              </a:rPr>
              <a:t>, </a:t>
            </a:r>
            <a:r>
              <a:rPr lang="en-US" sz="1200" b="0" i="0" dirty="0" err="1">
                <a:solidFill>
                  <a:srgbClr val="000088"/>
                </a:solidFill>
                <a:effectLst/>
                <a:latin typeface="CourierNewPSMT"/>
              </a:rPr>
              <a:t>batch_size</a:t>
            </a:r>
            <a:r>
              <a:rPr lang="en-US" sz="1200" b="0" i="0" dirty="0">
                <a:solidFill>
                  <a:srgbClr val="555555"/>
                </a:solidFill>
                <a:effectLst/>
                <a:latin typeface="CourierNewPSMT"/>
              </a:rPr>
              <a:t>=</a:t>
            </a:r>
            <a:r>
              <a:rPr lang="en-US" sz="1200" b="0" i="0" dirty="0">
                <a:solidFill>
                  <a:srgbClr val="FF6600"/>
                </a:solidFill>
                <a:effectLst/>
                <a:latin typeface="CourierNewPSMT"/>
              </a:rPr>
              <a:t>6</a:t>
            </a:r>
            <a:r>
              <a:rPr lang="en-US" sz="1200" b="0" i="0" dirty="0">
                <a:solidFill>
                  <a:srgbClr val="000000"/>
                </a:solidFill>
                <a:effectLst/>
                <a:latin typeface="CourierNewPSMT"/>
              </a:rPr>
              <a:t>, </a:t>
            </a:r>
            <a:r>
              <a:rPr lang="en-US" sz="1200" b="0" i="0" dirty="0">
                <a:solidFill>
                  <a:srgbClr val="000088"/>
                </a:solidFill>
                <a:effectLst/>
                <a:latin typeface="CourierNewPSMT"/>
              </a:rPr>
              <a:t>shuffle</a:t>
            </a:r>
            <a:r>
              <a:rPr lang="en-US" sz="1200" b="0" i="0" dirty="0">
                <a:solidFill>
                  <a:srgbClr val="555555"/>
                </a:solidFill>
                <a:effectLst/>
                <a:latin typeface="CourierNewPSMT"/>
              </a:rPr>
              <a:t>=</a:t>
            </a:r>
            <a:r>
              <a:rPr lang="en-US" sz="1200" b="0" i="0" dirty="0">
                <a:solidFill>
                  <a:srgbClr val="336666"/>
                </a:solidFill>
                <a:effectLst/>
                <a:latin typeface="CourierNewPSMT"/>
              </a:rPr>
              <a:t>True</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336666"/>
                </a:solidFill>
                <a:effectLst/>
                <a:latin typeface="CourierNewPSMT"/>
              </a:rPr>
              <a:t>list</a:t>
            </a:r>
            <a:r>
              <a:rPr lang="en-US" sz="1200" b="0" i="0" dirty="0">
                <a:solidFill>
                  <a:srgbClr val="000000"/>
                </a:solidFill>
                <a:effectLst/>
                <a:latin typeface="CourierNewPSMT"/>
              </a:rPr>
              <a:t>(</a:t>
            </a:r>
            <a:r>
              <a:rPr lang="en-US" sz="1200" b="0" i="0" dirty="0">
                <a:solidFill>
                  <a:srgbClr val="000088"/>
                </a:solidFill>
                <a:effectLst/>
                <a:latin typeface="CourierNewPSMT"/>
              </a:rPr>
              <a:t>dl</a:t>
            </a:r>
            <a:r>
              <a:rPr lang="en-US" sz="1200" b="0" i="0" dirty="0">
                <a:solidFill>
                  <a:srgbClr val="000000"/>
                </a:solidFill>
                <a:effectLst/>
                <a:latin typeface="CourierNewPSMT"/>
              </a:rPr>
              <a:t>)</a:t>
            </a:r>
            <a:br>
              <a:rPr lang="en-US" sz="1200" b="0" i="0" dirty="0">
                <a:solidFill>
                  <a:srgbClr val="000000"/>
                </a:solidFill>
                <a:effectLst/>
                <a:latin typeface="CourierNewPSMT"/>
              </a:rPr>
            </a:br>
            <a:endParaRPr lang="en-US" sz="1200" dirty="0"/>
          </a:p>
        </p:txBody>
      </p:sp>
      <p:sp>
        <p:nvSpPr>
          <p:cNvPr id="13" name="TextBox 12">
            <a:extLst>
              <a:ext uri="{FF2B5EF4-FFF2-40B4-BE49-F238E27FC236}">
                <a16:creationId xmlns:a16="http://schemas.microsoft.com/office/drawing/2014/main" id="{0E2BC9E8-FE34-4B78-BC55-96E703CB0DEE}"/>
              </a:ext>
            </a:extLst>
          </p:cNvPr>
          <p:cNvSpPr txBox="1"/>
          <p:nvPr/>
        </p:nvSpPr>
        <p:spPr>
          <a:xfrm>
            <a:off x="2221477" y="4204781"/>
            <a:ext cx="7298608" cy="938719"/>
          </a:xfrm>
          <a:prstGeom prst="rect">
            <a:avLst/>
          </a:prstGeom>
          <a:noFill/>
        </p:spPr>
        <p:txBody>
          <a:bodyPr wrap="square">
            <a:spAutoFit/>
          </a:bodyPr>
          <a:lstStyle/>
          <a:p>
            <a:r>
              <a:rPr lang="en-US" sz="1100" b="0" i="0" dirty="0">
                <a:solidFill>
                  <a:srgbClr val="404040"/>
                </a:solidFill>
                <a:effectLst/>
                <a:latin typeface="CourierNewPSMT"/>
              </a:rPr>
              <a:t>[(tensor([17, 18, 10, 22, 8, 14]), ('r', 's', 'k', 'w', '</a:t>
            </a:r>
            <a:r>
              <a:rPr lang="en-US" sz="1100" b="0" i="0" dirty="0" err="1">
                <a:solidFill>
                  <a:srgbClr val="404040"/>
                </a:solidFill>
                <a:effectLst/>
                <a:latin typeface="CourierNewPSMT"/>
              </a:rPr>
              <a:t>i</a:t>
            </a:r>
            <a:r>
              <a:rPr lang="en-US" sz="1100" b="0" i="0" dirty="0">
                <a:solidFill>
                  <a:srgbClr val="404040"/>
                </a:solidFill>
                <a:effectLst/>
                <a:latin typeface="CourierNewPSMT"/>
              </a:rPr>
              <a:t>', 'o')),</a:t>
            </a:r>
            <a:br>
              <a:rPr lang="en-US" sz="1100" b="0" i="0" dirty="0">
                <a:solidFill>
                  <a:srgbClr val="404040"/>
                </a:solidFill>
                <a:effectLst/>
                <a:latin typeface="CourierNewPSMT"/>
              </a:rPr>
            </a:br>
            <a:r>
              <a:rPr lang="en-US" sz="1100" b="0" i="0" dirty="0">
                <a:solidFill>
                  <a:srgbClr val="404040"/>
                </a:solidFill>
                <a:effectLst/>
                <a:latin typeface="CourierNewPSMT"/>
              </a:rPr>
              <a:t>(tensor([20, 15, 9, 13, 21, 12]), ('u', 'p', 'j', 'n', 'v', 'm')),</a:t>
            </a:r>
            <a:br>
              <a:rPr lang="en-US" sz="1100" b="0" i="0" dirty="0">
                <a:solidFill>
                  <a:srgbClr val="404040"/>
                </a:solidFill>
                <a:effectLst/>
                <a:latin typeface="CourierNewPSMT"/>
              </a:rPr>
            </a:br>
            <a:r>
              <a:rPr lang="en-US" sz="1100" b="0" i="0" dirty="0">
                <a:solidFill>
                  <a:srgbClr val="404040"/>
                </a:solidFill>
                <a:effectLst/>
                <a:latin typeface="CourierNewPSMT"/>
              </a:rPr>
              <a:t>(tensor([ 7, 25, 6, 5, 11, 23]), ('h', 'z', 'g', 'f', 'l', 'x')),</a:t>
            </a:r>
            <a:br>
              <a:rPr lang="en-US" sz="1100" b="0" i="0" dirty="0">
                <a:solidFill>
                  <a:srgbClr val="404040"/>
                </a:solidFill>
                <a:effectLst/>
                <a:latin typeface="CourierNewPSMT"/>
              </a:rPr>
            </a:br>
            <a:r>
              <a:rPr lang="en-US" sz="1100" b="0" i="0" dirty="0">
                <a:solidFill>
                  <a:srgbClr val="404040"/>
                </a:solidFill>
                <a:effectLst/>
                <a:latin typeface="CourierNewPSMT"/>
              </a:rPr>
              <a:t>(tensor([ 1, 3, 0, 24, 19, 16]), ('b', 'd', 'a', 'y', 't', 'q')),</a:t>
            </a:r>
            <a:br>
              <a:rPr lang="en-US" sz="1100" b="0" i="0" dirty="0">
                <a:solidFill>
                  <a:srgbClr val="404040"/>
                </a:solidFill>
                <a:effectLst/>
                <a:latin typeface="CourierNewPSMT"/>
              </a:rPr>
            </a:br>
            <a:r>
              <a:rPr lang="en-US" sz="1100" b="0" i="0" dirty="0">
                <a:solidFill>
                  <a:srgbClr val="404040"/>
                </a:solidFill>
                <a:effectLst/>
                <a:latin typeface="CourierNewPSMT"/>
              </a:rPr>
              <a:t>(tensor([2, 4]), ('c', 'e'))]</a:t>
            </a:r>
            <a:r>
              <a:rPr lang="en-US" sz="1100" dirty="0"/>
              <a:t> </a:t>
            </a:r>
          </a:p>
        </p:txBody>
      </p:sp>
    </p:spTree>
    <p:extLst>
      <p:ext uri="{BB962C8B-B14F-4D97-AF65-F5344CB8AC3E}">
        <p14:creationId xmlns:p14="http://schemas.microsoft.com/office/powerpoint/2010/main" val="2560378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9341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Thực</a:t>
            </a:r>
            <a:r>
              <a:rPr lang="en-US" dirty="0"/>
              <a:t> </a:t>
            </a:r>
            <a:r>
              <a:rPr lang="en-US" dirty="0" err="1"/>
              <a:t>hiện</a:t>
            </a:r>
            <a:r>
              <a:rPr lang="en-US" dirty="0"/>
              <a:t> </a:t>
            </a:r>
            <a:r>
              <a:rPr lang="en-US" dirty="0" err="1"/>
              <a:t>quy</a:t>
            </a:r>
            <a:r>
              <a:rPr lang="en-US" dirty="0"/>
              <a:t> </a:t>
            </a:r>
            <a:r>
              <a:rPr lang="en-US" dirty="0" err="1"/>
              <a:t>trình</a:t>
            </a:r>
            <a:r>
              <a:rPr lang="en-US" dirty="0"/>
              <a:t> </a:t>
            </a:r>
            <a:r>
              <a:rPr lang="en-US" dirty="0" err="1"/>
              <a:t>huấn</a:t>
            </a:r>
            <a:r>
              <a:rPr lang="en-US" dirty="0"/>
              <a:t> </a:t>
            </a:r>
            <a:r>
              <a:rPr lang="en-US" dirty="0" err="1"/>
              <a:t>luyện</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27704" y="548882"/>
            <a:ext cx="8106910" cy="1323439"/>
          </a:xfrm>
          <a:prstGeom prst="rect">
            <a:avLst/>
          </a:prstGeom>
          <a:noFill/>
        </p:spPr>
        <p:txBody>
          <a:bodyPr wrap="square">
            <a:spAutoFit/>
          </a:bodyPr>
          <a:lstStyle/>
          <a:p>
            <a:pPr algn="just"/>
            <a:endParaRPr lang="en-US" sz="2000" dirty="0">
              <a:latin typeface="Muli"/>
            </a:endParaRPr>
          </a:p>
          <a:p>
            <a:pPr marR="0" algn="just" rtl="0">
              <a:spcBef>
                <a:spcPts val="0"/>
              </a:spcBef>
              <a:spcAft>
                <a:spcPts val="0"/>
              </a:spcAft>
            </a:pPr>
            <a:r>
              <a:rPr lang="en-US" sz="2400" dirty="0" err="1">
                <a:latin typeface="Muli"/>
                <a:cs typeface="Arial" panose="020B0604020202020204" pitchFamily="34" charset="0"/>
              </a:rPr>
              <a:t>Đây</a:t>
            </a:r>
            <a:r>
              <a:rPr lang="en-US" sz="2400" dirty="0">
                <a:latin typeface="Muli"/>
                <a:cs typeface="Arial" panose="020B0604020202020204" pitchFamily="34" charset="0"/>
              </a:rPr>
              <a:t> </a:t>
            </a:r>
            <a:r>
              <a:rPr lang="en-US" sz="2400" dirty="0" err="1">
                <a:latin typeface="Muli"/>
                <a:cs typeface="Arial" panose="020B0604020202020204" pitchFamily="34" charset="0"/>
              </a:rPr>
              <a:t>là</a:t>
            </a:r>
            <a:r>
              <a:rPr lang="en-US" sz="2400" dirty="0">
                <a:latin typeface="Muli"/>
                <a:cs typeface="Arial" panose="020B0604020202020204" pitchFamily="34" charset="0"/>
              </a:rPr>
              <a:t> </a:t>
            </a:r>
            <a:r>
              <a:rPr lang="en-US" sz="2400" dirty="0" err="1">
                <a:latin typeface="Muli"/>
                <a:cs typeface="Arial" panose="020B0604020202020204" pitchFamily="34" charset="0"/>
              </a:rPr>
              <a:t>quy</a:t>
            </a:r>
            <a:r>
              <a:rPr lang="en-US" sz="2400" dirty="0">
                <a:latin typeface="Muli"/>
                <a:cs typeface="Arial" panose="020B0604020202020204" pitchFamily="34" charset="0"/>
              </a:rPr>
              <a:t> </a:t>
            </a:r>
            <a:r>
              <a:rPr lang="en-US" sz="2400" dirty="0" err="1">
                <a:latin typeface="Muli"/>
                <a:cs typeface="Arial" panose="020B0604020202020204" pitchFamily="34" charset="0"/>
              </a:rPr>
              <a:t>trình</a:t>
            </a:r>
            <a:r>
              <a:rPr lang="en-US" sz="2400" dirty="0">
                <a:latin typeface="Muli"/>
                <a:cs typeface="Arial" panose="020B0604020202020204" pitchFamily="34" charset="0"/>
              </a:rPr>
              <a:t> </a:t>
            </a:r>
            <a:r>
              <a:rPr lang="en-US" sz="2400" dirty="0" err="1">
                <a:latin typeface="Muli"/>
                <a:cs typeface="Arial" panose="020B0604020202020204" pitchFamily="34" charset="0"/>
              </a:rPr>
              <a:t>được</a:t>
            </a:r>
            <a:r>
              <a:rPr lang="en-US" sz="2400" dirty="0">
                <a:latin typeface="Muli"/>
                <a:cs typeface="Arial" panose="020B0604020202020204" pitchFamily="34" charset="0"/>
              </a:rPr>
              <a:t> </a:t>
            </a:r>
            <a:r>
              <a:rPr lang="en-US" sz="2400" dirty="0" err="1">
                <a:latin typeface="Muli"/>
                <a:cs typeface="Arial" panose="020B0604020202020204" pitchFamily="34" charset="0"/>
              </a:rPr>
              <a:t>triển</a:t>
            </a:r>
            <a:r>
              <a:rPr lang="en-US" sz="2400" dirty="0">
                <a:latin typeface="Muli"/>
                <a:cs typeface="Arial" panose="020B0604020202020204" pitchFamily="34" charset="0"/>
              </a:rPr>
              <a:t> khai </a:t>
            </a:r>
            <a:r>
              <a:rPr lang="en-US" sz="2400" dirty="0" err="1">
                <a:latin typeface="Muli"/>
                <a:cs typeface="Arial" panose="020B0604020202020204" pitchFamily="34" charset="0"/>
              </a:rPr>
              <a:t>cho</a:t>
            </a:r>
            <a:r>
              <a:rPr lang="en-US" sz="2400" dirty="0">
                <a:latin typeface="Muli"/>
                <a:cs typeface="Arial" panose="020B0604020202020204" pitchFamily="34" charset="0"/>
              </a:rPr>
              <a:t> </a:t>
            </a:r>
            <a:r>
              <a:rPr lang="en-US" sz="2400" dirty="0" err="1">
                <a:latin typeface="Muli"/>
                <a:cs typeface="Arial" panose="020B0604020202020204" pitchFamily="34" charset="0"/>
              </a:rPr>
              <a:t>mỗi</a:t>
            </a:r>
            <a:r>
              <a:rPr lang="en-US" sz="2400" dirty="0">
                <a:latin typeface="Muli"/>
                <a:cs typeface="Arial" panose="020B0604020202020204" pitchFamily="34" charset="0"/>
              </a:rPr>
              <a:t> epoch.</a:t>
            </a:r>
            <a:endParaRPr lang="en-US" sz="2400" dirty="0">
              <a:effectLst/>
              <a:latin typeface="Muli"/>
              <a:cs typeface="Arial" panose="020B0604020202020204" pitchFamily="34" charset="0"/>
            </a:endParaRPr>
          </a:p>
          <a:p>
            <a:pPr marR="0" algn="just" rtl="0">
              <a:spcBef>
                <a:spcPts val="0"/>
              </a:spcBef>
              <a:spcAft>
                <a:spcPts val="0"/>
              </a:spcAft>
            </a:pPr>
            <a:endParaRPr lang="en-US" sz="1800" dirty="0">
              <a:latin typeface="Muli"/>
              <a:cs typeface="Arial" panose="020B0604020202020204" pitchFamily="34" charset="0"/>
            </a:endParaRPr>
          </a:p>
          <a:p>
            <a:pPr marR="0" algn="just" rtl="0">
              <a:spcBef>
                <a:spcPts val="0"/>
              </a:spcBef>
              <a:spcAft>
                <a:spcPts val="0"/>
              </a:spcAft>
            </a:pPr>
            <a:endParaRPr lang="en-US" sz="1800" dirty="0">
              <a:effectLst/>
              <a:latin typeface="Muli"/>
              <a:cs typeface="Arial" panose="020B0604020202020204" pitchFamily="34" charset="0"/>
            </a:endParaRPr>
          </a:p>
        </p:txBody>
      </p:sp>
      <p:sp>
        <p:nvSpPr>
          <p:cNvPr id="9" name="TextBox 8">
            <a:extLst>
              <a:ext uri="{FF2B5EF4-FFF2-40B4-BE49-F238E27FC236}">
                <a16:creationId xmlns:a16="http://schemas.microsoft.com/office/drawing/2014/main" id="{814E438D-EEA5-4598-A3AE-540A76F9D303}"/>
              </a:ext>
            </a:extLst>
          </p:cNvPr>
          <p:cNvSpPr txBox="1"/>
          <p:nvPr/>
        </p:nvSpPr>
        <p:spPr>
          <a:xfrm>
            <a:off x="1074282" y="2004613"/>
            <a:ext cx="6813754" cy="1938992"/>
          </a:xfrm>
          <a:prstGeom prst="rect">
            <a:avLst/>
          </a:prstGeom>
          <a:noFill/>
        </p:spPr>
        <p:txBody>
          <a:bodyPr wrap="square">
            <a:spAutoFit/>
          </a:bodyPr>
          <a:lstStyle/>
          <a:p>
            <a:r>
              <a:rPr lang="en-US" sz="2000" b="1" i="0" dirty="0">
                <a:solidFill>
                  <a:srgbClr val="006699"/>
                </a:solidFill>
                <a:effectLst/>
                <a:latin typeface="CourierNewPS-BoldMT"/>
              </a:rPr>
              <a:t>for </a:t>
            </a:r>
            <a:r>
              <a:rPr lang="en-US" sz="2000" b="0" i="0" dirty="0" err="1">
                <a:solidFill>
                  <a:srgbClr val="000088"/>
                </a:solidFill>
                <a:effectLst/>
                <a:latin typeface="CourierNewPSMT"/>
              </a:rPr>
              <a:t>x</a:t>
            </a:r>
            <a:r>
              <a:rPr lang="en-US" sz="2000" b="0" i="0" dirty="0" err="1">
                <a:solidFill>
                  <a:srgbClr val="000000"/>
                </a:solidFill>
                <a:effectLst/>
                <a:latin typeface="CourierNewPSMT"/>
              </a:rPr>
              <a:t>,</a:t>
            </a:r>
            <a:r>
              <a:rPr lang="en-US" sz="2000" b="0" i="0" dirty="0" err="1">
                <a:solidFill>
                  <a:srgbClr val="000088"/>
                </a:solidFill>
                <a:effectLst/>
                <a:latin typeface="CourierNewPSMT"/>
              </a:rPr>
              <a:t>y</a:t>
            </a:r>
            <a:r>
              <a:rPr lang="en-US" sz="2000" b="0" i="0" dirty="0">
                <a:solidFill>
                  <a:srgbClr val="000088"/>
                </a:solidFill>
                <a:effectLst/>
                <a:latin typeface="CourierNewPSMT"/>
              </a:rPr>
              <a:t> </a:t>
            </a:r>
            <a:r>
              <a:rPr lang="en-US" sz="2000" b="1" i="0" dirty="0">
                <a:solidFill>
                  <a:srgbClr val="000000"/>
                </a:solidFill>
                <a:effectLst/>
                <a:latin typeface="CourierNewPS-BoldMT"/>
              </a:rPr>
              <a:t>in </a:t>
            </a:r>
            <a:r>
              <a:rPr lang="en-US" sz="2000" b="0" i="0" dirty="0">
                <a:solidFill>
                  <a:srgbClr val="000088"/>
                </a:solidFill>
                <a:effectLst/>
                <a:latin typeface="CourierNewPSMT"/>
              </a:rPr>
              <a:t>dl</a:t>
            </a:r>
            <a:r>
              <a:rPr lang="en-US" sz="2000" b="0" i="0" dirty="0">
                <a:solidFill>
                  <a:srgbClr val="000000"/>
                </a:solidFill>
                <a:effectLst/>
                <a:latin typeface="CourierNewPSMT"/>
              </a:rPr>
              <a:t>:</a:t>
            </a:r>
            <a:br>
              <a:rPr lang="en-US" sz="2000" b="0" i="0" dirty="0">
                <a:solidFill>
                  <a:srgbClr val="000000"/>
                </a:solidFill>
                <a:effectLst/>
                <a:latin typeface="CourierNewPSMT"/>
              </a:rPr>
            </a:br>
            <a:r>
              <a:rPr lang="en-US" sz="2000" dirty="0">
                <a:latin typeface="CourierNewPSMT"/>
              </a:rPr>
              <a:t>	</a:t>
            </a:r>
            <a:r>
              <a:rPr lang="en-US" sz="2000" b="0" i="0" dirty="0">
                <a:solidFill>
                  <a:srgbClr val="000088"/>
                </a:solidFill>
                <a:effectLst/>
                <a:latin typeface="CourierNewPSMT"/>
              </a:rPr>
              <a:t>pred </a:t>
            </a:r>
            <a:r>
              <a:rPr lang="en-US" sz="2000" b="0" i="0" dirty="0">
                <a:solidFill>
                  <a:srgbClr val="555555"/>
                </a:solidFill>
                <a:effectLst/>
                <a:latin typeface="CourierNewPSMT"/>
              </a:rPr>
              <a:t>= </a:t>
            </a:r>
            <a:r>
              <a:rPr lang="en-US" sz="2000" b="0" i="0" dirty="0">
                <a:solidFill>
                  <a:srgbClr val="000088"/>
                </a:solidFill>
                <a:effectLst/>
                <a:latin typeface="CourierNewPSMT"/>
              </a:rPr>
              <a:t>model</a:t>
            </a:r>
            <a:r>
              <a:rPr lang="en-US" sz="2000" b="0" i="0" dirty="0">
                <a:solidFill>
                  <a:srgbClr val="000000"/>
                </a:solidFill>
                <a:effectLst/>
                <a:latin typeface="CourierNewPSMT"/>
              </a:rPr>
              <a:t>(</a:t>
            </a:r>
            <a:r>
              <a:rPr lang="en-US" sz="2000" b="0" i="0" dirty="0">
                <a:solidFill>
                  <a:srgbClr val="000088"/>
                </a:solidFill>
                <a:effectLst/>
                <a:latin typeface="CourierNewPSMT"/>
              </a:rPr>
              <a:t>x</a:t>
            </a:r>
            <a:r>
              <a:rPr lang="en-US" sz="2000" b="0" i="0" dirty="0">
                <a:solidFill>
                  <a:srgbClr val="000000"/>
                </a:solidFill>
                <a:effectLst/>
                <a:latin typeface="CourierNewPSMT"/>
              </a:rPr>
              <a:t>)</a:t>
            </a:r>
            <a:br>
              <a:rPr lang="en-US" sz="2000" b="0" i="0" dirty="0">
                <a:solidFill>
                  <a:srgbClr val="000000"/>
                </a:solidFill>
                <a:effectLst/>
                <a:latin typeface="CourierNewPSMT"/>
              </a:rPr>
            </a:br>
            <a:r>
              <a:rPr lang="en-US" sz="2000" b="0" i="0" dirty="0">
                <a:solidFill>
                  <a:srgbClr val="000000"/>
                </a:solidFill>
                <a:effectLst/>
                <a:latin typeface="CourierNewPSMT"/>
              </a:rPr>
              <a:t>	</a:t>
            </a:r>
            <a:r>
              <a:rPr lang="en-US" sz="2000" b="0" i="0" dirty="0">
                <a:solidFill>
                  <a:srgbClr val="000088"/>
                </a:solidFill>
                <a:effectLst/>
                <a:latin typeface="CourierNewPSMT"/>
              </a:rPr>
              <a:t>loss </a:t>
            </a:r>
            <a:r>
              <a:rPr lang="en-US" sz="2000" b="0" i="0" dirty="0">
                <a:solidFill>
                  <a:srgbClr val="555555"/>
                </a:solidFill>
                <a:effectLst/>
                <a:latin typeface="CourierNewPSMT"/>
              </a:rPr>
              <a:t>= </a:t>
            </a:r>
            <a:r>
              <a:rPr lang="en-US" sz="2000" b="0" i="0" dirty="0" err="1">
                <a:solidFill>
                  <a:srgbClr val="000088"/>
                </a:solidFill>
                <a:effectLst/>
                <a:latin typeface="CourierNewPSMT"/>
              </a:rPr>
              <a:t>loss_func</a:t>
            </a:r>
            <a:r>
              <a:rPr lang="en-US" sz="2000" b="0" i="0" dirty="0">
                <a:solidFill>
                  <a:srgbClr val="000000"/>
                </a:solidFill>
                <a:effectLst/>
                <a:latin typeface="CourierNewPSMT"/>
              </a:rPr>
              <a:t>(</a:t>
            </a:r>
            <a:r>
              <a:rPr lang="en-US" sz="2000" b="0" i="0" dirty="0">
                <a:solidFill>
                  <a:srgbClr val="000088"/>
                </a:solidFill>
                <a:effectLst/>
                <a:latin typeface="CourierNewPSMT"/>
              </a:rPr>
              <a:t>pred</a:t>
            </a:r>
            <a:r>
              <a:rPr lang="en-US" sz="2000" b="0" i="0" dirty="0">
                <a:solidFill>
                  <a:srgbClr val="000000"/>
                </a:solidFill>
                <a:effectLst/>
                <a:latin typeface="CourierNewPSMT"/>
              </a:rPr>
              <a:t>, </a:t>
            </a:r>
            <a:r>
              <a:rPr lang="en-US" sz="2000" b="0" i="0" dirty="0">
                <a:solidFill>
                  <a:srgbClr val="000088"/>
                </a:solidFill>
                <a:effectLst/>
                <a:latin typeface="CourierNewPSMT"/>
              </a:rPr>
              <a:t>y</a:t>
            </a:r>
            <a:r>
              <a:rPr lang="en-US" sz="2000" b="0" i="0" dirty="0">
                <a:solidFill>
                  <a:srgbClr val="000000"/>
                </a:solidFill>
                <a:effectLst/>
                <a:latin typeface="CourierNewPSMT"/>
              </a:rPr>
              <a:t>)</a:t>
            </a:r>
            <a:br>
              <a:rPr lang="en-US" sz="2000" b="0" i="0" dirty="0">
                <a:solidFill>
                  <a:srgbClr val="000000"/>
                </a:solidFill>
                <a:effectLst/>
                <a:latin typeface="CourierNewPSMT"/>
              </a:rPr>
            </a:br>
            <a:r>
              <a:rPr lang="en-US" sz="2000" b="0" i="0" dirty="0">
                <a:solidFill>
                  <a:srgbClr val="000000"/>
                </a:solidFill>
                <a:effectLst/>
                <a:latin typeface="CourierNewPSMT"/>
              </a:rPr>
              <a:t>	</a:t>
            </a:r>
            <a:r>
              <a:rPr lang="en-US" sz="2000" b="0" i="0" dirty="0" err="1">
                <a:solidFill>
                  <a:srgbClr val="000088"/>
                </a:solidFill>
                <a:effectLst/>
                <a:latin typeface="CourierNewPSMT"/>
              </a:rPr>
              <a:t>loss</a:t>
            </a:r>
            <a:r>
              <a:rPr lang="en-US" sz="2000" b="0" i="0" dirty="0" err="1">
                <a:solidFill>
                  <a:srgbClr val="555555"/>
                </a:solidFill>
                <a:effectLst/>
                <a:latin typeface="CourierNewPSMT"/>
              </a:rPr>
              <a:t>.</a:t>
            </a:r>
            <a:r>
              <a:rPr lang="en-US" sz="2000" b="0" i="0" dirty="0" err="1">
                <a:solidFill>
                  <a:srgbClr val="000088"/>
                </a:solidFill>
                <a:effectLst/>
                <a:latin typeface="CourierNewPSMT"/>
              </a:rPr>
              <a:t>backward</a:t>
            </a:r>
            <a:r>
              <a:rPr lang="en-US" sz="2000" b="0" i="0" dirty="0">
                <a:solidFill>
                  <a:srgbClr val="000000"/>
                </a:solidFill>
                <a:effectLst/>
                <a:latin typeface="CourierNewPSMT"/>
              </a:rPr>
              <a:t>()</a:t>
            </a:r>
            <a:br>
              <a:rPr lang="en-US" sz="2000" b="0" i="0" dirty="0">
                <a:solidFill>
                  <a:srgbClr val="000000"/>
                </a:solidFill>
                <a:effectLst/>
                <a:latin typeface="CourierNewPSMT"/>
              </a:rPr>
            </a:br>
            <a:r>
              <a:rPr lang="en-US" sz="2000" b="0" i="0" dirty="0">
                <a:solidFill>
                  <a:srgbClr val="000000"/>
                </a:solidFill>
                <a:effectLst/>
                <a:latin typeface="CourierNewPSMT"/>
              </a:rPr>
              <a:t>	</a:t>
            </a:r>
            <a:r>
              <a:rPr lang="en-US" sz="2000" b="0" i="0" dirty="0">
                <a:solidFill>
                  <a:srgbClr val="000088"/>
                </a:solidFill>
                <a:effectLst/>
                <a:latin typeface="CourierNewPSMT"/>
              </a:rPr>
              <a:t>parameters </a:t>
            </a:r>
            <a:r>
              <a:rPr lang="en-US" sz="2000" b="0" i="0" dirty="0">
                <a:solidFill>
                  <a:srgbClr val="555555"/>
                </a:solidFill>
                <a:effectLst/>
                <a:latin typeface="CourierNewPSMT"/>
              </a:rPr>
              <a:t>-= </a:t>
            </a:r>
            <a:r>
              <a:rPr lang="en-US" sz="2000" b="0" i="0" dirty="0" err="1">
                <a:solidFill>
                  <a:srgbClr val="000088"/>
                </a:solidFill>
                <a:effectLst/>
                <a:latin typeface="CourierNewPSMT"/>
              </a:rPr>
              <a:t>parameters</a:t>
            </a:r>
            <a:r>
              <a:rPr lang="en-US" sz="2000" b="0" i="0" dirty="0" err="1">
                <a:solidFill>
                  <a:srgbClr val="555555"/>
                </a:solidFill>
                <a:effectLst/>
                <a:latin typeface="CourierNewPSMT"/>
              </a:rPr>
              <a:t>.</a:t>
            </a:r>
            <a:r>
              <a:rPr lang="en-US" sz="2000" b="0" i="0" dirty="0" err="1">
                <a:solidFill>
                  <a:srgbClr val="000088"/>
                </a:solidFill>
                <a:effectLst/>
                <a:latin typeface="CourierNewPSMT"/>
              </a:rPr>
              <a:t>grad</a:t>
            </a:r>
            <a:r>
              <a:rPr lang="en-US" sz="2000" b="0" i="0" dirty="0">
                <a:solidFill>
                  <a:srgbClr val="000088"/>
                </a:solidFill>
                <a:effectLst/>
                <a:latin typeface="CourierNewPSMT"/>
              </a:rPr>
              <a:t> </a:t>
            </a:r>
            <a:r>
              <a:rPr lang="en-US" sz="2000" b="0" i="0" dirty="0">
                <a:solidFill>
                  <a:srgbClr val="555555"/>
                </a:solidFill>
                <a:effectLst/>
                <a:latin typeface="CourierNewPSMT"/>
              </a:rPr>
              <a:t>* </a:t>
            </a:r>
            <a:r>
              <a:rPr lang="en-US" sz="2000" b="0" i="0" dirty="0" err="1">
                <a:solidFill>
                  <a:srgbClr val="000088"/>
                </a:solidFill>
                <a:effectLst/>
                <a:latin typeface="CourierNewPSMT"/>
              </a:rPr>
              <a:t>lr</a:t>
            </a:r>
            <a:r>
              <a:rPr lang="en-US" sz="2000" dirty="0"/>
              <a:t> </a:t>
            </a:r>
            <a:br>
              <a:rPr lang="en-US" sz="2000" dirty="0"/>
            </a:br>
            <a:endParaRPr lang="en-US" sz="2000" dirty="0"/>
          </a:p>
        </p:txBody>
      </p:sp>
    </p:spTree>
    <p:extLst>
      <p:ext uri="{BB962C8B-B14F-4D97-AF65-F5344CB8AC3E}">
        <p14:creationId xmlns:p14="http://schemas.microsoft.com/office/powerpoint/2010/main" val="252180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489048" y="1260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Thực</a:t>
            </a:r>
            <a:r>
              <a:rPr lang="en-US" dirty="0"/>
              <a:t> </a:t>
            </a:r>
            <a:r>
              <a:rPr lang="en-US" dirty="0" err="1"/>
              <a:t>hiện</a:t>
            </a:r>
            <a:r>
              <a:rPr lang="en-US" dirty="0"/>
              <a:t> </a:t>
            </a:r>
            <a:r>
              <a:rPr lang="en-US" dirty="0" err="1"/>
              <a:t>quy</a:t>
            </a:r>
            <a:r>
              <a:rPr lang="en-US" dirty="0"/>
              <a:t> </a:t>
            </a:r>
            <a:r>
              <a:rPr lang="en-US" dirty="0" err="1"/>
              <a:t>trình</a:t>
            </a:r>
            <a:r>
              <a:rPr lang="en-US" dirty="0"/>
              <a:t> </a:t>
            </a:r>
            <a:r>
              <a:rPr lang="en-US" dirty="0" err="1"/>
              <a:t>huấn</a:t>
            </a:r>
            <a:r>
              <a:rPr lang="en-US" dirty="0"/>
              <a:t> </a:t>
            </a:r>
            <a:r>
              <a:rPr lang="en-US" dirty="0" err="1"/>
              <a:t>luyện</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12956" y="583552"/>
            <a:ext cx="3539368" cy="2585323"/>
          </a:xfrm>
          <a:prstGeom prst="rect">
            <a:avLst/>
          </a:prstGeom>
          <a:noFill/>
        </p:spPr>
        <p:txBody>
          <a:bodyPr wrap="square">
            <a:spAutoFit/>
          </a:bodyPr>
          <a:lstStyle/>
          <a:p>
            <a:pPr algn="just"/>
            <a:r>
              <a:rPr lang="en-US" b="1" i="0" dirty="0">
                <a:solidFill>
                  <a:srgbClr val="FF0000"/>
                </a:solidFill>
                <a:effectLst/>
                <a:latin typeface="Muli"/>
              </a:rPr>
              <a:t>STEP 1: INITIALIZE THE PARAMETERS</a:t>
            </a:r>
            <a:endParaRPr lang="en-US" dirty="0">
              <a:latin typeface="Muli"/>
            </a:endParaRPr>
          </a:p>
          <a:p>
            <a:pPr algn="just"/>
            <a:r>
              <a:rPr lang="en-US" sz="1400" dirty="0" err="1">
                <a:latin typeface="Muli"/>
                <a:cs typeface="Arial" panose="020B0604020202020204" pitchFamily="34" charset="0"/>
              </a:rPr>
              <a:t>Tạo</a:t>
            </a:r>
            <a:r>
              <a:rPr lang="en-US" sz="1400" dirty="0">
                <a:latin typeface="Muli"/>
                <a:cs typeface="Arial" panose="020B0604020202020204" pitchFamily="34" charset="0"/>
              </a:rPr>
              <a:t> </a:t>
            </a:r>
            <a:r>
              <a:rPr lang="en-US" sz="1400" dirty="0" err="1">
                <a:latin typeface="Muli"/>
                <a:cs typeface="Arial" panose="020B0604020202020204" pitchFamily="34" charset="0"/>
              </a:rPr>
              <a:t>một</a:t>
            </a:r>
            <a:r>
              <a:rPr lang="en-US" sz="1400" dirty="0">
                <a:latin typeface="Muli"/>
                <a:cs typeface="Arial" panose="020B0604020202020204" pitchFamily="34" charset="0"/>
              </a:rPr>
              <a:t> mini-batch </a:t>
            </a:r>
            <a:r>
              <a:rPr lang="en-US" sz="1400" dirty="0" err="1">
                <a:latin typeface="Muli"/>
                <a:cs typeface="Arial" panose="020B0604020202020204" pitchFamily="34" charset="0"/>
              </a:rPr>
              <a:t>có</a:t>
            </a:r>
            <a:r>
              <a:rPr lang="en-US" sz="1400" dirty="0">
                <a:latin typeface="Muli"/>
                <a:cs typeface="Arial" panose="020B0604020202020204" pitchFamily="34" charset="0"/>
              </a:rPr>
              <a:t> </a:t>
            </a:r>
            <a:r>
              <a:rPr lang="en-US" sz="1400" dirty="0" err="1">
                <a:latin typeface="Muli"/>
                <a:cs typeface="Arial" panose="020B0604020202020204" pitchFamily="34" charset="0"/>
              </a:rPr>
              <a:t>kích</a:t>
            </a:r>
            <a:r>
              <a:rPr lang="en-US" sz="1400" dirty="0">
                <a:latin typeface="Muli"/>
                <a:cs typeface="Arial" panose="020B0604020202020204" pitchFamily="34" charset="0"/>
              </a:rPr>
              <a:t> </a:t>
            </a:r>
            <a:r>
              <a:rPr lang="en-US" sz="1400" dirty="0" err="1">
                <a:latin typeface="Muli"/>
                <a:cs typeface="Arial" panose="020B0604020202020204" pitchFamily="34" charset="0"/>
              </a:rPr>
              <a:t>thước</a:t>
            </a:r>
            <a:r>
              <a:rPr lang="en-US" sz="1400" dirty="0">
                <a:latin typeface="Muli"/>
                <a:cs typeface="Arial" panose="020B0604020202020204" pitchFamily="34" charset="0"/>
              </a:rPr>
              <a:t> </a:t>
            </a:r>
            <a:r>
              <a:rPr lang="en-US" sz="1400" dirty="0" err="1">
                <a:latin typeface="Muli"/>
                <a:cs typeface="Arial" panose="020B0604020202020204" pitchFamily="34" charset="0"/>
              </a:rPr>
              <a:t>bằng</a:t>
            </a:r>
            <a:r>
              <a:rPr lang="en-US" sz="1400" dirty="0">
                <a:latin typeface="Muli"/>
                <a:cs typeface="Arial" panose="020B0604020202020204" pitchFamily="34" charset="0"/>
              </a:rPr>
              <a:t> 4 </a:t>
            </a:r>
            <a:r>
              <a:rPr lang="en-US" sz="1400" dirty="0" err="1">
                <a:latin typeface="Muli"/>
                <a:cs typeface="Arial" panose="020B0604020202020204" pitchFamily="34" charset="0"/>
              </a:rPr>
              <a:t>cho</a:t>
            </a:r>
            <a:r>
              <a:rPr lang="en-US" sz="1400" dirty="0">
                <a:latin typeface="Muli"/>
                <a:cs typeface="Arial" panose="020B0604020202020204" pitchFamily="34" charset="0"/>
              </a:rPr>
              <a:t> </a:t>
            </a:r>
            <a:r>
              <a:rPr lang="en-US" sz="1400" dirty="0" err="1">
                <a:latin typeface="Muli"/>
                <a:cs typeface="Arial" panose="020B0604020202020204" pitchFamily="34" charset="0"/>
              </a:rPr>
              <a:t>việc</a:t>
            </a:r>
            <a:r>
              <a:rPr lang="en-US" sz="1400" dirty="0">
                <a:latin typeface="Muli"/>
                <a:cs typeface="Arial" panose="020B0604020202020204" pitchFamily="34" charset="0"/>
              </a:rPr>
              <a:t> </a:t>
            </a:r>
            <a:r>
              <a:rPr lang="en-US" sz="1400" dirty="0" err="1">
                <a:latin typeface="Muli"/>
                <a:cs typeface="Arial" panose="020B0604020202020204" pitchFamily="34" charset="0"/>
              </a:rPr>
              <a:t>thử</a:t>
            </a:r>
            <a:r>
              <a:rPr lang="en-US" dirty="0">
                <a:latin typeface="Muli"/>
                <a:cs typeface="Arial" panose="020B0604020202020204" pitchFamily="34" charset="0"/>
              </a:rPr>
              <a:t> </a:t>
            </a:r>
            <a:r>
              <a:rPr lang="en-US" dirty="0" err="1">
                <a:latin typeface="Muli"/>
                <a:cs typeface="Arial" panose="020B0604020202020204" pitchFamily="34" charset="0"/>
              </a:rPr>
              <a:t>nghiệm</a:t>
            </a:r>
            <a:r>
              <a:rPr lang="en-US" dirty="0">
                <a:latin typeface="Muli"/>
                <a:cs typeface="Arial" panose="020B0604020202020204" pitchFamily="34" charset="0"/>
              </a:rPr>
              <a:t>:</a:t>
            </a:r>
            <a:endParaRPr lang="en-US" sz="1400" dirty="0">
              <a:effectLst/>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endParaRPr lang="en-US" dirty="0">
              <a:effectLst/>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endParaRPr lang="en-US" dirty="0">
              <a:effectLst/>
              <a:latin typeface="Muli"/>
              <a:cs typeface="Arial" panose="020B0604020202020204" pitchFamily="34" charset="0"/>
            </a:endParaRPr>
          </a:p>
          <a:p>
            <a:pPr marR="0" algn="just" rtl="0">
              <a:spcBef>
                <a:spcPts val="0"/>
              </a:spcBef>
              <a:spcAft>
                <a:spcPts val="0"/>
              </a:spcAft>
            </a:pPr>
            <a:endParaRPr lang="en-US" dirty="0">
              <a:effectLst/>
              <a:latin typeface="Muli"/>
              <a:cs typeface="Arial" panose="020B0604020202020204" pitchFamily="34" charset="0"/>
            </a:endParaRPr>
          </a:p>
          <a:p>
            <a:pPr marR="0" algn="just" rtl="0">
              <a:spcBef>
                <a:spcPts val="0"/>
              </a:spcBef>
              <a:spcAft>
                <a:spcPts val="0"/>
              </a:spcAft>
            </a:pPr>
            <a:endParaRPr lang="en-US" sz="1800" dirty="0">
              <a:latin typeface="Muli"/>
              <a:cs typeface="Arial" panose="020B0604020202020204" pitchFamily="34" charset="0"/>
            </a:endParaRPr>
          </a:p>
          <a:p>
            <a:pPr marR="0" algn="just" rtl="0">
              <a:spcBef>
                <a:spcPts val="0"/>
              </a:spcBef>
              <a:spcAft>
                <a:spcPts val="0"/>
              </a:spcAft>
            </a:pPr>
            <a:endParaRPr lang="en-US" sz="1800" dirty="0">
              <a:effectLst/>
              <a:latin typeface="Muli"/>
              <a:cs typeface="Arial" panose="020B0604020202020204" pitchFamily="34" charset="0"/>
            </a:endParaRPr>
          </a:p>
        </p:txBody>
      </p:sp>
      <p:sp>
        <p:nvSpPr>
          <p:cNvPr id="7" name="TextBox 6">
            <a:extLst>
              <a:ext uri="{FF2B5EF4-FFF2-40B4-BE49-F238E27FC236}">
                <a16:creationId xmlns:a16="http://schemas.microsoft.com/office/drawing/2014/main" id="{131065B2-BB09-4772-9E08-8F7087A84B77}"/>
              </a:ext>
            </a:extLst>
          </p:cNvPr>
          <p:cNvSpPr txBox="1"/>
          <p:nvPr/>
        </p:nvSpPr>
        <p:spPr>
          <a:xfrm>
            <a:off x="4101773" y="611250"/>
            <a:ext cx="7283859" cy="677108"/>
          </a:xfrm>
          <a:prstGeom prst="rect">
            <a:avLst/>
          </a:prstGeom>
          <a:noFill/>
        </p:spPr>
        <p:txBody>
          <a:bodyPr wrap="square">
            <a:spAutoFit/>
          </a:bodyPr>
          <a:lstStyle/>
          <a:p>
            <a:r>
              <a:rPr lang="en-US" sz="1200" b="0" i="0" dirty="0">
                <a:solidFill>
                  <a:srgbClr val="000088"/>
                </a:solidFill>
                <a:effectLst/>
                <a:latin typeface="CourierNewPSMT"/>
              </a:rPr>
              <a:t>weights </a:t>
            </a:r>
            <a:r>
              <a:rPr lang="en-US" sz="1200" b="0" i="0" dirty="0">
                <a:solidFill>
                  <a:srgbClr val="555555"/>
                </a:solidFill>
                <a:effectLst/>
                <a:latin typeface="CourierNewPSMT"/>
              </a:rPr>
              <a:t>= </a:t>
            </a:r>
            <a:r>
              <a:rPr lang="en-US" sz="1200" b="0" i="0" dirty="0" err="1">
                <a:solidFill>
                  <a:srgbClr val="000088"/>
                </a:solidFill>
                <a:effectLst/>
                <a:latin typeface="CourierNewPSMT"/>
              </a:rPr>
              <a:t>init_params</a:t>
            </a:r>
            <a:r>
              <a:rPr lang="en-US" sz="1200" b="0" i="0" dirty="0">
                <a:solidFill>
                  <a:srgbClr val="000000"/>
                </a:solidFill>
                <a:effectLst/>
                <a:latin typeface="CourierNewPSMT"/>
              </a:rPr>
              <a:t>((</a:t>
            </a:r>
            <a:r>
              <a:rPr lang="en-US" sz="1200" b="0" i="0" dirty="0">
                <a:solidFill>
                  <a:srgbClr val="FF6600"/>
                </a:solidFill>
                <a:effectLst/>
                <a:latin typeface="CourierNewPSMT"/>
              </a:rPr>
              <a:t>28</a:t>
            </a:r>
            <a:r>
              <a:rPr lang="en-US" sz="1200" b="0" i="0" dirty="0">
                <a:solidFill>
                  <a:srgbClr val="555555"/>
                </a:solidFill>
                <a:effectLst/>
                <a:latin typeface="CourierNewPSMT"/>
              </a:rPr>
              <a:t>*</a:t>
            </a:r>
            <a:r>
              <a:rPr lang="en-US" sz="1200" b="0" i="0" dirty="0">
                <a:solidFill>
                  <a:srgbClr val="FF6600"/>
                </a:solidFill>
                <a:effectLst/>
                <a:latin typeface="CourierNewPSMT"/>
              </a:rPr>
              <a:t>28</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bias </a:t>
            </a:r>
            <a:r>
              <a:rPr lang="en-US" sz="1200" b="0" i="0" dirty="0">
                <a:solidFill>
                  <a:srgbClr val="555555"/>
                </a:solidFill>
                <a:effectLst/>
                <a:latin typeface="CourierNewPSMT"/>
              </a:rPr>
              <a:t>= </a:t>
            </a:r>
            <a:r>
              <a:rPr lang="en-US" sz="1200" b="0" i="0" dirty="0" err="1">
                <a:solidFill>
                  <a:srgbClr val="000088"/>
                </a:solidFill>
                <a:effectLst/>
                <a:latin typeface="CourierNewPSMT"/>
              </a:rPr>
              <a:t>init_params</a:t>
            </a:r>
            <a:r>
              <a:rPr lang="en-US" sz="1200" b="0" i="0" dirty="0">
                <a:solidFill>
                  <a:srgbClr val="000000"/>
                </a:solidFill>
                <a:effectLst/>
                <a:latin typeface="CourierNewPSMT"/>
              </a:rPr>
              <a:t>(</a:t>
            </a:r>
            <a:r>
              <a:rPr lang="en-US" sz="1200" b="0" i="0" dirty="0">
                <a:solidFill>
                  <a:srgbClr val="FF6600"/>
                </a:solidFill>
                <a:effectLst/>
                <a:latin typeface="CourierNewPSMT"/>
              </a:rPr>
              <a:t>1</a:t>
            </a:r>
            <a:r>
              <a:rPr lang="en-US" sz="1200" dirty="0"/>
              <a:t>)</a:t>
            </a:r>
            <a:br>
              <a:rPr lang="en-US" dirty="0"/>
            </a:br>
            <a:endParaRPr lang="en-US" dirty="0"/>
          </a:p>
        </p:txBody>
      </p:sp>
      <p:sp>
        <p:nvSpPr>
          <p:cNvPr id="9" name="TextBox 8">
            <a:extLst>
              <a:ext uri="{FF2B5EF4-FFF2-40B4-BE49-F238E27FC236}">
                <a16:creationId xmlns:a16="http://schemas.microsoft.com/office/drawing/2014/main" id="{D05AF5DB-9BCF-4CF3-8486-87EE6A2FBA42}"/>
              </a:ext>
            </a:extLst>
          </p:cNvPr>
          <p:cNvSpPr txBox="1"/>
          <p:nvPr/>
        </p:nvSpPr>
        <p:spPr>
          <a:xfrm>
            <a:off x="4101773" y="1160881"/>
            <a:ext cx="6283666" cy="646331"/>
          </a:xfrm>
          <a:prstGeom prst="rect">
            <a:avLst/>
          </a:prstGeom>
          <a:noFill/>
        </p:spPr>
        <p:txBody>
          <a:bodyPr wrap="square">
            <a:spAutoFit/>
          </a:bodyPr>
          <a:lstStyle/>
          <a:p>
            <a:r>
              <a:rPr lang="en-US" sz="1200" b="0" i="0" dirty="0">
                <a:solidFill>
                  <a:srgbClr val="000088"/>
                </a:solidFill>
                <a:effectLst/>
                <a:latin typeface="CourierNewPSMT"/>
              </a:rPr>
              <a:t>batch </a:t>
            </a:r>
            <a:r>
              <a:rPr lang="en-US" sz="1200" b="0" i="0" dirty="0">
                <a:solidFill>
                  <a:srgbClr val="555555"/>
                </a:solidFill>
                <a:effectLst/>
                <a:latin typeface="CourierNewPSMT"/>
              </a:rPr>
              <a:t>= </a:t>
            </a:r>
            <a:r>
              <a:rPr lang="en-US" sz="1200" b="0" i="0" dirty="0" err="1">
                <a:solidFill>
                  <a:srgbClr val="000088"/>
                </a:solidFill>
                <a:effectLst/>
                <a:latin typeface="CourierNewPSMT"/>
              </a:rPr>
              <a:t>train_x</a:t>
            </a:r>
            <a:r>
              <a:rPr lang="en-US" sz="1200" b="0" i="0" dirty="0">
                <a:solidFill>
                  <a:srgbClr val="000000"/>
                </a:solidFill>
                <a:effectLst/>
                <a:latin typeface="CourierNewPSMT"/>
              </a:rPr>
              <a:t>[:</a:t>
            </a:r>
            <a:r>
              <a:rPr lang="en-US" sz="1200" b="0" i="0" dirty="0">
                <a:solidFill>
                  <a:srgbClr val="FF6600"/>
                </a:solidFill>
                <a:effectLst/>
                <a:latin typeface="CourierNewPSMT"/>
              </a:rPr>
              <a:t>4</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batch</a:t>
            </a:r>
            <a:r>
              <a:rPr lang="en-US" sz="1200" b="0" i="0" dirty="0" err="1">
                <a:solidFill>
                  <a:srgbClr val="555555"/>
                </a:solidFill>
                <a:effectLst/>
                <a:latin typeface="CourierNewPSMT"/>
              </a:rPr>
              <a:t>.</a:t>
            </a:r>
            <a:r>
              <a:rPr lang="en-US" sz="1200" b="0" i="0" dirty="0" err="1">
                <a:solidFill>
                  <a:srgbClr val="000088"/>
                </a:solidFill>
                <a:effectLst/>
                <a:latin typeface="CourierNewPSMT"/>
              </a:rPr>
              <a:t>shape</a:t>
            </a:r>
            <a:br>
              <a:rPr lang="en-US" sz="1200" b="0" i="0" dirty="0">
                <a:solidFill>
                  <a:srgbClr val="000088"/>
                </a:solidFill>
                <a:effectLst/>
                <a:latin typeface="CourierNewPSMT"/>
              </a:rPr>
            </a:br>
            <a:r>
              <a:rPr lang="en-US" sz="1200" b="0" i="0" dirty="0" err="1">
                <a:solidFill>
                  <a:srgbClr val="404040"/>
                </a:solidFill>
                <a:effectLst/>
                <a:latin typeface="CourierNewPSMT"/>
              </a:rPr>
              <a:t>torch.Size</a:t>
            </a:r>
            <a:r>
              <a:rPr lang="en-US" sz="1200" b="0" i="0" dirty="0">
                <a:solidFill>
                  <a:srgbClr val="404040"/>
                </a:solidFill>
                <a:effectLst/>
                <a:latin typeface="CourierNewPSMT"/>
              </a:rPr>
              <a:t>([4, 784])</a:t>
            </a:r>
            <a:endParaRPr lang="en-US" sz="1200" dirty="0"/>
          </a:p>
        </p:txBody>
      </p:sp>
      <p:sp>
        <p:nvSpPr>
          <p:cNvPr id="11" name="TextBox 10">
            <a:extLst>
              <a:ext uri="{FF2B5EF4-FFF2-40B4-BE49-F238E27FC236}">
                <a16:creationId xmlns:a16="http://schemas.microsoft.com/office/drawing/2014/main" id="{E74FABB0-4398-4D04-B7F1-F1FC6A7F0B1B}"/>
              </a:ext>
            </a:extLst>
          </p:cNvPr>
          <p:cNvSpPr txBox="1"/>
          <p:nvPr/>
        </p:nvSpPr>
        <p:spPr>
          <a:xfrm>
            <a:off x="412956" y="1884648"/>
            <a:ext cx="6283666" cy="307777"/>
          </a:xfrm>
          <a:prstGeom prst="rect">
            <a:avLst/>
          </a:prstGeom>
          <a:noFill/>
        </p:spPr>
        <p:txBody>
          <a:bodyPr wrap="square">
            <a:spAutoFit/>
          </a:bodyPr>
          <a:lstStyle/>
          <a:p>
            <a:r>
              <a:rPr lang="en-US" sz="1400" b="1" i="0" dirty="0">
                <a:solidFill>
                  <a:srgbClr val="FF0000"/>
                </a:solidFill>
                <a:effectLst/>
                <a:latin typeface="Muli"/>
              </a:rPr>
              <a:t>STEP 2: CALCULATE THE PREDICTIONS</a:t>
            </a:r>
          </a:p>
        </p:txBody>
      </p:sp>
      <p:sp>
        <p:nvSpPr>
          <p:cNvPr id="13" name="TextBox 12">
            <a:extLst>
              <a:ext uri="{FF2B5EF4-FFF2-40B4-BE49-F238E27FC236}">
                <a16:creationId xmlns:a16="http://schemas.microsoft.com/office/drawing/2014/main" id="{3076F982-224A-432E-B12D-67E5D156A9FE}"/>
              </a:ext>
            </a:extLst>
          </p:cNvPr>
          <p:cNvSpPr txBox="1"/>
          <p:nvPr/>
        </p:nvSpPr>
        <p:spPr>
          <a:xfrm>
            <a:off x="4101773" y="1893093"/>
            <a:ext cx="6283666" cy="1200329"/>
          </a:xfrm>
          <a:prstGeom prst="rect">
            <a:avLst/>
          </a:prstGeom>
          <a:noFill/>
        </p:spPr>
        <p:txBody>
          <a:bodyPr wrap="square">
            <a:spAutoFit/>
          </a:bodyPr>
          <a:lstStyle/>
          <a:p>
            <a:r>
              <a:rPr lang="en-US" sz="1200" b="0" i="0" dirty="0">
                <a:solidFill>
                  <a:srgbClr val="000088"/>
                </a:solidFill>
                <a:effectLst/>
                <a:latin typeface="CourierNewPSMT"/>
              </a:rPr>
              <a:t>preds </a:t>
            </a:r>
            <a:r>
              <a:rPr lang="en-US" sz="1200" b="0" i="0" dirty="0">
                <a:solidFill>
                  <a:srgbClr val="555555"/>
                </a:solidFill>
                <a:effectLst/>
                <a:latin typeface="CourierNewPSMT"/>
              </a:rPr>
              <a:t>= </a:t>
            </a:r>
            <a:r>
              <a:rPr lang="en-US" sz="1200" b="0" i="0" dirty="0">
                <a:solidFill>
                  <a:srgbClr val="000088"/>
                </a:solidFill>
                <a:effectLst/>
                <a:latin typeface="CourierNewPSMT"/>
              </a:rPr>
              <a:t>linear1</a:t>
            </a:r>
            <a:r>
              <a:rPr lang="en-US" sz="1200" b="0" i="0" dirty="0">
                <a:solidFill>
                  <a:srgbClr val="000000"/>
                </a:solidFill>
                <a:effectLst/>
                <a:latin typeface="CourierNewPSMT"/>
              </a:rPr>
              <a:t>(</a:t>
            </a:r>
            <a:r>
              <a:rPr lang="en-US" sz="1200" b="0" i="0" dirty="0">
                <a:solidFill>
                  <a:srgbClr val="000088"/>
                </a:solidFill>
                <a:effectLst/>
                <a:latin typeface="CourierNewPSMT"/>
              </a:rPr>
              <a:t>batch</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preds</a:t>
            </a:r>
            <a:br>
              <a:rPr lang="en-US" sz="1200" b="0" i="0" dirty="0">
                <a:solidFill>
                  <a:srgbClr val="000088"/>
                </a:solidFill>
                <a:effectLst/>
                <a:latin typeface="CourierNewPSMT"/>
              </a:rPr>
            </a:br>
            <a:r>
              <a:rPr lang="en-US" sz="1200" b="0" i="0" dirty="0">
                <a:solidFill>
                  <a:srgbClr val="404040"/>
                </a:solidFill>
                <a:effectLst/>
                <a:latin typeface="CourierNewPSMT"/>
              </a:rPr>
              <a:t>tensor([[-11.1002],</a:t>
            </a:r>
            <a:br>
              <a:rPr lang="en-US" sz="1200" b="0" i="0" dirty="0">
                <a:solidFill>
                  <a:srgbClr val="404040"/>
                </a:solidFill>
                <a:effectLst/>
                <a:latin typeface="CourierNewPSMT"/>
              </a:rPr>
            </a:br>
            <a:r>
              <a:rPr lang="en-US" sz="1200" b="0" i="0" dirty="0">
                <a:solidFill>
                  <a:srgbClr val="404040"/>
                </a:solidFill>
                <a:effectLst/>
                <a:latin typeface="CourierNewPSMT"/>
              </a:rPr>
              <a:t>	[ 5.9263],</a:t>
            </a:r>
            <a:br>
              <a:rPr lang="en-US" sz="1200" b="0" i="0" dirty="0">
                <a:solidFill>
                  <a:srgbClr val="404040"/>
                </a:solidFill>
                <a:effectLst/>
                <a:latin typeface="CourierNewPSMT"/>
              </a:rPr>
            </a:br>
            <a:r>
              <a:rPr lang="en-US" sz="1200" b="0" i="0" dirty="0">
                <a:solidFill>
                  <a:srgbClr val="404040"/>
                </a:solidFill>
                <a:effectLst/>
                <a:latin typeface="CourierNewPSMT"/>
              </a:rPr>
              <a:t>	[ 9.9627],</a:t>
            </a:r>
            <a:br>
              <a:rPr lang="en-US" sz="1200" b="0" i="0" dirty="0">
                <a:solidFill>
                  <a:srgbClr val="404040"/>
                </a:solidFill>
                <a:effectLst/>
                <a:latin typeface="CourierNewPSMT"/>
              </a:rPr>
            </a:br>
            <a:r>
              <a:rPr lang="en-US" sz="1200" b="0" i="0" dirty="0">
                <a:solidFill>
                  <a:srgbClr val="404040"/>
                </a:solidFill>
                <a:effectLst/>
                <a:latin typeface="CourierNewPSMT"/>
              </a:rPr>
              <a:t>	[ -8.1484]], </a:t>
            </a:r>
            <a:r>
              <a:rPr lang="en-US" sz="1200" b="0" i="0" dirty="0" err="1">
                <a:solidFill>
                  <a:srgbClr val="404040"/>
                </a:solidFill>
                <a:effectLst/>
                <a:latin typeface="CourierNewPSMT"/>
              </a:rPr>
              <a:t>grad_fn</a:t>
            </a:r>
            <a:r>
              <a:rPr lang="en-US" sz="1200" b="0" i="0" dirty="0">
                <a:solidFill>
                  <a:srgbClr val="404040"/>
                </a:solidFill>
                <a:effectLst/>
                <a:latin typeface="CourierNewPSMT"/>
              </a:rPr>
              <a:t>=&lt;AddBackward0&gt;)</a:t>
            </a:r>
            <a:endParaRPr lang="en-US" sz="1200" dirty="0"/>
          </a:p>
        </p:txBody>
      </p:sp>
      <p:sp>
        <p:nvSpPr>
          <p:cNvPr id="15" name="TextBox 14">
            <a:extLst>
              <a:ext uri="{FF2B5EF4-FFF2-40B4-BE49-F238E27FC236}">
                <a16:creationId xmlns:a16="http://schemas.microsoft.com/office/drawing/2014/main" id="{6CDCA77F-8F43-41B3-A567-E8302510AE9B}"/>
              </a:ext>
            </a:extLst>
          </p:cNvPr>
          <p:cNvSpPr txBox="1"/>
          <p:nvPr/>
        </p:nvSpPr>
        <p:spPr>
          <a:xfrm>
            <a:off x="433936" y="3221981"/>
            <a:ext cx="6283666" cy="307777"/>
          </a:xfrm>
          <a:prstGeom prst="rect">
            <a:avLst/>
          </a:prstGeom>
          <a:noFill/>
        </p:spPr>
        <p:txBody>
          <a:bodyPr wrap="square">
            <a:spAutoFit/>
          </a:bodyPr>
          <a:lstStyle/>
          <a:p>
            <a:r>
              <a:rPr lang="en-US" b="1" i="0" dirty="0">
                <a:solidFill>
                  <a:srgbClr val="FF0000"/>
                </a:solidFill>
                <a:effectLst/>
                <a:latin typeface="Muli"/>
              </a:rPr>
              <a:t>STEP 3: CALCULATE THE LOSS</a:t>
            </a:r>
          </a:p>
        </p:txBody>
      </p:sp>
      <p:sp>
        <p:nvSpPr>
          <p:cNvPr id="17" name="TextBox 16">
            <a:extLst>
              <a:ext uri="{FF2B5EF4-FFF2-40B4-BE49-F238E27FC236}">
                <a16:creationId xmlns:a16="http://schemas.microsoft.com/office/drawing/2014/main" id="{C1DA0796-BB27-47AA-823B-75375E9AE858}"/>
              </a:ext>
            </a:extLst>
          </p:cNvPr>
          <p:cNvSpPr txBox="1"/>
          <p:nvPr/>
        </p:nvSpPr>
        <p:spPr>
          <a:xfrm>
            <a:off x="4041119" y="3223889"/>
            <a:ext cx="6283666" cy="646331"/>
          </a:xfrm>
          <a:prstGeom prst="rect">
            <a:avLst/>
          </a:prstGeom>
          <a:noFill/>
        </p:spPr>
        <p:txBody>
          <a:bodyPr wrap="square">
            <a:spAutoFit/>
          </a:bodyPr>
          <a:lstStyle/>
          <a:p>
            <a:r>
              <a:rPr lang="en-US" sz="1200" b="0" i="0" dirty="0">
                <a:solidFill>
                  <a:srgbClr val="000088"/>
                </a:solidFill>
                <a:effectLst/>
                <a:latin typeface="CourierNewPSMT"/>
              </a:rPr>
              <a:t>loss </a:t>
            </a:r>
            <a:r>
              <a:rPr lang="en-US" sz="1200" b="0" i="0" dirty="0">
                <a:solidFill>
                  <a:srgbClr val="555555"/>
                </a:solidFill>
                <a:effectLst/>
                <a:latin typeface="CourierNewPSMT"/>
              </a:rPr>
              <a:t>= </a:t>
            </a:r>
            <a:r>
              <a:rPr lang="en-US" sz="1200" b="0" i="0" dirty="0" err="1">
                <a:solidFill>
                  <a:srgbClr val="000088"/>
                </a:solidFill>
                <a:effectLst/>
                <a:latin typeface="CourierNewPSMT"/>
              </a:rPr>
              <a:t>mnist_loss</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000000"/>
                </a:solidFill>
                <a:effectLst/>
                <a:latin typeface="CourierNewPSMT"/>
              </a:rPr>
              <a:t>, </a:t>
            </a:r>
            <a:r>
              <a:rPr lang="en-US" sz="1200" b="0" i="0" dirty="0" err="1">
                <a:solidFill>
                  <a:srgbClr val="000088"/>
                </a:solidFill>
                <a:effectLst/>
                <a:latin typeface="CourierNewPSMT"/>
              </a:rPr>
              <a:t>train_y</a:t>
            </a:r>
            <a:r>
              <a:rPr lang="en-US" sz="1200" b="0" i="0" dirty="0">
                <a:solidFill>
                  <a:srgbClr val="000000"/>
                </a:solidFill>
                <a:effectLst/>
                <a:latin typeface="CourierNewPSMT"/>
              </a:rPr>
              <a:t>[:</a:t>
            </a:r>
            <a:r>
              <a:rPr lang="en-US" sz="1200" b="0" i="0" dirty="0">
                <a:solidFill>
                  <a:srgbClr val="FF6600"/>
                </a:solidFill>
                <a:effectLst/>
                <a:latin typeface="CourierNewPSMT"/>
              </a:rPr>
              <a:t>4</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loss</a:t>
            </a:r>
            <a:br>
              <a:rPr lang="en-US" sz="1200" b="0" i="0" dirty="0">
                <a:solidFill>
                  <a:srgbClr val="000088"/>
                </a:solidFill>
                <a:effectLst/>
                <a:latin typeface="CourierNewPSMT"/>
              </a:rPr>
            </a:br>
            <a:r>
              <a:rPr lang="en-US" sz="1200" b="0" i="0" dirty="0">
                <a:solidFill>
                  <a:srgbClr val="404040"/>
                </a:solidFill>
                <a:effectLst/>
                <a:latin typeface="CourierNewPSMT"/>
              </a:rPr>
              <a:t>tensor(0.5006, </a:t>
            </a:r>
            <a:r>
              <a:rPr lang="en-US" sz="1200" b="0" i="0" dirty="0" err="1">
                <a:solidFill>
                  <a:srgbClr val="404040"/>
                </a:solidFill>
                <a:effectLst/>
                <a:latin typeface="CourierNewPSMT"/>
              </a:rPr>
              <a:t>grad_fn</a:t>
            </a:r>
            <a:r>
              <a:rPr lang="en-US" sz="1200" b="0" i="0" dirty="0">
                <a:solidFill>
                  <a:srgbClr val="404040"/>
                </a:solidFill>
                <a:effectLst/>
                <a:latin typeface="CourierNewPSMT"/>
              </a:rPr>
              <a:t>=&lt;MeanBackward0&gt;)</a:t>
            </a:r>
            <a:r>
              <a:rPr lang="en-US" sz="1200" dirty="0"/>
              <a:t> </a:t>
            </a:r>
          </a:p>
        </p:txBody>
      </p:sp>
      <p:sp>
        <p:nvSpPr>
          <p:cNvPr id="19" name="TextBox 18">
            <a:extLst>
              <a:ext uri="{FF2B5EF4-FFF2-40B4-BE49-F238E27FC236}">
                <a16:creationId xmlns:a16="http://schemas.microsoft.com/office/drawing/2014/main" id="{308E19A3-0D08-4881-922E-FA9E5030F49B}"/>
              </a:ext>
            </a:extLst>
          </p:cNvPr>
          <p:cNvSpPr txBox="1"/>
          <p:nvPr/>
        </p:nvSpPr>
        <p:spPr>
          <a:xfrm>
            <a:off x="4041119" y="3983391"/>
            <a:ext cx="6283666" cy="830997"/>
          </a:xfrm>
          <a:prstGeom prst="rect">
            <a:avLst/>
          </a:prstGeom>
          <a:noFill/>
        </p:spPr>
        <p:txBody>
          <a:bodyPr wrap="square">
            <a:spAutoFit/>
          </a:bodyPr>
          <a:lstStyle/>
          <a:p>
            <a:r>
              <a:rPr lang="en-US" sz="1200" b="0" i="0" dirty="0" err="1">
                <a:solidFill>
                  <a:srgbClr val="000088"/>
                </a:solidFill>
                <a:effectLst/>
                <a:latin typeface="CourierNewPSMT"/>
              </a:rPr>
              <a:t>loss</a:t>
            </a:r>
            <a:r>
              <a:rPr lang="en-US" sz="1200" b="0" i="0" dirty="0" err="1">
                <a:solidFill>
                  <a:srgbClr val="555555"/>
                </a:solidFill>
                <a:effectLst/>
                <a:latin typeface="CourierNewPSMT"/>
              </a:rPr>
              <a:t>.</a:t>
            </a:r>
            <a:r>
              <a:rPr lang="en-US" sz="1200" b="0" i="0" dirty="0" err="1">
                <a:solidFill>
                  <a:srgbClr val="000088"/>
                </a:solidFill>
                <a:effectLst/>
                <a:latin typeface="CourierNewPSMT"/>
              </a:rPr>
              <a:t>backward</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weights</a:t>
            </a:r>
            <a:r>
              <a:rPr lang="en-US" sz="1200" b="0" i="0" dirty="0" err="1">
                <a:solidFill>
                  <a:srgbClr val="555555"/>
                </a:solidFill>
                <a:effectLst/>
                <a:latin typeface="CourierNewPSMT"/>
              </a:rPr>
              <a:t>.</a:t>
            </a:r>
            <a:r>
              <a:rPr lang="en-US" sz="1200" b="0" i="0" dirty="0" err="1">
                <a:solidFill>
                  <a:srgbClr val="000088"/>
                </a:solidFill>
                <a:effectLst/>
                <a:latin typeface="CourierNewPSMT"/>
              </a:rPr>
              <a:t>grad</a:t>
            </a:r>
            <a:r>
              <a:rPr lang="en-US" sz="1200" b="0" i="0" dirty="0" err="1">
                <a:solidFill>
                  <a:srgbClr val="555555"/>
                </a:solidFill>
                <a:effectLst/>
                <a:latin typeface="CourierNewPSMT"/>
              </a:rPr>
              <a:t>.</a:t>
            </a:r>
            <a:r>
              <a:rPr lang="en-US" sz="1200" b="0" i="0" dirty="0" err="1">
                <a:solidFill>
                  <a:srgbClr val="000088"/>
                </a:solidFill>
                <a:effectLst/>
                <a:latin typeface="CourierNewPSMT"/>
              </a:rPr>
              <a:t>shape</a:t>
            </a:r>
            <a:r>
              <a:rPr lang="en-US" sz="1200" b="0" i="0" dirty="0" err="1">
                <a:solidFill>
                  <a:srgbClr val="000000"/>
                </a:solidFill>
                <a:effectLst/>
                <a:latin typeface="CourierNewPSMT"/>
              </a:rPr>
              <a:t>,</a:t>
            </a:r>
            <a:r>
              <a:rPr lang="en-US" sz="1200" b="0" i="0" dirty="0" err="1">
                <a:solidFill>
                  <a:srgbClr val="000088"/>
                </a:solidFill>
                <a:effectLst/>
                <a:latin typeface="CourierNewPSMT"/>
              </a:rPr>
              <a:t>weights</a:t>
            </a:r>
            <a:r>
              <a:rPr lang="en-US" sz="1200" b="0" i="0" dirty="0" err="1">
                <a:solidFill>
                  <a:srgbClr val="555555"/>
                </a:solidFill>
                <a:effectLst/>
                <a:latin typeface="CourierNewPSMT"/>
              </a:rPr>
              <a:t>.</a:t>
            </a:r>
            <a:r>
              <a:rPr lang="en-US" sz="1200" b="0" i="0" dirty="0" err="1">
                <a:solidFill>
                  <a:srgbClr val="000088"/>
                </a:solidFill>
                <a:effectLst/>
                <a:latin typeface="CourierNewPSMT"/>
              </a:rPr>
              <a:t>grad</a:t>
            </a:r>
            <a:r>
              <a:rPr lang="en-US" sz="1200" b="0" i="0" dirty="0" err="1">
                <a:solidFill>
                  <a:srgbClr val="555555"/>
                </a:solidFill>
                <a:effectLst/>
                <a:latin typeface="CourierNewPSMT"/>
              </a:rPr>
              <a:t>.</a:t>
            </a:r>
            <a:r>
              <a:rPr lang="en-US" sz="1200" b="0" i="0" dirty="0" err="1">
                <a:solidFill>
                  <a:srgbClr val="000088"/>
                </a:solidFill>
                <a:effectLst/>
                <a:latin typeface="CourierNewPSMT"/>
              </a:rPr>
              <a:t>mean</a:t>
            </a:r>
            <a:r>
              <a:rPr lang="en-US" sz="1200" b="0" i="0" dirty="0">
                <a:solidFill>
                  <a:srgbClr val="000000"/>
                </a:solidFill>
                <a:effectLst/>
                <a:latin typeface="CourierNewPSMT"/>
              </a:rPr>
              <a:t>(),</a:t>
            </a:r>
            <a:r>
              <a:rPr lang="en-US" sz="1200" b="0" i="0" dirty="0" err="1">
                <a:solidFill>
                  <a:srgbClr val="000088"/>
                </a:solidFill>
                <a:effectLst/>
                <a:latin typeface="CourierNewPSMT"/>
              </a:rPr>
              <a:t>bias</a:t>
            </a:r>
            <a:r>
              <a:rPr lang="en-US" sz="1200" b="0" i="0" dirty="0" err="1">
                <a:solidFill>
                  <a:srgbClr val="555555"/>
                </a:solidFill>
                <a:effectLst/>
                <a:latin typeface="CourierNewPSMT"/>
              </a:rPr>
              <a:t>.</a:t>
            </a:r>
            <a:r>
              <a:rPr lang="en-US" sz="1200" b="0" i="0" dirty="0" err="1">
                <a:solidFill>
                  <a:srgbClr val="000088"/>
                </a:solidFill>
                <a:effectLst/>
                <a:latin typeface="CourierNewPSMT"/>
              </a:rPr>
              <a:t>grad</a:t>
            </a:r>
            <a:br>
              <a:rPr lang="en-US" sz="1200" b="0" i="0" dirty="0">
                <a:solidFill>
                  <a:srgbClr val="000088"/>
                </a:solidFill>
                <a:effectLst/>
                <a:latin typeface="CourierNewPSMT"/>
              </a:rPr>
            </a:br>
            <a:endParaRPr lang="en-US" sz="1200" b="0" i="0" dirty="0">
              <a:solidFill>
                <a:srgbClr val="000088"/>
              </a:solidFill>
              <a:effectLst/>
              <a:latin typeface="CourierNewPSMT"/>
            </a:endParaRPr>
          </a:p>
          <a:p>
            <a:r>
              <a:rPr lang="en-US" sz="1100" b="0" i="0" dirty="0">
                <a:solidFill>
                  <a:srgbClr val="404040"/>
                </a:solidFill>
                <a:effectLst/>
                <a:latin typeface="CourierNewPSMT"/>
              </a:rPr>
              <a:t>(</a:t>
            </a:r>
            <a:r>
              <a:rPr lang="en-US" sz="1100" b="0" i="0" dirty="0" err="1">
                <a:solidFill>
                  <a:srgbClr val="404040"/>
                </a:solidFill>
                <a:effectLst/>
                <a:latin typeface="CourierNewPSMT"/>
              </a:rPr>
              <a:t>torch.Size</a:t>
            </a:r>
            <a:r>
              <a:rPr lang="en-US" sz="1100" b="0" i="0" dirty="0">
                <a:solidFill>
                  <a:srgbClr val="404040"/>
                </a:solidFill>
                <a:effectLst/>
                <a:latin typeface="CourierNewPSMT"/>
              </a:rPr>
              <a:t>([784, 1]), tensor(-0.0001), tensor([-0.0008]))</a:t>
            </a:r>
            <a:r>
              <a:rPr lang="en-US" sz="1100" dirty="0"/>
              <a:t> </a:t>
            </a:r>
            <a:endParaRPr lang="en-US" sz="1200" dirty="0"/>
          </a:p>
        </p:txBody>
      </p:sp>
      <p:sp>
        <p:nvSpPr>
          <p:cNvPr id="21" name="TextBox 20">
            <a:extLst>
              <a:ext uri="{FF2B5EF4-FFF2-40B4-BE49-F238E27FC236}">
                <a16:creationId xmlns:a16="http://schemas.microsoft.com/office/drawing/2014/main" id="{59877012-1204-4188-8D9F-7E0824817A83}"/>
              </a:ext>
            </a:extLst>
          </p:cNvPr>
          <p:cNvSpPr txBox="1"/>
          <p:nvPr/>
        </p:nvSpPr>
        <p:spPr>
          <a:xfrm>
            <a:off x="433936" y="3983391"/>
            <a:ext cx="6283666" cy="307777"/>
          </a:xfrm>
          <a:prstGeom prst="rect">
            <a:avLst/>
          </a:prstGeom>
          <a:noFill/>
        </p:spPr>
        <p:txBody>
          <a:bodyPr wrap="square">
            <a:spAutoFit/>
          </a:bodyPr>
          <a:lstStyle/>
          <a:p>
            <a:r>
              <a:rPr lang="en-US" b="1" i="0" dirty="0">
                <a:solidFill>
                  <a:srgbClr val="FF0000"/>
                </a:solidFill>
                <a:effectLst/>
                <a:latin typeface="Muli"/>
              </a:rPr>
              <a:t>STEP 4: CALCULATE THE GRADIENTS</a:t>
            </a:r>
          </a:p>
        </p:txBody>
      </p:sp>
    </p:spTree>
    <p:extLst>
      <p:ext uri="{BB962C8B-B14F-4D97-AF65-F5344CB8AC3E}">
        <p14:creationId xmlns:p14="http://schemas.microsoft.com/office/powerpoint/2010/main" val="2556895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11" name="Google Shape;1617;p46">
            <a:extLst>
              <a:ext uri="{FF2B5EF4-FFF2-40B4-BE49-F238E27FC236}">
                <a16:creationId xmlns:a16="http://schemas.microsoft.com/office/drawing/2014/main" id="{A705678F-87CC-4237-AD1A-B8861A007224}"/>
              </a:ext>
            </a:extLst>
          </p:cNvPr>
          <p:cNvGrpSpPr/>
          <p:nvPr/>
        </p:nvGrpSpPr>
        <p:grpSpPr>
          <a:xfrm>
            <a:off x="386878" y="2854266"/>
            <a:ext cx="8107217" cy="2412980"/>
            <a:chOff x="4361756" y="1563572"/>
            <a:chExt cx="1721164" cy="832681"/>
          </a:xfrm>
        </p:grpSpPr>
        <p:sp>
          <p:nvSpPr>
            <p:cNvPr id="12" name="Google Shape;1618;p46">
              <a:extLst>
                <a:ext uri="{FF2B5EF4-FFF2-40B4-BE49-F238E27FC236}">
                  <a16:creationId xmlns:a16="http://schemas.microsoft.com/office/drawing/2014/main" id="{EAE9110B-57C4-438A-B833-3522DF0D60B0}"/>
                </a:ext>
              </a:extLst>
            </p:cNvPr>
            <p:cNvSpPr/>
            <p:nvPr/>
          </p:nvSpPr>
          <p:spPr>
            <a:xfrm>
              <a:off x="5204749" y="2374950"/>
              <a:ext cx="160209" cy="16900"/>
            </a:xfrm>
            <a:custGeom>
              <a:avLst/>
              <a:gdLst/>
              <a:ahLst/>
              <a:cxnLst/>
              <a:rect l="l" t="t" r="r" b="b"/>
              <a:pathLst>
                <a:path w="8949" h="944" extrusionOk="0">
                  <a:moveTo>
                    <a:pt x="8321" y="0"/>
                  </a:moveTo>
                  <a:cubicBezTo>
                    <a:pt x="8230" y="0"/>
                    <a:pt x="8137" y="15"/>
                    <a:pt x="8058" y="15"/>
                  </a:cubicBezTo>
                  <a:cubicBezTo>
                    <a:pt x="5844" y="61"/>
                    <a:pt x="3653" y="129"/>
                    <a:pt x="1462" y="175"/>
                  </a:cubicBezTo>
                  <a:cubicBezTo>
                    <a:pt x="1291" y="175"/>
                    <a:pt x="1119" y="169"/>
                    <a:pt x="951" y="169"/>
                  </a:cubicBezTo>
                  <a:cubicBezTo>
                    <a:pt x="783" y="169"/>
                    <a:pt x="617" y="175"/>
                    <a:pt x="457" y="198"/>
                  </a:cubicBezTo>
                  <a:cubicBezTo>
                    <a:pt x="298" y="221"/>
                    <a:pt x="161" y="403"/>
                    <a:pt x="1" y="495"/>
                  </a:cubicBezTo>
                  <a:cubicBezTo>
                    <a:pt x="138" y="631"/>
                    <a:pt x="252" y="837"/>
                    <a:pt x="435" y="905"/>
                  </a:cubicBezTo>
                  <a:cubicBezTo>
                    <a:pt x="493" y="935"/>
                    <a:pt x="565" y="943"/>
                    <a:pt x="641" y="943"/>
                  </a:cubicBezTo>
                  <a:cubicBezTo>
                    <a:pt x="743" y="943"/>
                    <a:pt x="855" y="928"/>
                    <a:pt x="960" y="928"/>
                  </a:cubicBezTo>
                  <a:lnTo>
                    <a:pt x="4383" y="928"/>
                  </a:lnTo>
                  <a:lnTo>
                    <a:pt x="4383" y="791"/>
                  </a:lnTo>
                  <a:cubicBezTo>
                    <a:pt x="5083" y="791"/>
                    <a:pt x="5773" y="801"/>
                    <a:pt x="6460" y="801"/>
                  </a:cubicBezTo>
                  <a:cubicBezTo>
                    <a:pt x="6803" y="801"/>
                    <a:pt x="7145" y="799"/>
                    <a:pt x="7488" y="791"/>
                  </a:cubicBezTo>
                  <a:cubicBezTo>
                    <a:pt x="7853" y="791"/>
                    <a:pt x="8218" y="791"/>
                    <a:pt x="8560" y="723"/>
                  </a:cubicBezTo>
                  <a:cubicBezTo>
                    <a:pt x="8697" y="700"/>
                    <a:pt x="8812" y="495"/>
                    <a:pt x="8948" y="358"/>
                  </a:cubicBezTo>
                  <a:cubicBezTo>
                    <a:pt x="8812" y="243"/>
                    <a:pt x="8675" y="107"/>
                    <a:pt x="8515" y="38"/>
                  </a:cubicBezTo>
                  <a:cubicBezTo>
                    <a:pt x="8456" y="9"/>
                    <a:pt x="8389" y="0"/>
                    <a:pt x="8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619;p46">
              <a:extLst>
                <a:ext uri="{FF2B5EF4-FFF2-40B4-BE49-F238E27FC236}">
                  <a16:creationId xmlns:a16="http://schemas.microsoft.com/office/drawing/2014/main" id="{878D7E08-AE43-4A52-9399-169435720834}"/>
                </a:ext>
              </a:extLst>
            </p:cNvPr>
            <p:cNvGrpSpPr/>
            <p:nvPr/>
          </p:nvGrpSpPr>
          <p:grpSpPr>
            <a:xfrm>
              <a:off x="4361756" y="1563572"/>
              <a:ext cx="1721164" cy="832681"/>
              <a:chOff x="4361756" y="1563572"/>
              <a:chExt cx="1721164" cy="832681"/>
            </a:xfrm>
          </p:grpSpPr>
          <p:sp>
            <p:nvSpPr>
              <p:cNvPr id="14" name="Google Shape;1620;p46">
                <a:extLst>
                  <a:ext uri="{FF2B5EF4-FFF2-40B4-BE49-F238E27FC236}">
                    <a16:creationId xmlns:a16="http://schemas.microsoft.com/office/drawing/2014/main" id="{070FD89D-1D98-4FD6-89A3-82937E9569E6}"/>
                  </a:ext>
                </a:extLst>
              </p:cNvPr>
              <p:cNvSpPr/>
              <p:nvPr/>
            </p:nvSpPr>
            <p:spPr>
              <a:xfrm>
                <a:off x="4721346" y="1710409"/>
                <a:ext cx="1216099" cy="664917"/>
              </a:xfrm>
              <a:custGeom>
                <a:avLst/>
                <a:gdLst/>
                <a:ahLst/>
                <a:cxnLst/>
                <a:rect l="l" t="t" r="r" b="b"/>
                <a:pathLst>
                  <a:path w="67929" h="37141" extrusionOk="0">
                    <a:moveTo>
                      <a:pt x="45941" y="0"/>
                    </a:moveTo>
                    <a:cubicBezTo>
                      <a:pt x="43475" y="0"/>
                      <a:pt x="41009" y="75"/>
                      <a:pt x="38553" y="181"/>
                    </a:cubicBezTo>
                    <a:cubicBezTo>
                      <a:pt x="35311" y="318"/>
                      <a:pt x="32047" y="523"/>
                      <a:pt x="28806" y="660"/>
                    </a:cubicBezTo>
                    <a:cubicBezTo>
                      <a:pt x="25519" y="797"/>
                      <a:pt x="22232" y="843"/>
                      <a:pt x="18946" y="934"/>
                    </a:cubicBezTo>
                    <a:cubicBezTo>
                      <a:pt x="15613" y="1003"/>
                      <a:pt x="12281" y="1140"/>
                      <a:pt x="8948" y="1505"/>
                    </a:cubicBezTo>
                    <a:cubicBezTo>
                      <a:pt x="7419" y="1665"/>
                      <a:pt x="5867" y="1847"/>
                      <a:pt x="4360" y="2190"/>
                    </a:cubicBezTo>
                    <a:cubicBezTo>
                      <a:pt x="3082" y="2464"/>
                      <a:pt x="1804" y="2966"/>
                      <a:pt x="982" y="3993"/>
                    </a:cubicBezTo>
                    <a:cubicBezTo>
                      <a:pt x="275" y="4883"/>
                      <a:pt x="1" y="6024"/>
                      <a:pt x="434" y="7074"/>
                    </a:cubicBezTo>
                    <a:cubicBezTo>
                      <a:pt x="160" y="12918"/>
                      <a:pt x="343" y="18784"/>
                      <a:pt x="1028" y="24581"/>
                    </a:cubicBezTo>
                    <a:cubicBezTo>
                      <a:pt x="1210" y="26156"/>
                      <a:pt x="1416" y="27708"/>
                      <a:pt x="1667" y="29260"/>
                    </a:cubicBezTo>
                    <a:cubicBezTo>
                      <a:pt x="1872" y="30493"/>
                      <a:pt x="2146" y="31703"/>
                      <a:pt x="2671" y="32821"/>
                    </a:cubicBezTo>
                    <a:cubicBezTo>
                      <a:pt x="3219" y="33940"/>
                      <a:pt x="4109" y="34853"/>
                      <a:pt x="5250" y="35378"/>
                    </a:cubicBezTo>
                    <a:cubicBezTo>
                      <a:pt x="6460" y="35948"/>
                      <a:pt x="7807" y="36131"/>
                      <a:pt x="9131" y="36268"/>
                    </a:cubicBezTo>
                    <a:cubicBezTo>
                      <a:pt x="15269" y="36880"/>
                      <a:pt x="21447" y="37140"/>
                      <a:pt x="27609" y="37140"/>
                    </a:cubicBezTo>
                    <a:cubicBezTo>
                      <a:pt x="28115" y="37140"/>
                      <a:pt x="28620" y="37139"/>
                      <a:pt x="29126" y="37135"/>
                    </a:cubicBezTo>
                    <a:cubicBezTo>
                      <a:pt x="35859" y="37090"/>
                      <a:pt x="42570" y="36724"/>
                      <a:pt x="49280" y="36108"/>
                    </a:cubicBezTo>
                    <a:cubicBezTo>
                      <a:pt x="50947" y="35948"/>
                      <a:pt x="52590" y="35789"/>
                      <a:pt x="54256" y="35606"/>
                    </a:cubicBezTo>
                    <a:cubicBezTo>
                      <a:pt x="55808" y="35423"/>
                      <a:pt x="57452" y="35355"/>
                      <a:pt x="58936" y="34898"/>
                    </a:cubicBezTo>
                    <a:cubicBezTo>
                      <a:pt x="61606" y="34099"/>
                      <a:pt x="62907" y="31726"/>
                      <a:pt x="63820" y="29352"/>
                    </a:cubicBezTo>
                    <a:cubicBezTo>
                      <a:pt x="64984" y="26453"/>
                      <a:pt x="65715" y="23394"/>
                      <a:pt x="66308" y="20336"/>
                    </a:cubicBezTo>
                    <a:cubicBezTo>
                      <a:pt x="66947" y="17186"/>
                      <a:pt x="67495" y="14013"/>
                      <a:pt x="67723" y="10795"/>
                    </a:cubicBezTo>
                    <a:cubicBezTo>
                      <a:pt x="67837" y="9311"/>
                      <a:pt x="67929" y="7782"/>
                      <a:pt x="67769" y="6275"/>
                    </a:cubicBezTo>
                    <a:cubicBezTo>
                      <a:pt x="67632" y="5089"/>
                      <a:pt x="67267" y="3879"/>
                      <a:pt x="66285" y="3080"/>
                    </a:cubicBezTo>
                    <a:cubicBezTo>
                      <a:pt x="65213" y="2235"/>
                      <a:pt x="63752" y="1984"/>
                      <a:pt x="62451" y="1665"/>
                    </a:cubicBezTo>
                    <a:cubicBezTo>
                      <a:pt x="60876" y="1277"/>
                      <a:pt x="59278" y="980"/>
                      <a:pt x="57680" y="752"/>
                    </a:cubicBezTo>
                    <a:cubicBezTo>
                      <a:pt x="53796" y="191"/>
                      <a:pt x="49869" y="0"/>
                      <a:pt x="45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21;p46">
                <a:extLst>
                  <a:ext uri="{FF2B5EF4-FFF2-40B4-BE49-F238E27FC236}">
                    <a16:creationId xmlns:a16="http://schemas.microsoft.com/office/drawing/2014/main" id="{EC14BADF-F52A-4B35-A447-7515ADEFE717}"/>
                  </a:ext>
                </a:extLst>
              </p:cNvPr>
              <p:cNvSpPr/>
              <p:nvPr/>
            </p:nvSpPr>
            <p:spPr>
              <a:xfrm>
                <a:off x="4750366" y="1642272"/>
                <a:ext cx="1243884" cy="709261"/>
              </a:xfrm>
              <a:custGeom>
                <a:avLst/>
                <a:gdLst/>
                <a:ahLst/>
                <a:cxnLst/>
                <a:rect l="l" t="t" r="r" b="b"/>
                <a:pathLst>
                  <a:path w="69481" h="39618" extrusionOk="0">
                    <a:moveTo>
                      <a:pt x="32646" y="0"/>
                    </a:moveTo>
                    <a:cubicBezTo>
                      <a:pt x="30066" y="0"/>
                      <a:pt x="27473" y="144"/>
                      <a:pt x="24880" y="221"/>
                    </a:cubicBezTo>
                    <a:cubicBezTo>
                      <a:pt x="19950" y="335"/>
                      <a:pt x="15042" y="769"/>
                      <a:pt x="10180" y="1431"/>
                    </a:cubicBezTo>
                    <a:cubicBezTo>
                      <a:pt x="9929" y="1476"/>
                      <a:pt x="9701" y="1750"/>
                      <a:pt x="9473" y="1910"/>
                    </a:cubicBezTo>
                    <a:cubicBezTo>
                      <a:pt x="9709" y="1996"/>
                      <a:pt x="9966" y="2163"/>
                      <a:pt x="10205" y="2163"/>
                    </a:cubicBezTo>
                    <a:cubicBezTo>
                      <a:pt x="10220" y="2163"/>
                      <a:pt x="10234" y="2162"/>
                      <a:pt x="10249" y="2161"/>
                    </a:cubicBezTo>
                    <a:cubicBezTo>
                      <a:pt x="11778" y="2024"/>
                      <a:pt x="13330" y="1842"/>
                      <a:pt x="14859" y="1636"/>
                    </a:cubicBezTo>
                    <a:cubicBezTo>
                      <a:pt x="20086" y="997"/>
                      <a:pt x="25359" y="792"/>
                      <a:pt x="30609" y="792"/>
                    </a:cubicBezTo>
                    <a:cubicBezTo>
                      <a:pt x="37114" y="814"/>
                      <a:pt x="46609" y="1043"/>
                      <a:pt x="53115" y="1339"/>
                    </a:cubicBezTo>
                    <a:cubicBezTo>
                      <a:pt x="56128" y="1476"/>
                      <a:pt x="59141" y="1933"/>
                      <a:pt x="62154" y="2367"/>
                    </a:cubicBezTo>
                    <a:cubicBezTo>
                      <a:pt x="63957" y="2618"/>
                      <a:pt x="65714" y="3074"/>
                      <a:pt x="67221" y="4170"/>
                    </a:cubicBezTo>
                    <a:cubicBezTo>
                      <a:pt x="68020" y="4740"/>
                      <a:pt x="68522" y="5448"/>
                      <a:pt x="68545" y="6429"/>
                    </a:cubicBezTo>
                    <a:cubicBezTo>
                      <a:pt x="68545" y="7822"/>
                      <a:pt x="68682" y="9237"/>
                      <a:pt x="68453" y="10606"/>
                    </a:cubicBezTo>
                    <a:cubicBezTo>
                      <a:pt x="67791" y="14898"/>
                      <a:pt x="65920" y="20901"/>
                      <a:pt x="64596" y="25032"/>
                    </a:cubicBezTo>
                    <a:cubicBezTo>
                      <a:pt x="63614" y="28113"/>
                      <a:pt x="62633" y="31172"/>
                      <a:pt x="61172" y="34071"/>
                    </a:cubicBezTo>
                    <a:cubicBezTo>
                      <a:pt x="60852" y="34710"/>
                      <a:pt x="60579" y="35349"/>
                      <a:pt x="60213" y="35965"/>
                    </a:cubicBezTo>
                    <a:cubicBezTo>
                      <a:pt x="59734" y="36787"/>
                      <a:pt x="59004" y="37289"/>
                      <a:pt x="57999" y="37403"/>
                    </a:cubicBezTo>
                    <a:cubicBezTo>
                      <a:pt x="57200" y="37495"/>
                      <a:pt x="56402" y="37586"/>
                      <a:pt x="55603" y="37677"/>
                    </a:cubicBezTo>
                    <a:cubicBezTo>
                      <a:pt x="51015" y="38271"/>
                      <a:pt x="43414" y="38567"/>
                      <a:pt x="38780" y="38682"/>
                    </a:cubicBezTo>
                    <a:cubicBezTo>
                      <a:pt x="35312" y="38776"/>
                      <a:pt x="31844" y="38819"/>
                      <a:pt x="28375" y="38819"/>
                    </a:cubicBezTo>
                    <a:cubicBezTo>
                      <a:pt x="21755" y="38819"/>
                      <a:pt x="15134" y="38662"/>
                      <a:pt x="8514" y="38408"/>
                    </a:cubicBezTo>
                    <a:cubicBezTo>
                      <a:pt x="6779" y="38339"/>
                      <a:pt x="5045" y="38020"/>
                      <a:pt x="3310" y="37768"/>
                    </a:cubicBezTo>
                    <a:cubicBezTo>
                      <a:pt x="2967" y="37723"/>
                      <a:pt x="2534" y="37472"/>
                      <a:pt x="2397" y="37198"/>
                    </a:cubicBezTo>
                    <a:cubicBezTo>
                      <a:pt x="1803" y="36079"/>
                      <a:pt x="1301" y="34915"/>
                      <a:pt x="776" y="33774"/>
                    </a:cubicBezTo>
                    <a:cubicBezTo>
                      <a:pt x="708" y="33637"/>
                      <a:pt x="548" y="33523"/>
                      <a:pt x="457" y="33409"/>
                    </a:cubicBezTo>
                    <a:cubicBezTo>
                      <a:pt x="320" y="33546"/>
                      <a:pt x="92" y="33637"/>
                      <a:pt x="69" y="33774"/>
                    </a:cubicBezTo>
                    <a:cubicBezTo>
                      <a:pt x="0" y="33980"/>
                      <a:pt x="23" y="34231"/>
                      <a:pt x="114" y="34413"/>
                    </a:cubicBezTo>
                    <a:cubicBezTo>
                      <a:pt x="639" y="35486"/>
                      <a:pt x="1141" y="36559"/>
                      <a:pt x="1735" y="37586"/>
                    </a:cubicBezTo>
                    <a:cubicBezTo>
                      <a:pt x="1940" y="37928"/>
                      <a:pt x="2351" y="38271"/>
                      <a:pt x="2739" y="38408"/>
                    </a:cubicBezTo>
                    <a:cubicBezTo>
                      <a:pt x="3652" y="38659"/>
                      <a:pt x="4588" y="38910"/>
                      <a:pt x="5501" y="38955"/>
                    </a:cubicBezTo>
                    <a:cubicBezTo>
                      <a:pt x="10568" y="39161"/>
                      <a:pt x="15613" y="39366"/>
                      <a:pt x="20680" y="39480"/>
                    </a:cubicBezTo>
                    <a:cubicBezTo>
                      <a:pt x="22113" y="39517"/>
                      <a:pt x="23550" y="39528"/>
                      <a:pt x="24988" y="39528"/>
                    </a:cubicBezTo>
                    <a:cubicBezTo>
                      <a:pt x="27145" y="39528"/>
                      <a:pt x="29303" y="39503"/>
                      <a:pt x="31453" y="39503"/>
                    </a:cubicBezTo>
                    <a:cubicBezTo>
                      <a:pt x="31453" y="39549"/>
                      <a:pt x="31476" y="39572"/>
                      <a:pt x="31476" y="39617"/>
                    </a:cubicBezTo>
                    <a:cubicBezTo>
                      <a:pt x="36087" y="39435"/>
                      <a:pt x="40721" y="39343"/>
                      <a:pt x="45354" y="39092"/>
                    </a:cubicBezTo>
                    <a:cubicBezTo>
                      <a:pt x="48299" y="38933"/>
                      <a:pt x="54210" y="38545"/>
                      <a:pt x="57178" y="38293"/>
                    </a:cubicBezTo>
                    <a:cubicBezTo>
                      <a:pt x="58981" y="38134"/>
                      <a:pt x="60442" y="37495"/>
                      <a:pt x="61195" y="35783"/>
                    </a:cubicBezTo>
                    <a:cubicBezTo>
                      <a:pt x="62131" y="33751"/>
                      <a:pt x="63112" y="31720"/>
                      <a:pt x="63865" y="29620"/>
                    </a:cubicBezTo>
                    <a:cubicBezTo>
                      <a:pt x="65395" y="25420"/>
                      <a:pt x="67358" y="19349"/>
                      <a:pt x="68385" y="15012"/>
                    </a:cubicBezTo>
                    <a:cubicBezTo>
                      <a:pt x="69047" y="12318"/>
                      <a:pt x="69480" y="9602"/>
                      <a:pt x="69366" y="6817"/>
                    </a:cubicBezTo>
                    <a:cubicBezTo>
                      <a:pt x="69298" y="5402"/>
                      <a:pt x="68819" y="4170"/>
                      <a:pt x="67472" y="3485"/>
                    </a:cubicBezTo>
                    <a:cubicBezTo>
                      <a:pt x="66445" y="2937"/>
                      <a:pt x="65372" y="2412"/>
                      <a:pt x="64231" y="2070"/>
                    </a:cubicBezTo>
                    <a:cubicBezTo>
                      <a:pt x="60944" y="1134"/>
                      <a:pt x="57520" y="837"/>
                      <a:pt x="54119" y="655"/>
                    </a:cubicBezTo>
                    <a:cubicBezTo>
                      <a:pt x="48413" y="358"/>
                      <a:pt x="39739" y="130"/>
                      <a:pt x="34033" y="16"/>
                    </a:cubicBezTo>
                    <a:cubicBezTo>
                      <a:pt x="33571" y="5"/>
                      <a:pt x="33108" y="0"/>
                      <a:pt x="3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22;p46">
                <a:extLst>
                  <a:ext uri="{FF2B5EF4-FFF2-40B4-BE49-F238E27FC236}">
                    <a16:creationId xmlns:a16="http://schemas.microsoft.com/office/drawing/2014/main" id="{A77BBE15-1B3A-4761-8C92-31540221FEFC}"/>
                  </a:ext>
                </a:extLst>
              </p:cNvPr>
              <p:cNvSpPr/>
              <p:nvPr/>
            </p:nvSpPr>
            <p:spPr>
              <a:xfrm>
                <a:off x="4988183" y="2380123"/>
                <a:ext cx="184306" cy="16130"/>
              </a:xfrm>
              <a:custGeom>
                <a:avLst/>
                <a:gdLst/>
                <a:ahLst/>
                <a:cxnLst/>
                <a:rect l="l" t="t" r="r" b="b"/>
                <a:pathLst>
                  <a:path w="10295" h="901" extrusionOk="0">
                    <a:moveTo>
                      <a:pt x="9633" y="0"/>
                    </a:moveTo>
                    <a:cubicBezTo>
                      <a:pt x="6551" y="0"/>
                      <a:pt x="3493" y="23"/>
                      <a:pt x="411" y="46"/>
                    </a:cubicBezTo>
                    <a:cubicBezTo>
                      <a:pt x="274" y="46"/>
                      <a:pt x="137" y="206"/>
                      <a:pt x="1" y="297"/>
                    </a:cubicBezTo>
                    <a:cubicBezTo>
                      <a:pt x="115" y="457"/>
                      <a:pt x="183" y="708"/>
                      <a:pt x="320" y="731"/>
                    </a:cubicBezTo>
                    <a:cubicBezTo>
                      <a:pt x="708" y="845"/>
                      <a:pt x="1119" y="890"/>
                      <a:pt x="1530" y="890"/>
                    </a:cubicBezTo>
                    <a:cubicBezTo>
                      <a:pt x="1956" y="898"/>
                      <a:pt x="2382" y="900"/>
                      <a:pt x="2808" y="900"/>
                    </a:cubicBezTo>
                    <a:cubicBezTo>
                      <a:pt x="3660" y="900"/>
                      <a:pt x="4512" y="890"/>
                      <a:pt x="5364" y="890"/>
                    </a:cubicBezTo>
                    <a:lnTo>
                      <a:pt x="5364" y="753"/>
                    </a:lnTo>
                    <a:cubicBezTo>
                      <a:pt x="6072" y="753"/>
                      <a:pt x="6780" y="759"/>
                      <a:pt x="7487" y="759"/>
                    </a:cubicBezTo>
                    <a:cubicBezTo>
                      <a:pt x="8195" y="759"/>
                      <a:pt x="8902" y="753"/>
                      <a:pt x="9610" y="731"/>
                    </a:cubicBezTo>
                    <a:cubicBezTo>
                      <a:pt x="9838" y="731"/>
                      <a:pt x="10066" y="502"/>
                      <a:pt x="10295" y="365"/>
                    </a:cubicBezTo>
                    <a:cubicBezTo>
                      <a:pt x="10066" y="251"/>
                      <a:pt x="9861" y="0"/>
                      <a:pt x="9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23;p46">
                <a:extLst>
                  <a:ext uri="{FF2B5EF4-FFF2-40B4-BE49-F238E27FC236}">
                    <a16:creationId xmlns:a16="http://schemas.microsoft.com/office/drawing/2014/main" id="{7EC087A6-D70B-4E62-A852-71093C131C07}"/>
                  </a:ext>
                </a:extLst>
              </p:cNvPr>
              <p:cNvSpPr/>
              <p:nvPr/>
            </p:nvSpPr>
            <p:spPr>
              <a:xfrm>
                <a:off x="6004042" y="1756132"/>
                <a:ext cx="40460" cy="165527"/>
              </a:xfrm>
              <a:custGeom>
                <a:avLst/>
                <a:gdLst/>
                <a:ahLst/>
                <a:cxnLst/>
                <a:rect l="l" t="t" r="r" b="b"/>
                <a:pathLst>
                  <a:path w="2260" h="9246" extrusionOk="0">
                    <a:moveTo>
                      <a:pt x="1644" y="1"/>
                    </a:moveTo>
                    <a:cubicBezTo>
                      <a:pt x="1530" y="206"/>
                      <a:pt x="1370" y="412"/>
                      <a:pt x="1347" y="640"/>
                    </a:cubicBezTo>
                    <a:cubicBezTo>
                      <a:pt x="1233" y="1644"/>
                      <a:pt x="1233" y="2671"/>
                      <a:pt x="1073" y="3676"/>
                    </a:cubicBezTo>
                    <a:cubicBezTo>
                      <a:pt x="776" y="5319"/>
                      <a:pt x="365" y="6940"/>
                      <a:pt x="46" y="8560"/>
                    </a:cubicBezTo>
                    <a:cubicBezTo>
                      <a:pt x="0" y="8766"/>
                      <a:pt x="228" y="9017"/>
                      <a:pt x="343" y="9245"/>
                    </a:cubicBezTo>
                    <a:cubicBezTo>
                      <a:pt x="480" y="9063"/>
                      <a:pt x="708" y="8903"/>
                      <a:pt x="776" y="8697"/>
                    </a:cubicBezTo>
                    <a:cubicBezTo>
                      <a:pt x="936" y="8127"/>
                      <a:pt x="1027" y="7533"/>
                      <a:pt x="1164" y="6963"/>
                    </a:cubicBezTo>
                    <a:cubicBezTo>
                      <a:pt x="1530" y="5137"/>
                      <a:pt x="1895" y="3333"/>
                      <a:pt x="2260" y="1507"/>
                    </a:cubicBezTo>
                    <a:lnTo>
                      <a:pt x="2169" y="1485"/>
                    </a:lnTo>
                    <a:cubicBezTo>
                      <a:pt x="2146" y="1165"/>
                      <a:pt x="2146" y="823"/>
                      <a:pt x="2055" y="503"/>
                    </a:cubicBezTo>
                    <a:cubicBezTo>
                      <a:pt x="1986" y="320"/>
                      <a:pt x="1781" y="161"/>
                      <a:pt x="1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24;p46">
                <a:extLst>
                  <a:ext uri="{FF2B5EF4-FFF2-40B4-BE49-F238E27FC236}">
                    <a16:creationId xmlns:a16="http://schemas.microsoft.com/office/drawing/2014/main" id="{BE8B73BF-AD8F-4D01-9C6A-2824FCD39166}"/>
                  </a:ext>
                </a:extLst>
              </p:cNvPr>
              <p:cNvSpPr/>
              <p:nvPr/>
            </p:nvSpPr>
            <p:spPr>
              <a:xfrm>
                <a:off x="6051842" y="1782699"/>
                <a:ext cx="31079" cy="107487"/>
              </a:xfrm>
              <a:custGeom>
                <a:avLst/>
                <a:gdLst/>
                <a:ahLst/>
                <a:cxnLst/>
                <a:rect l="l" t="t" r="r" b="b"/>
                <a:pathLst>
                  <a:path w="1736" h="6004" extrusionOk="0">
                    <a:moveTo>
                      <a:pt x="1279" y="1"/>
                    </a:moveTo>
                    <a:cubicBezTo>
                      <a:pt x="1142" y="229"/>
                      <a:pt x="914" y="434"/>
                      <a:pt x="868" y="685"/>
                    </a:cubicBezTo>
                    <a:cubicBezTo>
                      <a:pt x="617" y="1872"/>
                      <a:pt x="434" y="3082"/>
                      <a:pt x="206" y="4269"/>
                    </a:cubicBezTo>
                    <a:cubicBezTo>
                      <a:pt x="138" y="4725"/>
                      <a:pt x="46" y="5182"/>
                      <a:pt x="1" y="5638"/>
                    </a:cubicBezTo>
                    <a:cubicBezTo>
                      <a:pt x="1" y="5753"/>
                      <a:pt x="206" y="5889"/>
                      <a:pt x="298" y="6004"/>
                    </a:cubicBezTo>
                    <a:cubicBezTo>
                      <a:pt x="434" y="5912"/>
                      <a:pt x="640" y="5821"/>
                      <a:pt x="663" y="5707"/>
                    </a:cubicBezTo>
                    <a:cubicBezTo>
                      <a:pt x="1028" y="4109"/>
                      <a:pt x="1370" y="2511"/>
                      <a:pt x="1736" y="914"/>
                    </a:cubicBezTo>
                    <a:lnTo>
                      <a:pt x="1621" y="891"/>
                    </a:lnTo>
                    <a:cubicBezTo>
                      <a:pt x="1621" y="822"/>
                      <a:pt x="1644" y="754"/>
                      <a:pt x="1621" y="685"/>
                    </a:cubicBezTo>
                    <a:cubicBezTo>
                      <a:pt x="1507" y="457"/>
                      <a:pt x="1393" y="229"/>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25;p46">
                <a:extLst>
                  <a:ext uri="{FF2B5EF4-FFF2-40B4-BE49-F238E27FC236}">
                    <a16:creationId xmlns:a16="http://schemas.microsoft.com/office/drawing/2014/main" id="{42D28576-E9E7-469D-8264-1F416A84F803}"/>
                  </a:ext>
                </a:extLst>
              </p:cNvPr>
              <p:cNvSpPr/>
              <p:nvPr/>
            </p:nvSpPr>
            <p:spPr>
              <a:xfrm>
                <a:off x="4387912" y="1790648"/>
                <a:ext cx="411095" cy="405295"/>
              </a:xfrm>
              <a:custGeom>
                <a:avLst/>
                <a:gdLst/>
                <a:ahLst/>
                <a:cxnLst/>
                <a:rect l="l" t="t" r="r" b="b"/>
                <a:pathLst>
                  <a:path w="22963" h="22639" extrusionOk="0">
                    <a:moveTo>
                      <a:pt x="13192" y="750"/>
                    </a:moveTo>
                    <a:cubicBezTo>
                      <a:pt x="13514" y="750"/>
                      <a:pt x="13684" y="901"/>
                      <a:pt x="13741" y="1246"/>
                    </a:cubicBezTo>
                    <a:cubicBezTo>
                      <a:pt x="13764" y="1337"/>
                      <a:pt x="13787" y="1428"/>
                      <a:pt x="13809" y="1497"/>
                    </a:cubicBezTo>
                    <a:cubicBezTo>
                      <a:pt x="14243" y="3049"/>
                      <a:pt x="14768" y="3528"/>
                      <a:pt x="16389" y="3551"/>
                    </a:cubicBezTo>
                    <a:cubicBezTo>
                      <a:pt x="16402" y="3552"/>
                      <a:pt x="16414" y="3552"/>
                      <a:pt x="16427" y="3552"/>
                    </a:cubicBezTo>
                    <a:cubicBezTo>
                      <a:pt x="16895" y="3552"/>
                      <a:pt x="17388" y="3156"/>
                      <a:pt x="18032" y="2889"/>
                    </a:cubicBezTo>
                    <a:cubicBezTo>
                      <a:pt x="18808" y="3597"/>
                      <a:pt x="19676" y="4396"/>
                      <a:pt x="20520" y="5240"/>
                    </a:cubicBezTo>
                    <a:cubicBezTo>
                      <a:pt x="20611" y="5331"/>
                      <a:pt x="20589" y="5674"/>
                      <a:pt x="20497" y="5788"/>
                    </a:cubicBezTo>
                    <a:cubicBezTo>
                      <a:pt x="19744" y="6564"/>
                      <a:pt x="19493" y="7272"/>
                      <a:pt x="20223" y="8276"/>
                    </a:cubicBezTo>
                    <a:cubicBezTo>
                      <a:pt x="20587" y="8768"/>
                      <a:pt x="20870" y="9079"/>
                      <a:pt x="21411" y="9079"/>
                    </a:cubicBezTo>
                    <a:cubicBezTo>
                      <a:pt x="21448" y="9079"/>
                      <a:pt x="21485" y="9078"/>
                      <a:pt x="21524" y="9075"/>
                    </a:cubicBezTo>
                    <a:cubicBezTo>
                      <a:pt x="21547" y="9074"/>
                      <a:pt x="21570" y="9073"/>
                      <a:pt x="21591" y="9073"/>
                    </a:cubicBezTo>
                    <a:cubicBezTo>
                      <a:pt x="22083" y="9073"/>
                      <a:pt x="22208" y="9323"/>
                      <a:pt x="22186" y="9782"/>
                    </a:cubicBezTo>
                    <a:cubicBezTo>
                      <a:pt x="22164" y="10672"/>
                      <a:pt x="22164" y="11585"/>
                      <a:pt x="22186" y="12476"/>
                    </a:cubicBezTo>
                    <a:cubicBezTo>
                      <a:pt x="22209" y="13023"/>
                      <a:pt x="21981" y="13252"/>
                      <a:pt x="21433" y="13320"/>
                    </a:cubicBezTo>
                    <a:cubicBezTo>
                      <a:pt x="21045" y="13389"/>
                      <a:pt x="20497" y="13434"/>
                      <a:pt x="20338" y="13685"/>
                    </a:cubicBezTo>
                    <a:cubicBezTo>
                      <a:pt x="19949" y="14302"/>
                      <a:pt x="19721" y="15009"/>
                      <a:pt x="19493" y="15717"/>
                    </a:cubicBezTo>
                    <a:cubicBezTo>
                      <a:pt x="19447" y="15877"/>
                      <a:pt x="19676" y="16151"/>
                      <a:pt x="19813" y="16333"/>
                    </a:cubicBezTo>
                    <a:cubicBezTo>
                      <a:pt x="20086" y="16676"/>
                      <a:pt x="20383" y="16995"/>
                      <a:pt x="20748" y="17429"/>
                    </a:cubicBezTo>
                    <a:cubicBezTo>
                      <a:pt x="19698" y="18205"/>
                      <a:pt x="18717" y="18890"/>
                      <a:pt x="17758" y="19620"/>
                    </a:cubicBezTo>
                    <a:cubicBezTo>
                      <a:pt x="17591" y="19743"/>
                      <a:pt x="17429" y="19806"/>
                      <a:pt x="17272" y="19806"/>
                    </a:cubicBezTo>
                    <a:cubicBezTo>
                      <a:pt x="17109" y="19806"/>
                      <a:pt x="16951" y="19737"/>
                      <a:pt x="16800" y="19597"/>
                    </a:cubicBezTo>
                    <a:cubicBezTo>
                      <a:pt x="16474" y="19296"/>
                      <a:pt x="16136" y="19154"/>
                      <a:pt x="15792" y="19154"/>
                    </a:cubicBezTo>
                    <a:cubicBezTo>
                      <a:pt x="15484" y="19154"/>
                      <a:pt x="15172" y="19267"/>
                      <a:pt x="14859" y="19483"/>
                    </a:cubicBezTo>
                    <a:cubicBezTo>
                      <a:pt x="14745" y="19529"/>
                      <a:pt x="14654" y="19597"/>
                      <a:pt x="14540" y="19620"/>
                    </a:cubicBezTo>
                    <a:cubicBezTo>
                      <a:pt x="13741" y="19848"/>
                      <a:pt x="13330" y="20305"/>
                      <a:pt x="13513" y="21172"/>
                    </a:cubicBezTo>
                    <a:cubicBezTo>
                      <a:pt x="13558" y="21309"/>
                      <a:pt x="13513" y="21469"/>
                      <a:pt x="13490" y="21720"/>
                    </a:cubicBezTo>
                    <a:cubicBezTo>
                      <a:pt x="12280" y="21766"/>
                      <a:pt x="11093" y="21834"/>
                      <a:pt x="9747" y="21903"/>
                    </a:cubicBezTo>
                    <a:cubicBezTo>
                      <a:pt x="9747" y="21492"/>
                      <a:pt x="9724" y="21149"/>
                      <a:pt x="9769" y="20830"/>
                    </a:cubicBezTo>
                    <a:cubicBezTo>
                      <a:pt x="9815" y="20213"/>
                      <a:pt x="9587" y="19825"/>
                      <a:pt x="8971" y="19620"/>
                    </a:cubicBezTo>
                    <a:cubicBezTo>
                      <a:pt x="8304" y="19383"/>
                      <a:pt x="7617" y="18884"/>
                      <a:pt x="6987" y="18884"/>
                    </a:cubicBezTo>
                    <a:cubicBezTo>
                      <a:pt x="6948" y="18884"/>
                      <a:pt x="6909" y="18886"/>
                      <a:pt x="6871" y="18890"/>
                    </a:cubicBezTo>
                    <a:cubicBezTo>
                      <a:pt x="6209" y="18958"/>
                      <a:pt x="5615" y="19643"/>
                      <a:pt x="4908" y="20122"/>
                    </a:cubicBezTo>
                    <a:cubicBezTo>
                      <a:pt x="4063" y="19163"/>
                      <a:pt x="3219" y="18205"/>
                      <a:pt x="2351" y="17223"/>
                    </a:cubicBezTo>
                    <a:cubicBezTo>
                      <a:pt x="2739" y="16767"/>
                      <a:pt x="3150" y="16333"/>
                      <a:pt x="3447" y="15877"/>
                    </a:cubicBezTo>
                    <a:cubicBezTo>
                      <a:pt x="3584" y="15671"/>
                      <a:pt x="3515" y="15329"/>
                      <a:pt x="3538" y="15055"/>
                    </a:cubicBezTo>
                    <a:cubicBezTo>
                      <a:pt x="3538" y="15032"/>
                      <a:pt x="3492" y="15032"/>
                      <a:pt x="3492" y="15009"/>
                    </a:cubicBezTo>
                    <a:cubicBezTo>
                      <a:pt x="3200" y="13964"/>
                      <a:pt x="2715" y="13186"/>
                      <a:pt x="1548" y="13186"/>
                    </a:cubicBezTo>
                    <a:cubicBezTo>
                      <a:pt x="1441" y="13186"/>
                      <a:pt x="1328" y="13193"/>
                      <a:pt x="1210" y="13206"/>
                    </a:cubicBezTo>
                    <a:cubicBezTo>
                      <a:pt x="1096" y="13206"/>
                      <a:pt x="845" y="12887"/>
                      <a:pt x="845" y="12727"/>
                    </a:cubicBezTo>
                    <a:cubicBezTo>
                      <a:pt x="868" y="11837"/>
                      <a:pt x="890" y="10946"/>
                      <a:pt x="1004" y="10056"/>
                    </a:cubicBezTo>
                    <a:cubicBezTo>
                      <a:pt x="1004" y="9851"/>
                      <a:pt x="1256" y="9554"/>
                      <a:pt x="1438" y="9531"/>
                    </a:cubicBezTo>
                    <a:cubicBezTo>
                      <a:pt x="3013" y="9303"/>
                      <a:pt x="3310" y="8070"/>
                      <a:pt x="3607" y="6883"/>
                    </a:cubicBezTo>
                    <a:cubicBezTo>
                      <a:pt x="3652" y="6655"/>
                      <a:pt x="3538" y="6381"/>
                      <a:pt x="3401" y="6176"/>
                    </a:cubicBezTo>
                    <a:cubicBezTo>
                      <a:pt x="3241" y="5925"/>
                      <a:pt x="2990" y="5719"/>
                      <a:pt x="2716" y="5445"/>
                    </a:cubicBezTo>
                    <a:cubicBezTo>
                      <a:pt x="3401" y="4647"/>
                      <a:pt x="4063" y="3848"/>
                      <a:pt x="4771" y="3094"/>
                    </a:cubicBezTo>
                    <a:cubicBezTo>
                      <a:pt x="4862" y="2980"/>
                      <a:pt x="5113" y="2980"/>
                      <a:pt x="5273" y="2958"/>
                    </a:cubicBezTo>
                    <a:cubicBezTo>
                      <a:pt x="5341" y="2958"/>
                      <a:pt x="5410" y="3003"/>
                      <a:pt x="5455" y="3049"/>
                    </a:cubicBezTo>
                    <a:cubicBezTo>
                      <a:pt x="5994" y="3446"/>
                      <a:pt x="6521" y="3612"/>
                      <a:pt x="7035" y="3612"/>
                    </a:cubicBezTo>
                    <a:cubicBezTo>
                      <a:pt x="7761" y="3612"/>
                      <a:pt x="8462" y="3279"/>
                      <a:pt x="9130" y="2798"/>
                    </a:cubicBezTo>
                    <a:cubicBezTo>
                      <a:pt x="9381" y="2638"/>
                      <a:pt x="9610" y="2273"/>
                      <a:pt x="9587" y="2022"/>
                    </a:cubicBezTo>
                    <a:cubicBezTo>
                      <a:pt x="9518" y="1291"/>
                      <a:pt x="9792" y="1086"/>
                      <a:pt x="10523" y="1063"/>
                    </a:cubicBezTo>
                    <a:cubicBezTo>
                      <a:pt x="11344" y="1063"/>
                      <a:pt x="12166" y="926"/>
                      <a:pt x="12988" y="766"/>
                    </a:cubicBezTo>
                    <a:cubicBezTo>
                      <a:pt x="13062" y="755"/>
                      <a:pt x="13130" y="750"/>
                      <a:pt x="13192" y="750"/>
                    </a:cubicBezTo>
                    <a:close/>
                    <a:moveTo>
                      <a:pt x="13600" y="0"/>
                    </a:moveTo>
                    <a:cubicBezTo>
                      <a:pt x="13544" y="0"/>
                      <a:pt x="13485" y="4"/>
                      <a:pt x="13421" y="13"/>
                    </a:cubicBezTo>
                    <a:cubicBezTo>
                      <a:pt x="12257" y="173"/>
                      <a:pt x="11070" y="287"/>
                      <a:pt x="9884" y="424"/>
                    </a:cubicBezTo>
                    <a:cubicBezTo>
                      <a:pt x="8925" y="515"/>
                      <a:pt x="8856" y="629"/>
                      <a:pt x="8811" y="1565"/>
                    </a:cubicBezTo>
                    <a:cubicBezTo>
                      <a:pt x="8788" y="1816"/>
                      <a:pt x="8719" y="2136"/>
                      <a:pt x="8537" y="2273"/>
                    </a:cubicBezTo>
                    <a:cubicBezTo>
                      <a:pt x="8073" y="2617"/>
                      <a:pt x="7586" y="2839"/>
                      <a:pt x="7080" y="2839"/>
                    </a:cubicBezTo>
                    <a:cubicBezTo>
                      <a:pt x="6715" y="2839"/>
                      <a:pt x="6340" y="2723"/>
                      <a:pt x="5958" y="2455"/>
                    </a:cubicBezTo>
                    <a:cubicBezTo>
                      <a:pt x="5821" y="2364"/>
                      <a:pt x="5638" y="2318"/>
                      <a:pt x="5478" y="2227"/>
                    </a:cubicBezTo>
                    <a:cubicBezTo>
                      <a:pt x="5293" y="2139"/>
                      <a:pt x="5125" y="2092"/>
                      <a:pt x="4969" y="2092"/>
                    </a:cubicBezTo>
                    <a:cubicBezTo>
                      <a:pt x="4721" y="2092"/>
                      <a:pt x="4502" y="2212"/>
                      <a:pt x="4291" y="2478"/>
                    </a:cubicBezTo>
                    <a:cubicBezTo>
                      <a:pt x="3584" y="3300"/>
                      <a:pt x="2876" y="4122"/>
                      <a:pt x="2169" y="4943"/>
                    </a:cubicBezTo>
                    <a:cubicBezTo>
                      <a:pt x="1803" y="5331"/>
                      <a:pt x="1826" y="5742"/>
                      <a:pt x="2237" y="6016"/>
                    </a:cubicBezTo>
                    <a:cubicBezTo>
                      <a:pt x="2922" y="6495"/>
                      <a:pt x="2785" y="6998"/>
                      <a:pt x="2602" y="7660"/>
                    </a:cubicBezTo>
                    <a:cubicBezTo>
                      <a:pt x="2420" y="8367"/>
                      <a:pt x="1917" y="8573"/>
                      <a:pt x="1324" y="8755"/>
                    </a:cubicBezTo>
                    <a:cubicBezTo>
                      <a:pt x="731" y="8915"/>
                      <a:pt x="228" y="9143"/>
                      <a:pt x="206" y="9874"/>
                    </a:cubicBezTo>
                    <a:cubicBezTo>
                      <a:pt x="160" y="10901"/>
                      <a:pt x="114" y="11928"/>
                      <a:pt x="46" y="12955"/>
                    </a:cubicBezTo>
                    <a:cubicBezTo>
                      <a:pt x="0" y="13503"/>
                      <a:pt x="274" y="13822"/>
                      <a:pt x="822" y="13914"/>
                    </a:cubicBezTo>
                    <a:cubicBezTo>
                      <a:pt x="1164" y="13959"/>
                      <a:pt x="1507" y="13982"/>
                      <a:pt x="1826" y="14051"/>
                    </a:cubicBezTo>
                    <a:cubicBezTo>
                      <a:pt x="1986" y="14073"/>
                      <a:pt x="2191" y="14142"/>
                      <a:pt x="2306" y="14256"/>
                    </a:cubicBezTo>
                    <a:cubicBezTo>
                      <a:pt x="2899" y="14964"/>
                      <a:pt x="2853" y="15511"/>
                      <a:pt x="2237" y="16196"/>
                    </a:cubicBezTo>
                    <a:cubicBezTo>
                      <a:pt x="2123" y="16333"/>
                      <a:pt x="1986" y="16447"/>
                      <a:pt x="1849" y="16584"/>
                    </a:cubicBezTo>
                    <a:cubicBezTo>
                      <a:pt x="1507" y="16904"/>
                      <a:pt x="1461" y="17269"/>
                      <a:pt x="1758" y="17634"/>
                    </a:cubicBezTo>
                    <a:cubicBezTo>
                      <a:pt x="2625" y="18638"/>
                      <a:pt x="3492" y="19643"/>
                      <a:pt x="4383" y="20624"/>
                    </a:cubicBezTo>
                    <a:cubicBezTo>
                      <a:pt x="4548" y="20802"/>
                      <a:pt x="4735" y="20895"/>
                      <a:pt x="4931" y="20895"/>
                    </a:cubicBezTo>
                    <a:cubicBezTo>
                      <a:pt x="5087" y="20895"/>
                      <a:pt x="5248" y="20837"/>
                      <a:pt x="5410" y="20716"/>
                    </a:cubicBezTo>
                    <a:cubicBezTo>
                      <a:pt x="5638" y="20579"/>
                      <a:pt x="5889" y="20442"/>
                      <a:pt x="6072" y="20259"/>
                    </a:cubicBezTo>
                    <a:cubicBezTo>
                      <a:pt x="6393" y="19886"/>
                      <a:pt x="6737" y="19701"/>
                      <a:pt x="7102" y="19701"/>
                    </a:cubicBezTo>
                    <a:cubicBezTo>
                      <a:pt x="7385" y="19701"/>
                      <a:pt x="7680" y="19812"/>
                      <a:pt x="7989" y="20031"/>
                    </a:cubicBezTo>
                    <a:cubicBezTo>
                      <a:pt x="8080" y="20076"/>
                      <a:pt x="8149" y="20099"/>
                      <a:pt x="8240" y="20122"/>
                    </a:cubicBezTo>
                    <a:cubicBezTo>
                      <a:pt x="8856" y="20259"/>
                      <a:pt x="9107" y="20624"/>
                      <a:pt x="8971" y="21126"/>
                    </a:cubicBezTo>
                    <a:cubicBezTo>
                      <a:pt x="8971" y="22351"/>
                      <a:pt x="9185" y="22638"/>
                      <a:pt x="10211" y="22638"/>
                    </a:cubicBezTo>
                    <a:cubicBezTo>
                      <a:pt x="10295" y="22638"/>
                      <a:pt x="10383" y="22636"/>
                      <a:pt x="10477" y="22633"/>
                    </a:cubicBezTo>
                    <a:cubicBezTo>
                      <a:pt x="11344" y="22564"/>
                      <a:pt x="12212" y="22542"/>
                      <a:pt x="13102" y="22496"/>
                    </a:cubicBezTo>
                    <a:cubicBezTo>
                      <a:pt x="14129" y="22427"/>
                      <a:pt x="14243" y="22313"/>
                      <a:pt x="14243" y="21309"/>
                    </a:cubicBezTo>
                    <a:cubicBezTo>
                      <a:pt x="14243" y="21058"/>
                      <a:pt x="14197" y="20784"/>
                      <a:pt x="14312" y="20601"/>
                    </a:cubicBezTo>
                    <a:cubicBezTo>
                      <a:pt x="14488" y="20281"/>
                      <a:pt x="15203" y="20062"/>
                      <a:pt x="15764" y="20062"/>
                    </a:cubicBezTo>
                    <a:cubicBezTo>
                      <a:pt x="16003" y="20062"/>
                      <a:pt x="16214" y="20102"/>
                      <a:pt x="16343" y="20191"/>
                    </a:cubicBezTo>
                    <a:cubicBezTo>
                      <a:pt x="16667" y="20436"/>
                      <a:pt x="16985" y="20556"/>
                      <a:pt x="17300" y="20556"/>
                    </a:cubicBezTo>
                    <a:cubicBezTo>
                      <a:pt x="17630" y="20556"/>
                      <a:pt x="17956" y="20425"/>
                      <a:pt x="18283" y="20168"/>
                    </a:cubicBezTo>
                    <a:cubicBezTo>
                      <a:pt x="18945" y="19643"/>
                      <a:pt x="19653" y="19163"/>
                      <a:pt x="20338" y="18661"/>
                    </a:cubicBezTo>
                    <a:cubicBezTo>
                      <a:pt x="21981" y="17360"/>
                      <a:pt x="21821" y="17543"/>
                      <a:pt x="20566" y="15991"/>
                    </a:cubicBezTo>
                    <a:cubicBezTo>
                      <a:pt x="20406" y="15808"/>
                      <a:pt x="20360" y="15443"/>
                      <a:pt x="20429" y="15215"/>
                    </a:cubicBezTo>
                    <a:cubicBezTo>
                      <a:pt x="20611" y="14484"/>
                      <a:pt x="20977" y="13982"/>
                      <a:pt x="21867" y="13959"/>
                    </a:cubicBezTo>
                    <a:cubicBezTo>
                      <a:pt x="22506" y="13959"/>
                      <a:pt x="22917" y="13571"/>
                      <a:pt x="22917" y="12887"/>
                    </a:cubicBezTo>
                    <a:cubicBezTo>
                      <a:pt x="22917" y="11791"/>
                      <a:pt x="22962" y="10672"/>
                      <a:pt x="22917" y="9554"/>
                    </a:cubicBezTo>
                    <a:cubicBezTo>
                      <a:pt x="22848" y="8436"/>
                      <a:pt x="22757" y="8413"/>
                      <a:pt x="21616" y="8321"/>
                    </a:cubicBezTo>
                    <a:cubicBezTo>
                      <a:pt x="21410" y="8321"/>
                      <a:pt x="21159" y="8253"/>
                      <a:pt x="21045" y="8093"/>
                    </a:cubicBezTo>
                    <a:cubicBezTo>
                      <a:pt x="20452" y="7294"/>
                      <a:pt x="20474" y="7157"/>
                      <a:pt x="21045" y="6336"/>
                    </a:cubicBezTo>
                    <a:cubicBezTo>
                      <a:pt x="21136" y="6199"/>
                      <a:pt x="21228" y="6085"/>
                      <a:pt x="21319" y="5948"/>
                    </a:cubicBezTo>
                    <a:cubicBezTo>
                      <a:pt x="21616" y="5537"/>
                      <a:pt x="21616" y="5172"/>
                      <a:pt x="21205" y="4806"/>
                    </a:cubicBezTo>
                    <a:cubicBezTo>
                      <a:pt x="20338" y="4030"/>
                      <a:pt x="19470" y="3254"/>
                      <a:pt x="18648" y="2455"/>
                    </a:cubicBezTo>
                    <a:cubicBezTo>
                      <a:pt x="18397" y="2204"/>
                      <a:pt x="18158" y="2078"/>
                      <a:pt x="17908" y="2078"/>
                    </a:cubicBezTo>
                    <a:cubicBezTo>
                      <a:pt x="17682" y="2078"/>
                      <a:pt x="17448" y="2181"/>
                      <a:pt x="17188" y="2387"/>
                    </a:cubicBezTo>
                    <a:cubicBezTo>
                      <a:pt x="16928" y="2582"/>
                      <a:pt x="16545" y="2777"/>
                      <a:pt x="16233" y="2777"/>
                    </a:cubicBezTo>
                    <a:cubicBezTo>
                      <a:pt x="16216" y="2777"/>
                      <a:pt x="16200" y="2776"/>
                      <a:pt x="16183" y="2775"/>
                    </a:cubicBezTo>
                    <a:cubicBezTo>
                      <a:pt x="15362" y="2684"/>
                      <a:pt x="14540" y="2455"/>
                      <a:pt x="14563" y="1360"/>
                    </a:cubicBezTo>
                    <a:cubicBezTo>
                      <a:pt x="14563" y="1109"/>
                      <a:pt x="14403" y="858"/>
                      <a:pt x="14334" y="607"/>
                    </a:cubicBezTo>
                    <a:cubicBezTo>
                      <a:pt x="14215" y="207"/>
                      <a:pt x="13990" y="0"/>
                      <a:pt x="13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26;p46">
                <a:extLst>
                  <a:ext uri="{FF2B5EF4-FFF2-40B4-BE49-F238E27FC236}">
                    <a16:creationId xmlns:a16="http://schemas.microsoft.com/office/drawing/2014/main" id="{85CBBC4C-7AB1-4BF3-922F-6EEC958D2B42}"/>
                  </a:ext>
                </a:extLst>
              </p:cNvPr>
              <p:cNvSpPr/>
              <p:nvPr/>
            </p:nvSpPr>
            <p:spPr>
              <a:xfrm>
                <a:off x="4618783" y="1588815"/>
                <a:ext cx="262773" cy="254395"/>
              </a:xfrm>
              <a:custGeom>
                <a:avLst/>
                <a:gdLst/>
                <a:ahLst/>
                <a:cxnLst/>
                <a:rect l="l" t="t" r="r" b="b"/>
                <a:pathLst>
                  <a:path w="14678" h="14210" extrusionOk="0">
                    <a:moveTo>
                      <a:pt x="7944" y="810"/>
                    </a:moveTo>
                    <a:cubicBezTo>
                      <a:pt x="8103" y="810"/>
                      <a:pt x="8332" y="1084"/>
                      <a:pt x="8400" y="1290"/>
                    </a:cubicBezTo>
                    <a:cubicBezTo>
                      <a:pt x="8635" y="2034"/>
                      <a:pt x="9240" y="2543"/>
                      <a:pt x="9969" y="2543"/>
                    </a:cubicBezTo>
                    <a:cubicBezTo>
                      <a:pt x="10089" y="2543"/>
                      <a:pt x="10214" y="2529"/>
                      <a:pt x="10340" y="2499"/>
                    </a:cubicBezTo>
                    <a:cubicBezTo>
                      <a:pt x="10637" y="2431"/>
                      <a:pt x="10865" y="2134"/>
                      <a:pt x="11276" y="1837"/>
                    </a:cubicBezTo>
                    <a:cubicBezTo>
                      <a:pt x="11641" y="2271"/>
                      <a:pt x="12052" y="2728"/>
                      <a:pt x="12486" y="3230"/>
                    </a:cubicBezTo>
                    <a:cubicBezTo>
                      <a:pt x="12235" y="3755"/>
                      <a:pt x="11687" y="4280"/>
                      <a:pt x="12326" y="4964"/>
                    </a:cubicBezTo>
                    <a:cubicBezTo>
                      <a:pt x="12685" y="5342"/>
                      <a:pt x="12841" y="5939"/>
                      <a:pt x="13428" y="5939"/>
                    </a:cubicBezTo>
                    <a:cubicBezTo>
                      <a:pt x="13550" y="5939"/>
                      <a:pt x="13690" y="5914"/>
                      <a:pt x="13855" y="5855"/>
                    </a:cubicBezTo>
                    <a:lnTo>
                      <a:pt x="13855" y="7886"/>
                    </a:lnTo>
                    <a:cubicBezTo>
                      <a:pt x="13772" y="7876"/>
                      <a:pt x="13693" y="7871"/>
                      <a:pt x="13619" y="7871"/>
                    </a:cubicBezTo>
                    <a:cubicBezTo>
                      <a:pt x="12866" y="7871"/>
                      <a:pt x="12592" y="8379"/>
                      <a:pt x="12280" y="8982"/>
                    </a:cubicBezTo>
                    <a:cubicBezTo>
                      <a:pt x="11801" y="9872"/>
                      <a:pt x="12349" y="10283"/>
                      <a:pt x="12965" y="10785"/>
                    </a:cubicBezTo>
                    <a:cubicBezTo>
                      <a:pt x="12554" y="11150"/>
                      <a:pt x="12189" y="11515"/>
                      <a:pt x="11778" y="11812"/>
                    </a:cubicBezTo>
                    <a:cubicBezTo>
                      <a:pt x="11726" y="11847"/>
                      <a:pt x="11647" y="11862"/>
                      <a:pt x="11559" y="11862"/>
                    </a:cubicBezTo>
                    <a:cubicBezTo>
                      <a:pt x="11417" y="11862"/>
                      <a:pt x="11252" y="11823"/>
                      <a:pt x="11139" y="11766"/>
                    </a:cubicBezTo>
                    <a:cubicBezTo>
                      <a:pt x="10914" y="11654"/>
                      <a:pt x="10625" y="11598"/>
                      <a:pt x="10333" y="11598"/>
                    </a:cubicBezTo>
                    <a:cubicBezTo>
                      <a:pt x="9797" y="11598"/>
                      <a:pt x="9246" y="11785"/>
                      <a:pt x="9039" y="12154"/>
                    </a:cubicBezTo>
                    <a:cubicBezTo>
                      <a:pt x="8834" y="12474"/>
                      <a:pt x="8925" y="12931"/>
                      <a:pt x="8880" y="13387"/>
                    </a:cubicBezTo>
                    <a:cubicBezTo>
                      <a:pt x="8811" y="13387"/>
                      <a:pt x="8697" y="13433"/>
                      <a:pt x="8560" y="13433"/>
                    </a:cubicBezTo>
                    <a:lnTo>
                      <a:pt x="7145" y="13433"/>
                    </a:lnTo>
                    <a:cubicBezTo>
                      <a:pt x="7122" y="12565"/>
                      <a:pt x="6688" y="12109"/>
                      <a:pt x="5844" y="11744"/>
                    </a:cubicBezTo>
                    <a:cubicBezTo>
                      <a:pt x="5565" y="11631"/>
                      <a:pt x="5323" y="11578"/>
                      <a:pt x="5108" y="11578"/>
                    </a:cubicBezTo>
                    <a:cubicBezTo>
                      <a:pt x="4584" y="11578"/>
                      <a:pt x="4221" y="11894"/>
                      <a:pt x="3881" y="12428"/>
                    </a:cubicBezTo>
                    <a:cubicBezTo>
                      <a:pt x="3561" y="12200"/>
                      <a:pt x="3333" y="12017"/>
                      <a:pt x="3082" y="11835"/>
                    </a:cubicBezTo>
                    <a:cubicBezTo>
                      <a:pt x="2648" y="11515"/>
                      <a:pt x="2466" y="11196"/>
                      <a:pt x="2808" y="10625"/>
                    </a:cubicBezTo>
                    <a:cubicBezTo>
                      <a:pt x="3335" y="9703"/>
                      <a:pt x="2532" y="8634"/>
                      <a:pt x="1334" y="8634"/>
                    </a:cubicBezTo>
                    <a:cubicBezTo>
                      <a:pt x="1285" y="8634"/>
                      <a:pt x="1237" y="8636"/>
                      <a:pt x="1187" y="8639"/>
                    </a:cubicBezTo>
                    <a:cubicBezTo>
                      <a:pt x="1073" y="8092"/>
                      <a:pt x="891" y="7544"/>
                      <a:pt x="891" y="6996"/>
                    </a:cubicBezTo>
                    <a:cubicBezTo>
                      <a:pt x="891" y="6813"/>
                      <a:pt x="1301" y="6585"/>
                      <a:pt x="1575" y="6448"/>
                    </a:cubicBezTo>
                    <a:cubicBezTo>
                      <a:pt x="2032" y="6243"/>
                      <a:pt x="2488" y="6151"/>
                      <a:pt x="2694" y="5604"/>
                    </a:cubicBezTo>
                    <a:cubicBezTo>
                      <a:pt x="2968" y="4828"/>
                      <a:pt x="2808" y="4280"/>
                      <a:pt x="1986" y="3892"/>
                    </a:cubicBezTo>
                    <a:cubicBezTo>
                      <a:pt x="2374" y="3435"/>
                      <a:pt x="2694" y="3047"/>
                      <a:pt x="3059" y="2705"/>
                    </a:cubicBezTo>
                    <a:cubicBezTo>
                      <a:pt x="3120" y="2644"/>
                      <a:pt x="3262" y="2613"/>
                      <a:pt x="3390" y="2613"/>
                    </a:cubicBezTo>
                    <a:cubicBezTo>
                      <a:pt x="3455" y="2613"/>
                      <a:pt x="3516" y="2621"/>
                      <a:pt x="3561" y="2636"/>
                    </a:cubicBezTo>
                    <a:cubicBezTo>
                      <a:pt x="3805" y="2738"/>
                      <a:pt x="4051" y="2785"/>
                      <a:pt x="4287" y="2785"/>
                    </a:cubicBezTo>
                    <a:cubicBezTo>
                      <a:pt x="5223" y="2785"/>
                      <a:pt x="6013" y="2041"/>
                      <a:pt x="5958" y="947"/>
                    </a:cubicBezTo>
                    <a:cubicBezTo>
                      <a:pt x="6620" y="879"/>
                      <a:pt x="7282" y="810"/>
                      <a:pt x="7944" y="810"/>
                    </a:cubicBezTo>
                    <a:close/>
                    <a:moveTo>
                      <a:pt x="8205" y="0"/>
                    </a:moveTo>
                    <a:cubicBezTo>
                      <a:pt x="8144" y="0"/>
                      <a:pt x="8080" y="4"/>
                      <a:pt x="8012" y="11"/>
                    </a:cubicBezTo>
                    <a:cubicBezTo>
                      <a:pt x="7282" y="103"/>
                      <a:pt x="6551" y="194"/>
                      <a:pt x="5821" y="262"/>
                    </a:cubicBezTo>
                    <a:cubicBezTo>
                      <a:pt x="5250" y="331"/>
                      <a:pt x="4976" y="559"/>
                      <a:pt x="5136" y="1198"/>
                    </a:cubicBezTo>
                    <a:cubicBezTo>
                      <a:pt x="5182" y="1404"/>
                      <a:pt x="4862" y="1723"/>
                      <a:pt x="4634" y="1906"/>
                    </a:cubicBezTo>
                    <a:cubicBezTo>
                      <a:pt x="4546" y="1994"/>
                      <a:pt x="4383" y="2035"/>
                      <a:pt x="4236" y="2035"/>
                    </a:cubicBezTo>
                    <a:cubicBezTo>
                      <a:pt x="4153" y="2035"/>
                      <a:pt x="4075" y="2022"/>
                      <a:pt x="4018" y="1997"/>
                    </a:cubicBezTo>
                    <a:cubicBezTo>
                      <a:pt x="3607" y="1831"/>
                      <a:pt x="3368" y="1732"/>
                      <a:pt x="3176" y="1732"/>
                    </a:cubicBezTo>
                    <a:cubicBezTo>
                      <a:pt x="2918" y="1732"/>
                      <a:pt x="2743" y="1909"/>
                      <a:pt x="2351" y="2340"/>
                    </a:cubicBezTo>
                    <a:cubicBezTo>
                      <a:pt x="2123" y="2568"/>
                      <a:pt x="1918" y="2819"/>
                      <a:pt x="1690" y="3070"/>
                    </a:cubicBezTo>
                    <a:cubicBezTo>
                      <a:pt x="1005" y="3823"/>
                      <a:pt x="1005" y="3960"/>
                      <a:pt x="1758" y="4622"/>
                    </a:cubicBezTo>
                    <a:cubicBezTo>
                      <a:pt x="2169" y="4987"/>
                      <a:pt x="2100" y="5421"/>
                      <a:pt x="1553" y="5649"/>
                    </a:cubicBezTo>
                    <a:cubicBezTo>
                      <a:pt x="1233" y="5786"/>
                      <a:pt x="936" y="5923"/>
                      <a:pt x="617" y="6037"/>
                    </a:cubicBezTo>
                    <a:cubicBezTo>
                      <a:pt x="183" y="6174"/>
                      <a:pt x="0" y="6448"/>
                      <a:pt x="69" y="6882"/>
                    </a:cubicBezTo>
                    <a:cubicBezTo>
                      <a:pt x="183" y="7521"/>
                      <a:pt x="297" y="8137"/>
                      <a:pt x="434" y="8753"/>
                    </a:cubicBezTo>
                    <a:cubicBezTo>
                      <a:pt x="521" y="9187"/>
                      <a:pt x="772" y="9394"/>
                      <a:pt x="1228" y="9394"/>
                    </a:cubicBezTo>
                    <a:cubicBezTo>
                      <a:pt x="1252" y="9394"/>
                      <a:pt x="1276" y="9394"/>
                      <a:pt x="1301" y="9393"/>
                    </a:cubicBezTo>
                    <a:cubicBezTo>
                      <a:pt x="1316" y="9392"/>
                      <a:pt x="1331" y="9392"/>
                      <a:pt x="1345" y="9392"/>
                    </a:cubicBezTo>
                    <a:cubicBezTo>
                      <a:pt x="2046" y="9392"/>
                      <a:pt x="2389" y="9930"/>
                      <a:pt x="2009" y="10534"/>
                    </a:cubicBezTo>
                    <a:cubicBezTo>
                      <a:pt x="1598" y="11150"/>
                      <a:pt x="1735" y="11629"/>
                      <a:pt x="2260" y="12086"/>
                    </a:cubicBezTo>
                    <a:cubicBezTo>
                      <a:pt x="2603" y="12360"/>
                      <a:pt x="2922" y="12657"/>
                      <a:pt x="3287" y="12931"/>
                    </a:cubicBezTo>
                    <a:cubicBezTo>
                      <a:pt x="3499" y="13079"/>
                      <a:pt x="3706" y="13163"/>
                      <a:pt x="3906" y="13163"/>
                    </a:cubicBezTo>
                    <a:cubicBezTo>
                      <a:pt x="4136" y="13163"/>
                      <a:pt x="4358" y="13050"/>
                      <a:pt x="4566" y="12794"/>
                    </a:cubicBezTo>
                    <a:cubicBezTo>
                      <a:pt x="4706" y="12614"/>
                      <a:pt x="5003" y="12416"/>
                      <a:pt x="5213" y="12416"/>
                    </a:cubicBezTo>
                    <a:cubicBezTo>
                      <a:pt x="5243" y="12416"/>
                      <a:pt x="5271" y="12420"/>
                      <a:pt x="5296" y="12428"/>
                    </a:cubicBezTo>
                    <a:cubicBezTo>
                      <a:pt x="5752" y="12542"/>
                      <a:pt x="6346" y="12542"/>
                      <a:pt x="6346" y="13296"/>
                    </a:cubicBezTo>
                    <a:cubicBezTo>
                      <a:pt x="6346" y="13891"/>
                      <a:pt x="6687" y="14210"/>
                      <a:pt x="7328" y="14210"/>
                    </a:cubicBezTo>
                    <a:cubicBezTo>
                      <a:pt x="7350" y="14210"/>
                      <a:pt x="7373" y="14209"/>
                      <a:pt x="7396" y="14209"/>
                    </a:cubicBezTo>
                    <a:cubicBezTo>
                      <a:pt x="7875" y="14186"/>
                      <a:pt x="8377" y="14209"/>
                      <a:pt x="8880" y="14163"/>
                    </a:cubicBezTo>
                    <a:cubicBezTo>
                      <a:pt x="9724" y="14095"/>
                      <a:pt x="9793" y="13958"/>
                      <a:pt x="9724" y="13136"/>
                    </a:cubicBezTo>
                    <a:cubicBezTo>
                      <a:pt x="9701" y="12908"/>
                      <a:pt x="9793" y="12565"/>
                      <a:pt x="9952" y="12474"/>
                    </a:cubicBezTo>
                    <a:cubicBezTo>
                      <a:pt x="10073" y="12414"/>
                      <a:pt x="10231" y="12385"/>
                      <a:pt x="10391" y="12385"/>
                    </a:cubicBezTo>
                    <a:cubicBezTo>
                      <a:pt x="10534" y="12385"/>
                      <a:pt x="10678" y="12408"/>
                      <a:pt x="10797" y="12451"/>
                    </a:cubicBezTo>
                    <a:cubicBezTo>
                      <a:pt x="11185" y="12635"/>
                      <a:pt x="11417" y="12741"/>
                      <a:pt x="11623" y="12741"/>
                    </a:cubicBezTo>
                    <a:cubicBezTo>
                      <a:pt x="11878" y="12741"/>
                      <a:pt x="12092" y="12579"/>
                      <a:pt x="12509" y="12200"/>
                    </a:cubicBezTo>
                    <a:cubicBezTo>
                      <a:pt x="12737" y="11995"/>
                      <a:pt x="12965" y="11812"/>
                      <a:pt x="13193" y="11584"/>
                    </a:cubicBezTo>
                    <a:cubicBezTo>
                      <a:pt x="13924" y="10899"/>
                      <a:pt x="13924" y="10716"/>
                      <a:pt x="13216" y="9986"/>
                    </a:cubicBezTo>
                    <a:cubicBezTo>
                      <a:pt x="13079" y="9826"/>
                      <a:pt x="12942" y="9484"/>
                      <a:pt x="13011" y="9324"/>
                    </a:cubicBezTo>
                    <a:cubicBezTo>
                      <a:pt x="13148" y="9050"/>
                      <a:pt x="13399" y="8685"/>
                      <a:pt x="13673" y="8617"/>
                    </a:cubicBezTo>
                    <a:cubicBezTo>
                      <a:pt x="14631" y="8365"/>
                      <a:pt x="14631" y="8411"/>
                      <a:pt x="14654" y="7452"/>
                    </a:cubicBezTo>
                    <a:cubicBezTo>
                      <a:pt x="14654" y="7293"/>
                      <a:pt x="14677" y="7110"/>
                      <a:pt x="14677" y="6927"/>
                    </a:cubicBezTo>
                    <a:cubicBezTo>
                      <a:pt x="14677" y="6539"/>
                      <a:pt x="14677" y="6151"/>
                      <a:pt x="14654" y="5741"/>
                    </a:cubicBezTo>
                    <a:cubicBezTo>
                      <a:pt x="14634" y="5363"/>
                      <a:pt x="14459" y="5107"/>
                      <a:pt x="14098" y="5107"/>
                    </a:cubicBezTo>
                    <a:cubicBezTo>
                      <a:pt x="14044" y="5107"/>
                      <a:pt x="13986" y="5112"/>
                      <a:pt x="13924" y="5124"/>
                    </a:cubicBezTo>
                    <a:cubicBezTo>
                      <a:pt x="13850" y="5140"/>
                      <a:pt x="13784" y="5147"/>
                      <a:pt x="13724" y="5147"/>
                    </a:cubicBezTo>
                    <a:cubicBezTo>
                      <a:pt x="13337" y="5147"/>
                      <a:pt x="13205" y="4853"/>
                      <a:pt x="12988" y="4576"/>
                    </a:cubicBezTo>
                    <a:cubicBezTo>
                      <a:pt x="12691" y="4211"/>
                      <a:pt x="12965" y="3983"/>
                      <a:pt x="13125" y="3709"/>
                    </a:cubicBezTo>
                    <a:cubicBezTo>
                      <a:pt x="13330" y="3367"/>
                      <a:pt x="13467" y="3047"/>
                      <a:pt x="13125" y="2705"/>
                    </a:cubicBezTo>
                    <a:cubicBezTo>
                      <a:pt x="12646" y="2271"/>
                      <a:pt x="12189" y="1815"/>
                      <a:pt x="11710" y="1381"/>
                    </a:cubicBezTo>
                    <a:cubicBezTo>
                      <a:pt x="11501" y="1183"/>
                      <a:pt x="11303" y="1081"/>
                      <a:pt x="11106" y="1081"/>
                    </a:cubicBezTo>
                    <a:cubicBezTo>
                      <a:pt x="10893" y="1081"/>
                      <a:pt x="10680" y="1201"/>
                      <a:pt x="10454" y="1449"/>
                    </a:cubicBezTo>
                    <a:cubicBezTo>
                      <a:pt x="10295" y="1609"/>
                      <a:pt x="9952" y="1655"/>
                      <a:pt x="9701" y="1678"/>
                    </a:cubicBezTo>
                    <a:cubicBezTo>
                      <a:pt x="9108" y="1678"/>
                      <a:pt x="9153" y="1175"/>
                      <a:pt x="9085" y="810"/>
                    </a:cubicBezTo>
                    <a:cubicBezTo>
                      <a:pt x="8983" y="260"/>
                      <a:pt x="8717" y="0"/>
                      <a:pt x="8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27;p46">
                <a:extLst>
                  <a:ext uri="{FF2B5EF4-FFF2-40B4-BE49-F238E27FC236}">
                    <a16:creationId xmlns:a16="http://schemas.microsoft.com/office/drawing/2014/main" id="{37C550E9-0BBA-4946-A133-D39D4ABA5EBD}"/>
                  </a:ext>
                </a:extLst>
              </p:cNvPr>
              <p:cNvSpPr/>
              <p:nvPr/>
            </p:nvSpPr>
            <p:spPr>
              <a:xfrm>
                <a:off x="4361756" y="2148805"/>
                <a:ext cx="315478" cy="114988"/>
              </a:xfrm>
              <a:custGeom>
                <a:avLst/>
                <a:gdLst/>
                <a:ahLst/>
                <a:cxnLst/>
                <a:rect l="l" t="t" r="r" b="b"/>
                <a:pathLst>
                  <a:path w="17622" h="6423" extrusionOk="0">
                    <a:moveTo>
                      <a:pt x="573" y="1"/>
                    </a:moveTo>
                    <a:cubicBezTo>
                      <a:pt x="383" y="1"/>
                      <a:pt x="23" y="282"/>
                      <a:pt x="23" y="436"/>
                    </a:cubicBezTo>
                    <a:cubicBezTo>
                      <a:pt x="0" y="1098"/>
                      <a:pt x="46" y="1782"/>
                      <a:pt x="114" y="2467"/>
                    </a:cubicBezTo>
                    <a:cubicBezTo>
                      <a:pt x="137" y="2581"/>
                      <a:pt x="343" y="2695"/>
                      <a:pt x="457" y="2810"/>
                    </a:cubicBezTo>
                    <a:cubicBezTo>
                      <a:pt x="594" y="2673"/>
                      <a:pt x="776" y="2558"/>
                      <a:pt x="822" y="2421"/>
                    </a:cubicBezTo>
                    <a:cubicBezTo>
                      <a:pt x="868" y="2148"/>
                      <a:pt x="845" y="1874"/>
                      <a:pt x="845" y="1600"/>
                    </a:cubicBezTo>
                    <a:cubicBezTo>
                      <a:pt x="913" y="1600"/>
                      <a:pt x="959" y="1577"/>
                      <a:pt x="959" y="1577"/>
                    </a:cubicBezTo>
                    <a:cubicBezTo>
                      <a:pt x="1119" y="1714"/>
                      <a:pt x="1256" y="1851"/>
                      <a:pt x="1416" y="1988"/>
                    </a:cubicBezTo>
                    <a:cubicBezTo>
                      <a:pt x="3607" y="3974"/>
                      <a:pt x="6140" y="5366"/>
                      <a:pt x="9062" y="6051"/>
                    </a:cubicBezTo>
                    <a:cubicBezTo>
                      <a:pt x="10210" y="6313"/>
                      <a:pt x="11354" y="6423"/>
                      <a:pt x="12494" y="6423"/>
                    </a:cubicBezTo>
                    <a:cubicBezTo>
                      <a:pt x="14028" y="6423"/>
                      <a:pt x="15555" y="6225"/>
                      <a:pt x="17074" y="5937"/>
                    </a:cubicBezTo>
                    <a:cubicBezTo>
                      <a:pt x="17279" y="5891"/>
                      <a:pt x="17439" y="5594"/>
                      <a:pt x="17621" y="5412"/>
                    </a:cubicBezTo>
                    <a:cubicBezTo>
                      <a:pt x="17413" y="5349"/>
                      <a:pt x="17205" y="5249"/>
                      <a:pt x="16997" y="5249"/>
                    </a:cubicBezTo>
                    <a:cubicBezTo>
                      <a:pt x="16977" y="5249"/>
                      <a:pt x="16957" y="5250"/>
                      <a:pt x="16937" y="5252"/>
                    </a:cubicBezTo>
                    <a:cubicBezTo>
                      <a:pt x="16366" y="5275"/>
                      <a:pt x="15818" y="5389"/>
                      <a:pt x="15270" y="5480"/>
                    </a:cubicBezTo>
                    <a:cubicBezTo>
                      <a:pt x="14361" y="5617"/>
                      <a:pt x="13473" y="5685"/>
                      <a:pt x="12606" y="5685"/>
                    </a:cubicBezTo>
                    <a:cubicBezTo>
                      <a:pt x="8839" y="5685"/>
                      <a:pt x="5467" y="4402"/>
                      <a:pt x="2443" y="1897"/>
                    </a:cubicBezTo>
                    <a:cubicBezTo>
                      <a:pt x="2123" y="1623"/>
                      <a:pt x="1804" y="1372"/>
                      <a:pt x="1484" y="1120"/>
                    </a:cubicBezTo>
                    <a:cubicBezTo>
                      <a:pt x="1530" y="1052"/>
                      <a:pt x="1575" y="1006"/>
                      <a:pt x="1621" y="938"/>
                    </a:cubicBezTo>
                    <a:cubicBezTo>
                      <a:pt x="1786" y="956"/>
                      <a:pt x="1952" y="1019"/>
                      <a:pt x="2105" y="1019"/>
                    </a:cubicBezTo>
                    <a:cubicBezTo>
                      <a:pt x="2142" y="1019"/>
                      <a:pt x="2179" y="1015"/>
                      <a:pt x="2214" y="1006"/>
                    </a:cubicBezTo>
                    <a:cubicBezTo>
                      <a:pt x="2420" y="983"/>
                      <a:pt x="2602" y="847"/>
                      <a:pt x="2808" y="755"/>
                    </a:cubicBezTo>
                    <a:cubicBezTo>
                      <a:pt x="2671" y="595"/>
                      <a:pt x="2557" y="367"/>
                      <a:pt x="2374" y="322"/>
                    </a:cubicBezTo>
                    <a:cubicBezTo>
                      <a:pt x="1804" y="162"/>
                      <a:pt x="1187" y="48"/>
                      <a:pt x="594" y="2"/>
                    </a:cubicBezTo>
                    <a:cubicBezTo>
                      <a:pt x="587" y="1"/>
                      <a:pt x="580" y="1"/>
                      <a:pt x="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28;p46">
                <a:extLst>
                  <a:ext uri="{FF2B5EF4-FFF2-40B4-BE49-F238E27FC236}">
                    <a16:creationId xmlns:a16="http://schemas.microsoft.com/office/drawing/2014/main" id="{51DAD352-24BC-4F7B-AEB1-4A6D4F5A0E20}"/>
                  </a:ext>
                </a:extLst>
              </p:cNvPr>
              <p:cNvSpPr/>
              <p:nvPr/>
            </p:nvSpPr>
            <p:spPr>
              <a:xfrm>
                <a:off x="4559525" y="1563572"/>
                <a:ext cx="113215" cy="198718"/>
              </a:xfrm>
              <a:custGeom>
                <a:avLst/>
                <a:gdLst/>
                <a:ahLst/>
                <a:cxnLst/>
                <a:rect l="l" t="t" r="r" b="b"/>
                <a:pathLst>
                  <a:path w="6324" h="11100" extrusionOk="0">
                    <a:moveTo>
                      <a:pt x="4352" y="934"/>
                    </a:moveTo>
                    <a:cubicBezTo>
                      <a:pt x="4354" y="934"/>
                      <a:pt x="4351" y="946"/>
                      <a:pt x="4341" y="955"/>
                    </a:cubicBezTo>
                    <a:lnTo>
                      <a:pt x="4341" y="955"/>
                    </a:lnTo>
                    <a:cubicBezTo>
                      <a:pt x="4347" y="940"/>
                      <a:pt x="4351" y="934"/>
                      <a:pt x="4352" y="934"/>
                    </a:cubicBezTo>
                    <a:close/>
                    <a:moveTo>
                      <a:pt x="4980" y="1"/>
                    </a:moveTo>
                    <a:cubicBezTo>
                      <a:pt x="4777" y="1"/>
                      <a:pt x="4577" y="6"/>
                      <a:pt x="4383" y="29"/>
                    </a:cubicBezTo>
                    <a:cubicBezTo>
                      <a:pt x="4339" y="35"/>
                      <a:pt x="4292" y="36"/>
                      <a:pt x="4243" y="36"/>
                    </a:cubicBezTo>
                    <a:cubicBezTo>
                      <a:pt x="4143" y="36"/>
                      <a:pt x="4036" y="29"/>
                      <a:pt x="3934" y="29"/>
                    </a:cubicBezTo>
                    <a:cubicBezTo>
                      <a:pt x="3672" y="29"/>
                      <a:pt x="3439" y="79"/>
                      <a:pt x="3425" y="440"/>
                    </a:cubicBezTo>
                    <a:cubicBezTo>
                      <a:pt x="3402" y="576"/>
                      <a:pt x="3966" y="757"/>
                      <a:pt x="4331" y="961"/>
                    </a:cubicBezTo>
                    <a:lnTo>
                      <a:pt x="4331" y="961"/>
                    </a:lnTo>
                    <a:cubicBezTo>
                      <a:pt x="4327" y="964"/>
                      <a:pt x="4321" y="965"/>
                      <a:pt x="4315" y="965"/>
                    </a:cubicBezTo>
                    <a:cubicBezTo>
                      <a:pt x="1827" y="2974"/>
                      <a:pt x="594" y="5621"/>
                      <a:pt x="115" y="8657"/>
                    </a:cubicBezTo>
                    <a:cubicBezTo>
                      <a:pt x="1" y="9342"/>
                      <a:pt x="115" y="10049"/>
                      <a:pt x="183" y="10734"/>
                    </a:cubicBezTo>
                    <a:cubicBezTo>
                      <a:pt x="206" y="10871"/>
                      <a:pt x="503" y="10985"/>
                      <a:pt x="663" y="11099"/>
                    </a:cubicBezTo>
                    <a:cubicBezTo>
                      <a:pt x="731" y="10940"/>
                      <a:pt x="868" y="10757"/>
                      <a:pt x="891" y="10574"/>
                    </a:cubicBezTo>
                    <a:cubicBezTo>
                      <a:pt x="914" y="10392"/>
                      <a:pt x="845" y="10186"/>
                      <a:pt x="845" y="10004"/>
                    </a:cubicBezTo>
                    <a:cubicBezTo>
                      <a:pt x="731" y="7287"/>
                      <a:pt x="1804" y="4959"/>
                      <a:pt x="3425" y="2837"/>
                    </a:cubicBezTo>
                    <a:cubicBezTo>
                      <a:pt x="3927" y="2220"/>
                      <a:pt x="4634" y="1718"/>
                      <a:pt x="5228" y="1170"/>
                    </a:cubicBezTo>
                    <a:cubicBezTo>
                      <a:pt x="5296" y="1216"/>
                      <a:pt x="5342" y="1262"/>
                      <a:pt x="5388" y="1307"/>
                    </a:cubicBezTo>
                    <a:cubicBezTo>
                      <a:pt x="5388" y="1399"/>
                      <a:pt x="5342" y="1490"/>
                      <a:pt x="5365" y="1558"/>
                    </a:cubicBezTo>
                    <a:cubicBezTo>
                      <a:pt x="5456" y="1764"/>
                      <a:pt x="5570" y="1969"/>
                      <a:pt x="5684" y="2175"/>
                    </a:cubicBezTo>
                    <a:cubicBezTo>
                      <a:pt x="5821" y="1992"/>
                      <a:pt x="6027" y="1832"/>
                      <a:pt x="6118" y="1627"/>
                    </a:cubicBezTo>
                    <a:cubicBezTo>
                      <a:pt x="6209" y="1353"/>
                      <a:pt x="6186" y="1056"/>
                      <a:pt x="6232" y="782"/>
                    </a:cubicBezTo>
                    <a:cubicBezTo>
                      <a:pt x="6323" y="280"/>
                      <a:pt x="6095" y="29"/>
                      <a:pt x="5593" y="6"/>
                    </a:cubicBezTo>
                    <a:cubicBezTo>
                      <a:pt x="5388" y="6"/>
                      <a:pt x="5182" y="1"/>
                      <a:pt x="4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29;p46">
                <a:extLst>
                  <a:ext uri="{FF2B5EF4-FFF2-40B4-BE49-F238E27FC236}">
                    <a16:creationId xmlns:a16="http://schemas.microsoft.com/office/drawing/2014/main" id="{1BB01102-FEC1-4AFB-B2BF-3D6FA4C6D0D1}"/>
                  </a:ext>
                </a:extLst>
              </p:cNvPr>
              <p:cNvSpPr/>
              <p:nvPr/>
            </p:nvSpPr>
            <p:spPr>
              <a:xfrm>
                <a:off x="4479841" y="1882935"/>
                <a:ext cx="240305" cy="215260"/>
              </a:xfrm>
              <a:custGeom>
                <a:avLst/>
                <a:gdLst/>
                <a:ahLst/>
                <a:cxnLst/>
                <a:rect l="l" t="t" r="r" b="b"/>
                <a:pathLst>
                  <a:path w="13423" h="12024" extrusionOk="0">
                    <a:moveTo>
                      <a:pt x="6521" y="722"/>
                    </a:moveTo>
                    <a:cubicBezTo>
                      <a:pt x="6569" y="722"/>
                      <a:pt x="6618" y="723"/>
                      <a:pt x="6666" y="724"/>
                    </a:cubicBezTo>
                    <a:cubicBezTo>
                      <a:pt x="9405" y="838"/>
                      <a:pt x="12167" y="2847"/>
                      <a:pt x="12075" y="5860"/>
                    </a:cubicBezTo>
                    <a:cubicBezTo>
                      <a:pt x="12053" y="8701"/>
                      <a:pt x="9609" y="11315"/>
                      <a:pt x="6974" y="11315"/>
                    </a:cubicBezTo>
                    <a:cubicBezTo>
                      <a:pt x="6963" y="11315"/>
                      <a:pt x="6951" y="11315"/>
                      <a:pt x="6940" y="11315"/>
                    </a:cubicBezTo>
                    <a:cubicBezTo>
                      <a:pt x="3676" y="11292"/>
                      <a:pt x="1074" y="8645"/>
                      <a:pt x="1096" y="5381"/>
                    </a:cubicBezTo>
                    <a:cubicBezTo>
                      <a:pt x="1119" y="3139"/>
                      <a:pt x="3892" y="722"/>
                      <a:pt x="6521" y="722"/>
                    </a:cubicBezTo>
                    <a:close/>
                    <a:moveTo>
                      <a:pt x="6647" y="1"/>
                    </a:moveTo>
                    <a:cubicBezTo>
                      <a:pt x="5143" y="1"/>
                      <a:pt x="3561" y="548"/>
                      <a:pt x="2146" y="1843"/>
                    </a:cubicBezTo>
                    <a:cubicBezTo>
                      <a:pt x="1279" y="2619"/>
                      <a:pt x="480" y="3532"/>
                      <a:pt x="343" y="4696"/>
                    </a:cubicBezTo>
                    <a:cubicBezTo>
                      <a:pt x="1" y="8142"/>
                      <a:pt x="2512" y="11954"/>
                      <a:pt x="6780" y="12023"/>
                    </a:cubicBezTo>
                    <a:cubicBezTo>
                      <a:pt x="6810" y="12023"/>
                      <a:pt x="6839" y="12023"/>
                      <a:pt x="6869" y="12023"/>
                    </a:cubicBezTo>
                    <a:cubicBezTo>
                      <a:pt x="8609" y="12023"/>
                      <a:pt x="10040" y="11361"/>
                      <a:pt x="11140" y="10037"/>
                    </a:cubicBezTo>
                    <a:cubicBezTo>
                      <a:pt x="12737" y="8142"/>
                      <a:pt x="13422" y="5997"/>
                      <a:pt x="12372" y="3623"/>
                    </a:cubicBezTo>
                    <a:cubicBezTo>
                      <a:pt x="11432" y="1514"/>
                      <a:pt x="9147" y="1"/>
                      <a:pt x="6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30;p46">
                <a:extLst>
                  <a:ext uri="{FF2B5EF4-FFF2-40B4-BE49-F238E27FC236}">
                    <a16:creationId xmlns:a16="http://schemas.microsoft.com/office/drawing/2014/main" id="{3DE3509C-D144-4772-840B-3A67E14E8E6C}"/>
                  </a:ext>
                </a:extLst>
              </p:cNvPr>
              <p:cNvSpPr/>
              <p:nvPr/>
            </p:nvSpPr>
            <p:spPr>
              <a:xfrm>
                <a:off x="4519477" y="1854202"/>
                <a:ext cx="232536" cy="220684"/>
              </a:xfrm>
              <a:custGeom>
                <a:avLst/>
                <a:gdLst/>
                <a:ahLst/>
                <a:cxnLst/>
                <a:rect l="l" t="t" r="r" b="b"/>
                <a:pathLst>
                  <a:path w="12989" h="12327" extrusionOk="0">
                    <a:moveTo>
                      <a:pt x="4621" y="1"/>
                    </a:moveTo>
                    <a:cubicBezTo>
                      <a:pt x="4128" y="1"/>
                      <a:pt x="3630" y="40"/>
                      <a:pt x="3128" y="115"/>
                    </a:cubicBezTo>
                    <a:cubicBezTo>
                      <a:pt x="2169" y="275"/>
                      <a:pt x="1256" y="777"/>
                      <a:pt x="343" y="1188"/>
                    </a:cubicBezTo>
                    <a:cubicBezTo>
                      <a:pt x="161" y="1256"/>
                      <a:pt x="115" y="1576"/>
                      <a:pt x="1" y="1781"/>
                    </a:cubicBezTo>
                    <a:lnTo>
                      <a:pt x="731" y="1781"/>
                    </a:lnTo>
                    <a:cubicBezTo>
                      <a:pt x="800" y="1781"/>
                      <a:pt x="845" y="1713"/>
                      <a:pt x="914" y="1690"/>
                    </a:cubicBezTo>
                    <a:cubicBezTo>
                      <a:pt x="1917" y="1168"/>
                      <a:pt x="2955" y="753"/>
                      <a:pt x="4091" y="753"/>
                    </a:cubicBezTo>
                    <a:cubicBezTo>
                      <a:pt x="4248" y="753"/>
                      <a:pt x="4406" y="760"/>
                      <a:pt x="4566" y="777"/>
                    </a:cubicBezTo>
                    <a:cubicBezTo>
                      <a:pt x="4977" y="800"/>
                      <a:pt x="5388" y="800"/>
                      <a:pt x="5776" y="846"/>
                    </a:cubicBezTo>
                    <a:cubicBezTo>
                      <a:pt x="8469" y="1256"/>
                      <a:pt x="10843" y="2763"/>
                      <a:pt x="11505" y="5593"/>
                    </a:cubicBezTo>
                    <a:cubicBezTo>
                      <a:pt x="12053" y="7853"/>
                      <a:pt x="11436" y="9816"/>
                      <a:pt x="10135" y="11665"/>
                    </a:cubicBezTo>
                    <a:cubicBezTo>
                      <a:pt x="10021" y="11847"/>
                      <a:pt x="10044" y="12121"/>
                      <a:pt x="10021" y="12327"/>
                    </a:cubicBezTo>
                    <a:cubicBezTo>
                      <a:pt x="10249" y="12281"/>
                      <a:pt x="10523" y="12258"/>
                      <a:pt x="10706" y="12121"/>
                    </a:cubicBezTo>
                    <a:cubicBezTo>
                      <a:pt x="10911" y="11961"/>
                      <a:pt x="11094" y="11688"/>
                      <a:pt x="11208" y="11436"/>
                    </a:cubicBezTo>
                    <a:cubicBezTo>
                      <a:pt x="11619" y="10478"/>
                      <a:pt x="12098" y="9519"/>
                      <a:pt x="12327" y="8515"/>
                    </a:cubicBezTo>
                    <a:cubicBezTo>
                      <a:pt x="12989" y="5707"/>
                      <a:pt x="11687" y="2763"/>
                      <a:pt x="9154" y="1256"/>
                    </a:cubicBezTo>
                    <a:cubicBezTo>
                      <a:pt x="7742" y="403"/>
                      <a:pt x="6211" y="1"/>
                      <a:pt x="4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31;p46">
                <a:extLst>
                  <a:ext uri="{FF2B5EF4-FFF2-40B4-BE49-F238E27FC236}">
                    <a16:creationId xmlns:a16="http://schemas.microsoft.com/office/drawing/2014/main" id="{9655E6F1-D49A-474F-9DEA-DAA7AEBF4D8F}"/>
                  </a:ext>
                </a:extLst>
              </p:cNvPr>
              <p:cNvSpPr/>
              <p:nvPr/>
            </p:nvSpPr>
            <p:spPr>
              <a:xfrm>
                <a:off x="4466772" y="2041981"/>
                <a:ext cx="223137" cy="85216"/>
              </a:xfrm>
              <a:custGeom>
                <a:avLst/>
                <a:gdLst/>
                <a:ahLst/>
                <a:cxnLst/>
                <a:rect l="l" t="t" r="r" b="b"/>
                <a:pathLst>
                  <a:path w="12464" h="4760" extrusionOk="0">
                    <a:moveTo>
                      <a:pt x="289" y="1"/>
                    </a:moveTo>
                    <a:cubicBezTo>
                      <a:pt x="238" y="1"/>
                      <a:pt x="192" y="11"/>
                      <a:pt x="160" y="34"/>
                    </a:cubicBezTo>
                    <a:cubicBezTo>
                      <a:pt x="69" y="80"/>
                      <a:pt x="0" y="286"/>
                      <a:pt x="0" y="400"/>
                    </a:cubicBezTo>
                    <a:cubicBezTo>
                      <a:pt x="23" y="537"/>
                      <a:pt x="115" y="696"/>
                      <a:pt x="206" y="811"/>
                    </a:cubicBezTo>
                    <a:cubicBezTo>
                      <a:pt x="1986" y="3664"/>
                      <a:pt x="4771" y="4645"/>
                      <a:pt x="8012" y="4759"/>
                    </a:cubicBezTo>
                    <a:cubicBezTo>
                      <a:pt x="9313" y="4691"/>
                      <a:pt x="10523" y="4371"/>
                      <a:pt x="11641" y="3778"/>
                    </a:cubicBezTo>
                    <a:cubicBezTo>
                      <a:pt x="11938" y="3618"/>
                      <a:pt x="12463" y="3504"/>
                      <a:pt x="12212" y="3002"/>
                    </a:cubicBezTo>
                    <a:cubicBezTo>
                      <a:pt x="12199" y="2976"/>
                      <a:pt x="12142" y="2965"/>
                      <a:pt x="12061" y="2965"/>
                    </a:cubicBezTo>
                    <a:cubicBezTo>
                      <a:pt x="11851" y="2965"/>
                      <a:pt x="11480" y="3040"/>
                      <a:pt x="11299" y="3139"/>
                    </a:cubicBezTo>
                    <a:cubicBezTo>
                      <a:pt x="10175" y="3729"/>
                      <a:pt x="8924" y="4009"/>
                      <a:pt x="7672" y="4009"/>
                    </a:cubicBezTo>
                    <a:cubicBezTo>
                      <a:pt x="4959" y="4009"/>
                      <a:pt x="2244" y="2696"/>
                      <a:pt x="822" y="400"/>
                    </a:cubicBezTo>
                    <a:cubicBezTo>
                      <a:pt x="754" y="286"/>
                      <a:pt x="685" y="149"/>
                      <a:pt x="571" y="80"/>
                    </a:cubicBezTo>
                    <a:cubicBezTo>
                      <a:pt x="497" y="35"/>
                      <a:pt x="384" y="1"/>
                      <a:pt x="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32;p46">
                <a:extLst>
                  <a:ext uri="{FF2B5EF4-FFF2-40B4-BE49-F238E27FC236}">
                    <a16:creationId xmlns:a16="http://schemas.microsoft.com/office/drawing/2014/main" id="{CEEDA640-55BC-4321-B87F-0D95777BDCC4}"/>
                  </a:ext>
                </a:extLst>
              </p:cNvPr>
              <p:cNvSpPr/>
              <p:nvPr/>
            </p:nvSpPr>
            <p:spPr>
              <a:xfrm>
                <a:off x="4455744" y="1948602"/>
                <a:ext cx="17168" cy="54370"/>
              </a:xfrm>
              <a:custGeom>
                <a:avLst/>
                <a:gdLst/>
                <a:ahLst/>
                <a:cxnLst/>
                <a:rect l="l" t="t" r="r" b="b"/>
                <a:pathLst>
                  <a:path w="959" h="3037" extrusionOk="0">
                    <a:moveTo>
                      <a:pt x="753" y="1"/>
                    </a:moveTo>
                    <a:cubicBezTo>
                      <a:pt x="571" y="138"/>
                      <a:pt x="297" y="229"/>
                      <a:pt x="228" y="389"/>
                    </a:cubicBezTo>
                    <a:cubicBezTo>
                      <a:pt x="91" y="822"/>
                      <a:pt x="69" y="1279"/>
                      <a:pt x="0" y="1598"/>
                    </a:cubicBezTo>
                    <a:cubicBezTo>
                      <a:pt x="46" y="2032"/>
                      <a:pt x="23" y="2329"/>
                      <a:pt x="91" y="2580"/>
                    </a:cubicBezTo>
                    <a:cubicBezTo>
                      <a:pt x="160" y="2762"/>
                      <a:pt x="365" y="2899"/>
                      <a:pt x="502" y="3036"/>
                    </a:cubicBezTo>
                    <a:cubicBezTo>
                      <a:pt x="616" y="2854"/>
                      <a:pt x="799" y="2671"/>
                      <a:pt x="822" y="2489"/>
                    </a:cubicBezTo>
                    <a:cubicBezTo>
                      <a:pt x="913" y="1849"/>
                      <a:pt x="936" y="1188"/>
                      <a:pt x="959" y="548"/>
                    </a:cubicBezTo>
                    <a:cubicBezTo>
                      <a:pt x="959" y="366"/>
                      <a:pt x="822" y="183"/>
                      <a:pt x="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33;p46">
                <a:extLst>
                  <a:ext uri="{FF2B5EF4-FFF2-40B4-BE49-F238E27FC236}">
                    <a16:creationId xmlns:a16="http://schemas.microsoft.com/office/drawing/2014/main" id="{A772A683-50B0-4A06-A056-2B4FD2E206D7}"/>
                  </a:ext>
                </a:extLst>
              </p:cNvPr>
              <p:cNvSpPr/>
              <p:nvPr/>
            </p:nvSpPr>
            <p:spPr>
              <a:xfrm>
                <a:off x="4687868" y="1643525"/>
                <a:ext cx="133606" cy="138959"/>
              </a:xfrm>
              <a:custGeom>
                <a:avLst/>
                <a:gdLst/>
                <a:ahLst/>
                <a:cxnLst/>
                <a:rect l="l" t="t" r="r" b="b"/>
                <a:pathLst>
                  <a:path w="7463" h="7762" extrusionOk="0">
                    <a:moveTo>
                      <a:pt x="3960" y="785"/>
                    </a:moveTo>
                    <a:cubicBezTo>
                      <a:pt x="5506" y="785"/>
                      <a:pt x="6798" y="1962"/>
                      <a:pt x="6710" y="3415"/>
                    </a:cubicBezTo>
                    <a:cubicBezTo>
                      <a:pt x="6573" y="5606"/>
                      <a:pt x="5705" y="6999"/>
                      <a:pt x="3514" y="6999"/>
                    </a:cubicBezTo>
                    <a:cubicBezTo>
                      <a:pt x="3498" y="6999"/>
                      <a:pt x="3482" y="6999"/>
                      <a:pt x="3466" y="6999"/>
                    </a:cubicBezTo>
                    <a:cubicBezTo>
                      <a:pt x="1892" y="6999"/>
                      <a:pt x="707" y="5887"/>
                      <a:pt x="752" y="4328"/>
                    </a:cubicBezTo>
                    <a:cubicBezTo>
                      <a:pt x="798" y="2319"/>
                      <a:pt x="2030" y="904"/>
                      <a:pt x="3788" y="790"/>
                    </a:cubicBezTo>
                    <a:cubicBezTo>
                      <a:pt x="3846" y="787"/>
                      <a:pt x="3903" y="785"/>
                      <a:pt x="3960" y="785"/>
                    </a:cubicBezTo>
                    <a:close/>
                    <a:moveTo>
                      <a:pt x="3870" y="0"/>
                    </a:moveTo>
                    <a:cubicBezTo>
                      <a:pt x="3311" y="0"/>
                      <a:pt x="2744" y="133"/>
                      <a:pt x="2213" y="425"/>
                    </a:cubicBezTo>
                    <a:cubicBezTo>
                      <a:pt x="684" y="1269"/>
                      <a:pt x="113" y="2662"/>
                      <a:pt x="22" y="3940"/>
                    </a:cubicBezTo>
                    <a:cubicBezTo>
                      <a:pt x="1" y="6334"/>
                      <a:pt x="1544" y="7762"/>
                      <a:pt x="3569" y="7762"/>
                    </a:cubicBezTo>
                    <a:cubicBezTo>
                      <a:pt x="3745" y="7762"/>
                      <a:pt x="3925" y="7751"/>
                      <a:pt x="4107" y="7729"/>
                    </a:cubicBezTo>
                    <a:cubicBezTo>
                      <a:pt x="6436" y="7432"/>
                      <a:pt x="7440" y="5424"/>
                      <a:pt x="7463" y="3392"/>
                    </a:cubicBezTo>
                    <a:cubicBezTo>
                      <a:pt x="7463" y="1447"/>
                      <a:pt x="5715" y="0"/>
                      <a:pt x="3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3" name="Google Shape;823;p30"/>
          <p:cNvSpPr txBox="1">
            <a:spLocks noGrp="1"/>
          </p:cNvSpPr>
          <p:nvPr>
            <p:ph type="title"/>
          </p:nvPr>
        </p:nvSpPr>
        <p:spPr>
          <a:xfrm>
            <a:off x="521147" y="34702"/>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Thực</a:t>
            </a:r>
            <a:r>
              <a:rPr lang="en-US" dirty="0"/>
              <a:t> </a:t>
            </a:r>
            <a:r>
              <a:rPr lang="en-US" dirty="0" err="1"/>
              <a:t>hiện</a:t>
            </a:r>
            <a:r>
              <a:rPr lang="en-US" dirty="0"/>
              <a:t> </a:t>
            </a:r>
            <a:r>
              <a:rPr lang="en-US" dirty="0" err="1"/>
              <a:t>quy</a:t>
            </a:r>
            <a:r>
              <a:rPr lang="en-US" dirty="0"/>
              <a:t> </a:t>
            </a:r>
            <a:r>
              <a:rPr lang="en-US" dirty="0" err="1"/>
              <a:t>trình</a:t>
            </a:r>
            <a:r>
              <a:rPr lang="en-US" dirty="0"/>
              <a:t> </a:t>
            </a:r>
            <a:r>
              <a:rPr lang="en-US" dirty="0" err="1"/>
              <a:t>huấn</a:t>
            </a:r>
            <a:r>
              <a:rPr lang="en-US" dirty="0"/>
              <a:t> </a:t>
            </a:r>
            <a:r>
              <a:rPr lang="en-US" dirty="0" err="1"/>
              <a:t>luyện</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01715" y="546180"/>
            <a:ext cx="4439265" cy="2554545"/>
          </a:xfrm>
          <a:prstGeom prst="rect">
            <a:avLst/>
          </a:prstGeom>
          <a:noFill/>
        </p:spPr>
        <p:txBody>
          <a:bodyPr wrap="square">
            <a:spAutoFit/>
          </a:bodyPr>
          <a:lstStyle/>
          <a:p>
            <a:pPr algn="just"/>
            <a:r>
              <a:rPr lang="en-US" b="1" i="0" dirty="0">
                <a:solidFill>
                  <a:srgbClr val="FF0000"/>
                </a:solidFill>
                <a:effectLst/>
                <a:latin typeface="Muli"/>
              </a:rPr>
              <a:t>STEP 5,6: STEP THE WEIGHTS AND REPEAT</a:t>
            </a:r>
          </a:p>
          <a:p>
            <a:pPr marR="0" algn="just" rtl="0">
              <a:spcBef>
                <a:spcPts val="0"/>
              </a:spcBef>
              <a:spcAft>
                <a:spcPts val="0"/>
              </a:spcAft>
            </a:pPr>
            <a:r>
              <a:rPr lang="en-US" sz="1600" dirty="0">
                <a:latin typeface="Muli"/>
                <a:cs typeface="Arial" panose="020B0604020202020204" pitchFamily="34" charset="0"/>
              </a:rPr>
              <a:t>C</a:t>
            </a:r>
            <a:r>
              <a:rPr lang="vi-VN" sz="1600" dirty="0">
                <a:latin typeface="Muli"/>
                <a:cs typeface="Arial" panose="020B0604020202020204" pitchFamily="34" charset="0"/>
              </a:rPr>
              <a:t>ập nhật trọng số và độ lệch dựa trên </a:t>
            </a:r>
            <a:r>
              <a:rPr lang="en-US" sz="1600" dirty="0">
                <a:latin typeface="Muli"/>
                <a:cs typeface="Arial" panose="020B0604020202020204" pitchFamily="34" charset="0"/>
              </a:rPr>
              <a:t>gradient </a:t>
            </a:r>
            <a:r>
              <a:rPr lang="vi-VN" sz="1600" dirty="0">
                <a:latin typeface="Muli"/>
                <a:cs typeface="Arial" panose="020B0604020202020204" pitchFamily="34" charset="0"/>
              </a:rPr>
              <a:t>và </a:t>
            </a:r>
            <a:r>
              <a:rPr lang="en-US" sz="1600" dirty="0" err="1">
                <a:latin typeface="Muli"/>
                <a:cs typeface="Arial" panose="020B0604020202020204" pitchFamily="34" charset="0"/>
              </a:rPr>
              <a:t>tỉ</a:t>
            </a:r>
            <a:r>
              <a:rPr lang="en-US" sz="1600" dirty="0">
                <a:latin typeface="Muli"/>
                <a:cs typeface="Arial" panose="020B0604020202020204" pitchFamily="34" charset="0"/>
              </a:rPr>
              <a:t> </a:t>
            </a:r>
            <a:r>
              <a:rPr lang="en-US" sz="1600" dirty="0" err="1">
                <a:latin typeface="Muli"/>
                <a:cs typeface="Arial" panose="020B0604020202020204" pitchFamily="34" charset="0"/>
              </a:rPr>
              <a:t>lệ</a:t>
            </a:r>
            <a:r>
              <a:rPr lang="en-US" sz="1600" dirty="0">
                <a:latin typeface="Muli"/>
                <a:cs typeface="Arial" panose="020B0604020202020204" pitchFamily="34" charset="0"/>
              </a:rPr>
              <a:t> </a:t>
            </a:r>
            <a:r>
              <a:rPr lang="vi-VN" sz="1600" dirty="0">
                <a:latin typeface="Muli"/>
                <a:cs typeface="Arial" panose="020B0604020202020204" pitchFamily="34" charset="0"/>
              </a:rPr>
              <a:t>học tập. </a:t>
            </a:r>
            <a:endParaRPr lang="en-US" sz="1600" dirty="0">
              <a:latin typeface="Muli"/>
              <a:cs typeface="Arial" panose="020B0604020202020204" pitchFamily="34" charset="0"/>
            </a:endParaRPr>
          </a:p>
          <a:p>
            <a:pPr marR="0" algn="just" rtl="0">
              <a:spcBef>
                <a:spcPts val="0"/>
              </a:spcBef>
              <a:spcAft>
                <a:spcPts val="0"/>
              </a:spcAft>
            </a:pPr>
            <a:r>
              <a:rPr lang="en-US" sz="1600" b="0" dirty="0" err="1">
                <a:solidFill>
                  <a:schemeClr val="bg2"/>
                </a:solidFill>
                <a:effectLst/>
                <a:latin typeface="-apple-system"/>
              </a:rPr>
              <a:t>PyTorch</a:t>
            </a:r>
            <a:r>
              <a:rPr lang="en-US" sz="1600" b="0" dirty="0">
                <a:solidFill>
                  <a:schemeClr val="bg2"/>
                </a:solidFill>
                <a:effectLst/>
                <a:latin typeface="-apple-system"/>
              </a:rPr>
              <a:t> </a:t>
            </a:r>
            <a:r>
              <a:rPr lang="en-US" sz="1600" b="0" dirty="0" err="1">
                <a:solidFill>
                  <a:schemeClr val="bg2"/>
                </a:solidFill>
                <a:effectLst/>
                <a:latin typeface="-apple-system"/>
              </a:rPr>
              <a:t>tích</a:t>
            </a:r>
            <a:r>
              <a:rPr lang="en-US" sz="1600" b="0" dirty="0">
                <a:solidFill>
                  <a:schemeClr val="bg2"/>
                </a:solidFill>
                <a:effectLst/>
                <a:latin typeface="-apple-system"/>
              </a:rPr>
              <a:t> </a:t>
            </a:r>
            <a:r>
              <a:rPr lang="en-US" sz="1600" b="0" dirty="0" err="1">
                <a:solidFill>
                  <a:schemeClr val="bg2"/>
                </a:solidFill>
                <a:effectLst/>
                <a:latin typeface="-apple-system"/>
              </a:rPr>
              <a:t>lũy</a:t>
            </a:r>
            <a:r>
              <a:rPr lang="en-US" sz="1600" b="0" dirty="0">
                <a:solidFill>
                  <a:schemeClr val="bg2"/>
                </a:solidFill>
                <a:effectLst/>
                <a:latin typeface="-apple-system"/>
              </a:rPr>
              <a:t> </a:t>
            </a:r>
            <a:r>
              <a:rPr lang="en-US" sz="1600" b="0" dirty="0" err="1">
                <a:solidFill>
                  <a:schemeClr val="bg2"/>
                </a:solidFill>
                <a:effectLst/>
                <a:latin typeface="-apple-system"/>
              </a:rPr>
              <a:t>các</a:t>
            </a:r>
            <a:r>
              <a:rPr lang="en-US" sz="1600" b="0" dirty="0">
                <a:solidFill>
                  <a:schemeClr val="bg2"/>
                </a:solidFill>
                <a:effectLst/>
                <a:latin typeface="-apple-system"/>
              </a:rPr>
              <a:t> gradient </a:t>
            </a:r>
            <a:r>
              <a:rPr lang="en-US" sz="1600" b="0" dirty="0" err="1">
                <a:solidFill>
                  <a:schemeClr val="bg2"/>
                </a:solidFill>
                <a:effectLst/>
                <a:latin typeface="-apple-system"/>
              </a:rPr>
              <a:t>mỗi</a:t>
            </a:r>
            <a:r>
              <a:rPr lang="en-US" sz="1600" b="0" dirty="0">
                <a:solidFill>
                  <a:schemeClr val="bg2"/>
                </a:solidFill>
                <a:effectLst/>
                <a:latin typeface="-apple-system"/>
              </a:rPr>
              <a:t> </a:t>
            </a:r>
            <a:r>
              <a:rPr lang="en-US" sz="1600" b="0" dirty="0" err="1">
                <a:solidFill>
                  <a:schemeClr val="bg2"/>
                </a:solidFill>
                <a:effectLst/>
                <a:latin typeface="-apple-system"/>
              </a:rPr>
              <a:t>khi</a:t>
            </a:r>
            <a:r>
              <a:rPr lang="en-US" sz="1600" b="0" dirty="0">
                <a:solidFill>
                  <a:schemeClr val="bg2"/>
                </a:solidFill>
                <a:effectLst/>
                <a:latin typeface="-apple-system"/>
              </a:rPr>
              <a:t> </a:t>
            </a:r>
            <a:r>
              <a:rPr lang="en-US" sz="1600" b="0" dirty="0" err="1">
                <a:solidFill>
                  <a:schemeClr val="bg2"/>
                </a:solidFill>
                <a:effectLst/>
                <a:latin typeface="-apple-system"/>
              </a:rPr>
              <a:t>gọi</a:t>
            </a:r>
            <a:r>
              <a:rPr lang="en-US" sz="1600" b="0" dirty="0">
                <a:solidFill>
                  <a:schemeClr val="bg2"/>
                </a:solidFill>
                <a:effectLst/>
                <a:latin typeface="-apple-system"/>
              </a:rPr>
              <a:t> </a:t>
            </a:r>
            <a:r>
              <a:rPr lang="en-US" sz="1600" b="0" dirty="0" err="1">
                <a:solidFill>
                  <a:schemeClr val="bg2"/>
                </a:solidFill>
                <a:effectLst/>
                <a:latin typeface="-apple-system"/>
              </a:rPr>
              <a:t>hàm</a:t>
            </a:r>
            <a:r>
              <a:rPr lang="en-US" sz="1600" b="0" dirty="0">
                <a:solidFill>
                  <a:schemeClr val="bg2"/>
                </a:solidFill>
                <a:effectLst/>
                <a:latin typeface="-apple-system"/>
              </a:rPr>
              <a:t> backward()</a:t>
            </a:r>
            <a:r>
              <a:rPr lang="en-US" sz="1600" b="0" dirty="0">
                <a:solidFill>
                  <a:schemeClr val="bg2"/>
                </a:solidFill>
                <a:effectLst/>
                <a:latin typeface="Muli"/>
                <a:cs typeface="Arial" panose="020B0604020202020204" pitchFamily="34" charset="0"/>
              </a:rPr>
              <a:t>. </a:t>
            </a:r>
            <a:r>
              <a:rPr lang="vi-VN" sz="1600" dirty="0">
                <a:latin typeface="Muli"/>
                <a:cs typeface="Arial" panose="020B0604020202020204" pitchFamily="34" charset="0"/>
              </a:rPr>
              <a:t>Khi </a:t>
            </a:r>
            <a:r>
              <a:rPr lang="en-US" sz="1600" dirty="0" err="1">
                <a:latin typeface="Muli"/>
                <a:cs typeface="Arial" panose="020B0604020202020204" pitchFamily="34" charset="0"/>
              </a:rPr>
              <a:t>thực</a:t>
            </a:r>
            <a:r>
              <a:rPr lang="en-US" sz="1600" dirty="0">
                <a:latin typeface="Muli"/>
                <a:cs typeface="Arial" panose="020B0604020202020204" pitchFamily="34" charset="0"/>
              </a:rPr>
              <a:t> </a:t>
            </a:r>
            <a:r>
              <a:rPr lang="en-US" sz="1600" dirty="0" err="1">
                <a:latin typeface="Muli"/>
                <a:cs typeface="Arial" panose="020B0604020202020204" pitchFamily="34" charset="0"/>
              </a:rPr>
              <a:t>hiện</a:t>
            </a:r>
            <a:r>
              <a:rPr lang="en-US" sz="1600" dirty="0">
                <a:latin typeface="Muli"/>
                <a:cs typeface="Arial" panose="020B0604020202020204" pitchFamily="34" charset="0"/>
              </a:rPr>
              <a:t> </a:t>
            </a:r>
            <a:r>
              <a:rPr lang="en-US" sz="1600" dirty="0" err="1">
                <a:latin typeface="Muli"/>
                <a:cs typeface="Arial" panose="020B0604020202020204" pitchFamily="34" charset="0"/>
              </a:rPr>
              <a:t>vòng</a:t>
            </a:r>
            <a:r>
              <a:rPr lang="en-US" sz="1600" dirty="0">
                <a:latin typeface="Muli"/>
                <a:cs typeface="Arial" panose="020B0604020202020204" pitchFamily="34" charset="0"/>
              </a:rPr>
              <a:t> </a:t>
            </a:r>
            <a:r>
              <a:rPr lang="en-US" sz="1600" dirty="0" err="1">
                <a:latin typeface="Muli"/>
                <a:cs typeface="Arial" panose="020B0604020202020204" pitchFamily="34" charset="0"/>
              </a:rPr>
              <a:t>lặp</a:t>
            </a:r>
            <a:r>
              <a:rPr lang="vi-VN" sz="1600" dirty="0">
                <a:latin typeface="Muli"/>
                <a:cs typeface="Arial" panose="020B0604020202020204" pitchFamily="34" charset="0"/>
              </a:rPr>
              <a:t>, </a:t>
            </a:r>
            <a:r>
              <a:rPr lang="en-US" sz="1600" dirty="0">
                <a:latin typeface="Muli"/>
                <a:cs typeface="Arial" panose="020B0604020202020204" pitchFamily="34" charset="0"/>
              </a:rPr>
              <a:t>ta </a:t>
            </a:r>
            <a:r>
              <a:rPr lang="vi-VN" sz="1600" dirty="0">
                <a:latin typeface="Muli"/>
                <a:cs typeface="Arial" panose="020B0604020202020204" pitchFamily="34" charset="0"/>
              </a:rPr>
              <a:t>phải nói với PyTorch không được sử dụng gradient của bước này nữa</a:t>
            </a:r>
            <a:r>
              <a:rPr lang="en-US" sz="1600" dirty="0">
                <a:latin typeface="Muli"/>
                <a:cs typeface="Arial" panose="020B0604020202020204" pitchFamily="34" charset="0"/>
              </a:rPr>
              <a:t>. </a:t>
            </a:r>
            <a:r>
              <a:rPr lang="en-US" sz="1600" dirty="0" err="1">
                <a:latin typeface="Muli"/>
                <a:cs typeface="Arial" panose="020B0604020202020204" pitchFamily="34" charset="0"/>
              </a:rPr>
              <a:t>Sử</a:t>
            </a:r>
            <a:r>
              <a:rPr lang="en-US" sz="1600" dirty="0">
                <a:latin typeface="Muli"/>
                <a:cs typeface="Arial" panose="020B0604020202020204" pitchFamily="34" charset="0"/>
              </a:rPr>
              <a:t> </a:t>
            </a:r>
            <a:r>
              <a:rPr lang="en-US" sz="1600" dirty="0" err="1">
                <a:latin typeface="Muli"/>
                <a:cs typeface="Arial" panose="020B0604020202020204" pitchFamily="34" charset="0"/>
              </a:rPr>
              <a:t>dụng</a:t>
            </a:r>
            <a:r>
              <a:rPr lang="en-US" sz="1600" dirty="0">
                <a:latin typeface="Muli"/>
                <a:cs typeface="Arial" panose="020B0604020202020204" pitchFamily="34" charset="0"/>
              </a:rPr>
              <a:t> </a:t>
            </a:r>
            <a:r>
              <a:rPr lang="en-US" sz="1600" dirty="0" err="1">
                <a:solidFill>
                  <a:srgbClr val="000088"/>
                </a:solidFill>
                <a:latin typeface="Muli"/>
                <a:cs typeface="Arial" panose="020B0604020202020204" pitchFamily="34" charset="0"/>
              </a:rPr>
              <a:t>grad.zero</a:t>
            </a:r>
            <a:r>
              <a:rPr lang="en-US" sz="1600" dirty="0">
                <a:solidFill>
                  <a:srgbClr val="000088"/>
                </a:solidFill>
                <a:latin typeface="Muli"/>
                <a:cs typeface="Arial" panose="020B0604020202020204" pitchFamily="34" charset="0"/>
              </a:rPr>
              <a:t>_() </a:t>
            </a:r>
            <a:r>
              <a:rPr lang="en-US" sz="1600" dirty="0" err="1">
                <a:solidFill>
                  <a:schemeClr val="bg2"/>
                </a:solidFill>
                <a:latin typeface="Muli"/>
                <a:cs typeface="Arial" panose="020B0604020202020204" pitchFamily="34" charset="0"/>
              </a:rPr>
              <a:t>cho</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tham</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số</a:t>
            </a:r>
            <a:r>
              <a:rPr lang="en-US" sz="1600" dirty="0">
                <a:solidFill>
                  <a:schemeClr val="bg2"/>
                </a:solidFill>
                <a:latin typeface="Muli"/>
                <a:cs typeface="Arial" panose="020B0604020202020204" pitchFamily="34" charset="0"/>
              </a:rPr>
              <a:t> </a:t>
            </a:r>
            <a:r>
              <a:rPr lang="vi-VN" sz="1600" dirty="0">
                <a:latin typeface="Muli"/>
                <a:cs typeface="Arial" panose="020B0604020202020204" pitchFamily="34" charset="0"/>
              </a:rPr>
              <a:t>PyTorch sẽ không lấy gradient của </a:t>
            </a:r>
            <a:r>
              <a:rPr lang="en-US" sz="1600" dirty="0" err="1">
                <a:latin typeface="Muli"/>
                <a:cs typeface="Arial" panose="020B0604020202020204" pitchFamily="34" charset="0"/>
              </a:rPr>
              <a:t>bước</a:t>
            </a:r>
            <a:r>
              <a:rPr lang="en-US" sz="1600" dirty="0">
                <a:latin typeface="Muli"/>
                <a:cs typeface="Arial" panose="020B0604020202020204" pitchFamily="34" charset="0"/>
              </a:rPr>
              <a:t> </a:t>
            </a:r>
            <a:r>
              <a:rPr lang="en-US" sz="1600" dirty="0" err="1">
                <a:latin typeface="Muli"/>
                <a:cs typeface="Arial" panose="020B0604020202020204" pitchFamily="34" charset="0"/>
              </a:rPr>
              <a:t>trước</a:t>
            </a:r>
            <a:r>
              <a:rPr lang="en-US" sz="1600" dirty="0">
                <a:latin typeface="Muli"/>
                <a:cs typeface="Arial" panose="020B0604020202020204" pitchFamily="34" charset="0"/>
              </a:rPr>
              <a:t> </a:t>
            </a:r>
            <a:r>
              <a:rPr lang="vi-VN" sz="1600" dirty="0">
                <a:latin typeface="Muli"/>
                <a:cs typeface="Arial" panose="020B0604020202020204" pitchFamily="34" charset="0"/>
              </a:rPr>
              <a:t>đó. Đây là vòng </a:t>
            </a:r>
            <a:r>
              <a:rPr lang="en-US" sz="1600" dirty="0" err="1">
                <a:latin typeface="Muli"/>
                <a:cs typeface="Arial" panose="020B0604020202020204" pitchFamily="34" charset="0"/>
              </a:rPr>
              <a:t>huấn</a:t>
            </a:r>
            <a:r>
              <a:rPr lang="en-US" sz="1600" dirty="0">
                <a:latin typeface="Muli"/>
                <a:cs typeface="Arial" panose="020B0604020202020204" pitchFamily="34" charset="0"/>
              </a:rPr>
              <a:t> </a:t>
            </a:r>
            <a:r>
              <a:rPr lang="en-US" sz="1600" dirty="0" err="1">
                <a:latin typeface="Muli"/>
                <a:cs typeface="Arial" panose="020B0604020202020204" pitchFamily="34" charset="0"/>
              </a:rPr>
              <a:t>luyện</a:t>
            </a:r>
            <a:r>
              <a:rPr lang="en-US" sz="1600" dirty="0">
                <a:latin typeface="Muli"/>
                <a:cs typeface="Arial" panose="020B0604020202020204" pitchFamily="34" charset="0"/>
              </a:rPr>
              <a:t> </a:t>
            </a:r>
            <a:r>
              <a:rPr lang="vi-VN" sz="1600" dirty="0">
                <a:latin typeface="Muli"/>
                <a:cs typeface="Arial" panose="020B0604020202020204" pitchFamily="34" charset="0"/>
              </a:rPr>
              <a:t>cơ bản cho </a:t>
            </a:r>
            <a:r>
              <a:rPr lang="en-US" sz="1600" dirty="0">
                <a:latin typeface="Muli"/>
                <a:cs typeface="Arial" panose="020B0604020202020204" pitchFamily="34" charset="0"/>
              </a:rPr>
              <a:t>epoch:</a:t>
            </a:r>
          </a:p>
          <a:p>
            <a:pPr marR="0" algn="just" rtl="0">
              <a:spcBef>
                <a:spcPts val="0"/>
              </a:spcBef>
              <a:spcAft>
                <a:spcPts val="0"/>
              </a:spcAft>
            </a:pPr>
            <a:endParaRPr lang="en-US" sz="1800" dirty="0">
              <a:effectLst/>
              <a:latin typeface="Muli"/>
              <a:cs typeface="Arial" panose="020B0604020202020204" pitchFamily="34" charset="0"/>
            </a:endParaRPr>
          </a:p>
        </p:txBody>
      </p:sp>
      <p:sp>
        <p:nvSpPr>
          <p:cNvPr id="7" name="TextBox 6">
            <a:extLst>
              <a:ext uri="{FF2B5EF4-FFF2-40B4-BE49-F238E27FC236}">
                <a16:creationId xmlns:a16="http://schemas.microsoft.com/office/drawing/2014/main" id="{C05A50CC-EBC6-4189-BAA5-027C524C7FD8}"/>
              </a:ext>
            </a:extLst>
          </p:cNvPr>
          <p:cNvSpPr txBox="1"/>
          <p:nvPr/>
        </p:nvSpPr>
        <p:spPr>
          <a:xfrm>
            <a:off x="2589883" y="3565869"/>
            <a:ext cx="4969285" cy="1600438"/>
          </a:xfrm>
          <a:prstGeom prst="rect">
            <a:avLst/>
          </a:prstGeom>
          <a:noFill/>
        </p:spPr>
        <p:txBody>
          <a:bodyPr wrap="square">
            <a:spAutoFit/>
          </a:bodyPr>
          <a:lstStyle/>
          <a:p>
            <a:r>
              <a:rPr lang="en-US" b="1" i="0" dirty="0">
                <a:solidFill>
                  <a:srgbClr val="006699"/>
                </a:solidFill>
                <a:effectLst/>
                <a:latin typeface="CourierNewPS-BoldMT"/>
              </a:rPr>
              <a:t>def </a:t>
            </a:r>
            <a:r>
              <a:rPr lang="en-US" b="0" i="0" dirty="0" err="1">
                <a:solidFill>
                  <a:srgbClr val="CC00FF"/>
                </a:solidFill>
                <a:effectLst/>
                <a:latin typeface="CourierNewPSMT"/>
              </a:rPr>
              <a:t>train_epoch</a:t>
            </a:r>
            <a:r>
              <a:rPr lang="en-US" b="0" i="0" dirty="0">
                <a:solidFill>
                  <a:srgbClr val="000000"/>
                </a:solidFill>
                <a:effectLst/>
                <a:latin typeface="CourierNewPSMT"/>
              </a:rPr>
              <a:t>(</a:t>
            </a:r>
            <a:r>
              <a:rPr lang="en-US" b="0" i="0" dirty="0">
                <a:solidFill>
                  <a:srgbClr val="000088"/>
                </a:solidFill>
                <a:effectLst/>
                <a:latin typeface="CourierNewPSMT"/>
              </a:rPr>
              <a:t>model</a:t>
            </a:r>
            <a:r>
              <a:rPr lang="en-US" b="0" i="0" dirty="0">
                <a:solidFill>
                  <a:srgbClr val="000000"/>
                </a:solidFill>
                <a:effectLst/>
                <a:latin typeface="CourierNewPSMT"/>
              </a:rPr>
              <a:t>, </a:t>
            </a:r>
            <a:r>
              <a:rPr lang="en-US" b="0" i="0" dirty="0" err="1">
                <a:solidFill>
                  <a:srgbClr val="000088"/>
                </a:solidFill>
                <a:effectLst/>
                <a:latin typeface="CourierNewPSMT"/>
              </a:rPr>
              <a:t>lr</a:t>
            </a:r>
            <a:r>
              <a:rPr lang="en-US" b="0" i="0" dirty="0">
                <a:solidFill>
                  <a:srgbClr val="000000"/>
                </a:solidFill>
                <a:effectLst/>
                <a:latin typeface="CourierNewPSMT"/>
              </a:rPr>
              <a:t>, </a:t>
            </a:r>
            <a:r>
              <a:rPr lang="en-US" b="0" i="0" dirty="0">
                <a:solidFill>
                  <a:srgbClr val="000088"/>
                </a:solidFill>
                <a:effectLst/>
                <a:latin typeface="CourierNewPSMT"/>
              </a:rPr>
              <a:t>params</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for </a:t>
            </a:r>
            <a:r>
              <a:rPr lang="en-US" b="0" i="0" dirty="0" err="1">
                <a:solidFill>
                  <a:srgbClr val="000088"/>
                </a:solidFill>
                <a:effectLst/>
                <a:latin typeface="CourierNewPSMT"/>
              </a:rPr>
              <a:t>xb</a:t>
            </a:r>
            <a:r>
              <a:rPr lang="en-US" b="0" i="0" dirty="0" err="1">
                <a:solidFill>
                  <a:srgbClr val="000000"/>
                </a:solidFill>
                <a:effectLst/>
                <a:latin typeface="CourierNewPSMT"/>
              </a:rPr>
              <a:t>,</a:t>
            </a:r>
            <a:r>
              <a:rPr lang="en-US" b="0" i="0" dirty="0" err="1">
                <a:solidFill>
                  <a:srgbClr val="000088"/>
                </a:solidFill>
                <a:effectLst/>
                <a:latin typeface="CourierNewPSMT"/>
              </a:rPr>
              <a:t>yb</a:t>
            </a:r>
            <a:r>
              <a:rPr lang="en-US" b="0" i="0" dirty="0">
                <a:solidFill>
                  <a:srgbClr val="000088"/>
                </a:solidFill>
                <a:effectLst/>
                <a:latin typeface="CourierNewPSMT"/>
              </a:rPr>
              <a:t> </a:t>
            </a:r>
            <a:r>
              <a:rPr lang="en-US" b="1" i="0" dirty="0">
                <a:solidFill>
                  <a:srgbClr val="000000"/>
                </a:solidFill>
                <a:effectLst/>
                <a:latin typeface="CourierNewPS-BoldMT"/>
              </a:rPr>
              <a:t>in </a:t>
            </a:r>
            <a:r>
              <a:rPr lang="en-US" b="0" i="0" dirty="0">
                <a:solidFill>
                  <a:srgbClr val="000088"/>
                </a:solidFill>
                <a:effectLst/>
                <a:latin typeface="CourierNewPSMT"/>
              </a:rPr>
              <a:t>dl</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0" i="0" dirty="0" err="1">
                <a:solidFill>
                  <a:srgbClr val="000088"/>
                </a:solidFill>
                <a:effectLst/>
                <a:latin typeface="CourierNewPSMT"/>
              </a:rPr>
              <a:t>calc_grad</a:t>
            </a:r>
            <a:r>
              <a:rPr lang="en-US" b="0" i="0" dirty="0">
                <a:solidFill>
                  <a:srgbClr val="000000"/>
                </a:solidFill>
                <a:effectLst/>
                <a:latin typeface="CourierNewPSMT"/>
              </a:rPr>
              <a:t>(</a:t>
            </a:r>
            <a:r>
              <a:rPr lang="en-US" b="0" i="0" dirty="0" err="1">
                <a:solidFill>
                  <a:srgbClr val="000088"/>
                </a:solidFill>
                <a:effectLst/>
                <a:latin typeface="CourierNewPSMT"/>
              </a:rPr>
              <a:t>xb</a:t>
            </a:r>
            <a:r>
              <a:rPr lang="en-US" b="0" i="0" dirty="0">
                <a:solidFill>
                  <a:srgbClr val="000000"/>
                </a:solidFill>
                <a:effectLst/>
                <a:latin typeface="CourierNewPSMT"/>
              </a:rPr>
              <a:t>, </a:t>
            </a:r>
            <a:r>
              <a:rPr lang="en-US" b="0" i="0" dirty="0" err="1">
                <a:solidFill>
                  <a:srgbClr val="000088"/>
                </a:solidFill>
                <a:effectLst/>
                <a:latin typeface="CourierNewPSMT"/>
              </a:rPr>
              <a:t>yb</a:t>
            </a:r>
            <a:r>
              <a:rPr lang="en-US" b="0" i="0" dirty="0">
                <a:solidFill>
                  <a:srgbClr val="000000"/>
                </a:solidFill>
                <a:effectLst/>
                <a:latin typeface="CourierNewPSMT"/>
              </a:rPr>
              <a:t>, </a:t>
            </a:r>
            <a:r>
              <a:rPr lang="en-US" b="0" i="0" dirty="0">
                <a:solidFill>
                  <a:srgbClr val="000088"/>
                </a:solidFill>
                <a:effectLst/>
                <a:latin typeface="CourierNewPSMT"/>
              </a:rPr>
              <a:t>model</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for </a:t>
            </a:r>
            <a:r>
              <a:rPr lang="en-US" b="0" i="0" dirty="0">
                <a:solidFill>
                  <a:srgbClr val="000088"/>
                </a:solidFill>
                <a:effectLst/>
                <a:latin typeface="CourierNewPSMT"/>
              </a:rPr>
              <a:t>p </a:t>
            </a:r>
            <a:r>
              <a:rPr lang="en-US" b="1" i="0" dirty="0">
                <a:solidFill>
                  <a:srgbClr val="000000"/>
                </a:solidFill>
                <a:effectLst/>
                <a:latin typeface="CourierNewPS-BoldMT"/>
              </a:rPr>
              <a:t>in </a:t>
            </a:r>
            <a:r>
              <a:rPr lang="en-US" b="0" i="0" dirty="0">
                <a:solidFill>
                  <a:srgbClr val="000088"/>
                </a:solidFill>
                <a:effectLst/>
                <a:latin typeface="CourierNewPSMT"/>
              </a:rPr>
              <a:t>params</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0" i="0" dirty="0" err="1">
                <a:solidFill>
                  <a:srgbClr val="000088"/>
                </a:solidFill>
                <a:effectLst/>
                <a:latin typeface="CourierNewPSMT"/>
              </a:rPr>
              <a:t>p</a:t>
            </a:r>
            <a:r>
              <a:rPr lang="en-US" b="0" i="0" dirty="0" err="1">
                <a:solidFill>
                  <a:srgbClr val="555555"/>
                </a:solidFill>
                <a:effectLst/>
                <a:latin typeface="CourierNewPSMT"/>
              </a:rPr>
              <a:t>.</a:t>
            </a:r>
            <a:r>
              <a:rPr lang="en-US" b="0" i="0" dirty="0" err="1">
                <a:solidFill>
                  <a:srgbClr val="000088"/>
                </a:solidFill>
                <a:effectLst/>
                <a:latin typeface="CourierNewPSMT"/>
              </a:rPr>
              <a:t>data</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err="1">
                <a:solidFill>
                  <a:srgbClr val="000088"/>
                </a:solidFill>
                <a:effectLst/>
                <a:latin typeface="CourierNewPSMT"/>
              </a:rPr>
              <a:t>p</a:t>
            </a:r>
            <a:r>
              <a:rPr lang="en-US" b="0" i="0" dirty="0" err="1">
                <a:solidFill>
                  <a:srgbClr val="555555"/>
                </a:solidFill>
                <a:effectLst/>
                <a:latin typeface="CourierNewPSMT"/>
              </a:rPr>
              <a:t>.</a:t>
            </a:r>
            <a:r>
              <a:rPr lang="en-US" b="0" i="0" dirty="0" err="1">
                <a:solidFill>
                  <a:srgbClr val="000088"/>
                </a:solidFill>
                <a:effectLst/>
                <a:latin typeface="CourierNewPSMT"/>
              </a:rPr>
              <a:t>grad</a:t>
            </a:r>
            <a:r>
              <a:rPr lang="en-US" b="0" i="0" dirty="0">
                <a:solidFill>
                  <a:srgbClr val="555555"/>
                </a:solidFill>
                <a:effectLst/>
                <a:latin typeface="CourierNewPSMT"/>
              </a:rPr>
              <a:t>*</a:t>
            </a:r>
            <a:r>
              <a:rPr lang="en-US" b="0" i="0" dirty="0" err="1">
                <a:solidFill>
                  <a:srgbClr val="000088"/>
                </a:solidFill>
                <a:effectLst/>
                <a:latin typeface="CourierNewPSMT"/>
              </a:rPr>
              <a:t>lr</a:t>
            </a:r>
            <a:br>
              <a:rPr lang="en-US" b="0" i="0" dirty="0">
                <a:solidFill>
                  <a:srgbClr val="000088"/>
                </a:solidFill>
                <a:effectLst/>
                <a:latin typeface="CourierNewPSMT"/>
              </a:rPr>
            </a:br>
            <a:r>
              <a:rPr lang="en-US" b="0" i="0" dirty="0">
                <a:solidFill>
                  <a:srgbClr val="000088"/>
                </a:solidFill>
                <a:effectLst/>
                <a:latin typeface="CourierNewPSMT"/>
              </a:rPr>
              <a:t>			</a:t>
            </a:r>
            <a:r>
              <a:rPr lang="en-US" b="0" i="0" dirty="0" err="1">
                <a:solidFill>
                  <a:srgbClr val="000088"/>
                </a:solidFill>
                <a:effectLst/>
                <a:latin typeface="CourierNewPSMT"/>
              </a:rPr>
              <a:t>p</a:t>
            </a:r>
            <a:r>
              <a:rPr lang="en-US" b="0" i="0" dirty="0" err="1">
                <a:solidFill>
                  <a:srgbClr val="555555"/>
                </a:solidFill>
                <a:effectLst/>
                <a:latin typeface="CourierNewPSMT"/>
              </a:rPr>
              <a:t>.</a:t>
            </a:r>
            <a:r>
              <a:rPr lang="en-US" b="0" i="0" dirty="0" err="1">
                <a:solidFill>
                  <a:srgbClr val="000088"/>
                </a:solidFill>
                <a:effectLst/>
                <a:latin typeface="CourierNewPSMT"/>
              </a:rPr>
              <a:t>grad</a:t>
            </a:r>
            <a:r>
              <a:rPr lang="en-US" b="0" i="0" dirty="0" err="1">
                <a:solidFill>
                  <a:srgbClr val="555555"/>
                </a:solidFill>
                <a:effectLst/>
                <a:latin typeface="CourierNewPSMT"/>
              </a:rPr>
              <a:t>.</a:t>
            </a:r>
            <a:r>
              <a:rPr lang="en-US" b="0" i="0" dirty="0" err="1">
                <a:solidFill>
                  <a:srgbClr val="000088"/>
                </a:solidFill>
                <a:effectLst/>
                <a:latin typeface="CourierNewPSMT"/>
              </a:rPr>
              <a:t>zero</a:t>
            </a:r>
            <a:r>
              <a:rPr lang="en-US" b="0" i="0" dirty="0">
                <a:solidFill>
                  <a:srgbClr val="000088"/>
                </a:solidFill>
                <a:effectLst/>
                <a:latin typeface="CourierNewPSMT"/>
              </a:rPr>
              <a:t>_</a:t>
            </a:r>
            <a:r>
              <a:rPr lang="en-US" b="0" i="0" dirty="0">
                <a:solidFill>
                  <a:srgbClr val="000000"/>
                </a:solidFill>
                <a:effectLst/>
                <a:latin typeface="CourierNewPSMT"/>
              </a:rPr>
              <a:t>()</a:t>
            </a:r>
            <a:r>
              <a:rPr lang="en-US" dirty="0"/>
              <a:t> </a:t>
            </a:r>
            <a:br>
              <a:rPr lang="en-US" dirty="0"/>
            </a:br>
            <a:endParaRPr lang="en-US" dirty="0"/>
          </a:p>
        </p:txBody>
      </p:sp>
      <p:sp>
        <p:nvSpPr>
          <p:cNvPr id="8" name="TextBox 7">
            <a:extLst>
              <a:ext uri="{FF2B5EF4-FFF2-40B4-BE49-F238E27FC236}">
                <a16:creationId xmlns:a16="http://schemas.microsoft.com/office/drawing/2014/main" id="{498EA777-5EE5-4E4B-B331-4E8FCE7F712E}"/>
              </a:ext>
            </a:extLst>
          </p:cNvPr>
          <p:cNvSpPr txBox="1"/>
          <p:nvPr/>
        </p:nvSpPr>
        <p:spPr>
          <a:xfrm>
            <a:off x="5000069" y="1029401"/>
            <a:ext cx="4601496" cy="1169551"/>
          </a:xfrm>
          <a:prstGeom prst="rect">
            <a:avLst/>
          </a:prstGeom>
          <a:noFill/>
        </p:spPr>
        <p:txBody>
          <a:bodyPr wrap="square">
            <a:spAutoFit/>
          </a:bodyPr>
          <a:lstStyle/>
          <a:p>
            <a:r>
              <a:rPr lang="en-US" sz="1400" b="1" i="0" dirty="0">
                <a:solidFill>
                  <a:srgbClr val="006699"/>
                </a:solidFill>
                <a:effectLst/>
                <a:latin typeface="CourierNewPS-BoldMT"/>
              </a:rPr>
              <a:t>def </a:t>
            </a:r>
            <a:r>
              <a:rPr lang="en-US" sz="1400" b="0" i="0" dirty="0" err="1">
                <a:solidFill>
                  <a:srgbClr val="CC00FF"/>
                </a:solidFill>
                <a:effectLst/>
                <a:latin typeface="CourierNewPSMT"/>
              </a:rPr>
              <a:t>calc_grad</a:t>
            </a:r>
            <a:r>
              <a:rPr lang="en-US" sz="1400" b="0" i="0" dirty="0">
                <a:solidFill>
                  <a:srgbClr val="000000"/>
                </a:solidFill>
                <a:effectLst/>
                <a:latin typeface="CourierNewPSMT"/>
              </a:rPr>
              <a:t>(</a:t>
            </a:r>
            <a:r>
              <a:rPr lang="en-US" sz="1400" b="0" i="0" dirty="0" err="1">
                <a:solidFill>
                  <a:srgbClr val="000088"/>
                </a:solidFill>
                <a:effectLst/>
                <a:latin typeface="CourierNewPSMT"/>
              </a:rPr>
              <a:t>xb</a:t>
            </a:r>
            <a:r>
              <a:rPr lang="en-US" sz="1400" b="0" i="0" dirty="0">
                <a:solidFill>
                  <a:srgbClr val="000000"/>
                </a:solidFill>
                <a:effectLst/>
                <a:latin typeface="CourierNewPSMT"/>
              </a:rPr>
              <a:t>, </a:t>
            </a:r>
            <a:r>
              <a:rPr lang="en-US" sz="1400" b="0" i="0" dirty="0" err="1">
                <a:solidFill>
                  <a:srgbClr val="000088"/>
                </a:solidFill>
                <a:effectLst/>
                <a:latin typeface="CourierNewPSMT"/>
              </a:rPr>
              <a:t>yb</a:t>
            </a:r>
            <a:r>
              <a:rPr lang="en-US" sz="1400" b="0" i="0" dirty="0">
                <a:solidFill>
                  <a:srgbClr val="000000"/>
                </a:solidFill>
                <a:effectLst/>
                <a:latin typeface="CourierNewPSMT"/>
              </a:rPr>
              <a:t>, </a:t>
            </a:r>
            <a:r>
              <a:rPr lang="en-US" sz="1400" b="0" i="0" dirty="0">
                <a:solidFill>
                  <a:srgbClr val="000088"/>
                </a:solidFill>
                <a:effectLst/>
                <a:latin typeface="CourierNewPSMT"/>
              </a:rPr>
              <a:t>model</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0" i="0" dirty="0">
                <a:solidFill>
                  <a:srgbClr val="000088"/>
                </a:solidFill>
                <a:effectLst/>
                <a:latin typeface="CourierNewPSMT"/>
              </a:rPr>
              <a:t>preds </a:t>
            </a:r>
            <a:r>
              <a:rPr lang="en-US" sz="1400" b="0" i="0" dirty="0">
                <a:solidFill>
                  <a:srgbClr val="555555"/>
                </a:solidFill>
                <a:effectLst/>
                <a:latin typeface="CourierNewPSMT"/>
              </a:rPr>
              <a:t>= </a:t>
            </a:r>
            <a:r>
              <a:rPr lang="en-US" sz="1400" b="0" i="0" dirty="0">
                <a:solidFill>
                  <a:srgbClr val="000088"/>
                </a:solidFill>
                <a:effectLst/>
                <a:latin typeface="CourierNewPSMT"/>
              </a:rPr>
              <a:t>model</a:t>
            </a:r>
            <a:r>
              <a:rPr lang="en-US" sz="1400" b="0" i="0" dirty="0">
                <a:solidFill>
                  <a:srgbClr val="000000"/>
                </a:solidFill>
                <a:effectLst/>
                <a:latin typeface="CourierNewPSMT"/>
              </a:rPr>
              <a:t>(</a:t>
            </a:r>
            <a:r>
              <a:rPr lang="en-US" sz="1400" b="0" i="0" dirty="0" err="1">
                <a:solidFill>
                  <a:srgbClr val="000088"/>
                </a:solidFill>
                <a:effectLst/>
                <a:latin typeface="CourierNewPSMT"/>
              </a:rPr>
              <a:t>xb</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0" i="0" dirty="0">
                <a:solidFill>
                  <a:srgbClr val="000088"/>
                </a:solidFill>
                <a:effectLst/>
                <a:latin typeface="CourierNewPSMT"/>
              </a:rPr>
              <a:t>loss </a:t>
            </a:r>
            <a:r>
              <a:rPr lang="en-US" sz="1400" b="0" i="0" dirty="0">
                <a:solidFill>
                  <a:srgbClr val="555555"/>
                </a:solidFill>
                <a:effectLst/>
                <a:latin typeface="CourierNewPSMT"/>
              </a:rPr>
              <a:t>= </a:t>
            </a:r>
            <a:r>
              <a:rPr lang="en-US" sz="1400" b="0" i="0" dirty="0" err="1">
                <a:solidFill>
                  <a:srgbClr val="000088"/>
                </a:solidFill>
                <a:effectLst/>
                <a:latin typeface="CourierNewPSMT"/>
              </a:rPr>
              <a:t>mnist_loss</a:t>
            </a:r>
            <a:r>
              <a:rPr lang="en-US" sz="1400" b="0" i="0" dirty="0">
                <a:solidFill>
                  <a:srgbClr val="000000"/>
                </a:solidFill>
                <a:effectLst/>
                <a:latin typeface="CourierNewPSMT"/>
              </a:rPr>
              <a:t>(</a:t>
            </a:r>
            <a:r>
              <a:rPr lang="en-US" sz="1400" b="0" i="0" dirty="0">
                <a:solidFill>
                  <a:srgbClr val="000088"/>
                </a:solidFill>
                <a:effectLst/>
                <a:latin typeface="CourierNewPSMT"/>
              </a:rPr>
              <a:t>preds</a:t>
            </a:r>
            <a:r>
              <a:rPr lang="en-US" sz="1400" b="0" i="0" dirty="0">
                <a:solidFill>
                  <a:srgbClr val="000000"/>
                </a:solidFill>
                <a:effectLst/>
                <a:latin typeface="CourierNewPSMT"/>
              </a:rPr>
              <a:t>, </a:t>
            </a:r>
            <a:r>
              <a:rPr lang="en-US" sz="1400" b="0" i="0" dirty="0" err="1">
                <a:solidFill>
                  <a:srgbClr val="000088"/>
                </a:solidFill>
                <a:effectLst/>
                <a:latin typeface="CourierNewPSMT"/>
              </a:rPr>
              <a:t>yb</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0" i="0" dirty="0" err="1">
                <a:solidFill>
                  <a:srgbClr val="000088"/>
                </a:solidFill>
                <a:effectLst/>
                <a:latin typeface="CourierNewPSMT"/>
              </a:rPr>
              <a:t>loss</a:t>
            </a:r>
            <a:r>
              <a:rPr lang="en-US" sz="1400" b="0" i="0" dirty="0" err="1">
                <a:solidFill>
                  <a:srgbClr val="555555"/>
                </a:solidFill>
                <a:effectLst/>
                <a:latin typeface="CourierNewPSMT"/>
              </a:rPr>
              <a:t>.</a:t>
            </a:r>
            <a:r>
              <a:rPr lang="en-US" sz="1400" b="0" i="0" dirty="0" err="1">
                <a:solidFill>
                  <a:srgbClr val="000088"/>
                </a:solidFill>
                <a:effectLst/>
                <a:latin typeface="CourierNewPSMT"/>
              </a:rPr>
              <a:t>backward</a:t>
            </a:r>
            <a:r>
              <a:rPr lang="en-US" sz="1400" b="0" i="0" dirty="0">
                <a:solidFill>
                  <a:srgbClr val="000000"/>
                </a:solidFill>
                <a:effectLst/>
                <a:latin typeface="CourierNewPSMT"/>
              </a:rPr>
              <a:t>()</a:t>
            </a:r>
            <a:r>
              <a:rPr lang="en-US" sz="1400" dirty="0"/>
              <a:t> </a:t>
            </a:r>
            <a:br>
              <a:rPr lang="en-US" dirty="0"/>
            </a:br>
            <a:endParaRPr lang="en-US" dirty="0"/>
          </a:p>
        </p:txBody>
      </p:sp>
      <p:sp>
        <p:nvSpPr>
          <p:cNvPr id="9" name="TextBox 8">
            <a:extLst>
              <a:ext uri="{FF2B5EF4-FFF2-40B4-BE49-F238E27FC236}">
                <a16:creationId xmlns:a16="http://schemas.microsoft.com/office/drawing/2014/main" id="{87DBA290-19AF-46C8-BD12-34A48EFB9D29}"/>
              </a:ext>
            </a:extLst>
          </p:cNvPr>
          <p:cNvSpPr txBox="1"/>
          <p:nvPr/>
        </p:nvSpPr>
        <p:spPr>
          <a:xfrm>
            <a:off x="5000069" y="733960"/>
            <a:ext cx="4969285" cy="892552"/>
          </a:xfrm>
          <a:prstGeom prst="rect">
            <a:avLst/>
          </a:prstGeom>
          <a:noFill/>
        </p:spPr>
        <p:txBody>
          <a:bodyPr wrap="square">
            <a:spAutoFit/>
          </a:bodyPr>
          <a:lstStyle/>
          <a:p>
            <a:pPr marR="0" algn="just" rtl="0">
              <a:spcBef>
                <a:spcPts val="0"/>
              </a:spcBef>
              <a:spcAft>
                <a:spcPts val="0"/>
              </a:spcAft>
            </a:pPr>
            <a:r>
              <a:rPr lang="en-US" sz="1600" dirty="0" err="1">
                <a:effectLst/>
                <a:latin typeface="Muli"/>
                <a:cs typeface="Arial" panose="020B0604020202020204" pitchFamily="34" charset="0"/>
              </a:rPr>
              <a:t>Tạo</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hàm</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tính</a:t>
            </a:r>
            <a:r>
              <a:rPr lang="en-US" sz="1600" dirty="0">
                <a:effectLst/>
                <a:latin typeface="Muli"/>
                <a:cs typeface="Arial" panose="020B0604020202020204" pitchFamily="34" charset="0"/>
              </a:rPr>
              <a:t> gradient </a:t>
            </a:r>
            <a:r>
              <a:rPr lang="en-US" sz="1600" dirty="0" err="1">
                <a:effectLst/>
                <a:latin typeface="Muli"/>
                <a:cs typeface="Arial" panose="020B0604020202020204" pitchFamily="34" charset="0"/>
              </a:rPr>
              <a:t>để</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đưa</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vào</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vòng</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lặp</a:t>
            </a:r>
            <a:r>
              <a:rPr lang="en-US" sz="1600" dirty="0">
                <a:effectLst/>
                <a:latin typeface="Muli"/>
                <a:cs typeface="Arial" panose="020B0604020202020204" pitchFamily="34" charset="0"/>
              </a:rPr>
              <a:t>:</a:t>
            </a:r>
          </a:p>
          <a:p>
            <a:pPr marR="0" algn="just" rtl="0">
              <a:spcBef>
                <a:spcPts val="0"/>
              </a:spcBef>
              <a:spcAft>
                <a:spcPts val="0"/>
              </a:spcAft>
            </a:pPr>
            <a:endParaRPr lang="en-US" sz="1800" dirty="0">
              <a:latin typeface="Muli"/>
              <a:cs typeface="Arial" panose="020B0604020202020204" pitchFamily="34" charset="0"/>
            </a:endParaRPr>
          </a:p>
          <a:p>
            <a:pPr marR="0" algn="just" rtl="0">
              <a:spcBef>
                <a:spcPts val="0"/>
              </a:spcBef>
              <a:spcAft>
                <a:spcPts val="0"/>
              </a:spcAft>
            </a:pPr>
            <a:endParaRPr lang="en-US" sz="1800" dirty="0">
              <a:effectLst/>
              <a:latin typeface="Muli"/>
              <a:cs typeface="Arial" panose="020B0604020202020204" pitchFamily="34" charset="0"/>
            </a:endParaRPr>
          </a:p>
        </p:txBody>
      </p:sp>
      <p:sp>
        <p:nvSpPr>
          <p:cNvPr id="10" name="TextBox 9">
            <a:extLst>
              <a:ext uri="{FF2B5EF4-FFF2-40B4-BE49-F238E27FC236}">
                <a16:creationId xmlns:a16="http://schemas.microsoft.com/office/drawing/2014/main" id="{3EC16FC2-C021-4C41-AEB4-7F0219E27381}"/>
              </a:ext>
            </a:extLst>
          </p:cNvPr>
          <p:cNvSpPr txBox="1"/>
          <p:nvPr/>
        </p:nvSpPr>
        <p:spPr>
          <a:xfrm>
            <a:off x="5000069" y="1907586"/>
            <a:ext cx="4977580" cy="892552"/>
          </a:xfrm>
          <a:prstGeom prst="rect">
            <a:avLst/>
          </a:prstGeom>
          <a:noFill/>
        </p:spPr>
        <p:txBody>
          <a:bodyPr wrap="square">
            <a:spAutoFit/>
          </a:bodyPr>
          <a:lstStyle/>
          <a:p>
            <a:r>
              <a:rPr lang="en-US" b="0" i="0" dirty="0" err="1">
                <a:solidFill>
                  <a:srgbClr val="000088"/>
                </a:solidFill>
                <a:effectLst/>
                <a:latin typeface="CourierNewPSMT"/>
              </a:rPr>
              <a:t>calc_grad</a:t>
            </a:r>
            <a:r>
              <a:rPr lang="en-US" b="0" i="0" dirty="0">
                <a:solidFill>
                  <a:srgbClr val="000000"/>
                </a:solidFill>
                <a:effectLst/>
                <a:latin typeface="CourierNewPSMT"/>
              </a:rPr>
              <a:t>(</a:t>
            </a:r>
            <a:r>
              <a:rPr lang="en-US" b="0" i="0" dirty="0">
                <a:solidFill>
                  <a:srgbClr val="000088"/>
                </a:solidFill>
                <a:effectLst/>
                <a:latin typeface="CourierNewPSMT"/>
              </a:rPr>
              <a:t>batch</a:t>
            </a:r>
            <a:r>
              <a:rPr lang="en-US" b="0" i="0" dirty="0">
                <a:solidFill>
                  <a:srgbClr val="000000"/>
                </a:solidFill>
                <a:effectLst/>
                <a:latin typeface="CourierNewPSMT"/>
              </a:rPr>
              <a:t>, </a:t>
            </a:r>
            <a:r>
              <a:rPr lang="en-US" b="0" i="0" dirty="0" err="1">
                <a:solidFill>
                  <a:srgbClr val="000088"/>
                </a:solidFill>
                <a:effectLst/>
                <a:latin typeface="CourierNewPSMT"/>
              </a:rPr>
              <a:t>train_y</a:t>
            </a:r>
            <a:r>
              <a:rPr lang="en-US" b="0" i="0" dirty="0">
                <a:solidFill>
                  <a:srgbClr val="000000"/>
                </a:solidFill>
                <a:effectLst/>
                <a:latin typeface="CourierNewPSMT"/>
              </a:rPr>
              <a:t>[:</a:t>
            </a:r>
            <a:r>
              <a:rPr lang="en-US" b="0" i="0" dirty="0">
                <a:solidFill>
                  <a:srgbClr val="FF6600"/>
                </a:solidFill>
                <a:effectLst/>
                <a:latin typeface="CourierNewPSMT"/>
              </a:rPr>
              <a:t>4</a:t>
            </a:r>
            <a:r>
              <a:rPr lang="en-US" b="0" i="0" dirty="0">
                <a:solidFill>
                  <a:srgbClr val="000000"/>
                </a:solidFill>
                <a:effectLst/>
                <a:latin typeface="CourierNewPSMT"/>
              </a:rPr>
              <a:t>], </a:t>
            </a:r>
            <a:r>
              <a:rPr lang="en-US" b="0" i="0" dirty="0">
                <a:solidFill>
                  <a:srgbClr val="000088"/>
                </a:solidFill>
                <a:effectLst/>
                <a:latin typeface="CourierNewPSMT"/>
              </a:rPr>
              <a:t>linear1</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err="1">
                <a:solidFill>
                  <a:srgbClr val="000088"/>
                </a:solidFill>
                <a:effectLst/>
                <a:latin typeface="CourierNewPSMT"/>
              </a:rPr>
              <a:t>weights</a:t>
            </a:r>
            <a:r>
              <a:rPr lang="en-US" b="0" i="0" dirty="0" err="1">
                <a:solidFill>
                  <a:srgbClr val="555555"/>
                </a:solidFill>
                <a:effectLst/>
                <a:latin typeface="CourierNewPSMT"/>
              </a:rPr>
              <a:t>.</a:t>
            </a:r>
            <a:r>
              <a:rPr lang="en-US" b="0" i="0" dirty="0" err="1">
                <a:solidFill>
                  <a:srgbClr val="000088"/>
                </a:solidFill>
                <a:effectLst/>
                <a:latin typeface="CourierNewPSMT"/>
              </a:rPr>
              <a:t>grad</a:t>
            </a:r>
            <a:r>
              <a:rPr lang="en-US" b="0" i="0" dirty="0" err="1">
                <a:solidFill>
                  <a:srgbClr val="555555"/>
                </a:solidFill>
                <a:effectLst/>
                <a:latin typeface="CourierNewPSMT"/>
              </a:rPr>
              <a:t>.</a:t>
            </a:r>
            <a:r>
              <a:rPr lang="en-US" b="0" i="0" dirty="0" err="1">
                <a:solidFill>
                  <a:srgbClr val="000088"/>
                </a:solidFill>
                <a:effectLst/>
                <a:latin typeface="CourierNewPSMT"/>
              </a:rPr>
              <a:t>mean</a:t>
            </a:r>
            <a:r>
              <a:rPr lang="en-US" b="0" i="0" dirty="0">
                <a:solidFill>
                  <a:srgbClr val="000000"/>
                </a:solidFill>
                <a:effectLst/>
                <a:latin typeface="CourierNewPSMT"/>
              </a:rPr>
              <a:t>(),</a:t>
            </a:r>
            <a:r>
              <a:rPr lang="en-US" b="0" i="0" dirty="0" err="1">
                <a:solidFill>
                  <a:srgbClr val="000088"/>
                </a:solidFill>
                <a:effectLst/>
                <a:latin typeface="CourierNewPSMT"/>
              </a:rPr>
              <a:t>bias</a:t>
            </a:r>
            <a:r>
              <a:rPr lang="en-US" b="0" i="0" dirty="0" err="1">
                <a:solidFill>
                  <a:srgbClr val="555555"/>
                </a:solidFill>
                <a:effectLst/>
                <a:latin typeface="CourierNewPSMT"/>
              </a:rPr>
              <a:t>.</a:t>
            </a:r>
            <a:r>
              <a:rPr lang="en-US" b="0" i="0" dirty="0" err="1">
                <a:solidFill>
                  <a:srgbClr val="000088"/>
                </a:solidFill>
                <a:effectLst/>
                <a:latin typeface="CourierNewPSMT"/>
              </a:rPr>
              <a:t>grad</a:t>
            </a:r>
            <a:br>
              <a:rPr lang="en-US" sz="1200" dirty="0"/>
            </a:br>
            <a:r>
              <a:rPr lang="en-US" sz="1200" b="0" i="0" dirty="0">
                <a:solidFill>
                  <a:srgbClr val="404040"/>
                </a:solidFill>
                <a:effectLst/>
                <a:latin typeface="CourierNewPSMT"/>
              </a:rPr>
              <a:t>(tensor(-0.0002), tensor([-0.0015]))</a:t>
            </a:r>
          </a:p>
          <a:p>
            <a:r>
              <a:rPr lang="en-US" sz="1200" b="0" i="0" dirty="0">
                <a:solidFill>
                  <a:srgbClr val="404040"/>
                </a:solidFill>
                <a:effectLst/>
                <a:latin typeface="CourierNewPSMT"/>
              </a:rPr>
              <a:t>(tensor(-0.0003), tensor([-0.0023]))</a:t>
            </a:r>
            <a:r>
              <a:rPr lang="en-US" sz="1200" dirty="0"/>
              <a:t> </a:t>
            </a:r>
          </a:p>
        </p:txBody>
      </p:sp>
    </p:spTree>
    <p:extLst>
      <p:ext uri="{BB962C8B-B14F-4D97-AF65-F5344CB8AC3E}">
        <p14:creationId xmlns:p14="http://schemas.microsoft.com/office/powerpoint/2010/main" val="3732820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14" name="Google Shape;1364;p42">
            <a:extLst>
              <a:ext uri="{FF2B5EF4-FFF2-40B4-BE49-F238E27FC236}">
                <a16:creationId xmlns:a16="http://schemas.microsoft.com/office/drawing/2014/main" id="{33FC2C9B-CC1B-4844-AD07-5A8B3A7A2E62}"/>
              </a:ext>
            </a:extLst>
          </p:cNvPr>
          <p:cNvGrpSpPr/>
          <p:nvPr/>
        </p:nvGrpSpPr>
        <p:grpSpPr>
          <a:xfrm rot="282364">
            <a:off x="871913" y="2629931"/>
            <a:ext cx="7756882" cy="507904"/>
            <a:chOff x="4345425" y="2175475"/>
            <a:chExt cx="800750" cy="176025"/>
          </a:xfrm>
        </p:grpSpPr>
        <p:sp>
          <p:nvSpPr>
            <p:cNvPr id="15" name="Google Shape;1365;p42">
              <a:extLst>
                <a:ext uri="{FF2B5EF4-FFF2-40B4-BE49-F238E27FC236}">
                  <a16:creationId xmlns:a16="http://schemas.microsoft.com/office/drawing/2014/main" id="{25418EAD-7700-486D-ADE9-28B1440E9DAD}"/>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6;p42">
              <a:extLst>
                <a:ext uri="{FF2B5EF4-FFF2-40B4-BE49-F238E27FC236}">
                  <a16:creationId xmlns:a16="http://schemas.microsoft.com/office/drawing/2014/main" id="{3D7AF084-293D-49A3-B086-B8E67BF5882A}"/>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0"/>
          <p:cNvSpPr txBox="1">
            <a:spLocks noGrp="1"/>
          </p:cNvSpPr>
          <p:nvPr>
            <p:ph type="title"/>
          </p:nvPr>
        </p:nvSpPr>
        <p:spPr>
          <a:xfrm>
            <a:off x="550393" y="19341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Thực</a:t>
            </a:r>
            <a:r>
              <a:rPr lang="en-US" dirty="0"/>
              <a:t> </a:t>
            </a:r>
            <a:r>
              <a:rPr lang="en-US" dirty="0" err="1"/>
              <a:t>hiện</a:t>
            </a:r>
            <a:r>
              <a:rPr lang="en-US" dirty="0"/>
              <a:t> </a:t>
            </a:r>
            <a:r>
              <a:rPr lang="en-US" dirty="0" err="1"/>
              <a:t>quy</a:t>
            </a:r>
            <a:r>
              <a:rPr lang="en-US" dirty="0"/>
              <a:t> </a:t>
            </a:r>
            <a:r>
              <a:rPr lang="en-US" dirty="0" err="1"/>
              <a:t>trình</a:t>
            </a:r>
            <a:r>
              <a:rPr lang="en-US" dirty="0"/>
              <a:t> </a:t>
            </a:r>
            <a:r>
              <a:rPr lang="en-US" dirty="0" err="1"/>
              <a:t>huấn</a:t>
            </a:r>
            <a:r>
              <a:rPr lang="en-US" dirty="0"/>
              <a:t> </a:t>
            </a:r>
            <a:r>
              <a:rPr lang="en-US" dirty="0" err="1"/>
              <a:t>luyện</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06465" y="763280"/>
            <a:ext cx="3716593" cy="2677656"/>
          </a:xfrm>
          <a:prstGeom prst="rect">
            <a:avLst/>
          </a:prstGeom>
          <a:noFill/>
        </p:spPr>
        <p:txBody>
          <a:bodyPr wrap="square">
            <a:spAutoFit/>
          </a:bodyPr>
          <a:lstStyle/>
          <a:p>
            <a:pPr marR="0" algn="just" rtl="0">
              <a:spcBef>
                <a:spcPts val="0"/>
              </a:spcBef>
              <a:spcAft>
                <a:spcPts val="0"/>
              </a:spcAft>
            </a:pPr>
            <a:r>
              <a:rPr lang="en-US" sz="1600" dirty="0" err="1">
                <a:latin typeface="Muli"/>
                <a:cs typeface="Arial" panose="020B0604020202020204" pitchFamily="34" charset="0"/>
              </a:rPr>
              <a:t>Để</a:t>
            </a:r>
            <a:r>
              <a:rPr lang="en-US" sz="1600" dirty="0">
                <a:latin typeface="Muli"/>
                <a:cs typeface="Arial" panose="020B0604020202020204" pitchFamily="34" charset="0"/>
              </a:rPr>
              <a:t> k</a:t>
            </a:r>
            <a:r>
              <a:rPr lang="vi-VN" sz="1600" dirty="0">
                <a:latin typeface="Muli"/>
                <a:cs typeface="Arial" panose="020B0604020202020204" pitchFamily="34" charset="0"/>
              </a:rPr>
              <a:t>iểm tra xe</a:t>
            </a:r>
            <a:r>
              <a:rPr lang="en-US" sz="1600" dirty="0">
                <a:latin typeface="Muli"/>
                <a:cs typeface="Arial" panose="020B0604020202020204" pitchFamily="34" charset="0"/>
              </a:rPr>
              <a:t>m </a:t>
            </a:r>
            <a:r>
              <a:rPr lang="en-US" sz="1600" dirty="0" err="1">
                <a:latin typeface="Muli"/>
                <a:cs typeface="Arial" panose="020B0604020202020204" pitchFamily="34" charset="0"/>
              </a:rPr>
              <a:t>mô</a:t>
            </a:r>
            <a:r>
              <a:rPr lang="en-US" sz="1600" dirty="0">
                <a:latin typeface="Muli"/>
                <a:cs typeface="Arial" panose="020B0604020202020204" pitchFamily="34" charset="0"/>
              </a:rPr>
              <a:t> </a:t>
            </a:r>
            <a:r>
              <a:rPr lang="en-US" sz="1600" dirty="0" err="1">
                <a:latin typeface="Muli"/>
                <a:cs typeface="Arial" panose="020B0604020202020204" pitchFamily="34" charset="0"/>
              </a:rPr>
              <a:t>hình</a:t>
            </a:r>
            <a:r>
              <a:rPr lang="vi-VN" sz="1600" dirty="0">
                <a:latin typeface="Muli"/>
                <a:cs typeface="Arial" panose="020B0604020202020204" pitchFamily="34" charset="0"/>
              </a:rPr>
              <a:t> hoạt động như thế nào </a:t>
            </a:r>
            <a:r>
              <a:rPr lang="en-US" sz="1600" dirty="0">
                <a:latin typeface="Muli"/>
                <a:cs typeface="Arial" panose="020B0604020202020204" pitchFamily="34" charset="0"/>
              </a:rPr>
              <a:t>ta </a:t>
            </a:r>
            <a:r>
              <a:rPr lang="vi-VN" sz="1600" dirty="0">
                <a:latin typeface="Muli"/>
                <a:cs typeface="Arial" panose="020B0604020202020204" pitchFamily="34" charset="0"/>
              </a:rPr>
              <a:t>xem xét độ chính xác </a:t>
            </a:r>
            <a:r>
              <a:rPr lang="en-US" sz="1600" dirty="0" err="1">
                <a:latin typeface="Muli"/>
                <a:cs typeface="Arial" panose="020B0604020202020204" pitchFamily="34" charset="0"/>
              </a:rPr>
              <a:t>trên</a:t>
            </a:r>
            <a:r>
              <a:rPr lang="en-US" sz="1600" dirty="0">
                <a:latin typeface="Muli"/>
                <a:cs typeface="Arial" panose="020B0604020202020204" pitchFamily="34" charset="0"/>
              </a:rPr>
              <a:t> </a:t>
            </a:r>
            <a:r>
              <a:rPr lang="en-US" sz="1600" dirty="0" err="1">
                <a:latin typeface="Muli"/>
                <a:cs typeface="Arial" panose="020B0604020202020204" pitchFamily="34" charset="0"/>
              </a:rPr>
              <a:t>tập</a:t>
            </a:r>
            <a:r>
              <a:rPr lang="en-US" sz="1600" dirty="0">
                <a:latin typeface="Muli"/>
                <a:cs typeface="Arial" panose="020B0604020202020204" pitchFamily="34" charset="0"/>
              </a:rPr>
              <a:t> validation</a:t>
            </a:r>
            <a:r>
              <a:rPr lang="vi-VN" sz="1600" dirty="0">
                <a:latin typeface="Muli"/>
                <a:cs typeface="Arial" panose="020B0604020202020204" pitchFamily="34" charset="0"/>
              </a:rPr>
              <a:t>. </a:t>
            </a:r>
            <a:endParaRPr lang="en-US" sz="1600" dirty="0">
              <a:latin typeface="Muli"/>
              <a:cs typeface="Arial" panose="020B0604020202020204" pitchFamily="34" charset="0"/>
            </a:endParaRPr>
          </a:p>
          <a:p>
            <a:pPr marR="0" algn="just" rtl="0">
              <a:spcBef>
                <a:spcPts val="0"/>
              </a:spcBef>
              <a:spcAft>
                <a:spcPts val="0"/>
              </a:spcAft>
            </a:pPr>
            <a:r>
              <a:rPr lang="en-US" sz="1600" dirty="0" err="1">
                <a:effectLst/>
                <a:latin typeface="Muli"/>
                <a:cs typeface="Arial" panose="020B0604020202020204" pitchFamily="34" charset="0"/>
              </a:rPr>
              <a:t>X</a:t>
            </a:r>
            <a:r>
              <a:rPr lang="en-US" sz="1600" dirty="0" err="1">
                <a:latin typeface="Muli"/>
                <a:cs typeface="Arial" panose="020B0604020202020204" pitchFamily="34" charset="0"/>
              </a:rPr>
              <a:t>ây</a:t>
            </a:r>
            <a:r>
              <a:rPr lang="en-US" sz="1600" dirty="0">
                <a:latin typeface="Muli"/>
                <a:cs typeface="Arial" panose="020B0604020202020204" pitchFamily="34" charset="0"/>
              </a:rPr>
              <a:t> </a:t>
            </a:r>
            <a:r>
              <a:rPr lang="en-US" sz="1600" dirty="0" err="1">
                <a:latin typeface="Muli"/>
                <a:cs typeface="Arial" panose="020B0604020202020204" pitchFamily="34" charset="0"/>
              </a:rPr>
              <a:t>dựng</a:t>
            </a:r>
            <a:r>
              <a:rPr lang="en-US" sz="1600" dirty="0">
                <a:latin typeface="Muli"/>
                <a:cs typeface="Arial" panose="020B0604020202020204" pitchFamily="34" charset="0"/>
              </a:rPr>
              <a:t> </a:t>
            </a:r>
            <a:r>
              <a:rPr lang="en-US" sz="1600" dirty="0" err="1">
                <a:latin typeface="Muli"/>
                <a:cs typeface="Arial" panose="020B0604020202020204" pitchFamily="34" charset="0"/>
              </a:rPr>
              <a:t>hàm</a:t>
            </a:r>
            <a:r>
              <a:rPr lang="en-US" sz="1600" dirty="0">
                <a:latin typeface="Muli"/>
                <a:cs typeface="Arial" panose="020B0604020202020204" pitchFamily="34" charset="0"/>
              </a:rPr>
              <a:t> </a:t>
            </a:r>
            <a:r>
              <a:rPr lang="en-US" sz="1600" dirty="0" err="1">
                <a:latin typeface="Muli"/>
                <a:cs typeface="Arial" panose="020B0604020202020204" pitchFamily="34" charset="0"/>
              </a:rPr>
              <a:t>tính</a:t>
            </a:r>
            <a:r>
              <a:rPr lang="en-US" sz="1600" dirty="0">
                <a:latin typeface="Muli"/>
                <a:cs typeface="Arial" panose="020B0604020202020204" pitchFamily="34" charset="0"/>
              </a:rPr>
              <a:t> </a:t>
            </a:r>
            <a:r>
              <a:rPr lang="en-US" sz="1600" dirty="0" err="1">
                <a:latin typeface="Muli"/>
                <a:cs typeface="Arial" panose="020B0604020202020204" pitchFamily="34" charset="0"/>
              </a:rPr>
              <a:t>độ</a:t>
            </a:r>
            <a:r>
              <a:rPr lang="en-US" sz="1600" dirty="0">
                <a:latin typeface="Muli"/>
                <a:cs typeface="Arial" panose="020B0604020202020204" pitchFamily="34" charset="0"/>
              </a:rPr>
              <a:t> </a:t>
            </a:r>
            <a:r>
              <a:rPr lang="en-US" sz="1600" dirty="0" err="1">
                <a:latin typeface="Muli"/>
                <a:cs typeface="Arial" panose="020B0604020202020204" pitchFamily="34" charset="0"/>
              </a:rPr>
              <a:t>chính</a:t>
            </a:r>
            <a:r>
              <a:rPr lang="en-US" sz="1600" dirty="0">
                <a:latin typeface="Muli"/>
                <a:cs typeface="Arial" panose="020B0604020202020204" pitchFamily="34" charset="0"/>
              </a:rPr>
              <a:t> </a:t>
            </a:r>
            <a:r>
              <a:rPr lang="en-US" sz="1600" dirty="0" err="1">
                <a:latin typeface="Muli"/>
                <a:cs typeface="Arial" panose="020B0604020202020204" pitchFamily="34" charset="0"/>
              </a:rPr>
              <a:t>xác</a:t>
            </a:r>
            <a:r>
              <a:rPr lang="en-US" sz="1600" dirty="0">
                <a:latin typeface="Muli"/>
                <a:cs typeface="Arial" panose="020B0604020202020204" pitchFamily="34" charset="0"/>
              </a:rPr>
              <a:t> </a:t>
            </a:r>
            <a:r>
              <a:rPr lang="en-US" sz="1600" dirty="0" err="1">
                <a:latin typeface="Muli"/>
                <a:cs typeface="Arial" panose="020B0604020202020204" pitchFamily="34" charset="0"/>
              </a:rPr>
              <a:t>của</a:t>
            </a:r>
            <a:r>
              <a:rPr lang="en-US" sz="1600" dirty="0">
                <a:latin typeface="Muli"/>
                <a:cs typeface="Arial" panose="020B0604020202020204" pitchFamily="34" charset="0"/>
              </a:rPr>
              <a:t> </a:t>
            </a:r>
            <a:r>
              <a:rPr lang="en-US" sz="1600" dirty="0" err="1">
                <a:latin typeface="Muli"/>
                <a:cs typeface="Arial" panose="020B0604020202020204" pitchFamily="34" charset="0"/>
              </a:rPr>
              <a:t>tập</a:t>
            </a:r>
            <a:r>
              <a:rPr lang="en-US" sz="1600" dirty="0">
                <a:latin typeface="Muli"/>
                <a:cs typeface="Arial" panose="020B0604020202020204" pitchFamily="34" charset="0"/>
              </a:rPr>
              <a:t> </a:t>
            </a:r>
            <a:r>
              <a:rPr lang="en-US" sz="1600" dirty="0" err="1">
                <a:latin typeface="Muli"/>
                <a:cs typeface="Arial" panose="020B0604020202020204" pitchFamily="34" charset="0"/>
              </a:rPr>
              <a:t>xác</a:t>
            </a:r>
            <a:r>
              <a:rPr lang="en-US" sz="1600" dirty="0">
                <a:latin typeface="Muli"/>
                <a:cs typeface="Arial" panose="020B0604020202020204" pitchFamily="34" charset="0"/>
              </a:rPr>
              <a:t> </a:t>
            </a:r>
            <a:r>
              <a:rPr lang="en-US" sz="1600" dirty="0" err="1">
                <a:latin typeface="Muli"/>
                <a:cs typeface="Arial" panose="020B0604020202020204" pitchFamily="34" charset="0"/>
              </a:rPr>
              <a:t>thực</a:t>
            </a:r>
            <a:r>
              <a:rPr lang="en-US" sz="1600" dirty="0">
                <a:latin typeface="Muli"/>
                <a:cs typeface="Arial" panose="020B0604020202020204" pitchFamily="34" charset="0"/>
              </a:rPr>
              <a:t>:</a:t>
            </a:r>
          </a:p>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endParaRPr lang="en-US" sz="1800" dirty="0">
              <a:effectLst/>
              <a:latin typeface="Muli"/>
              <a:cs typeface="Arial" panose="020B0604020202020204" pitchFamily="34" charset="0"/>
            </a:endParaRPr>
          </a:p>
        </p:txBody>
      </p:sp>
      <p:sp>
        <p:nvSpPr>
          <p:cNvPr id="8" name="TextBox 7">
            <a:extLst>
              <a:ext uri="{FF2B5EF4-FFF2-40B4-BE49-F238E27FC236}">
                <a16:creationId xmlns:a16="http://schemas.microsoft.com/office/drawing/2014/main" id="{1FF2F88A-0AD4-43D4-9C0A-4B8E76437C6F}"/>
              </a:ext>
            </a:extLst>
          </p:cNvPr>
          <p:cNvSpPr txBox="1"/>
          <p:nvPr/>
        </p:nvSpPr>
        <p:spPr>
          <a:xfrm>
            <a:off x="4704736" y="1055668"/>
            <a:ext cx="6605435" cy="1046440"/>
          </a:xfrm>
          <a:prstGeom prst="rect">
            <a:avLst/>
          </a:prstGeom>
          <a:noFill/>
        </p:spPr>
        <p:txBody>
          <a:bodyPr wrap="square">
            <a:spAutoFit/>
          </a:bodyPr>
          <a:lstStyle/>
          <a:p>
            <a:r>
              <a:rPr lang="en-US" sz="1200" b="1" i="0" dirty="0">
                <a:solidFill>
                  <a:srgbClr val="006699"/>
                </a:solidFill>
                <a:effectLst/>
                <a:latin typeface="CourierNewPS-BoldMT"/>
              </a:rPr>
              <a:t>def </a:t>
            </a:r>
            <a:r>
              <a:rPr lang="en-US" sz="1200" b="0" i="0" dirty="0" err="1">
                <a:solidFill>
                  <a:srgbClr val="CC00FF"/>
                </a:solidFill>
                <a:effectLst/>
                <a:latin typeface="CourierNewPSMT"/>
              </a:rPr>
              <a:t>batch_accuracy</a:t>
            </a:r>
            <a:r>
              <a:rPr lang="en-US" sz="1200" b="0" i="0" dirty="0">
                <a:solidFill>
                  <a:srgbClr val="000000"/>
                </a:solidFill>
                <a:effectLst/>
                <a:latin typeface="CourierNewPSMT"/>
              </a:rPr>
              <a:t>(</a:t>
            </a:r>
            <a:r>
              <a:rPr lang="en-US" sz="1200" b="0" i="0" dirty="0" err="1">
                <a:solidFill>
                  <a:srgbClr val="000088"/>
                </a:solidFill>
                <a:effectLst/>
                <a:latin typeface="CourierNewPSMT"/>
              </a:rPr>
              <a:t>xb</a:t>
            </a:r>
            <a:r>
              <a:rPr lang="en-US" sz="1200" b="0" i="0" dirty="0">
                <a:solidFill>
                  <a:srgbClr val="000000"/>
                </a:solidFill>
                <a:effectLst/>
                <a:latin typeface="CourierNewPSMT"/>
              </a:rPr>
              <a:t>, </a:t>
            </a:r>
            <a:r>
              <a:rPr lang="en-US" sz="1200" b="0" i="0" dirty="0" err="1">
                <a:solidFill>
                  <a:srgbClr val="000088"/>
                </a:solidFill>
                <a:effectLst/>
                <a:latin typeface="CourierNewPSMT"/>
              </a:rPr>
              <a:t>yb</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0" i="0" dirty="0">
                <a:solidFill>
                  <a:srgbClr val="000088"/>
                </a:solidFill>
                <a:effectLst/>
                <a:latin typeface="CourierNewPSMT"/>
              </a:rPr>
              <a:t>preds </a:t>
            </a:r>
            <a:r>
              <a:rPr lang="en-US" sz="1200" b="0" i="0" dirty="0">
                <a:solidFill>
                  <a:srgbClr val="555555"/>
                </a:solidFill>
                <a:effectLst/>
                <a:latin typeface="CourierNewPSMT"/>
              </a:rPr>
              <a:t>= </a:t>
            </a:r>
            <a:r>
              <a:rPr lang="en-US" sz="1200" b="0" i="0" dirty="0" err="1">
                <a:solidFill>
                  <a:srgbClr val="000088"/>
                </a:solidFill>
                <a:effectLst/>
                <a:latin typeface="CourierNewPSMT"/>
              </a:rPr>
              <a:t>xb</a:t>
            </a:r>
            <a:r>
              <a:rPr lang="en-US" sz="1200" b="0" i="0" dirty="0" err="1">
                <a:solidFill>
                  <a:srgbClr val="555555"/>
                </a:solidFill>
                <a:effectLst/>
                <a:latin typeface="CourierNewPSMT"/>
              </a:rPr>
              <a:t>.</a:t>
            </a:r>
            <a:r>
              <a:rPr lang="en-US" sz="1200" b="0" i="0" dirty="0" err="1">
                <a:solidFill>
                  <a:srgbClr val="000088"/>
                </a:solidFill>
                <a:effectLst/>
                <a:latin typeface="CourierNewPSMT"/>
              </a:rPr>
              <a:t>sigmoid</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00"/>
                </a:solidFill>
                <a:effectLst/>
                <a:latin typeface="CourierNewPSMT"/>
              </a:rPr>
              <a:t>	</a:t>
            </a:r>
            <a:r>
              <a:rPr lang="en-US" sz="1200" b="0" i="0" dirty="0">
                <a:solidFill>
                  <a:srgbClr val="000088"/>
                </a:solidFill>
                <a:effectLst/>
                <a:latin typeface="CourierNewPSMT"/>
              </a:rPr>
              <a:t>correct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000088"/>
                </a:solidFill>
                <a:effectLst/>
                <a:latin typeface="CourierNewPSMT"/>
              </a:rPr>
              <a:t>preds</a:t>
            </a:r>
            <a:r>
              <a:rPr lang="en-US" sz="1200" b="0" i="0" dirty="0">
                <a:solidFill>
                  <a:srgbClr val="555555"/>
                </a:solidFill>
                <a:effectLst/>
                <a:latin typeface="CourierNewPSMT"/>
              </a:rPr>
              <a:t>&gt;</a:t>
            </a:r>
            <a:r>
              <a:rPr lang="en-US" sz="1200" b="0" i="0" dirty="0">
                <a:solidFill>
                  <a:srgbClr val="FF6600"/>
                </a:solidFill>
                <a:effectLst/>
                <a:latin typeface="CourierNewPSMT"/>
              </a:rPr>
              <a:t>0.5</a:t>
            </a:r>
            <a:r>
              <a:rPr lang="en-US" sz="1200" b="0" i="0" dirty="0">
                <a:solidFill>
                  <a:srgbClr val="000000"/>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yb</a:t>
            </a:r>
            <a:br>
              <a:rPr lang="en-US" sz="1200" b="0" i="0" dirty="0">
                <a:solidFill>
                  <a:srgbClr val="000088"/>
                </a:solidFill>
                <a:effectLst/>
                <a:latin typeface="CourierNewPSMT"/>
              </a:rPr>
            </a:br>
            <a:r>
              <a:rPr lang="en-US" sz="1200" b="0" i="0" dirty="0">
                <a:solidFill>
                  <a:srgbClr val="000088"/>
                </a:solidFill>
                <a:effectLst/>
                <a:latin typeface="CourierNewPSMT"/>
              </a:rPr>
              <a:t>	</a:t>
            </a:r>
            <a:r>
              <a:rPr lang="en-US" sz="1200" b="1" i="0" dirty="0">
                <a:solidFill>
                  <a:srgbClr val="006699"/>
                </a:solidFill>
                <a:effectLst/>
                <a:latin typeface="CourierNewPS-BoldMT"/>
              </a:rPr>
              <a:t>return </a:t>
            </a:r>
            <a:r>
              <a:rPr lang="en-US" sz="1200" b="0" i="0" dirty="0" err="1">
                <a:solidFill>
                  <a:srgbClr val="000088"/>
                </a:solidFill>
                <a:effectLst/>
                <a:latin typeface="CourierNewPSMT"/>
              </a:rPr>
              <a:t>correct</a:t>
            </a:r>
            <a:r>
              <a:rPr lang="en-US" sz="1200" b="0" i="0" dirty="0" err="1">
                <a:solidFill>
                  <a:srgbClr val="555555"/>
                </a:solidFill>
                <a:effectLst/>
                <a:latin typeface="CourierNewPSMT"/>
              </a:rPr>
              <a:t>.</a:t>
            </a:r>
            <a:r>
              <a:rPr lang="en-US" sz="1200" b="0" i="0" dirty="0" err="1">
                <a:solidFill>
                  <a:srgbClr val="000088"/>
                </a:solidFill>
                <a:effectLst/>
                <a:latin typeface="CourierNewPSMT"/>
              </a:rPr>
              <a:t>float</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r>
              <a:rPr lang="en-US" sz="1200" dirty="0"/>
              <a:t> </a:t>
            </a:r>
            <a:br>
              <a:rPr lang="en-US" dirty="0"/>
            </a:br>
            <a:endParaRPr lang="en-US" dirty="0"/>
          </a:p>
        </p:txBody>
      </p:sp>
      <p:sp>
        <p:nvSpPr>
          <p:cNvPr id="9" name="TextBox 8">
            <a:extLst>
              <a:ext uri="{FF2B5EF4-FFF2-40B4-BE49-F238E27FC236}">
                <a16:creationId xmlns:a16="http://schemas.microsoft.com/office/drawing/2014/main" id="{890796CF-4AA5-450D-9FBA-F58521C8E224}"/>
              </a:ext>
            </a:extLst>
          </p:cNvPr>
          <p:cNvSpPr txBox="1"/>
          <p:nvPr/>
        </p:nvSpPr>
        <p:spPr>
          <a:xfrm>
            <a:off x="4704736" y="1892128"/>
            <a:ext cx="4479824" cy="677108"/>
          </a:xfrm>
          <a:prstGeom prst="rect">
            <a:avLst/>
          </a:prstGeom>
          <a:noFill/>
        </p:spPr>
        <p:txBody>
          <a:bodyPr wrap="square">
            <a:spAutoFit/>
          </a:bodyPr>
          <a:lstStyle/>
          <a:p>
            <a:r>
              <a:rPr lang="en-US" sz="1200" b="0" i="0" dirty="0" err="1">
                <a:solidFill>
                  <a:srgbClr val="000088"/>
                </a:solidFill>
                <a:effectLst/>
                <a:latin typeface="CourierNewPSMT"/>
              </a:rPr>
              <a:t>batch_accuracy</a:t>
            </a:r>
            <a:r>
              <a:rPr lang="en-US" sz="1200" b="0" i="0" dirty="0">
                <a:solidFill>
                  <a:srgbClr val="000000"/>
                </a:solidFill>
                <a:effectLst/>
                <a:latin typeface="CourierNewPSMT"/>
              </a:rPr>
              <a:t>(</a:t>
            </a:r>
            <a:r>
              <a:rPr lang="en-US" sz="1200" b="0" i="0" dirty="0">
                <a:solidFill>
                  <a:srgbClr val="000088"/>
                </a:solidFill>
                <a:effectLst/>
                <a:latin typeface="CourierNewPSMT"/>
              </a:rPr>
              <a:t>linear1</a:t>
            </a:r>
            <a:r>
              <a:rPr lang="en-US" sz="1200" b="0" i="0" dirty="0">
                <a:solidFill>
                  <a:srgbClr val="000000"/>
                </a:solidFill>
                <a:effectLst/>
                <a:latin typeface="CourierNewPSMT"/>
              </a:rPr>
              <a:t>(</a:t>
            </a:r>
            <a:r>
              <a:rPr lang="en-US" sz="1200" b="0" i="0" dirty="0">
                <a:solidFill>
                  <a:srgbClr val="000088"/>
                </a:solidFill>
                <a:effectLst/>
                <a:latin typeface="CourierNewPSMT"/>
              </a:rPr>
              <a:t>batch</a:t>
            </a:r>
            <a:r>
              <a:rPr lang="en-US" sz="1200" b="0" i="0" dirty="0">
                <a:solidFill>
                  <a:srgbClr val="000000"/>
                </a:solidFill>
                <a:effectLst/>
                <a:latin typeface="CourierNewPSMT"/>
              </a:rPr>
              <a:t>), </a:t>
            </a:r>
            <a:r>
              <a:rPr lang="en-US" sz="1200" b="0" i="0" dirty="0" err="1">
                <a:solidFill>
                  <a:srgbClr val="000088"/>
                </a:solidFill>
                <a:effectLst/>
                <a:latin typeface="CourierNewPSMT"/>
              </a:rPr>
              <a:t>train_y</a:t>
            </a:r>
            <a:r>
              <a:rPr lang="en-US" sz="1200" b="0" i="0" dirty="0">
                <a:solidFill>
                  <a:srgbClr val="000000"/>
                </a:solidFill>
                <a:effectLst/>
                <a:latin typeface="CourierNewPSMT"/>
              </a:rPr>
              <a:t>[:</a:t>
            </a:r>
            <a:r>
              <a:rPr lang="en-US" sz="1200" b="0" i="0" dirty="0">
                <a:solidFill>
                  <a:srgbClr val="FF6600"/>
                </a:solidFill>
                <a:effectLst/>
                <a:latin typeface="CourierNewPSMT"/>
              </a:rPr>
              <a:t>4</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404040"/>
                </a:solidFill>
                <a:effectLst/>
                <a:latin typeface="CourierNewPSMT"/>
              </a:rPr>
              <a:t>tensor(0.5000)</a:t>
            </a:r>
            <a:r>
              <a:rPr lang="en-US" sz="1200" dirty="0"/>
              <a:t> </a:t>
            </a:r>
            <a:br>
              <a:rPr lang="en-US" dirty="0"/>
            </a:br>
            <a:endParaRPr lang="en-US" dirty="0"/>
          </a:p>
        </p:txBody>
      </p:sp>
      <p:sp>
        <p:nvSpPr>
          <p:cNvPr id="7" name="TextBox 6">
            <a:extLst>
              <a:ext uri="{FF2B5EF4-FFF2-40B4-BE49-F238E27FC236}">
                <a16:creationId xmlns:a16="http://schemas.microsoft.com/office/drawing/2014/main" id="{4571F050-6D4B-4C56-BAF3-E25A08B3F157}"/>
              </a:ext>
            </a:extLst>
          </p:cNvPr>
          <p:cNvSpPr txBox="1"/>
          <p:nvPr/>
        </p:nvSpPr>
        <p:spPr>
          <a:xfrm>
            <a:off x="866975" y="2348895"/>
            <a:ext cx="7532738" cy="738664"/>
          </a:xfrm>
          <a:prstGeom prst="rect">
            <a:avLst/>
          </a:prstGeom>
          <a:noFill/>
        </p:spPr>
        <p:txBody>
          <a:bodyPr wrap="square">
            <a:spAutoFit/>
          </a:bodyPr>
          <a:lstStyle/>
          <a:p>
            <a:r>
              <a:rPr lang="en-US" sz="1400" b="1" i="0" dirty="0">
                <a:solidFill>
                  <a:srgbClr val="006699"/>
                </a:solidFill>
                <a:effectLst/>
                <a:latin typeface="CourierNewPS-BoldMT"/>
              </a:rPr>
              <a:t>def </a:t>
            </a:r>
            <a:r>
              <a:rPr lang="en-US" sz="1400" b="0" i="0" dirty="0" err="1">
                <a:solidFill>
                  <a:srgbClr val="CC00FF"/>
                </a:solidFill>
                <a:effectLst/>
                <a:latin typeface="CourierNewPSMT"/>
              </a:rPr>
              <a:t>validate_epoch</a:t>
            </a:r>
            <a:r>
              <a:rPr lang="en-US" sz="1400" b="0" i="0" dirty="0">
                <a:solidFill>
                  <a:srgbClr val="000000"/>
                </a:solidFill>
                <a:effectLst/>
                <a:latin typeface="CourierNewPSMT"/>
              </a:rPr>
              <a:t>(</a:t>
            </a:r>
            <a:r>
              <a:rPr lang="en-US" sz="1400" b="0" i="0" dirty="0">
                <a:solidFill>
                  <a:srgbClr val="000088"/>
                </a:solidFill>
                <a:effectLst/>
                <a:latin typeface="CourierNewPSMT"/>
              </a:rPr>
              <a:t>model</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0" i="0" dirty="0" err="1">
                <a:solidFill>
                  <a:srgbClr val="000088"/>
                </a:solidFill>
                <a:effectLst/>
                <a:latin typeface="CourierNewPSMT"/>
              </a:rPr>
              <a:t>accs</a:t>
            </a:r>
            <a:r>
              <a:rPr lang="en-US" sz="1400" b="0" i="0" dirty="0">
                <a:solidFill>
                  <a:srgbClr val="000088"/>
                </a:solidFill>
                <a:effectLst/>
                <a:latin typeface="CourierNewPSMT"/>
              </a:rPr>
              <a:t> </a:t>
            </a:r>
            <a:r>
              <a:rPr lang="en-US" sz="1400" b="0" i="0" dirty="0">
                <a:solidFill>
                  <a:srgbClr val="555555"/>
                </a:solidFill>
                <a:effectLst/>
                <a:latin typeface="CourierNewPSMT"/>
              </a:rPr>
              <a:t>= </a:t>
            </a:r>
            <a:r>
              <a:rPr lang="en-US" sz="1400" b="0" i="0" dirty="0">
                <a:solidFill>
                  <a:srgbClr val="000000"/>
                </a:solidFill>
                <a:effectLst/>
                <a:latin typeface="CourierNewPSMT"/>
              </a:rPr>
              <a:t>[</a:t>
            </a:r>
            <a:r>
              <a:rPr lang="en-US" sz="1400" b="0" i="0" dirty="0" err="1">
                <a:solidFill>
                  <a:srgbClr val="000088"/>
                </a:solidFill>
                <a:effectLst/>
                <a:latin typeface="CourierNewPSMT"/>
              </a:rPr>
              <a:t>batch_accuracy</a:t>
            </a:r>
            <a:r>
              <a:rPr lang="en-US" sz="1400" b="0" i="0" dirty="0">
                <a:solidFill>
                  <a:srgbClr val="000000"/>
                </a:solidFill>
                <a:effectLst/>
                <a:latin typeface="CourierNewPSMT"/>
              </a:rPr>
              <a:t>(</a:t>
            </a:r>
            <a:r>
              <a:rPr lang="en-US" sz="1400" b="0" i="0" dirty="0">
                <a:solidFill>
                  <a:srgbClr val="000088"/>
                </a:solidFill>
                <a:effectLst/>
                <a:latin typeface="CourierNewPSMT"/>
              </a:rPr>
              <a:t>model</a:t>
            </a:r>
            <a:r>
              <a:rPr lang="en-US" sz="1400" b="0" i="0" dirty="0">
                <a:solidFill>
                  <a:srgbClr val="000000"/>
                </a:solidFill>
                <a:effectLst/>
                <a:latin typeface="CourierNewPSMT"/>
              </a:rPr>
              <a:t>(</a:t>
            </a:r>
            <a:r>
              <a:rPr lang="en-US" sz="1400" b="0" i="0" dirty="0" err="1">
                <a:solidFill>
                  <a:srgbClr val="000088"/>
                </a:solidFill>
                <a:effectLst/>
                <a:latin typeface="CourierNewPSMT"/>
              </a:rPr>
              <a:t>xb</a:t>
            </a:r>
            <a:r>
              <a:rPr lang="en-US" sz="1400" b="0" i="0" dirty="0">
                <a:solidFill>
                  <a:srgbClr val="000000"/>
                </a:solidFill>
                <a:effectLst/>
                <a:latin typeface="CourierNewPSMT"/>
              </a:rPr>
              <a:t>), </a:t>
            </a:r>
            <a:r>
              <a:rPr lang="en-US" sz="1400" b="0" i="0" dirty="0" err="1">
                <a:solidFill>
                  <a:srgbClr val="000088"/>
                </a:solidFill>
                <a:effectLst/>
                <a:latin typeface="CourierNewPSMT"/>
              </a:rPr>
              <a:t>yb</a:t>
            </a:r>
            <a:r>
              <a:rPr lang="en-US" sz="1400" b="0" i="0" dirty="0">
                <a:solidFill>
                  <a:srgbClr val="000000"/>
                </a:solidFill>
                <a:effectLst/>
                <a:latin typeface="CourierNewPSMT"/>
              </a:rPr>
              <a:t>) </a:t>
            </a:r>
            <a:r>
              <a:rPr lang="en-US" sz="1400" b="1" i="0" dirty="0">
                <a:solidFill>
                  <a:srgbClr val="006699"/>
                </a:solidFill>
                <a:effectLst/>
                <a:latin typeface="CourierNewPS-BoldMT"/>
              </a:rPr>
              <a:t>for </a:t>
            </a:r>
            <a:r>
              <a:rPr lang="en-US" sz="1400" b="0" i="0" dirty="0" err="1">
                <a:solidFill>
                  <a:srgbClr val="000088"/>
                </a:solidFill>
                <a:effectLst/>
                <a:latin typeface="CourierNewPSMT"/>
              </a:rPr>
              <a:t>xb</a:t>
            </a:r>
            <a:r>
              <a:rPr lang="en-US" sz="1400" b="0" i="0" dirty="0" err="1">
                <a:solidFill>
                  <a:srgbClr val="000000"/>
                </a:solidFill>
                <a:effectLst/>
                <a:latin typeface="CourierNewPSMT"/>
              </a:rPr>
              <a:t>,</a:t>
            </a:r>
            <a:r>
              <a:rPr lang="en-US" sz="1400" b="0" i="0" dirty="0" err="1">
                <a:solidFill>
                  <a:srgbClr val="000088"/>
                </a:solidFill>
                <a:effectLst/>
                <a:latin typeface="CourierNewPSMT"/>
              </a:rPr>
              <a:t>yb</a:t>
            </a:r>
            <a:r>
              <a:rPr lang="en-US" sz="1400" b="0" i="0" dirty="0">
                <a:solidFill>
                  <a:srgbClr val="000088"/>
                </a:solidFill>
                <a:effectLst/>
                <a:latin typeface="CourierNewPSMT"/>
              </a:rPr>
              <a:t> </a:t>
            </a:r>
            <a:r>
              <a:rPr lang="en-US" sz="1400" b="1" i="0" dirty="0">
                <a:solidFill>
                  <a:srgbClr val="000000"/>
                </a:solidFill>
                <a:effectLst/>
                <a:latin typeface="CourierNewPS-BoldMT"/>
              </a:rPr>
              <a:t>in </a:t>
            </a:r>
            <a:r>
              <a:rPr lang="en-US" sz="1400" b="0" i="0" dirty="0" err="1">
                <a:solidFill>
                  <a:srgbClr val="000088"/>
                </a:solidFill>
                <a:effectLst/>
                <a:latin typeface="CourierNewPSMT"/>
              </a:rPr>
              <a:t>valid_dl</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1" i="0" dirty="0">
                <a:solidFill>
                  <a:srgbClr val="006699"/>
                </a:solidFill>
                <a:effectLst/>
                <a:latin typeface="CourierNewPS-BoldMT"/>
              </a:rPr>
              <a:t>return </a:t>
            </a:r>
            <a:r>
              <a:rPr lang="en-US" sz="1400" b="0" i="0" dirty="0">
                <a:solidFill>
                  <a:srgbClr val="336666"/>
                </a:solidFill>
                <a:effectLst/>
                <a:latin typeface="CourierNewPSMT"/>
              </a:rPr>
              <a:t>round</a:t>
            </a:r>
            <a:r>
              <a:rPr lang="en-US" sz="1400" b="0" i="0" dirty="0">
                <a:solidFill>
                  <a:srgbClr val="000000"/>
                </a:solidFill>
                <a:effectLst/>
                <a:latin typeface="CourierNewPSMT"/>
              </a:rPr>
              <a:t>(</a:t>
            </a:r>
            <a:r>
              <a:rPr lang="en-US" sz="1400" b="0" i="0" dirty="0" err="1">
                <a:solidFill>
                  <a:srgbClr val="000088"/>
                </a:solidFill>
                <a:effectLst/>
                <a:latin typeface="CourierNewPSMT"/>
              </a:rPr>
              <a:t>torch</a:t>
            </a:r>
            <a:r>
              <a:rPr lang="en-US" sz="1400" b="0" i="0" dirty="0" err="1">
                <a:solidFill>
                  <a:srgbClr val="555555"/>
                </a:solidFill>
                <a:effectLst/>
                <a:latin typeface="CourierNewPSMT"/>
              </a:rPr>
              <a:t>.</a:t>
            </a:r>
            <a:r>
              <a:rPr lang="en-US" sz="1400" b="0" i="0" dirty="0" err="1">
                <a:solidFill>
                  <a:srgbClr val="000088"/>
                </a:solidFill>
                <a:effectLst/>
                <a:latin typeface="CourierNewPSMT"/>
              </a:rPr>
              <a:t>stack</a:t>
            </a:r>
            <a:r>
              <a:rPr lang="en-US" sz="1400" b="0" i="0" dirty="0">
                <a:solidFill>
                  <a:srgbClr val="000000"/>
                </a:solidFill>
                <a:effectLst/>
                <a:latin typeface="CourierNewPSMT"/>
              </a:rPr>
              <a:t>(</a:t>
            </a:r>
            <a:r>
              <a:rPr lang="en-US" sz="1400" b="0" i="0" dirty="0" err="1">
                <a:solidFill>
                  <a:srgbClr val="000088"/>
                </a:solidFill>
                <a:effectLst/>
                <a:latin typeface="CourierNewPSMT"/>
              </a:rPr>
              <a:t>accs</a:t>
            </a:r>
            <a:r>
              <a:rPr lang="en-US" sz="1400" b="0" i="0" dirty="0">
                <a:solidFill>
                  <a:srgbClr val="000000"/>
                </a:solidFill>
                <a:effectLst/>
                <a:latin typeface="CourierNewPSMT"/>
              </a:rPr>
              <a:t>)</a:t>
            </a:r>
            <a:r>
              <a:rPr lang="en-US" sz="1400" b="0" i="0" dirty="0">
                <a:solidFill>
                  <a:srgbClr val="555555"/>
                </a:solidFill>
                <a:effectLst/>
                <a:latin typeface="CourierNewPSMT"/>
              </a:rPr>
              <a:t>.</a:t>
            </a:r>
            <a:r>
              <a:rPr lang="en-US" sz="1400" b="0" i="0" dirty="0">
                <a:solidFill>
                  <a:srgbClr val="000088"/>
                </a:solidFill>
                <a:effectLst/>
                <a:latin typeface="CourierNewPSMT"/>
              </a:rPr>
              <a:t>mean</a:t>
            </a:r>
            <a:r>
              <a:rPr lang="en-US" sz="1400" b="0" i="0" dirty="0">
                <a:solidFill>
                  <a:srgbClr val="000000"/>
                </a:solidFill>
                <a:effectLst/>
                <a:latin typeface="CourierNewPSMT"/>
              </a:rPr>
              <a:t>()</a:t>
            </a:r>
            <a:r>
              <a:rPr lang="en-US" sz="1400" b="0" i="0" dirty="0">
                <a:solidFill>
                  <a:srgbClr val="555555"/>
                </a:solidFill>
                <a:effectLst/>
                <a:latin typeface="CourierNewPSMT"/>
              </a:rPr>
              <a:t>.</a:t>
            </a:r>
            <a:r>
              <a:rPr lang="en-US" sz="1400" b="0" i="0" dirty="0">
                <a:solidFill>
                  <a:srgbClr val="000088"/>
                </a:solidFill>
                <a:effectLst/>
                <a:latin typeface="CourierNewPSMT"/>
              </a:rPr>
              <a:t>item</a:t>
            </a:r>
            <a:r>
              <a:rPr lang="en-US" sz="1400" b="0" i="0" dirty="0">
                <a:solidFill>
                  <a:srgbClr val="000000"/>
                </a:solidFill>
                <a:effectLst/>
                <a:latin typeface="CourierNewPSMT"/>
              </a:rPr>
              <a:t>(), </a:t>
            </a:r>
            <a:r>
              <a:rPr lang="en-US" sz="1400" b="0" i="0" dirty="0">
                <a:solidFill>
                  <a:srgbClr val="FF6600"/>
                </a:solidFill>
                <a:effectLst/>
                <a:latin typeface="CourierNewPSMT"/>
              </a:rPr>
              <a:t>4</a:t>
            </a:r>
            <a:r>
              <a:rPr lang="en-US" sz="1400" b="0" i="0" dirty="0">
                <a:solidFill>
                  <a:srgbClr val="000000"/>
                </a:solidFill>
                <a:effectLst/>
                <a:latin typeface="CourierNewPSMT"/>
              </a:rPr>
              <a:t>)</a:t>
            </a:r>
          </a:p>
        </p:txBody>
      </p:sp>
      <p:sp>
        <p:nvSpPr>
          <p:cNvPr id="10" name="TextBox 9">
            <a:extLst>
              <a:ext uri="{FF2B5EF4-FFF2-40B4-BE49-F238E27FC236}">
                <a16:creationId xmlns:a16="http://schemas.microsoft.com/office/drawing/2014/main" id="{BC62A18C-B8F9-4028-978C-EBDA7FBCB149}"/>
              </a:ext>
            </a:extLst>
          </p:cNvPr>
          <p:cNvSpPr txBox="1"/>
          <p:nvPr/>
        </p:nvSpPr>
        <p:spPr>
          <a:xfrm>
            <a:off x="4316951" y="775295"/>
            <a:ext cx="5656432" cy="338554"/>
          </a:xfrm>
          <a:prstGeom prst="rect">
            <a:avLst/>
          </a:prstGeom>
          <a:noFill/>
        </p:spPr>
        <p:txBody>
          <a:bodyPr wrap="square">
            <a:spAutoFit/>
          </a:bodyPr>
          <a:lstStyle/>
          <a:p>
            <a:pPr marR="0" algn="just" rtl="0">
              <a:spcBef>
                <a:spcPts val="0"/>
              </a:spcBef>
              <a:spcAft>
                <a:spcPts val="0"/>
              </a:spcAft>
            </a:pPr>
            <a:r>
              <a:rPr lang="en-US" sz="1600" dirty="0" err="1">
                <a:effectLst/>
                <a:latin typeface="Muli"/>
                <a:cs typeface="Arial" panose="020B0604020202020204" pitchFamily="34" charset="0"/>
              </a:rPr>
              <a:t>Viết</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hàm</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cho</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một</a:t>
            </a:r>
            <a:r>
              <a:rPr lang="en-US" sz="1600" dirty="0">
                <a:effectLst/>
                <a:latin typeface="Muli"/>
                <a:cs typeface="Arial" panose="020B0604020202020204" pitchFamily="34" charset="0"/>
              </a:rPr>
              <a:t> batch:</a:t>
            </a:r>
          </a:p>
        </p:txBody>
      </p:sp>
      <p:sp>
        <p:nvSpPr>
          <p:cNvPr id="11" name="TextBox 10">
            <a:extLst>
              <a:ext uri="{FF2B5EF4-FFF2-40B4-BE49-F238E27FC236}">
                <a16:creationId xmlns:a16="http://schemas.microsoft.com/office/drawing/2014/main" id="{B0EF03A9-2540-4CE5-AFBD-C4A07C00781C}"/>
              </a:ext>
            </a:extLst>
          </p:cNvPr>
          <p:cNvSpPr txBox="1"/>
          <p:nvPr/>
        </p:nvSpPr>
        <p:spPr>
          <a:xfrm>
            <a:off x="406465" y="3087559"/>
            <a:ext cx="5656432" cy="338554"/>
          </a:xfrm>
          <a:prstGeom prst="rect">
            <a:avLst/>
          </a:prstGeom>
          <a:noFill/>
        </p:spPr>
        <p:txBody>
          <a:bodyPr wrap="square">
            <a:spAutoFit/>
          </a:bodyPr>
          <a:lstStyle/>
          <a:p>
            <a:pPr marR="0" algn="just" rtl="0">
              <a:spcBef>
                <a:spcPts val="0"/>
              </a:spcBef>
              <a:spcAft>
                <a:spcPts val="0"/>
              </a:spcAft>
            </a:pPr>
            <a:r>
              <a:rPr lang="en-US" sz="1600" dirty="0" err="1">
                <a:effectLst/>
                <a:latin typeface="Muli"/>
                <a:cs typeface="Arial" panose="020B0604020202020204" pitchFamily="34" charset="0"/>
              </a:rPr>
              <a:t>Huấn</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luyện</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một</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vài</a:t>
            </a:r>
            <a:r>
              <a:rPr lang="en-US" sz="1600" dirty="0">
                <a:effectLst/>
                <a:latin typeface="Muli"/>
                <a:cs typeface="Arial" panose="020B0604020202020204" pitchFamily="34" charset="0"/>
              </a:rPr>
              <a:t> epoch </a:t>
            </a:r>
            <a:r>
              <a:rPr lang="en-US" sz="1600" dirty="0" err="1">
                <a:effectLst/>
                <a:latin typeface="Muli"/>
                <a:cs typeface="Arial" panose="020B0604020202020204" pitchFamily="34" charset="0"/>
              </a:rPr>
              <a:t>xem</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độ</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chính</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xác</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có</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được</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cải</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thiện</a:t>
            </a:r>
            <a:r>
              <a:rPr lang="en-US" sz="1600" dirty="0">
                <a:latin typeface="Muli"/>
                <a:cs typeface="Arial" panose="020B0604020202020204" pitchFamily="34" charset="0"/>
              </a:rPr>
              <a:t>:</a:t>
            </a:r>
            <a:endParaRPr lang="en-US" sz="1400" dirty="0">
              <a:effectLst/>
              <a:latin typeface="Muli"/>
              <a:cs typeface="Arial" panose="020B0604020202020204" pitchFamily="34" charset="0"/>
            </a:endParaRPr>
          </a:p>
        </p:txBody>
      </p:sp>
      <p:sp>
        <p:nvSpPr>
          <p:cNvPr id="13" name="TextBox 12">
            <a:extLst>
              <a:ext uri="{FF2B5EF4-FFF2-40B4-BE49-F238E27FC236}">
                <a16:creationId xmlns:a16="http://schemas.microsoft.com/office/drawing/2014/main" id="{691955B3-779E-4405-9DDD-EC99910DAFFD}"/>
              </a:ext>
            </a:extLst>
          </p:cNvPr>
          <p:cNvSpPr txBox="1"/>
          <p:nvPr/>
        </p:nvSpPr>
        <p:spPr>
          <a:xfrm>
            <a:off x="1324369" y="3405879"/>
            <a:ext cx="8047956" cy="1538883"/>
          </a:xfrm>
          <a:prstGeom prst="rect">
            <a:avLst/>
          </a:prstGeom>
          <a:noFill/>
        </p:spPr>
        <p:txBody>
          <a:bodyPr wrap="square">
            <a:spAutoFit/>
          </a:bodyPr>
          <a:lstStyle/>
          <a:p>
            <a:r>
              <a:rPr lang="en-US" b="0" i="0" dirty="0" err="1">
                <a:solidFill>
                  <a:srgbClr val="000088"/>
                </a:solidFill>
                <a:effectLst/>
                <a:latin typeface="CourierNewPSMT"/>
              </a:rPr>
              <a:t>lr</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a:solidFill>
                  <a:srgbClr val="FF6600"/>
                </a:solidFill>
                <a:effectLst/>
                <a:latin typeface="CourierNewPSMT"/>
              </a:rPr>
              <a:t>1.</a:t>
            </a:r>
            <a:br>
              <a:rPr lang="en-US" b="0" i="0" dirty="0">
                <a:solidFill>
                  <a:srgbClr val="FF6600"/>
                </a:solidFill>
                <a:effectLst/>
                <a:latin typeface="CourierNewPSMT"/>
              </a:rPr>
            </a:br>
            <a:r>
              <a:rPr lang="en-US" b="0" i="0" dirty="0">
                <a:solidFill>
                  <a:srgbClr val="000088"/>
                </a:solidFill>
                <a:effectLst/>
                <a:latin typeface="CourierNewPSMT"/>
              </a:rPr>
              <a:t>params </a:t>
            </a:r>
            <a:r>
              <a:rPr lang="en-US" b="0" i="0" dirty="0">
                <a:solidFill>
                  <a:srgbClr val="555555"/>
                </a:solidFill>
                <a:effectLst/>
                <a:latin typeface="CourierNewPSMT"/>
              </a:rPr>
              <a:t>= </a:t>
            </a:r>
            <a:r>
              <a:rPr lang="en-US" b="0" i="0" dirty="0" err="1">
                <a:solidFill>
                  <a:srgbClr val="000088"/>
                </a:solidFill>
                <a:effectLst/>
                <a:latin typeface="CourierNewPSMT"/>
              </a:rPr>
              <a:t>weights</a:t>
            </a:r>
            <a:r>
              <a:rPr lang="en-US" b="0" i="0" dirty="0" err="1">
                <a:solidFill>
                  <a:srgbClr val="000000"/>
                </a:solidFill>
                <a:effectLst/>
                <a:latin typeface="CourierNewPSMT"/>
              </a:rPr>
              <a:t>,</a:t>
            </a:r>
            <a:r>
              <a:rPr lang="en-US" b="0" i="0" dirty="0" err="1">
                <a:solidFill>
                  <a:srgbClr val="000088"/>
                </a:solidFill>
                <a:effectLst/>
                <a:latin typeface="CourierNewPSMT"/>
              </a:rPr>
              <a:t>bias</a:t>
            </a:r>
            <a:endParaRPr lang="en-US" b="0" i="0" dirty="0">
              <a:solidFill>
                <a:srgbClr val="000088"/>
              </a:solidFill>
              <a:effectLst/>
              <a:latin typeface="CourierNewPSMT"/>
            </a:endParaRPr>
          </a:p>
          <a:p>
            <a:r>
              <a:rPr lang="en-US" b="1" i="0" dirty="0">
                <a:solidFill>
                  <a:srgbClr val="006699"/>
                </a:solidFill>
                <a:effectLst/>
                <a:latin typeface="CourierNewPS-BoldMT"/>
              </a:rPr>
              <a:t>for </a:t>
            </a:r>
            <a:r>
              <a:rPr lang="en-US" b="0" i="0" dirty="0" err="1">
                <a:solidFill>
                  <a:srgbClr val="000088"/>
                </a:solidFill>
                <a:effectLst/>
                <a:latin typeface="CourierNewPSMT"/>
              </a:rPr>
              <a:t>i</a:t>
            </a:r>
            <a:r>
              <a:rPr lang="en-US" b="0" i="0" dirty="0">
                <a:solidFill>
                  <a:srgbClr val="000088"/>
                </a:solidFill>
                <a:effectLst/>
                <a:latin typeface="CourierNewPSMT"/>
              </a:rPr>
              <a:t> </a:t>
            </a:r>
            <a:r>
              <a:rPr lang="en-US" b="1" i="0" dirty="0">
                <a:solidFill>
                  <a:srgbClr val="000000"/>
                </a:solidFill>
                <a:effectLst/>
                <a:latin typeface="CourierNewPS-BoldMT"/>
              </a:rPr>
              <a:t>in </a:t>
            </a:r>
            <a:r>
              <a:rPr lang="en-US" b="0" i="0" dirty="0">
                <a:solidFill>
                  <a:srgbClr val="336666"/>
                </a:solidFill>
                <a:effectLst/>
                <a:latin typeface="CourierNewPSMT"/>
              </a:rPr>
              <a:t>range</a:t>
            </a:r>
            <a:r>
              <a:rPr lang="en-US" b="0" i="0" dirty="0">
                <a:solidFill>
                  <a:srgbClr val="000000"/>
                </a:solidFill>
                <a:effectLst/>
                <a:latin typeface="CourierNewPSMT"/>
              </a:rPr>
              <a:t>(</a:t>
            </a:r>
            <a:r>
              <a:rPr lang="en-US" b="0" i="0" dirty="0">
                <a:solidFill>
                  <a:srgbClr val="FF6600"/>
                </a:solidFill>
                <a:effectLst/>
                <a:latin typeface="CourierNewPSMT"/>
              </a:rPr>
              <a:t>20</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0" i="0" dirty="0" err="1">
                <a:solidFill>
                  <a:srgbClr val="000088"/>
                </a:solidFill>
                <a:effectLst/>
                <a:latin typeface="CourierNewPSMT"/>
              </a:rPr>
              <a:t>train_epoch</a:t>
            </a:r>
            <a:r>
              <a:rPr lang="en-US" b="0" i="0" dirty="0">
                <a:solidFill>
                  <a:srgbClr val="000000"/>
                </a:solidFill>
                <a:effectLst/>
                <a:latin typeface="CourierNewPSMT"/>
              </a:rPr>
              <a:t>(</a:t>
            </a:r>
            <a:r>
              <a:rPr lang="en-US" b="0" i="0" dirty="0">
                <a:solidFill>
                  <a:srgbClr val="000088"/>
                </a:solidFill>
                <a:effectLst/>
                <a:latin typeface="CourierNewPSMT"/>
              </a:rPr>
              <a:t>linear1</a:t>
            </a:r>
            <a:r>
              <a:rPr lang="en-US" b="0" i="0" dirty="0">
                <a:solidFill>
                  <a:srgbClr val="000000"/>
                </a:solidFill>
                <a:effectLst/>
                <a:latin typeface="CourierNewPSMT"/>
              </a:rPr>
              <a:t>, </a:t>
            </a:r>
            <a:r>
              <a:rPr lang="en-US" b="0" i="0" dirty="0" err="1">
                <a:solidFill>
                  <a:srgbClr val="000088"/>
                </a:solidFill>
                <a:effectLst/>
                <a:latin typeface="CourierNewPSMT"/>
              </a:rPr>
              <a:t>lr</a:t>
            </a:r>
            <a:r>
              <a:rPr lang="en-US" b="0" i="0" dirty="0">
                <a:solidFill>
                  <a:srgbClr val="000000"/>
                </a:solidFill>
                <a:effectLst/>
                <a:latin typeface="CourierNewPSMT"/>
              </a:rPr>
              <a:t>, </a:t>
            </a:r>
            <a:r>
              <a:rPr lang="en-US" b="0" i="0" dirty="0">
                <a:solidFill>
                  <a:srgbClr val="000088"/>
                </a:solidFill>
                <a:effectLst/>
                <a:latin typeface="CourierNewPSMT"/>
              </a:rPr>
              <a:t>params</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print</a:t>
            </a:r>
            <a:r>
              <a:rPr lang="en-US" b="0" i="0" dirty="0">
                <a:solidFill>
                  <a:srgbClr val="000000"/>
                </a:solidFill>
                <a:effectLst/>
                <a:latin typeface="CourierNewPSMT"/>
              </a:rPr>
              <a:t>(</a:t>
            </a:r>
            <a:r>
              <a:rPr lang="en-US" b="0" i="0" dirty="0" err="1">
                <a:solidFill>
                  <a:srgbClr val="000088"/>
                </a:solidFill>
                <a:effectLst/>
                <a:latin typeface="CourierNewPSMT"/>
              </a:rPr>
              <a:t>validate_epoch</a:t>
            </a:r>
            <a:r>
              <a:rPr lang="en-US" b="0" i="0" dirty="0">
                <a:solidFill>
                  <a:srgbClr val="000000"/>
                </a:solidFill>
                <a:effectLst/>
                <a:latin typeface="CourierNewPSMT"/>
              </a:rPr>
              <a:t>(</a:t>
            </a:r>
            <a:r>
              <a:rPr lang="en-US" b="0" i="0" dirty="0">
                <a:solidFill>
                  <a:srgbClr val="000088"/>
                </a:solidFill>
                <a:effectLst/>
                <a:latin typeface="CourierNewPSMT"/>
              </a:rPr>
              <a:t>linear1</a:t>
            </a:r>
            <a:r>
              <a:rPr lang="en-US" b="0" i="0" dirty="0">
                <a:solidFill>
                  <a:srgbClr val="000000"/>
                </a:solidFill>
                <a:effectLst/>
                <a:latin typeface="CourierNewPSMT"/>
              </a:rPr>
              <a:t>), </a:t>
            </a:r>
            <a:r>
              <a:rPr lang="en-US" b="0" i="0" dirty="0">
                <a:solidFill>
                  <a:srgbClr val="000088"/>
                </a:solidFill>
                <a:effectLst/>
                <a:latin typeface="CourierNewPSMT"/>
              </a:rPr>
              <a:t>end</a:t>
            </a:r>
            <a:r>
              <a:rPr lang="en-US" b="0" i="0" dirty="0">
                <a:solidFill>
                  <a:srgbClr val="555555"/>
                </a:solidFill>
                <a:effectLst/>
                <a:latin typeface="CourierNewPSMT"/>
              </a:rPr>
              <a:t>=</a:t>
            </a:r>
            <a:r>
              <a:rPr lang="en-US" b="0" i="0" dirty="0">
                <a:solidFill>
                  <a:srgbClr val="CC3300"/>
                </a:solidFill>
                <a:effectLst/>
                <a:latin typeface="CourierNewPSMT"/>
              </a:rPr>
              <a:t>' '</a:t>
            </a:r>
            <a:r>
              <a:rPr lang="en-US" b="0" i="0" dirty="0">
                <a:solidFill>
                  <a:srgbClr val="000000"/>
                </a:solidFill>
                <a:effectLst/>
                <a:latin typeface="CourierNewPSMT"/>
              </a:rPr>
              <a:t>)</a:t>
            </a:r>
            <a:r>
              <a:rPr lang="en-US" dirty="0"/>
              <a:t> </a:t>
            </a:r>
            <a:br>
              <a:rPr lang="en-US" sz="1200" dirty="0"/>
            </a:br>
            <a:r>
              <a:rPr lang="en-US" sz="1200" dirty="0"/>
              <a:t> </a:t>
            </a:r>
            <a:r>
              <a:rPr lang="en-US" sz="1200" b="0" i="0" dirty="0">
                <a:solidFill>
                  <a:srgbClr val="404040"/>
                </a:solidFill>
                <a:effectLst/>
                <a:latin typeface="CourierNewPSMT"/>
              </a:rPr>
              <a:t>0.8314 0.9017 0.9227 0.9349 0.9438 0.9501 0.9535 0.9564 0.9594 0.9618 0.9613</a:t>
            </a:r>
            <a:br>
              <a:rPr lang="en-US" sz="1200" b="0" i="0" dirty="0">
                <a:solidFill>
                  <a:srgbClr val="404040"/>
                </a:solidFill>
                <a:effectLst/>
                <a:latin typeface="CourierNewPSMT"/>
              </a:rPr>
            </a:br>
            <a:r>
              <a:rPr lang="en-US" sz="1200" b="0" i="0" dirty="0">
                <a:solidFill>
                  <a:srgbClr val="404040"/>
                </a:solidFill>
                <a:effectLst/>
                <a:latin typeface="CourierNewPSMT"/>
              </a:rPr>
              <a:t>&gt; 0.9638 0.9643 0.9652 0.9662 0.9677 0.9687 0.9691 0.9691 0.9696</a:t>
            </a:r>
            <a:r>
              <a:rPr lang="en-US" sz="1200" dirty="0"/>
              <a:t> </a:t>
            </a:r>
          </a:p>
        </p:txBody>
      </p:sp>
      <p:grpSp>
        <p:nvGrpSpPr>
          <p:cNvPr id="17" name="Google Shape;1279;p40">
            <a:extLst>
              <a:ext uri="{FF2B5EF4-FFF2-40B4-BE49-F238E27FC236}">
                <a16:creationId xmlns:a16="http://schemas.microsoft.com/office/drawing/2014/main" id="{1B2BCF25-C0C9-4DEC-9FFB-9DD048ED50C8}"/>
              </a:ext>
            </a:extLst>
          </p:cNvPr>
          <p:cNvGrpSpPr/>
          <p:nvPr/>
        </p:nvGrpSpPr>
        <p:grpSpPr>
          <a:xfrm rot="1726169">
            <a:off x="8330461" y="3597394"/>
            <a:ext cx="2316665" cy="1136630"/>
            <a:chOff x="4697000" y="3525875"/>
            <a:chExt cx="1131500" cy="555150"/>
          </a:xfrm>
        </p:grpSpPr>
        <p:sp>
          <p:nvSpPr>
            <p:cNvPr id="18" name="Google Shape;1280;p40">
              <a:extLst>
                <a:ext uri="{FF2B5EF4-FFF2-40B4-BE49-F238E27FC236}">
                  <a16:creationId xmlns:a16="http://schemas.microsoft.com/office/drawing/2014/main" id="{901F67E8-F1E4-4DBE-8F79-FF93FD6E1898}"/>
                </a:ext>
              </a:extLst>
            </p:cNvPr>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81;p40">
              <a:extLst>
                <a:ext uri="{FF2B5EF4-FFF2-40B4-BE49-F238E27FC236}">
                  <a16:creationId xmlns:a16="http://schemas.microsoft.com/office/drawing/2014/main" id="{7A818B46-CF8B-4C59-A735-3FEFDAE0A19C}"/>
                </a:ext>
              </a:extLst>
            </p:cNvPr>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82;p40">
              <a:extLst>
                <a:ext uri="{FF2B5EF4-FFF2-40B4-BE49-F238E27FC236}">
                  <a16:creationId xmlns:a16="http://schemas.microsoft.com/office/drawing/2014/main" id="{CABCBDDF-EAF7-4BEA-8FED-9ED35B35E818}"/>
                </a:ext>
              </a:extLst>
            </p:cNvPr>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83;p40">
              <a:extLst>
                <a:ext uri="{FF2B5EF4-FFF2-40B4-BE49-F238E27FC236}">
                  <a16:creationId xmlns:a16="http://schemas.microsoft.com/office/drawing/2014/main" id="{C618B788-3103-48A5-9E20-F69396084348}"/>
                </a:ext>
              </a:extLst>
            </p:cNvPr>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84;p40">
              <a:extLst>
                <a:ext uri="{FF2B5EF4-FFF2-40B4-BE49-F238E27FC236}">
                  <a16:creationId xmlns:a16="http://schemas.microsoft.com/office/drawing/2014/main" id="{AF5EB9D6-F8B5-4E24-AE43-3936924E68D6}"/>
                </a:ext>
              </a:extLst>
            </p:cNvPr>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5;p40">
              <a:extLst>
                <a:ext uri="{FF2B5EF4-FFF2-40B4-BE49-F238E27FC236}">
                  <a16:creationId xmlns:a16="http://schemas.microsoft.com/office/drawing/2014/main" id="{7C2DFC18-E811-4D5F-9C57-4DF0F504C64C}"/>
                </a:ext>
              </a:extLst>
            </p:cNvPr>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6;p40">
              <a:extLst>
                <a:ext uri="{FF2B5EF4-FFF2-40B4-BE49-F238E27FC236}">
                  <a16:creationId xmlns:a16="http://schemas.microsoft.com/office/drawing/2014/main" id="{56E1241B-6226-402F-B09E-76DBF46A6EC1}"/>
                </a:ext>
              </a:extLst>
            </p:cNvPr>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7;p40">
              <a:extLst>
                <a:ext uri="{FF2B5EF4-FFF2-40B4-BE49-F238E27FC236}">
                  <a16:creationId xmlns:a16="http://schemas.microsoft.com/office/drawing/2014/main" id="{1A88C5E8-F926-4D25-AFF8-8D328B5731AD}"/>
                </a:ext>
              </a:extLst>
            </p:cNvPr>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8;p40">
              <a:extLst>
                <a:ext uri="{FF2B5EF4-FFF2-40B4-BE49-F238E27FC236}">
                  <a16:creationId xmlns:a16="http://schemas.microsoft.com/office/drawing/2014/main" id="{C8401567-F1C3-4CA1-8389-2DB3F463875A}"/>
                </a:ext>
              </a:extLst>
            </p:cNvPr>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9;p40">
              <a:extLst>
                <a:ext uri="{FF2B5EF4-FFF2-40B4-BE49-F238E27FC236}">
                  <a16:creationId xmlns:a16="http://schemas.microsoft.com/office/drawing/2014/main" id="{8CF8B894-2847-4B58-9B72-93E4B122080D}"/>
                </a:ext>
              </a:extLst>
            </p:cNvPr>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90;p40">
              <a:extLst>
                <a:ext uri="{FF2B5EF4-FFF2-40B4-BE49-F238E27FC236}">
                  <a16:creationId xmlns:a16="http://schemas.microsoft.com/office/drawing/2014/main" id="{DCB4D553-0BB0-4DA4-8172-D35E995487C6}"/>
                </a:ext>
              </a:extLst>
            </p:cNvPr>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91;p40">
              <a:extLst>
                <a:ext uri="{FF2B5EF4-FFF2-40B4-BE49-F238E27FC236}">
                  <a16:creationId xmlns:a16="http://schemas.microsoft.com/office/drawing/2014/main" id="{1BC2081D-8FF3-40AA-975A-16BDCD82848B}"/>
                </a:ext>
              </a:extLst>
            </p:cNvPr>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92;p40">
              <a:extLst>
                <a:ext uri="{FF2B5EF4-FFF2-40B4-BE49-F238E27FC236}">
                  <a16:creationId xmlns:a16="http://schemas.microsoft.com/office/drawing/2014/main" id="{CB09C67D-8B93-4D02-AE91-6FB7CA5EE119}"/>
                </a:ext>
              </a:extLst>
            </p:cNvPr>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93;p40">
              <a:extLst>
                <a:ext uri="{FF2B5EF4-FFF2-40B4-BE49-F238E27FC236}">
                  <a16:creationId xmlns:a16="http://schemas.microsoft.com/office/drawing/2014/main" id="{E7A86244-7808-4EF7-AFC6-0549D3F76662}"/>
                </a:ext>
              </a:extLst>
            </p:cNvPr>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94;p40">
              <a:extLst>
                <a:ext uri="{FF2B5EF4-FFF2-40B4-BE49-F238E27FC236}">
                  <a16:creationId xmlns:a16="http://schemas.microsoft.com/office/drawing/2014/main" id="{948C3740-EE16-4B6A-9160-EB598EBE3EE9}"/>
                </a:ext>
              </a:extLst>
            </p:cNvPr>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3421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7950" y="0"/>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Tối</a:t>
            </a:r>
            <a:r>
              <a:rPr lang="en-US" dirty="0"/>
              <a:t> </a:t>
            </a:r>
            <a:r>
              <a:rPr lang="en-US" dirty="0" err="1"/>
              <a:t>ưu</a:t>
            </a:r>
            <a:r>
              <a:rPr lang="en-US" dirty="0"/>
              <a:t> </a:t>
            </a:r>
            <a:r>
              <a:rPr lang="en-US" dirty="0" err="1"/>
              <a:t>hóa</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27704" y="548882"/>
            <a:ext cx="3782961" cy="1785104"/>
          </a:xfrm>
          <a:prstGeom prst="rect">
            <a:avLst/>
          </a:prstGeom>
          <a:noFill/>
        </p:spPr>
        <p:txBody>
          <a:bodyPr wrap="square">
            <a:spAutoFit/>
          </a:bodyPr>
          <a:lstStyle/>
          <a:p>
            <a:pPr marR="0" algn="just" rtl="0">
              <a:spcBef>
                <a:spcPts val="0"/>
              </a:spcBef>
              <a:spcAft>
                <a:spcPts val="0"/>
              </a:spcAft>
            </a:pPr>
            <a:r>
              <a:rPr lang="en-US" sz="1600" dirty="0">
                <a:effectLst/>
                <a:latin typeface="Muli"/>
                <a:cs typeface="Arial" panose="020B0604020202020204" pitchFamily="34" charset="0"/>
              </a:rPr>
              <a:t>Module </a:t>
            </a:r>
            <a:r>
              <a:rPr lang="vi-VN" sz="1600" dirty="0">
                <a:solidFill>
                  <a:srgbClr val="000088"/>
                </a:solidFill>
                <a:effectLst/>
                <a:latin typeface="Muli"/>
                <a:cs typeface="Arial" panose="020B0604020202020204" pitchFamily="34" charset="0"/>
              </a:rPr>
              <a:t>nn.Linear </a:t>
            </a:r>
            <a:r>
              <a:rPr lang="en-US" sz="1600" dirty="0" err="1">
                <a:effectLst/>
                <a:latin typeface="Muli"/>
                <a:cs typeface="Arial" panose="020B0604020202020204" pitchFamily="34" charset="0"/>
              </a:rPr>
              <a:t>có</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vai</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trò</a:t>
            </a:r>
            <a:r>
              <a:rPr lang="vi-VN" sz="1600" dirty="0">
                <a:effectLst/>
                <a:latin typeface="Muli"/>
                <a:cs typeface="Arial" panose="020B0604020202020204" pitchFamily="34" charset="0"/>
              </a:rPr>
              <a:t> tương tự như </a:t>
            </a:r>
            <a:r>
              <a:rPr lang="en-US" sz="1600" dirty="0" err="1">
                <a:effectLst/>
                <a:latin typeface="Muli"/>
                <a:cs typeface="Arial" panose="020B0604020202020204" pitchFamily="34" charset="0"/>
              </a:rPr>
              <a:t>hàm</a:t>
            </a:r>
            <a:r>
              <a:rPr lang="en-US" sz="1600" dirty="0">
                <a:effectLst/>
                <a:latin typeface="Muli"/>
                <a:cs typeface="Arial" panose="020B0604020202020204" pitchFamily="34" charset="0"/>
              </a:rPr>
              <a:t> </a:t>
            </a:r>
            <a:r>
              <a:rPr lang="vi-VN" sz="1600" dirty="0">
                <a:solidFill>
                  <a:srgbClr val="000088"/>
                </a:solidFill>
                <a:effectLst/>
                <a:latin typeface="Muli"/>
                <a:cs typeface="Arial" panose="020B0604020202020204" pitchFamily="34" charset="0"/>
              </a:rPr>
              <a:t>init_params </a:t>
            </a:r>
            <a:r>
              <a:rPr lang="en-US" sz="1600" dirty="0" err="1">
                <a:effectLst/>
                <a:latin typeface="Muli"/>
                <a:cs typeface="Arial" panose="020B0604020202020204" pitchFamily="34" charset="0"/>
              </a:rPr>
              <a:t>và</a:t>
            </a:r>
            <a:r>
              <a:rPr lang="en-US" sz="1600" dirty="0">
                <a:effectLst/>
                <a:latin typeface="Muli"/>
                <a:cs typeface="Arial" panose="020B0604020202020204" pitchFamily="34" charset="0"/>
              </a:rPr>
              <a:t> </a:t>
            </a:r>
            <a:r>
              <a:rPr lang="en-US" sz="1600" dirty="0">
                <a:solidFill>
                  <a:srgbClr val="000088"/>
                </a:solidFill>
                <a:effectLst/>
                <a:latin typeface="Muli"/>
                <a:cs typeface="Arial" panose="020B0604020202020204" pitchFamily="34" charset="0"/>
              </a:rPr>
              <a:t>linear1</a:t>
            </a:r>
            <a:r>
              <a:rPr lang="en-US" sz="1600" dirty="0">
                <a:effectLst/>
                <a:latin typeface="Muli"/>
                <a:cs typeface="Arial" panose="020B0604020202020204" pitchFamily="34" charset="0"/>
              </a:rPr>
              <a:t> </a:t>
            </a:r>
            <a:r>
              <a:rPr lang="en-US" sz="1600" dirty="0" err="1">
                <a:latin typeface="Muli"/>
                <a:cs typeface="Arial" panose="020B0604020202020204" pitchFamily="34" charset="0"/>
              </a:rPr>
              <a:t>cùng</a:t>
            </a:r>
            <a:r>
              <a:rPr lang="en-US" sz="1600" dirty="0">
                <a:latin typeface="Muli"/>
                <a:cs typeface="Arial" panose="020B0604020202020204" pitchFamily="34" charset="0"/>
              </a:rPr>
              <a:t> </a:t>
            </a:r>
            <a:r>
              <a:rPr lang="en-US" sz="1600" dirty="0" err="1">
                <a:latin typeface="Muli"/>
                <a:cs typeface="Arial" panose="020B0604020202020204" pitchFamily="34" charset="0"/>
              </a:rPr>
              <a:t>nhau</a:t>
            </a:r>
            <a:r>
              <a:rPr lang="vi-VN" sz="1600" dirty="0">
                <a:effectLst/>
                <a:latin typeface="Muli"/>
                <a:cs typeface="Arial" panose="020B0604020202020204" pitchFamily="34" charset="0"/>
              </a:rPr>
              <a:t>. Nó chứa cả trọng số và </a:t>
            </a:r>
            <a:r>
              <a:rPr lang="en-US" sz="1600" dirty="0">
                <a:effectLst/>
                <a:latin typeface="Muli"/>
                <a:cs typeface="Arial" panose="020B0604020202020204" pitchFamily="34" charset="0"/>
              </a:rPr>
              <a:t>bias </a:t>
            </a:r>
            <a:r>
              <a:rPr lang="vi-VN" sz="1600" dirty="0">
                <a:effectLst/>
                <a:latin typeface="Muli"/>
                <a:cs typeface="Arial" panose="020B0604020202020204" pitchFamily="34" charset="0"/>
              </a:rPr>
              <a:t>trong một lớp duy nhất</a:t>
            </a:r>
            <a:r>
              <a:rPr lang="en-US" sz="1600" dirty="0">
                <a:latin typeface="Muli"/>
                <a:cs typeface="Arial" panose="020B0604020202020204" pitchFamily="34" charset="0"/>
              </a:rPr>
              <a:t>, </a:t>
            </a:r>
            <a:r>
              <a:rPr lang="vi-VN" sz="1600" dirty="0">
                <a:effectLst/>
                <a:latin typeface="Muli"/>
                <a:cs typeface="Arial" panose="020B0604020202020204" pitchFamily="34" charset="0"/>
              </a:rPr>
              <a:t>những tham số </a:t>
            </a:r>
            <a:r>
              <a:rPr lang="en-US" sz="1600" dirty="0" err="1">
                <a:effectLst/>
                <a:latin typeface="Muli"/>
                <a:cs typeface="Arial" panose="020B0604020202020204" pitchFamily="34" charset="0"/>
              </a:rPr>
              <a:t>dùng</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cho</a:t>
            </a:r>
            <a:r>
              <a:rPr lang="en-US" sz="1600" dirty="0">
                <a:effectLst/>
                <a:latin typeface="Muli"/>
                <a:cs typeface="Arial" panose="020B0604020202020204" pitchFamily="34" charset="0"/>
              </a:rPr>
              <a:t> </a:t>
            </a:r>
            <a:r>
              <a:rPr lang="vi-VN" sz="1600" dirty="0">
                <a:effectLst/>
                <a:latin typeface="Muli"/>
                <a:cs typeface="Arial" panose="020B0604020202020204" pitchFamily="34" charset="0"/>
              </a:rPr>
              <a:t>huấn luyện</a:t>
            </a:r>
            <a:r>
              <a:rPr lang="en-US" sz="1600" dirty="0">
                <a:latin typeface="Muli"/>
                <a:cs typeface="Arial" panose="020B0604020202020204" pitchFamily="34" charset="0"/>
              </a:rPr>
              <a:t> </a:t>
            </a:r>
            <a:r>
              <a:rPr lang="en-US" sz="1600" dirty="0" err="1">
                <a:latin typeface="Muli"/>
                <a:cs typeface="Arial" panose="020B0604020202020204" pitchFamily="34" charset="0"/>
              </a:rPr>
              <a:t>được</a:t>
            </a:r>
            <a:r>
              <a:rPr lang="en-US" sz="1600" dirty="0">
                <a:latin typeface="Muli"/>
                <a:cs typeface="Arial" panose="020B0604020202020204" pitchFamily="34" charset="0"/>
              </a:rPr>
              <a:t> </a:t>
            </a:r>
            <a:r>
              <a:rPr lang="en-US" sz="1600" dirty="0" err="1">
                <a:latin typeface="Muli"/>
                <a:cs typeface="Arial" panose="020B0604020202020204" pitchFamily="34" charset="0"/>
              </a:rPr>
              <a:t>gọi</a:t>
            </a:r>
            <a:r>
              <a:rPr lang="en-US" sz="1600" dirty="0">
                <a:latin typeface="Muli"/>
                <a:cs typeface="Arial" panose="020B0604020202020204" pitchFamily="34" charset="0"/>
              </a:rPr>
              <a:t> </a:t>
            </a:r>
            <a:r>
              <a:rPr lang="vi-VN" sz="1600" dirty="0">
                <a:effectLst/>
                <a:latin typeface="Muli"/>
                <a:cs typeface="Arial" panose="020B0604020202020204" pitchFamily="34" charset="0"/>
              </a:rPr>
              <a:t>qua </a:t>
            </a:r>
            <a:r>
              <a:rPr lang="en-US" sz="1600" dirty="0">
                <a:effectLst/>
                <a:latin typeface="Muli"/>
                <a:cs typeface="Arial" panose="020B0604020202020204" pitchFamily="34" charset="0"/>
              </a:rPr>
              <a:t>method </a:t>
            </a:r>
            <a:r>
              <a:rPr lang="en-US" sz="1600" dirty="0">
                <a:solidFill>
                  <a:srgbClr val="000088"/>
                </a:solidFill>
                <a:effectLst/>
                <a:latin typeface="Muli"/>
                <a:cs typeface="Arial" panose="020B0604020202020204" pitchFamily="34" charset="0"/>
              </a:rPr>
              <a:t>parameter()</a:t>
            </a:r>
            <a:r>
              <a:rPr lang="en-US" sz="1600" dirty="0">
                <a:solidFill>
                  <a:srgbClr val="000088"/>
                </a:solidFill>
                <a:latin typeface="Muli"/>
                <a:cs typeface="Arial" panose="020B0604020202020204" pitchFamily="34" charset="0"/>
              </a:rPr>
              <a:t>.</a:t>
            </a:r>
          </a:p>
          <a:p>
            <a:pPr algn="just"/>
            <a:r>
              <a:rPr lang="en-US" sz="1600" dirty="0">
                <a:latin typeface="Muli"/>
                <a:cs typeface="Arial" panose="020B0604020202020204" pitchFamily="34" charset="0"/>
              </a:rPr>
              <a:t>Class </a:t>
            </a:r>
            <a:r>
              <a:rPr lang="en-US" sz="1600" dirty="0" err="1">
                <a:latin typeface="Muli"/>
                <a:cs typeface="Arial" panose="020B0604020202020204" pitchFamily="34" charset="0"/>
              </a:rPr>
              <a:t>được</a:t>
            </a:r>
            <a:r>
              <a:rPr lang="en-US" sz="1600" dirty="0">
                <a:latin typeface="Muli"/>
                <a:cs typeface="Arial" panose="020B0604020202020204" pitchFamily="34" charset="0"/>
              </a:rPr>
              <a:t> </a:t>
            </a:r>
            <a:r>
              <a:rPr lang="en-US" sz="1600" dirty="0" err="1">
                <a:latin typeface="Muli"/>
                <a:cs typeface="Arial" panose="020B0604020202020204" pitchFamily="34" charset="0"/>
              </a:rPr>
              <a:t>dùng</a:t>
            </a:r>
            <a:r>
              <a:rPr lang="en-US" sz="1600" dirty="0">
                <a:latin typeface="Muli"/>
                <a:cs typeface="Arial" panose="020B0604020202020204" pitchFamily="34" charset="0"/>
              </a:rPr>
              <a:t> </a:t>
            </a:r>
            <a:r>
              <a:rPr lang="en-US" sz="1600" dirty="0" err="1">
                <a:latin typeface="Muli"/>
                <a:cs typeface="Arial" panose="020B0604020202020204" pitchFamily="34" charset="0"/>
              </a:rPr>
              <a:t>cho</a:t>
            </a:r>
            <a:r>
              <a:rPr lang="en-US" sz="1600" dirty="0">
                <a:latin typeface="Muli"/>
                <a:cs typeface="Arial" panose="020B0604020202020204" pitchFamily="34" charset="0"/>
              </a:rPr>
              <a:t> </a:t>
            </a:r>
            <a:r>
              <a:rPr lang="en-US" sz="1600" dirty="0" err="1">
                <a:latin typeface="Muli"/>
                <a:cs typeface="Arial" panose="020B0604020202020204" pitchFamily="34" charset="0"/>
              </a:rPr>
              <a:t>việc</a:t>
            </a:r>
            <a:r>
              <a:rPr lang="en-US" sz="1600" dirty="0">
                <a:latin typeface="Muli"/>
                <a:cs typeface="Arial" panose="020B0604020202020204" pitchFamily="34" charset="0"/>
              </a:rPr>
              <a:t> </a:t>
            </a:r>
            <a:r>
              <a:rPr lang="en-US" sz="1600" dirty="0" err="1">
                <a:latin typeface="Muli"/>
                <a:cs typeface="Arial" panose="020B0604020202020204" pitchFamily="34" charset="0"/>
              </a:rPr>
              <a:t>tối</a:t>
            </a:r>
            <a:r>
              <a:rPr lang="en-US" sz="1600" dirty="0">
                <a:latin typeface="Muli"/>
                <a:cs typeface="Arial" panose="020B0604020202020204" pitchFamily="34" charset="0"/>
              </a:rPr>
              <a:t> </a:t>
            </a:r>
            <a:r>
              <a:rPr lang="en-US" sz="1600" dirty="0" err="1">
                <a:latin typeface="Muli"/>
                <a:cs typeface="Arial" panose="020B0604020202020204" pitchFamily="34" charset="0"/>
              </a:rPr>
              <a:t>ưu</a:t>
            </a:r>
            <a:r>
              <a:rPr lang="en-US" sz="1600" dirty="0">
                <a:latin typeface="Muli"/>
                <a:cs typeface="Arial" panose="020B0604020202020204" pitchFamily="34" charset="0"/>
              </a:rPr>
              <a:t> </a:t>
            </a:r>
            <a:r>
              <a:rPr lang="en-US" sz="1600" dirty="0" err="1">
                <a:latin typeface="Muli"/>
                <a:cs typeface="Arial" panose="020B0604020202020204" pitchFamily="34" charset="0"/>
              </a:rPr>
              <a:t>hóa</a:t>
            </a:r>
            <a:r>
              <a:rPr lang="en-US" sz="1600" dirty="0">
                <a:latin typeface="Muli"/>
                <a:cs typeface="Arial" panose="020B0604020202020204" pitchFamily="34" charset="0"/>
              </a:rPr>
              <a:t>:</a:t>
            </a:r>
          </a:p>
          <a:p>
            <a:pPr marR="0" algn="just" rtl="0">
              <a:spcBef>
                <a:spcPts val="0"/>
              </a:spcBef>
              <a:spcAft>
                <a:spcPts val="0"/>
              </a:spcAft>
            </a:pPr>
            <a:endParaRPr lang="en-US" dirty="0">
              <a:effectLst/>
              <a:latin typeface="Muli"/>
              <a:cs typeface="Arial" panose="020B0604020202020204" pitchFamily="34" charset="0"/>
            </a:endParaRPr>
          </a:p>
        </p:txBody>
      </p:sp>
      <p:sp>
        <p:nvSpPr>
          <p:cNvPr id="7" name="TextBox 6">
            <a:extLst>
              <a:ext uri="{FF2B5EF4-FFF2-40B4-BE49-F238E27FC236}">
                <a16:creationId xmlns:a16="http://schemas.microsoft.com/office/drawing/2014/main" id="{A56CF9D3-26DC-421E-BFBF-69E567299B44}"/>
              </a:ext>
            </a:extLst>
          </p:cNvPr>
          <p:cNvSpPr txBox="1"/>
          <p:nvPr/>
        </p:nvSpPr>
        <p:spPr>
          <a:xfrm>
            <a:off x="4443713" y="600144"/>
            <a:ext cx="4383074" cy="1415772"/>
          </a:xfrm>
          <a:prstGeom prst="rect">
            <a:avLst/>
          </a:prstGeom>
          <a:noFill/>
        </p:spPr>
        <p:txBody>
          <a:bodyPr wrap="square">
            <a:spAutoFit/>
          </a:bodyPr>
          <a:lstStyle/>
          <a:p>
            <a:r>
              <a:rPr lang="en-US" b="0" i="0" dirty="0" err="1">
                <a:solidFill>
                  <a:srgbClr val="000088"/>
                </a:solidFill>
                <a:effectLst/>
                <a:latin typeface="CourierNewPSMT"/>
              </a:rPr>
              <a:t>linear_model</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err="1">
                <a:solidFill>
                  <a:srgbClr val="000088"/>
                </a:solidFill>
                <a:effectLst/>
                <a:latin typeface="CourierNewPSMT"/>
              </a:rPr>
              <a:t>nn</a:t>
            </a:r>
            <a:r>
              <a:rPr lang="en-US" b="0" i="0" dirty="0" err="1">
                <a:solidFill>
                  <a:srgbClr val="555555"/>
                </a:solidFill>
                <a:effectLst/>
                <a:latin typeface="CourierNewPSMT"/>
              </a:rPr>
              <a:t>.</a:t>
            </a:r>
            <a:r>
              <a:rPr lang="en-US" b="0" i="0" dirty="0" err="1">
                <a:solidFill>
                  <a:srgbClr val="000088"/>
                </a:solidFill>
                <a:effectLst/>
                <a:latin typeface="CourierNewPSMT"/>
              </a:rPr>
              <a:t>Linear</a:t>
            </a:r>
            <a:r>
              <a:rPr lang="en-US" b="0" i="0" dirty="0">
                <a:solidFill>
                  <a:srgbClr val="000000"/>
                </a:solidFill>
                <a:effectLst/>
                <a:latin typeface="CourierNewPSMT"/>
              </a:rPr>
              <a:t>(</a:t>
            </a:r>
            <a:r>
              <a:rPr lang="en-US" b="0" i="0" dirty="0">
                <a:solidFill>
                  <a:srgbClr val="FF6600"/>
                </a:solidFill>
                <a:effectLst/>
                <a:latin typeface="CourierNewPSMT"/>
              </a:rPr>
              <a:t>28</a:t>
            </a:r>
            <a:r>
              <a:rPr lang="en-US" b="0" i="0" dirty="0">
                <a:solidFill>
                  <a:srgbClr val="555555"/>
                </a:solidFill>
                <a:effectLst/>
                <a:latin typeface="CourierNewPSMT"/>
              </a:rPr>
              <a:t>*</a:t>
            </a:r>
            <a:r>
              <a:rPr lang="en-US" b="0" i="0" dirty="0">
                <a:solidFill>
                  <a:srgbClr val="FF6600"/>
                </a:solidFill>
                <a:effectLst/>
                <a:latin typeface="CourierNewPSMT"/>
              </a:rPr>
              <a:t>28</a:t>
            </a:r>
            <a:r>
              <a:rPr lang="en-US" b="0" i="0" dirty="0">
                <a:solidFill>
                  <a:srgbClr val="000000"/>
                </a:solidFill>
                <a:effectLst/>
                <a:latin typeface="CourierNewPSMT"/>
              </a:rPr>
              <a:t>,</a:t>
            </a:r>
            <a:r>
              <a:rPr lang="en-US" b="0" i="0" dirty="0">
                <a:solidFill>
                  <a:srgbClr val="FF6600"/>
                </a:solidFill>
                <a:effectLst/>
                <a:latin typeface="CourierNewPSMT"/>
              </a:rPr>
              <a:t>1</a:t>
            </a:r>
            <a:r>
              <a:rPr lang="en-US" b="0" i="0" dirty="0">
                <a:solidFill>
                  <a:srgbClr val="000000"/>
                </a:solidFill>
                <a:effectLst/>
                <a:latin typeface="CourierNewPSMT"/>
              </a:rPr>
              <a:t>)</a:t>
            </a:r>
          </a:p>
          <a:p>
            <a:r>
              <a:rPr lang="en-US" b="0" i="0" dirty="0" err="1">
                <a:solidFill>
                  <a:srgbClr val="000088"/>
                </a:solidFill>
                <a:effectLst/>
                <a:latin typeface="CourierNewPSMT"/>
              </a:rPr>
              <a:t>w</a:t>
            </a:r>
            <a:r>
              <a:rPr lang="en-US" b="0" i="0" dirty="0" err="1">
                <a:solidFill>
                  <a:srgbClr val="000000"/>
                </a:solidFill>
                <a:effectLst/>
                <a:latin typeface="CourierNewPSMT"/>
              </a:rPr>
              <a:t>,</a:t>
            </a:r>
            <a:r>
              <a:rPr lang="en-US" b="0" i="0" dirty="0" err="1">
                <a:solidFill>
                  <a:srgbClr val="000088"/>
                </a:solidFill>
                <a:effectLst/>
                <a:latin typeface="CourierNewPSMT"/>
              </a:rPr>
              <a:t>b</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err="1">
                <a:solidFill>
                  <a:srgbClr val="000088"/>
                </a:solidFill>
                <a:effectLst/>
                <a:latin typeface="CourierNewPSMT"/>
              </a:rPr>
              <a:t>linear_model</a:t>
            </a:r>
            <a:r>
              <a:rPr lang="en-US" b="0" i="0" dirty="0" err="1">
                <a:solidFill>
                  <a:srgbClr val="555555"/>
                </a:solidFill>
                <a:effectLst/>
                <a:latin typeface="CourierNewPSMT"/>
              </a:rPr>
              <a:t>.</a:t>
            </a:r>
            <a:r>
              <a:rPr lang="en-US" b="0" i="0" dirty="0" err="1">
                <a:solidFill>
                  <a:srgbClr val="000088"/>
                </a:solidFill>
                <a:effectLst/>
                <a:latin typeface="CourierNewPSMT"/>
              </a:rPr>
              <a:t>parameters</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err="1">
                <a:solidFill>
                  <a:srgbClr val="000088"/>
                </a:solidFill>
                <a:effectLst/>
                <a:latin typeface="CourierNewPSMT"/>
              </a:rPr>
              <a:t>w</a:t>
            </a:r>
            <a:r>
              <a:rPr lang="en-US" b="0" i="0" dirty="0" err="1">
                <a:solidFill>
                  <a:srgbClr val="555555"/>
                </a:solidFill>
                <a:effectLst/>
                <a:latin typeface="CourierNewPSMT"/>
              </a:rPr>
              <a:t>.</a:t>
            </a:r>
            <a:r>
              <a:rPr lang="en-US" b="0" i="0" dirty="0" err="1">
                <a:solidFill>
                  <a:srgbClr val="000088"/>
                </a:solidFill>
                <a:effectLst/>
                <a:latin typeface="CourierNewPSMT"/>
              </a:rPr>
              <a:t>shape</a:t>
            </a:r>
            <a:r>
              <a:rPr lang="en-US" b="0" i="0" dirty="0" err="1">
                <a:solidFill>
                  <a:srgbClr val="000000"/>
                </a:solidFill>
                <a:effectLst/>
                <a:latin typeface="CourierNewPSMT"/>
              </a:rPr>
              <a:t>,</a:t>
            </a:r>
            <a:r>
              <a:rPr lang="en-US" b="0" i="0" dirty="0" err="1">
                <a:solidFill>
                  <a:srgbClr val="000088"/>
                </a:solidFill>
                <a:effectLst/>
                <a:latin typeface="CourierNewPSMT"/>
              </a:rPr>
              <a:t>b</a:t>
            </a:r>
            <a:r>
              <a:rPr lang="en-US" b="0" i="0" dirty="0" err="1">
                <a:solidFill>
                  <a:srgbClr val="555555"/>
                </a:solidFill>
                <a:effectLst/>
                <a:latin typeface="CourierNewPSMT"/>
              </a:rPr>
              <a:t>.</a:t>
            </a:r>
            <a:r>
              <a:rPr lang="en-US" b="0" i="0" dirty="0" err="1">
                <a:solidFill>
                  <a:srgbClr val="000088"/>
                </a:solidFill>
                <a:effectLst/>
                <a:latin typeface="CourierNewPSMT"/>
              </a:rPr>
              <a:t>shape</a:t>
            </a:r>
            <a:br>
              <a:rPr lang="en-US" b="0" i="0" dirty="0">
                <a:solidFill>
                  <a:srgbClr val="000088"/>
                </a:solidFill>
                <a:effectLst/>
                <a:latin typeface="CourierNewPSMT"/>
              </a:rPr>
            </a:br>
            <a:endParaRPr lang="en-US" b="0" i="0" dirty="0">
              <a:solidFill>
                <a:srgbClr val="000088"/>
              </a:solidFill>
              <a:effectLst/>
              <a:latin typeface="CourierNewPSMT"/>
            </a:endParaRPr>
          </a:p>
          <a:p>
            <a:r>
              <a:rPr lang="en-US" b="0" i="0" dirty="0">
                <a:solidFill>
                  <a:srgbClr val="404040"/>
                </a:solidFill>
                <a:effectLst/>
                <a:latin typeface="CourierNewPSMT"/>
              </a:rPr>
              <a:t>(</a:t>
            </a:r>
            <a:r>
              <a:rPr lang="en-US" b="0" i="0" dirty="0" err="1">
                <a:solidFill>
                  <a:srgbClr val="404040"/>
                </a:solidFill>
                <a:effectLst/>
                <a:latin typeface="CourierNewPSMT"/>
              </a:rPr>
              <a:t>torch.Size</a:t>
            </a:r>
            <a:r>
              <a:rPr lang="en-US" b="0" i="0" dirty="0">
                <a:solidFill>
                  <a:srgbClr val="404040"/>
                </a:solidFill>
                <a:effectLst/>
                <a:latin typeface="CourierNewPSMT"/>
              </a:rPr>
              <a:t>([1, 784]), </a:t>
            </a:r>
            <a:r>
              <a:rPr lang="en-US" b="0" i="0" dirty="0" err="1">
                <a:solidFill>
                  <a:srgbClr val="404040"/>
                </a:solidFill>
                <a:effectLst/>
                <a:latin typeface="CourierNewPSMT"/>
              </a:rPr>
              <a:t>torch.Size</a:t>
            </a:r>
            <a:r>
              <a:rPr lang="en-US" b="0" i="0" dirty="0">
                <a:solidFill>
                  <a:srgbClr val="404040"/>
                </a:solidFill>
                <a:effectLst/>
                <a:latin typeface="CourierNewPSMT"/>
              </a:rPr>
              <a:t>([1]))</a:t>
            </a:r>
            <a:r>
              <a:rPr lang="en-US" dirty="0"/>
              <a:t> </a:t>
            </a:r>
            <a:br>
              <a:rPr lang="en-US" sz="1600" dirty="0"/>
            </a:br>
            <a:endParaRPr lang="en-US" sz="1600" dirty="0"/>
          </a:p>
        </p:txBody>
      </p:sp>
      <p:sp>
        <p:nvSpPr>
          <p:cNvPr id="8" name="TextBox 7">
            <a:extLst>
              <a:ext uri="{FF2B5EF4-FFF2-40B4-BE49-F238E27FC236}">
                <a16:creationId xmlns:a16="http://schemas.microsoft.com/office/drawing/2014/main" id="{962143E2-23FC-45C5-882F-031C06961B33}"/>
              </a:ext>
            </a:extLst>
          </p:cNvPr>
          <p:cNvSpPr txBox="1"/>
          <p:nvPr/>
        </p:nvSpPr>
        <p:spPr>
          <a:xfrm>
            <a:off x="667700" y="2070850"/>
            <a:ext cx="9184223" cy="1815882"/>
          </a:xfrm>
          <a:prstGeom prst="rect">
            <a:avLst/>
          </a:prstGeom>
          <a:noFill/>
        </p:spPr>
        <p:txBody>
          <a:bodyPr wrap="square">
            <a:spAutoFit/>
          </a:bodyPr>
          <a:lstStyle/>
          <a:p>
            <a:r>
              <a:rPr lang="en-US" b="1" i="0" dirty="0">
                <a:solidFill>
                  <a:srgbClr val="006699"/>
                </a:solidFill>
                <a:effectLst/>
                <a:latin typeface="CourierNewPS-BoldMT"/>
              </a:rPr>
              <a:t>class </a:t>
            </a:r>
            <a:r>
              <a:rPr lang="en-US" b="1" i="0" dirty="0" err="1">
                <a:solidFill>
                  <a:srgbClr val="00AA88"/>
                </a:solidFill>
                <a:effectLst/>
                <a:latin typeface="CourierNewPS-BoldMT"/>
              </a:rPr>
              <a:t>BasicOptim</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def </a:t>
            </a:r>
            <a:r>
              <a:rPr lang="en-US" b="0" i="0" dirty="0">
                <a:solidFill>
                  <a:srgbClr val="404040"/>
                </a:solidFill>
                <a:effectLst/>
                <a:latin typeface="CourierNewPSMT"/>
              </a:rPr>
              <a:t>__</a:t>
            </a:r>
            <a:r>
              <a:rPr lang="en-US" b="0" i="0" dirty="0" err="1">
                <a:solidFill>
                  <a:srgbClr val="404040"/>
                </a:solidFill>
                <a:effectLst/>
                <a:latin typeface="CourierNewPSMT"/>
              </a:rPr>
              <a:t>init</a:t>
            </a:r>
            <a:r>
              <a:rPr lang="en-US" b="0" i="0" dirty="0">
                <a:solidFill>
                  <a:srgbClr val="404040"/>
                </a:solidFill>
                <a:effectLst/>
                <a:latin typeface="CourierNewPSMT"/>
              </a:rPr>
              <a:t>__</a:t>
            </a:r>
            <a:r>
              <a:rPr lang="en-US" b="0" i="0" dirty="0">
                <a:solidFill>
                  <a:srgbClr val="000000"/>
                </a:solidFill>
                <a:effectLst/>
                <a:latin typeface="CourierNewPSMT"/>
              </a:rPr>
              <a:t>(</a:t>
            </a:r>
            <a:r>
              <a:rPr lang="en-US" b="0" i="0" dirty="0" err="1">
                <a:solidFill>
                  <a:srgbClr val="336666"/>
                </a:solidFill>
                <a:effectLst/>
                <a:latin typeface="CourierNewPSMT"/>
              </a:rPr>
              <a:t>self</a:t>
            </a:r>
            <a:r>
              <a:rPr lang="en-US" b="0" i="0" dirty="0" err="1">
                <a:solidFill>
                  <a:srgbClr val="000000"/>
                </a:solidFill>
                <a:effectLst/>
                <a:latin typeface="CourierNewPSMT"/>
              </a:rPr>
              <a:t>,</a:t>
            </a:r>
            <a:r>
              <a:rPr lang="en-US" b="0" i="0" dirty="0" err="1">
                <a:solidFill>
                  <a:srgbClr val="000088"/>
                </a:solidFill>
                <a:effectLst/>
                <a:latin typeface="CourierNewPSMT"/>
              </a:rPr>
              <a:t>params</a:t>
            </a:r>
            <a:r>
              <a:rPr lang="en-US" b="0" i="0" dirty="0" err="1">
                <a:solidFill>
                  <a:srgbClr val="000000"/>
                </a:solidFill>
                <a:effectLst/>
                <a:latin typeface="CourierNewPSMT"/>
              </a:rPr>
              <a:t>,</a:t>
            </a:r>
            <a:r>
              <a:rPr lang="en-US" b="0" i="0" dirty="0" err="1">
                <a:solidFill>
                  <a:srgbClr val="000088"/>
                </a:solidFill>
                <a:effectLst/>
                <a:latin typeface="CourierNewPSMT"/>
              </a:rPr>
              <a:t>lr</a:t>
            </a:r>
            <a:r>
              <a:rPr lang="en-US" b="0" i="0" dirty="0">
                <a:solidFill>
                  <a:srgbClr val="000000"/>
                </a:solidFill>
                <a:effectLst/>
                <a:latin typeface="CourierNewPSMT"/>
              </a:rPr>
              <a:t>): </a:t>
            </a:r>
            <a:r>
              <a:rPr lang="en-US" b="0" i="0" dirty="0" err="1">
                <a:solidFill>
                  <a:srgbClr val="336666"/>
                </a:solidFill>
                <a:effectLst/>
                <a:latin typeface="CourierNewPSMT"/>
              </a:rPr>
              <a:t>self</a:t>
            </a:r>
            <a:r>
              <a:rPr lang="en-US" b="0" i="0" dirty="0" err="1">
                <a:solidFill>
                  <a:srgbClr val="555555"/>
                </a:solidFill>
                <a:effectLst/>
                <a:latin typeface="CourierNewPSMT"/>
              </a:rPr>
              <a:t>.</a:t>
            </a:r>
            <a:r>
              <a:rPr lang="en-US" b="0" i="0" dirty="0" err="1">
                <a:solidFill>
                  <a:srgbClr val="000088"/>
                </a:solidFill>
                <a:effectLst/>
                <a:latin typeface="CourierNewPSMT"/>
              </a:rPr>
              <a:t>params</a:t>
            </a:r>
            <a:r>
              <a:rPr lang="en-US" b="0" i="0" dirty="0" err="1">
                <a:solidFill>
                  <a:srgbClr val="000000"/>
                </a:solidFill>
                <a:effectLst/>
                <a:latin typeface="CourierNewPSMT"/>
              </a:rPr>
              <a:t>,</a:t>
            </a:r>
            <a:r>
              <a:rPr lang="en-US" b="0" i="0" dirty="0" err="1">
                <a:solidFill>
                  <a:srgbClr val="336666"/>
                </a:solidFill>
                <a:effectLst/>
                <a:latin typeface="CourierNewPSMT"/>
              </a:rPr>
              <a:t>self</a:t>
            </a:r>
            <a:r>
              <a:rPr lang="en-US" b="0" i="0" dirty="0" err="1">
                <a:solidFill>
                  <a:srgbClr val="555555"/>
                </a:solidFill>
                <a:effectLst/>
                <a:latin typeface="CourierNewPSMT"/>
              </a:rPr>
              <a:t>.</a:t>
            </a:r>
            <a:r>
              <a:rPr lang="en-US" b="0" i="0" dirty="0" err="1">
                <a:solidFill>
                  <a:srgbClr val="000088"/>
                </a:solidFill>
                <a:effectLst/>
                <a:latin typeface="CourierNewPSMT"/>
              </a:rPr>
              <a:t>lr</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a:solidFill>
                  <a:srgbClr val="336666"/>
                </a:solidFill>
                <a:effectLst/>
                <a:latin typeface="CourierNewPSMT"/>
              </a:rPr>
              <a:t>list</a:t>
            </a:r>
            <a:r>
              <a:rPr lang="en-US" b="0" i="0" dirty="0">
                <a:solidFill>
                  <a:srgbClr val="000000"/>
                </a:solidFill>
                <a:effectLst/>
                <a:latin typeface="CourierNewPSMT"/>
              </a:rPr>
              <a:t>(</a:t>
            </a:r>
            <a:r>
              <a:rPr lang="en-US" b="0" i="0" dirty="0">
                <a:solidFill>
                  <a:srgbClr val="000088"/>
                </a:solidFill>
                <a:effectLst/>
                <a:latin typeface="CourierNewPSMT"/>
              </a:rPr>
              <a:t>params</a:t>
            </a:r>
            <a:r>
              <a:rPr lang="en-US" b="0" i="0" dirty="0">
                <a:solidFill>
                  <a:srgbClr val="000000"/>
                </a:solidFill>
                <a:effectLst/>
                <a:latin typeface="CourierNewPSMT"/>
              </a:rPr>
              <a:t>),</a:t>
            </a:r>
            <a:r>
              <a:rPr lang="en-US" b="0" i="0" dirty="0" err="1">
                <a:solidFill>
                  <a:srgbClr val="000088"/>
                </a:solidFill>
                <a:effectLst/>
                <a:latin typeface="CourierNewPSMT"/>
              </a:rPr>
              <a:t>lr</a:t>
            </a:r>
            <a:br>
              <a:rPr lang="en-US" b="0" i="0" dirty="0">
                <a:solidFill>
                  <a:srgbClr val="000088"/>
                </a:solidFill>
                <a:effectLst/>
                <a:latin typeface="CourierNewPSMT"/>
              </a:rPr>
            </a:br>
            <a:r>
              <a:rPr lang="en-US" b="0" i="0" dirty="0">
                <a:solidFill>
                  <a:srgbClr val="000088"/>
                </a:solidFill>
                <a:effectLst/>
                <a:latin typeface="CourierNewPSMT"/>
              </a:rPr>
              <a:t>	</a:t>
            </a:r>
          </a:p>
          <a:p>
            <a:r>
              <a:rPr lang="en-US" dirty="0">
                <a:solidFill>
                  <a:srgbClr val="000088"/>
                </a:solidFill>
                <a:latin typeface="CourierNewPSMT"/>
              </a:rPr>
              <a:t>	</a:t>
            </a:r>
            <a:r>
              <a:rPr lang="en-US" b="1" i="0" dirty="0">
                <a:solidFill>
                  <a:srgbClr val="006699"/>
                </a:solidFill>
                <a:effectLst/>
                <a:latin typeface="CourierNewPS-BoldMT"/>
              </a:rPr>
              <a:t>def </a:t>
            </a:r>
            <a:r>
              <a:rPr lang="en-US" b="0" i="0" dirty="0">
                <a:solidFill>
                  <a:srgbClr val="CC00FF"/>
                </a:solidFill>
                <a:effectLst/>
                <a:latin typeface="CourierNewPSMT"/>
              </a:rPr>
              <a:t>step</a:t>
            </a:r>
            <a:r>
              <a:rPr lang="en-US" b="0" i="0" dirty="0">
                <a:solidFill>
                  <a:srgbClr val="000000"/>
                </a:solidFill>
                <a:effectLst/>
                <a:latin typeface="CourierNewPSMT"/>
              </a:rPr>
              <a:t>(</a:t>
            </a:r>
            <a:r>
              <a:rPr lang="en-US" b="0" i="0" dirty="0">
                <a:solidFill>
                  <a:srgbClr val="336666"/>
                </a:solidFill>
                <a:effectLst/>
                <a:latin typeface="CourierNewPSMT"/>
              </a:rPr>
              <a:t>self</a:t>
            </a:r>
            <a:r>
              <a:rPr lang="en-US" b="0" i="0" dirty="0">
                <a:solidFill>
                  <a:srgbClr val="000000"/>
                </a:solidFill>
                <a:effectLst/>
                <a:latin typeface="CourierNewPSMT"/>
              </a:rPr>
              <a:t>, </a:t>
            </a:r>
            <a:r>
              <a:rPr lang="en-US" b="0" i="0" dirty="0">
                <a:solidFill>
                  <a:srgbClr val="555555"/>
                </a:solidFill>
                <a:effectLst/>
                <a:latin typeface="CourierNewPSMT"/>
              </a:rPr>
              <a:t>*</a:t>
            </a:r>
            <a:r>
              <a:rPr lang="en-US" b="0" i="0" dirty="0" err="1">
                <a:solidFill>
                  <a:srgbClr val="000088"/>
                </a:solidFill>
                <a:effectLst/>
                <a:latin typeface="CourierNewPSMT"/>
              </a:rPr>
              <a:t>args</a:t>
            </a:r>
            <a:r>
              <a:rPr lang="en-US" b="0" i="0" dirty="0">
                <a:solidFill>
                  <a:srgbClr val="000000"/>
                </a:solidFill>
                <a:effectLst/>
                <a:latin typeface="CourierNewPSMT"/>
              </a:rPr>
              <a:t>, </a:t>
            </a:r>
            <a:r>
              <a:rPr lang="en-US" b="0" i="0" dirty="0">
                <a:solidFill>
                  <a:srgbClr val="555555"/>
                </a:solidFill>
                <a:effectLst/>
                <a:latin typeface="CourierNewPSMT"/>
              </a:rPr>
              <a:t>**</a:t>
            </a:r>
            <a:r>
              <a:rPr lang="en-US" b="0" i="0" dirty="0" err="1">
                <a:solidFill>
                  <a:srgbClr val="000088"/>
                </a:solidFill>
                <a:effectLst/>
                <a:latin typeface="CourierNewPSMT"/>
              </a:rPr>
              <a:t>kwargs</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for </a:t>
            </a:r>
            <a:r>
              <a:rPr lang="en-US" b="0" i="0" dirty="0">
                <a:solidFill>
                  <a:srgbClr val="000088"/>
                </a:solidFill>
                <a:effectLst/>
                <a:latin typeface="CourierNewPSMT"/>
              </a:rPr>
              <a:t>p </a:t>
            </a:r>
            <a:r>
              <a:rPr lang="en-US" b="1" i="0" dirty="0">
                <a:solidFill>
                  <a:srgbClr val="000000"/>
                </a:solidFill>
                <a:effectLst/>
                <a:latin typeface="CourierNewPS-BoldMT"/>
              </a:rPr>
              <a:t>in </a:t>
            </a:r>
            <a:r>
              <a:rPr lang="en-US" b="0" i="0" dirty="0" err="1">
                <a:solidFill>
                  <a:srgbClr val="336666"/>
                </a:solidFill>
                <a:effectLst/>
                <a:latin typeface="CourierNewPSMT"/>
              </a:rPr>
              <a:t>self</a:t>
            </a:r>
            <a:r>
              <a:rPr lang="en-US" b="0" i="0" dirty="0" err="1">
                <a:solidFill>
                  <a:srgbClr val="555555"/>
                </a:solidFill>
                <a:effectLst/>
                <a:latin typeface="CourierNewPSMT"/>
              </a:rPr>
              <a:t>.</a:t>
            </a:r>
            <a:r>
              <a:rPr lang="en-US" b="0" i="0" dirty="0" err="1">
                <a:solidFill>
                  <a:srgbClr val="000088"/>
                </a:solidFill>
                <a:effectLst/>
                <a:latin typeface="CourierNewPSMT"/>
              </a:rPr>
              <a:t>params</a:t>
            </a:r>
            <a:r>
              <a:rPr lang="en-US" b="0" i="0" dirty="0">
                <a:solidFill>
                  <a:srgbClr val="000000"/>
                </a:solidFill>
                <a:effectLst/>
                <a:latin typeface="CourierNewPSMT"/>
              </a:rPr>
              <a:t>: </a:t>
            </a:r>
            <a:r>
              <a:rPr lang="en-US" b="0" i="0" dirty="0" err="1">
                <a:solidFill>
                  <a:srgbClr val="000088"/>
                </a:solidFill>
                <a:effectLst/>
                <a:latin typeface="CourierNewPSMT"/>
              </a:rPr>
              <a:t>p</a:t>
            </a:r>
            <a:r>
              <a:rPr lang="en-US" b="0" i="0" dirty="0" err="1">
                <a:solidFill>
                  <a:srgbClr val="555555"/>
                </a:solidFill>
                <a:effectLst/>
                <a:latin typeface="CourierNewPSMT"/>
              </a:rPr>
              <a:t>.</a:t>
            </a:r>
            <a:r>
              <a:rPr lang="en-US" b="0" i="0" dirty="0" err="1">
                <a:solidFill>
                  <a:srgbClr val="000088"/>
                </a:solidFill>
                <a:effectLst/>
                <a:latin typeface="CourierNewPSMT"/>
              </a:rPr>
              <a:t>data</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err="1">
                <a:solidFill>
                  <a:srgbClr val="000088"/>
                </a:solidFill>
                <a:effectLst/>
                <a:latin typeface="CourierNewPSMT"/>
              </a:rPr>
              <a:t>p</a:t>
            </a:r>
            <a:r>
              <a:rPr lang="en-US" b="0" i="0" dirty="0" err="1">
                <a:solidFill>
                  <a:srgbClr val="555555"/>
                </a:solidFill>
                <a:effectLst/>
                <a:latin typeface="CourierNewPSMT"/>
              </a:rPr>
              <a:t>.</a:t>
            </a:r>
            <a:r>
              <a:rPr lang="en-US" b="0" i="0" dirty="0" err="1">
                <a:solidFill>
                  <a:srgbClr val="000088"/>
                </a:solidFill>
                <a:effectLst/>
                <a:latin typeface="CourierNewPSMT"/>
              </a:rPr>
              <a:t>grad</a:t>
            </a:r>
            <a:r>
              <a:rPr lang="en-US" b="0" i="0" dirty="0" err="1">
                <a:solidFill>
                  <a:srgbClr val="555555"/>
                </a:solidFill>
                <a:effectLst/>
                <a:latin typeface="CourierNewPSMT"/>
              </a:rPr>
              <a:t>.</a:t>
            </a:r>
            <a:r>
              <a:rPr lang="en-US" b="0" i="0" dirty="0" err="1">
                <a:solidFill>
                  <a:srgbClr val="000088"/>
                </a:solidFill>
                <a:effectLst/>
                <a:latin typeface="CourierNewPSMT"/>
              </a:rPr>
              <a:t>data</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a:solidFill>
                  <a:srgbClr val="336666"/>
                </a:solidFill>
                <a:effectLst/>
                <a:latin typeface="CourierNewPSMT"/>
              </a:rPr>
              <a:t>self</a:t>
            </a:r>
            <a:r>
              <a:rPr lang="en-US" b="0" i="0" dirty="0">
                <a:solidFill>
                  <a:srgbClr val="555555"/>
                </a:solidFill>
                <a:effectLst/>
                <a:latin typeface="CourierNewPSMT"/>
              </a:rPr>
              <a:t>.</a:t>
            </a:r>
            <a:r>
              <a:rPr lang="en-US" b="0" i="0" dirty="0">
                <a:solidFill>
                  <a:srgbClr val="000088"/>
                </a:solidFill>
                <a:effectLst/>
                <a:latin typeface="CourierNewPSMT"/>
              </a:rPr>
              <a:t>lr</a:t>
            </a:r>
            <a:br>
              <a:rPr lang="en-US" dirty="0"/>
            </a:br>
            <a:r>
              <a:rPr lang="en-US" dirty="0"/>
              <a:t>	</a:t>
            </a:r>
          </a:p>
          <a:p>
            <a:r>
              <a:rPr lang="en-US" b="1" i="0" dirty="0">
                <a:solidFill>
                  <a:srgbClr val="006699"/>
                </a:solidFill>
                <a:effectLst/>
                <a:latin typeface="CourierNewPS-BoldMT"/>
              </a:rPr>
              <a:t>	def </a:t>
            </a:r>
            <a:r>
              <a:rPr lang="en-US" b="0" i="0" dirty="0" err="1">
                <a:solidFill>
                  <a:srgbClr val="CC00FF"/>
                </a:solidFill>
                <a:effectLst/>
                <a:latin typeface="CourierNewPSMT"/>
              </a:rPr>
              <a:t>zero_grad</a:t>
            </a:r>
            <a:r>
              <a:rPr lang="en-US" b="0" i="0" dirty="0">
                <a:solidFill>
                  <a:srgbClr val="000000"/>
                </a:solidFill>
                <a:effectLst/>
                <a:latin typeface="CourierNewPSMT"/>
              </a:rPr>
              <a:t>(</a:t>
            </a:r>
            <a:r>
              <a:rPr lang="en-US" b="0" i="0" dirty="0">
                <a:solidFill>
                  <a:srgbClr val="336666"/>
                </a:solidFill>
                <a:effectLst/>
                <a:latin typeface="CourierNewPSMT"/>
              </a:rPr>
              <a:t>self</a:t>
            </a:r>
            <a:r>
              <a:rPr lang="en-US" b="0" i="0" dirty="0">
                <a:solidFill>
                  <a:srgbClr val="000000"/>
                </a:solidFill>
                <a:effectLst/>
                <a:latin typeface="CourierNewPSMT"/>
              </a:rPr>
              <a:t>, </a:t>
            </a:r>
            <a:r>
              <a:rPr lang="en-US" b="0" i="0" dirty="0">
                <a:solidFill>
                  <a:srgbClr val="555555"/>
                </a:solidFill>
                <a:effectLst/>
                <a:latin typeface="CourierNewPSMT"/>
              </a:rPr>
              <a:t>*</a:t>
            </a:r>
            <a:r>
              <a:rPr lang="en-US" b="0" i="0" dirty="0" err="1">
                <a:solidFill>
                  <a:srgbClr val="000088"/>
                </a:solidFill>
                <a:effectLst/>
                <a:latin typeface="CourierNewPSMT"/>
              </a:rPr>
              <a:t>args</a:t>
            </a:r>
            <a:r>
              <a:rPr lang="en-US" b="0" i="0" dirty="0">
                <a:solidFill>
                  <a:srgbClr val="000000"/>
                </a:solidFill>
                <a:effectLst/>
                <a:latin typeface="CourierNewPSMT"/>
              </a:rPr>
              <a:t>, </a:t>
            </a:r>
            <a:r>
              <a:rPr lang="en-US" b="0" i="0" dirty="0">
                <a:solidFill>
                  <a:srgbClr val="555555"/>
                </a:solidFill>
                <a:effectLst/>
                <a:latin typeface="CourierNewPSMT"/>
              </a:rPr>
              <a:t>**</a:t>
            </a:r>
            <a:r>
              <a:rPr lang="en-US" b="0" i="0" dirty="0" err="1">
                <a:solidFill>
                  <a:srgbClr val="000088"/>
                </a:solidFill>
                <a:effectLst/>
                <a:latin typeface="CourierNewPSMT"/>
              </a:rPr>
              <a:t>kwargs</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for </a:t>
            </a:r>
            <a:r>
              <a:rPr lang="en-US" b="0" i="0" dirty="0">
                <a:solidFill>
                  <a:srgbClr val="000088"/>
                </a:solidFill>
                <a:effectLst/>
                <a:latin typeface="CourierNewPSMT"/>
              </a:rPr>
              <a:t>p </a:t>
            </a:r>
            <a:r>
              <a:rPr lang="en-US" b="1" i="0" dirty="0">
                <a:solidFill>
                  <a:srgbClr val="000000"/>
                </a:solidFill>
                <a:effectLst/>
                <a:latin typeface="CourierNewPS-BoldMT"/>
              </a:rPr>
              <a:t>in </a:t>
            </a:r>
            <a:r>
              <a:rPr lang="en-US" b="0" i="0" dirty="0" err="1">
                <a:solidFill>
                  <a:srgbClr val="336666"/>
                </a:solidFill>
                <a:effectLst/>
                <a:latin typeface="CourierNewPSMT"/>
              </a:rPr>
              <a:t>self</a:t>
            </a:r>
            <a:r>
              <a:rPr lang="en-US" b="0" i="0" dirty="0" err="1">
                <a:solidFill>
                  <a:srgbClr val="555555"/>
                </a:solidFill>
                <a:effectLst/>
                <a:latin typeface="CourierNewPSMT"/>
              </a:rPr>
              <a:t>.</a:t>
            </a:r>
            <a:r>
              <a:rPr lang="en-US" b="0" i="0" dirty="0" err="1">
                <a:solidFill>
                  <a:srgbClr val="000088"/>
                </a:solidFill>
                <a:effectLst/>
                <a:latin typeface="CourierNewPSMT"/>
              </a:rPr>
              <a:t>params</a:t>
            </a:r>
            <a:r>
              <a:rPr lang="en-US" b="0" i="0" dirty="0">
                <a:solidFill>
                  <a:srgbClr val="000000"/>
                </a:solidFill>
                <a:effectLst/>
                <a:latin typeface="CourierNewPSMT"/>
              </a:rPr>
              <a:t>: </a:t>
            </a:r>
            <a:r>
              <a:rPr lang="en-US" b="0" i="0" dirty="0" err="1">
                <a:solidFill>
                  <a:srgbClr val="000088"/>
                </a:solidFill>
                <a:effectLst/>
                <a:latin typeface="CourierNewPSMT"/>
              </a:rPr>
              <a:t>p</a:t>
            </a:r>
            <a:r>
              <a:rPr lang="en-US" b="0" i="0" dirty="0" err="1">
                <a:solidFill>
                  <a:srgbClr val="555555"/>
                </a:solidFill>
                <a:effectLst/>
                <a:latin typeface="CourierNewPSMT"/>
              </a:rPr>
              <a:t>.</a:t>
            </a:r>
            <a:r>
              <a:rPr lang="en-US" b="0" i="0" dirty="0" err="1">
                <a:solidFill>
                  <a:srgbClr val="000088"/>
                </a:solidFill>
                <a:effectLst/>
                <a:latin typeface="CourierNewPSMT"/>
              </a:rPr>
              <a:t>grad</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a:solidFill>
                  <a:srgbClr val="336666"/>
                </a:solidFill>
                <a:effectLst/>
                <a:latin typeface="CourierNewPSMT"/>
              </a:rPr>
              <a:t>None</a:t>
            </a:r>
            <a:r>
              <a:rPr lang="en-US" dirty="0"/>
              <a:t> </a:t>
            </a:r>
          </a:p>
        </p:txBody>
      </p:sp>
      <p:sp>
        <p:nvSpPr>
          <p:cNvPr id="10" name="TextBox 9">
            <a:extLst>
              <a:ext uri="{FF2B5EF4-FFF2-40B4-BE49-F238E27FC236}">
                <a16:creationId xmlns:a16="http://schemas.microsoft.com/office/drawing/2014/main" id="{A6EB0457-AAB6-4405-A843-8B8E9E42B8C5}"/>
              </a:ext>
            </a:extLst>
          </p:cNvPr>
          <p:cNvSpPr txBox="1"/>
          <p:nvPr/>
        </p:nvSpPr>
        <p:spPr>
          <a:xfrm>
            <a:off x="427704" y="4085485"/>
            <a:ext cx="3392128" cy="830997"/>
          </a:xfrm>
          <a:prstGeom prst="rect">
            <a:avLst/>
          </a:prstGeom>
          <a:noFill/>
        </p:spPr>
        <p:txBody>
          <a:bodyPr wrap="square">
            <a:spAutoFit/>
          </a:bodyPr>
          <a:lstStyle/>
          <a:p>
            <a:pPr marR="0" algn="just" rtl="0">
              <a:spcBef>
                <a:spcPts val="0"/>
              </a:spcBef>
              <a:spcAft>
                <a:spcPts val="0"/>
              </a:spcAft>
            </a:pPr>
            <a:r>
              <a:rPr lang="en-US" sz="1600" dirty="0">
                <a:latin typeface="Muli"/>
                <a:cs typeface="Arial" panose="020B0604020202020204" pitchFamily="34" charset="0"/>
              </a:rPr>
              <a:t>Ta</a:t>
            </a:r>
            <a:r>
              <a:rPr lang="vi-VN" sz="1600" dirty="0">
                <a:latin typeface="Muli"/>
                <a:cs typeface="Arial" panose="020B0604020202020204" pitchFamily="34" charset="0"/>
              </a:rPr>
              <a:t> có thể tạo trình tối ưu hóa của mình bằng cách </a:t>
            </a:r>
            <a:r>
              <a:rPr lang="en-US" sz="1600" dirty="0" err="1">
                <a:latin typeface="Muli"/>
                <a:cs typeface="Arial" panose="020B0604020202020204" pitchFamily="34" charset="0"/>
              </a:rPr>
              <a:t>truyền</a:t>
            </a:r>
            <a:r>
              <a:rPr lang="vi-VN" sz="1600" dirty="0">
                <a:latin typeface="Muli"/>
                <a:cs typeface="Arial" panose="020B0604020202020204" pitchFamily="34" charset="0"/>
              </a:rPr>
              <a:t> các thông số của mô hình:</a:t>
            </a:r>
            <a:r>
              <a:rPr lang="en-US" sz="1600" dirty="0">
                <a:latin typeface="Muli"/>
                <a:cs typeface="Arial" panose="020B0604020202020204" pitchFamily="34" charset="0"/>
              </a:rPr>
              <a:t> </a:t>
            </a:r>
            <a:endParaRPr lang="en-US" sz="1600" dirty="0">
              <a:effectLst/>
              <a:latin typeface="Muli"/>
              <a:cs typeface="Arial" panose="020B0604020202020204" pitchFamily="34" charset="0"/>
            </a:endParaRPr>
          </a:p>
        </p:txBody>
      </p:sp>
      <p:sp>
        <p:nvSpPr>
          <p:cNvPr id="11" name="TextBox 10">
            <a:extLst>
              <a:ext uri="{FF2B5EF4-FFF2-40B4-BE49-F238E27FC236}">
                <a16:creationId xmlns:a16="http://schemas.microsoft.com/office/drawing/2014/main" id="{4AA6D311-158B-4883-B9DA-1325CAF85754}"/>
              </a:ext>
            </a:extLst>
          </p:cNvPr>
          <p:cNvSpPr txBox="1"/>
          <p:nvPr/>
        </p:nvSpPr>
        <p:spPr>
          <a:xfrm>
            <a:off x="3832789" y="4235579"/>
            <a:ext cx="5604921" cy="307777"/>
          </a:xfrm>
          <a:prstGeom prst="rect">
            <a:avLst/>
          </a:prstGeom>
          <a:noFill/>
        </p:spPr>
        <p:txBody>
          <a:bodyPr wrap="square">
            <a:spAutoFit/>
          </a:bodyPr>
          <a:lstStyle/>
          <a:p>
            <a:r>
              <a:rPr lang="en-US" b="0" i="0" dirty="0">
                <a:solidFill>
                  <a:srgbClr val="000088"/>
                </a:solidFill>
                <a:effectLst/>
                <a:latin typeface="CourierNewPSMT"/>
              </a:rPr>
              <a:t>opt </a:t>
            </a:r>
            <a:r>
              <a:rPr lang="en-US" b="0" i="0" dirty="0">
                <a:solidFill>
                  <a:srgbClr val="555555"/>
                </a:solidFill>
                <a:effectLst/>
                <a:latin typeface="CourierNewPSMT"/>
              </a:rPr>
              <a:t>= </a:t>
            </a:r>
            <a:r>
              <a:rPr lang="en-US" b="0" i="0" dirty="0" err="1">
                <a:solidFill>
                  <a:srgbClr val="000088"/>
                </a:solidFill>
                <a:effectLst/>
                <a:latin typeface="CourierNewPSMT"/>
              </a:rPr>
              <a:t>BasicOptim</a:t>
            </a:r>
            <a:r>
              <a:rPr lang="en-US" b="0" i="0" dirty="0">
                <a:solidFill>
                  <a:srgbClr val="000000"/>
                </a:solidFill>
                <a:effectLst/>
                <a:latin typeface="CourierNewPSMT"/>
              </a:rPr>
              <a:t>(</a:t>
            </a:r>
            <a:r>
              <a:rPr lang="en-US" b="0" i="0" dirty="0" err="1">
                <a:solidFill>
                  <a:srgbClr val="000088"/>
                </a:solidFill>
                <a:effectLst/>
                <a:latin typeface="CourierNewPSMT"/>
              </a:rPr>
              <a:t>linear_model</a:t>
            </a:r>
            <a:r>
              <a:rPr lang="en-US" b="0" i="0" dirty="0" err="1">
                <a:solidFill>
                  <a:srgbClr val="555555"/>
                </a:solidFill>
                <a:effectLst/>
                <a:latin typeface="CourierNewPSMT"/>
              </a:rPr>
              <a:t>.</a:t>
            </a:r>
            <a:r>
              <a:rPr lang="en-US" b="0" i="0" dirty="0" err="1">
                <a:solidFill>
                  <a:srgbClr val="000088"/>
                </a:solidFill>
                <a:effectLst/>
                <a:latin typeface="CourierNewPSMT"/>
              </a:rPr>
              <a:t>parameters</a:t>
            </a:r>
            <a:r>
              <a:rPr lang="en-US" b="0" i="0" dirty="0">
                <a:solidFill>
                  <a:srgbClr val="000000"/>
                </a:solidFill>
                <a:effectLst/>
                <a:latin typeface="CourierNewPSMT"/>
              </a:rPr>
              <a:t>(), </a:t>
            </a:r>
            <a:r>
              <a:rPr lang="en-US" b="0" i="0" dirty="0" err="1">
                <a:solidFill>
                  <a:srgbClr val="000088"/>
                </a:solidFill>
                <a:effectLst/>
                <a:latin typeface="CourierNewPSMT"/>
              </a:rPr>
              <a:t>lr</a:t>
            </a:r>
            <a:r>
              <a:rPr lang="en-US" sz="1200" b="0" i="0" dirty="0">
                <a:solidFill>
                  <a:srgbClr val="000000"/>
                </a:solidFill>
                <a:effectLst/>
                <a:latin typeface="CourierNewPSMT"/>
              </a:rPr>
              <a:t>)</a:t>
            </a:r>
            <a:r>
              <a:rPr lang="en-US" sz="1200" dirty="0"/>
              <a:t> </a:t>
            </a:r>
          </a:p>
        </p:txBody>
      </p:sp>
    </p:spTree>
    <p:extLst>
      <p:ext uri="{BB962C8B-B14F-4D97-AF65-F5344CB8AC3E}">
        <p14:creationId xmlns:p14="http://schemas.microsoft.com/office/powerpoint/2010/main" val="365690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489048" y="2739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Tối</a:t>
            </a:r>
            <a:r>
              <a:rPr lang="en-US" dirty="0"/>
              <a:t> </a:t>
            </a:r>
            <a:r>
              <a:rPr lang="en-US" dirty="0" err="1"/>
              <a:t>ưu</a:t>
            </a:r>
            <a:r>
              <a:rPr lang="en-US" dirty="0"/>
              <a:t> </a:t>
            </a:r>
            <a:r>
              <a:rPr lang="en-US" dirty="0" err="1"/>
              <a:t>hóa</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27704" y="556439"/>
            <a:ext cx="8106910" cy="2215991"/>
          </a:xfrm>
          <a:prstGeom prst="rect">
            <a:avLst/>
          </a:prstGeom>
          <a:noFill/>
        </p:spPr>
        <p:txBody>
          <a:bodyPr wrap="square">
            <a:spAutoFit/>
          </a:bodyPr>
          <a:lstStyle/>
          <a:p>
            <a:pPr marR="0" algn="just" rtl="0">
              <a:spcBef>
                <a:spcPts val="0"/>
              </a:spcBef>
              <a:spcAft>
                <a:spcPts val="0"/>
              </a:spcAft>
            </a:pPr>
            <a:r>
              <a:rPr lang="en-US" sz="1600" dirty="0" err="1">
                <a:effectLst/>
                <a:latin typeface="Muli"/>
                <a:cs typeface="Arial" panose="020B0604020202020204" pitchFamily="34" charset="0"/>
              </a:rPr>
              <a:t>Hàm</a:t>
            </a:r>
            <a:r>
              <a:rPr lang="en-US" sz="1600" dirty="0">
                <a:effectLst/>
                <a:latin typeface="Muli"/>
                <a:cs typeface="Arial" panose="020B0604020202020204" pitchFamily="34" charset="0"/>
              </a:rPr>
              <a:t> </a:t>
            </a:r>
            <a:r>
              <a:rPr lang="en-US" sz="1600" dirty="0" err="1">
                <a:solidFill>
                  <a:schemeClr val="tx1"/>
                </a:solidFill>
                <a:effectLst/>
                <a:latin typeface="Muli"/>
                <a:cs typeface="Arial" panose="020B0604020202020204" pitchFamily="34" charset="0"/>
              </a:rPr>
              <a:t>train_epoch</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và</a:t>
            </a:r>
            <a:r>
              <a:rPr lang="en-US" sz="1600" dirty="0">
                <a:effectLst/>
                <a:latin typeface="Muli"/>
                <a:cs typeface="Arial" panose="020B0604020202020204" pitchFamily="34" charset="0"/>
              </a:rPr>
              <a:t> </a:t>
            </a:r>
            <a:r>
              <a:rPr lang="en-US" sz="1600" dirty="0" err="1">
                <a:solidFill>
                  <a:schemeClr val="tx1"/>
                </a:solidFill>
                <a:effectLst/>
                <a:latin typeface="Muli"/>
                <a:cs typeface="Arial" panose="020B0604020202020204" pitchFamily="34" charset="0"/>
              </a:rPr>
              <a:t>train_model</a:t>
            </a:r>
            <a:r>
              <a:rPr lang="en-US" sz="1600" dirty="0">
                <a:solidFill>
                  <a:schemeClr val="tx1"/>
                </a:solidFill>
                <a:effectLst/>
                <a:latin typeface="Muli"/>
                <a:cs typeface="Arial" panose="020B0604020202020204" pitchFamily="34" charset="0"/>
              </a:rPr>
              <a:t> </a:t>
            </a:r>
            <a:r>
              <a:rPr lang="en-US" sz="1600" dirty="0" err="1">
                <a:effectLst/>
                <a:latin typeface="Muli"/>
                <a:cs typeface="Arial" panose="020B0604020202020204" pitchFamily="34" charset="0"/>
              </a:rPr>
              <a:t>sẽ</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được</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viết</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gọn</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lại</a:t>
            </a:r>
            <a:r>
              <a:rPr lang="en-US" sz="1600" dirty="0">
                <a:latin typeface="Muli"/>
                <a:cs typeface="Arial" panose="020B0604020202020204" pitchFamily="34" charset="0"/>
              </a:rPr>
              <a:t>:</a:t>
            </a:r>
            <a:endParaRPr lang="en-US" sz="1600" dirty="0">
              <a:effectLst/>
              <a:latin typeface="Muli"/>
              <a:cs typeface="Arial" panose="020B0604020202020204" pitchFamily="34" charset="0"/>
            </a:endParaRPr>
          </a:p>
          <a:p>
            <a:pPr marR="0" algn="just" rtl="0">
              <a:spcBef>
                <a:spcPts val="0"/>
              </a:spcBef>
              <a:spcAft>
                <a:spcPts val="0"/>
              </a:spcAft>
            </a:pPr>
            <a:endParaRPr lang="en-US" sz="2400" dirty="0">
              <a:latin typeface="Muli"/>
              <a:cs typeface="Arial" panose="020B0604020202020204" pitchFamily="34" charset="0"/>
            </a:endParaRPr>
          </a:p>
          <a:p>
            <a:pPr marR="0" algn="just" rtl="0">
              <a:spcBef>
                <a:spcPts val="0"/>
              </a:spcBef>
              <a:spcAft>
                <a:spcPts val="0"/>
              </a:spcAft>
            </a:pPr>
            <a:endParaRPr lang="en-US" sz="2400" dirty="0">
              <a:effectLst/>
              <a:latin typeface="Muli"/>
              <a:cs typeface="Arial" panose="020B0604020202020204" pitchFamily="34" charset="0"/>
            </a:endParaRPr>
          </a:p>
          <a:p>
            <a:pPr marR="0" algn="just" rtl="0">
              <a:spcBef>
                <a:spcPts val="0"/>
              </a:spcBef>
              <a:spcAft>
                <a:spcPts val="0"/>
              </a:spcAft>
            </a:pPr>
            <a:endParaRPr lang="en-US" sz="2400" dirty="0">
              <a:latin typeface="Muli"/>
              <a:cs typeface="Arial" panose="020B0604020202020204" pitchFamily="34" charset="0"/>
            </a:endParaRPr>
          </a:p>
          <a:p>
            <a:pPr marR="0" algn="just" rtl="0">
              <a:spcBef>
                <a:spcPts val="0"/>
              </a:spcBef>
              <a:spcAft>
                <a:spcPts val="0"/>
              </a:spcAft>
            </a:pPr>
            <a:endParaRPr lang="en-US" sz="1600" dirty="0">
              <a:latin typeface="Muli"/>
              <a:cs typeface="Arial" panose="020B0604020202020204" pitchFamily="34" charset="0"/>
            </a:endParaRPr>
          </a:p>
          <a:p>
            <a:pPr marR="0" algn="just" rtl="0">
              <a:spcBef>
                <a:spcPts val="0"/>
              </a:spcBef>
              <a:spcAft>
                <a:spcPts val="0"/>
              </a:spcAft>
            </a:pPr>
            <a:r>
              <a:rPr lang="en-US" sz="1600" dirty="0" err="1">
                <a:latin typeface="Muli"/>
                <a:cs typeface="Arial" panose="020B0604020202020204" pitchFamily="34" charset="0"/>
              </a:rPr>
              <a:t>Kết</a:t>
            </a:r>
            <a:r>
              <a:rPr lang="en-US" sz="1600" dirty="0">
                <a:latin typeface="Muli"/>
                <a:cs typeface="Arial" panose="020B0604020202020204" pitchFamily="34" charset="0"/>
              </a:rPr>
              <a:t> </a:t>
            </a:r>
            <a:r>
              <a:rPr lang="en-US" sz="1600" dirty="0" err="1">
                <a:latin typeface="Muli"/>
                <a:cs typeface="Arial" panose="020B0604020202020204" pitchFamily="34" charset="0"/>
              </a:rPr>
              <a:t>quả</a:t>
            </a:r>
            <a:r>
              <a:rPr lang="en-US" sz="1600" dirty="0">
                <a:latin typeface="Muli"/>
                <a:cs typeface="Arial" panose="020B0604020202020204" pitchFamily="34" charset="0"/>
              </a:rPr>
              <a:t> </a:t>
            </a:r>
            <a:r>
              <a:rPr lang="en-US" sz="1600" dirty="0" err="1">
                <a:latin typeface="Muli"/>
                <a:cs typeface="Arial" panose="020B0604020202020204" pitchFamily="34" charset="0"/>
              </a:rPr>
              <a:t>tương</a:t>
            </a:r>
            <a:r>
              <a:rPr lang="en-US" sz="1600" dirty="0">
                <a:latin typeface="Muli"/>
                <a:cs typeface="Arial" panose="020B0604020202020204" pitchFamily="34" charset="0"/>
              </a:rPr>
              <a:t> </a:t>
            </a:r>
            <a:r>
              <a:rPr lang="en-US" sz="1600" dirty="0" err="1">
                <a:latin typeface="Muli"/>
                <a:cs typeface="Arial" panose="020B0604020202020204" pitchFamily="34" charset="0"/>
              </a:rPr>
              <a:t>tự</a:t>
            </a:r>
            <a:r>
              <a:rPr lang="en-US" sz="1600" dirty="0">
                <a:latin typeface="Muli"/>
                <a:cs typeface="Arial" panose="020B0604020202020204" pitchFamily="34" charset="0"/>
              </a:rPr>
              <a:t> </a:t>
            </a:r>
            <a:r>
              <a:rPr lang="en-US" sz="1600" dirty="0" err="1">
                <a:latin typeface="Muli"/>
                <a:cs typeface="Arial" panose="020B0604020202020204" pitchFamily="34" charset="0"/>
              </a:rPr>
              <a:t>như</a:t>
            </a:r>
            <a:r>
              <a:rPr lang="en-US" sz="1600" dirty="0">
                <a:latin typeface="Muli"/>
                <a:cs typeface="Arial" panose="020B0604020202020204" pitchFamily="34" charset="0"/>
              </a:rPr>
              <a:t> </a:t>
            </a:r>
            <a:r>
              <a:rPr lang="en-US" sz="1600" dirty="0" err="1">
                <a:latin typeface="Muli"/>
                <a:cs typeface="Arial" panose="020B0604020202020204" pitchFamily="34" charset="0"/>
              </a:rPr>
              <a:t>cách</a:t>
            </a:r>
            <a:r>
              <a:rPr lang="en-US" sz="1600" dirty="0">
                <a:latin typeface="Muli"/>
                <a:cs typeface="Arial" panose="020B0604020202020204" pitchFamily="34" charset="0"/>
              </a:rPr>
              <a:t> </a:t>
            </a:r>
            <a:r>
              <a:rPr lang="en-US" sz="1600" dirty="0" err="1">
                <a:latin typeface="Muli"/>
                <a:cs typeface="Arial" panose="020B0604020202020204" pitchFamily="34" charset="0"/>
              </a:rPr>
              <a:t>trước</a:t>
            </a:r>
            <a:r>
              <a:rPr lang="en-US" sz="1600" dirty="0">
                <a:latin typeface="Muli"/>
                <a:cs typeface="Arial" panose="020B0604020202020204" pitchFamily="34" charset="0"/>
              </a:rPr>
              <a:t>:</a:t>
            </a:r>
          </a:p>
          <a:p>
            <a:pPr marR="0" algn="just" rtl="0">
              <a:spcBef>
                <a:spcPts val="0"/>
              </a:spcBef>
              <a:spcAft>
                <a:spcPts val="0"/>
              </a:spcAft>
            </a:pPr>
            <a:endParaRPr lang="en-US" sz="1800" dirty="0">
              <a:effectLst/>
              <a:latin typeface="Muli"/>
              <a:cs typeface="Arial" panose="020B0604020202020204" pitchFamily="34" charset="0"/>
            </a:endParaRPr>
          </a:p>
        </p:txBody>
      </p:sp>
      <p:sp>
        <p:nvSpPr>
          <p:cNvPr id="8" name="TextBox 7">
            <a:extLst>
              <a:ext uri="{FF2B5EF4-FFF2-40B4-BE49-F238E27FC236}">
                <a16:creationId xmlns:a16="http://schemas.microsoft.com/office/drawing/2014/main" id="{6D19D440-0114-469E-8F70-286E709BD427}"/>
              </a:ext>
            </a:extLst>
          </p:cNvPr>
          <p:cNvSpPr txBox="1"/>
          <p:nvPr/>
        </p:nvSpPr>
        <p:spPr>
          <a:xfrm>
            <a:off x="436149" y="863456"/>
            <a:ext cx="5779524" cy="1815882"/>
          </a:xfrm>
          <a:prstGeom prst="rect">
            <a:avLst/>
          </a:prstGeom>
          <a:noFill/>
        </p:spPr>
        <p:txBody>
          <a:bodyPr wrap="square">
            <a:spAutoFit/>
          </a:bodyPr>
          <a:lstStyle/>
          <a:p>
            <a:r>
              <a:rPr lang="en-US" b="1" i="0" dirty="0">
                <a:solidFill>
                  <a:srgbClr val="006699"/>
                </a:solidFill>
                <a:effectLst/>
                <a:latin typeface="CourierNewPS-BoldMT"/>
              </a:rPr>
              <a:t>def </a:t>
            </a:r>
            <a:r>
              <a:rPr lang="en-US" b="0" i="0" dirty="0" err="1">
                <a:solidFill>
                  <a:srgbClr val="CC00FF"/>
                </a:solidFill>
                <a:effectLst/>
                <a:latin typeface="CourierNewPSMT"/>
              </a:rPr>
              <a:t>train_epoch</a:t>
            </a:r>
            <a:r>
              <a:rPr lang="en-US" b="0" i="0" dirty="0">
                <a:solidFill>
                  <a:srgbClr val="000000"/>
                </a:solidFill>
                <a:effectLst/>
                <a:latin typeface="CourierNewPSMT"/>
              </a:rPr>
              <a:t>(</a:t>
            </a:r>
            <a:r>
              <a:rPr lang="en-US" b="0" i="0" dirty="0">
                <a:solidFill>
                  <a:srgbClr val="000088"/>
                </a:solidFill>
                <a:effectLst/>
                <a:latin typeface="CourierNewPSMT"/>
              </a:rPr>
              <a:t>model</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for </a:t>
            </a:r>
            <a:r>
              <a:rPr lang="en-US" b="0" i="0" dirty="0" err="1">
                <a:solidFill>
                  <a:srgbClr val="000088"/>
                </a:solidFill>
                <a:effectLst/>
                <a:latin typeface="CourierNewPSMT"/>
              </a:rPr>
              <a:t>xb</a:t>
            </a:r>
            <a:r>
              <a:rPr lang="en-US" b="0" i="0" dirty="0" err="1">
                <a:solidFill>
                  <a:srgbClr val="000000"/>
                </a:solidFill>
                <a:effectLst/>
                <a:latin typeface="CourierNewPSMT"/>
              </a:rPr>
              <a:t>,</a:t>
            </a:r>
            <a:r>
              <a:rPr lang="en-US" b="0" i="0" dirty="0" err="1">
                <a:solidFill>
                  <a:srgbClr val="000088"/>
                </a:solidFill>
                <a:effectLst/>
                <a:latin typeface="CourierNewPSMT"/>
              </a:rPr>
              <a:t>yb</a:t>
            </a:r>
            <a:r>
              <a:rPr lang="en-US" b="0" i="0" dirty="0">
                <a:solidFill>
                  <a:srgbClr val="000088"/>
                </a:solidFill>
                <a:effectLst/>
                <a:latin typeface="CourierNewPSMT"/>
              </a:rPr>
              <a:t> </a:t>
            </a:r>
            <a:r>
              <a:rPr lang="en-US" b="1" i="0" dirty="0">
                <a:solidFill>
                  <a:srgbClr val="000000"/>
                </a:solidFill>
                <a:effectLst/>
                <a:latin typeface="CourierNewPS-BoldMT"/>
              </a:rPr>
              <a:t>in </a:t>
            </a:r>
            <a:r>
              <a:rPr lang="en-US" b="0" i="0" dirty="0">
                <a:solidFill>
                  <a:srgbClr val="000088"/>
                </a:solidFill>
                <a:effectLst/>
                <a:latin typeface="CourierNewPSMT"/>
              </a:rPr>
              <a:t>dl</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0" i="0" dirty="0" err="1">
                <a:solidFill>
                  <a:srgbClr val="000088"/>
                </a:solidFill>
                <a:effectLst/>
                <a:latin typeface="CourierNewPSMT"/>
              </a:rPr>
              <a:t>calc_grad</a:t>
            </a:r>
            <a:r>
              <a:rPr lang="en-US" b="0" i="0" dirty="0">
                <a:solidFill>
                  <a:srgbClr val="000000"/>
                </a:solidFill>
                <a:effectLst/>
                <a:latin typeface="CourierNewPSMT"/>
              </a:rPr>
              <a:t>(</a:t>
            </a:r>
            <a:r>
              <a:rPr lang="en-US" b="0" i="0" dirty="0" err="1">
                <a:solidFill>
                  <a:srgbClr val="000088"/>
                </a:solidFill>
                <a:effectLst/>
                <a:latin typeface="CourierNewPSMT"/>
              </a:rPr>
              <a:t>xb</a:t>
            </a:r>
            <a:r>
              <a:rPr lang="en-US" b="0" i="0" dirty="0">
                <a:solidFill>
                  <a:srgbClr val="000000"/>
                </a:solidFill>
                <a:effectLst/>
                <a:latin typeface="CourierNewPSMT"/>
              </a:rPr>
              <a:t>, </a:t>
            </a:r>
            <a:r>
              <a:rPr lang="en-US" b="0" i="0" dirty="0" err="1">
                <a:solidFill>
                  <a:srgbClr val="000088"/>
                </a:solidFill>
                <a:effectLst/>
                <a:latin typeface="CourierNewPSMT"/>
              </a:rPr>
              <a:t>yb</a:t>
            </a:r>
            <a:r>
              <a:rPr lang="en-US" b="0" i="0" dirty="0">
                <a:solidFill>
                  <a:srgbClr val="000000"/>
                </a:solidFill>
                <a:effectLst/>
                <a:latin typeface="CourierNewPSMT"/>
              </a:rPr>
              <a:t>, </a:t>
            </a:r>
            <a:r>
              <a:rPr lang="en-US" b="0" i="0" dirty="0">
                <a:solidFill>
                  <a:srgbClr val="000088"/>
                </a:solidFill>
                <a:effectLst/>
                <a:latin typeface="CourierNewPSMT"/>
              </a:rPr>
              <a:t>model</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0" i="0" dirty="0" err="1">
                <a:solidFill>
                  <a:srgbClr val="000088"/>
                </a:solidFill>
                <a:effectLst/>
                <a:latin typeface="CourierNewPSMT"/>
              </a:rPr>
              <a:t>opt</a:t>
            </a:r>
            <a:r>
              <a:rPr lang="en-US" b="0" i="0" dirty="0" err="1">
                <a:solidFill>
                  <a:srgbClr val="555555"/>
                </a:solidFill>
                <a:effectLst/>
                <a:latin typeface="CourierNewPSMT"/>
              </a:rPr>
              <a:t>.</a:t>
            </a:r>
            <a:r>
              <a:rPr lang="en-US" b="0" i="0" dirty="0" err="1">
                <a:solidFill>
                  <a:srgbClr val="000088"/>
                </a:solidFill>
                <a:effectLst/>
                <a:latin typeface="CourierNewPSMT"/>
              </a:rPr>
              <a:t>step</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0" i="0" dirty="0" err="1">
                <a:solidFill>
                  <a:srgbClr val="000088"/>
                </a:solidFill>
                <a:effectLst/>
                <a:latin typeface="CourierNewPSMT"/>
              </a:rPr>
              <a:t>opt</a:t>
            </a:r>
            <a:r>
              <a:rPr lang="en-US" b="0" i="0" dirty="0" err="1">
                <a:solidFill>
                  <a:srgbClr val="555555"/>
                </a:solidFill>
                <a:effectLst/>
                <a:latin typeface="CourierNewPSMT"/>
              </a:rPr>
              <a:t>.</a:t>
            </a:r>
            <a:r>
              <a:rPr lang="en-US" b="0" i="0" dirty="0" err="1">
                <a:solidFill>
                  <a:srgbClr val="000088"/>
                </a:solidFill>
                <a:effectLst/>
                <a:latin typeface="CourierNewPSMT"/>
              </a:rPr>
              <a:t>zero_grad</a:t>
            </a:r>
            <a:r>
              <a:rPr lang="en-US" b="0" i="0" dirty="0">
                <a:solidFill>
                  <a:srgbClr val="000000"/>
                </a:solidFill>
                <a:effectLst/>
                <a:latin typeface="CourierNewPSMT"/>
              </a:rPr>
              <a:t>()</a:t>
            </a:r>
            <a:br>
              <a:rPr lang="en-US" dirty="0"/>
            </a:br>
            <a:endParaRPr lang="en-US" dirty="0"/>
          </a:p>
          <a:p>
            <a:endParaRPr lang="en-US" dirty="0"/>
          </a:p>
          <a:p>
            <a:endParaRPr lang="en-US" dirty="0"/>
          </a:p>
        </p:txBody>
      </p:sp>
      <p:sp>
        <p:nvSpPr>
          <p:cNvPr id="9" name="TextBox 8">
            <a:extLst>
              <a:ext uri="{FF2B5EF4-FFF2-40B4-BE49-F238E27FC236}">
                <a16:creationId xmlns:a16="http://schemas.microsoft.com/office/drawing/2014/main" id="{3C5C6BA8-BE94-4F04-A2B7-2702C9B27389}"/>
              </a:ext>
            </a:extLst>
          </p:cNvPr>
          <p:cNvSpPr txBox="1"/>
          <p:nvPr/>
        </p:nvSpPr>
        <p:spPr>
          <a:xfrm>
            <a:off x="4134156" y="863456"/>
            <a:ext cx="5533412" cy="954107"/>
          </a:xfrm>
          <a:prstGeom prst="rect">
            <a:avLst/>
          </a:prstGeom>
          <a:noFill/>
        </p:spPr>
        <p:txBody>
          <a:bodyPr wrap="square">
            <a:spAutoFit/>
          </a:bodyPr>
          <a:lstStyle/>
          <a:p>
            <a:r>
              <a:rPr lang="en-US" b="1" i="0" dirty="0">
                <a:solidFill>
                  <a:srgbClr val="006699"/>
                </a:solidFill>
                <a:effectLst/>
                <a:latin typeface="CourierNewPS-BoldMT"/>
              </a:rPr>
              <a:t>def </a:t>
            </a:r>
            <a:r>
              <a:rPr lang="en-US" b="0" i="0" dirty="0" err="1">
                <a:solidFill>
                  <a:srgbClr val="CC00FF"/>
                </a:solidFill>
                <a:effectLst/>
                <a:latin typeface="CourierNewPSMT"/>
              </a:rPr>
              <a:t>train_model</a:t>
            </a:r>
            <a:r>
              <a:rPr lang="en-US" b="0" i="0" dirty="0">
                <a:solidFill>
                  <a:srgbClr val="000000"/>
                </a:solidFill>
                <a:effectLst/>
                <a:latin typeface="CourierNewPSMT"/>
              </a:rPr>
              <a:t>(</a:t>
            </a:r>
            <a:r>
              <a:rPr lang="en-US" b="0" i="0" dirty="0">
                <a:solidFill>
                  <a:srgbClr val="000088"/>
                </a:solidFill>
                <a:effectLst/>
                <a:latin typeface="CourierNewPSMT"/>
              </a:rPr>
              <a:t>model</a:t>
            </a:r>
            <a:r>
              <a:rPr lang="en-US" b="0" i="0" dirty="0">
                <a:solidFill>
                  <a:srgbClr val="000000"/>
                </a:solidFill>
                <a:effectLst/>
                <a:latin typeface="CourierNewPSMT"/>
              </a:rPr>
              <a:t>, </a:t>
            </a:r>
            <a:r>
              <a:rPr lang="en-US" b="0" i="0" dirty="0">
                <a:solidFill>
                  <a:srgbClr val="000088"/>
                </a:solidFill>
                <a:effectLst/>
                <a:latin typeface="CourierNewPSMT"/>
              </a:rPr>
              <a:t>epochs</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for </a:t>
            </a:r>
            <a:r>
              <a:rPr lang="en-US" b="0" i="0" dirty="0" err="1">
                <a:solidFill>
                  <a:srgbClr val="000088"/>
                </a:solidFill>
                <a:effectLst/>
                <a:latin typeface="CourierNewPSMT"/>
              </a:rPr>
              <a:t>i</a:t>
            </a:r>
            <a:r>
              <a:rPr lang="en-US" b="0" i="0" dirty="0">
                <a:solidFill>
                  <a:srgbClr val="000088"/>
                </a:solidFill>
                <a:effectLst/>
                <a:latin typeface="CourierNewPSMT"/>
              </a:rPr>
              <a:t> </a:t>
            </a:r>
            <a:r>
              <a:rPr lang="en-US" b="1" i="0" dirty="0">
                <a:solidFill>
                  <a:srgbClr val="000000"/>
                </a:solidFill>
                <a:effectLst/>
                <a:latin typeface="CourierNewPS-BoldMT"/>
              </a:rPr>
              <a:t>in </a:t>
            </a:r>
            <a:r>
              <a:rPr lang="en-US" b="0" i="0" dirty="0">
                <a:solidFill>
                  <a:srgbClr val="336666"/>
                </a:solidFill>
                <a:effectLst/>
                <a:latin typeface="CourierNewPSMT"/>
              </a:rPr>
              <a:t>range</a:t>
            </a:r>
            <a:r>
              <a:rPr lang="en-US" b="0" i="0" dirty="0">
                <a:solidFill>
                  <a:srgbClr val="000000"/>
                </a:solidFill>
                <a:effectLst/>
                <a:latin typeface="CourierNewPSMT"/>
              </a:rPr>
              <a:t>(</a:t>
            </a:r>
            <a:r>
              <a:rPr lang="en-US" b="0" i="0" dirty="0">
                <a:solidFill>
                  <a:srgbClr val="000088"/>
                </a:solidFill>
                <a:effectLst/>
                <a:latin typeface="CourierNewPSMT"/>
              </a:rPr>
              <a:t>epochs</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0" i="0" dirty="0" err="1">
                <a:solidFill>
                  <a:srgbClr val="000088"/>
                </a:solidFill>
                <a:effectLst/>
                <a:latin typeface="CourierNewPSMT"/>
              </a:rPr>
              <a:t>train_epoch</a:t>
            </a:r>
            <a:r>
              <a:rPr lang="en-US" b="0" i="0" dirty="0">
                <a:solidFill>
                  <a:srgbClr val="000000"/>
                </a:solidFill>
                <a:effectLst/>
                <a:latin typeface="CourierNewPSMT"/>
              </a:rPr>
              <a:t>(</a:t>
            </a:r>
            <a:r>
              <a:rPr lang="en-US" b="0" i="0" dirty="0">
                <a:solidFill>
                  <a:srgbClr val="000088"/>
                </a:solidFill>
                <a:effectLst/>
                <a:latin typeface="CourierNewPSMT"/>
              </a:rPr>
              <a:t>model</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1" i="0" dirty="0">
                <a:solidFill>
                  <a:srgbClr val="006699"/>
                </a:solidFill>
                <a:effectLst/>
                <a:latin typeface="CourierNewPS-BoldMT"/>
              </a:rPr>
              <a:t>print</a:t>
            </a:r>
            <a:r>
              <a:rPr lang="en-US" b="0" i="0" dirty="0">
                <a:solidFill>
                  <a:srgbClr val="000000"/>
                </a:solidFill>
                <a:effectLst/>
                <a:latin typeface="CourierNewPSMT"/>
              </a:rPr>
              <a:t>(</a:t>
            </a:r>
            <a:r>
              <a:rPr lang="en-US" b="0" i="0" dirty="0" err="1">
                <a:solidFill>
                  <a:srgbClr val="000088"/>
                </a:solidFill>
                <a:effectLst/>
                <a:latin typeface="CourierNewPSMT"/>
              </a:rPr>
              <a:t>validate_epoch</a:t>
            </a:r>
            <a:r>
              <a:rPr lang="en-US" b="0" i="0" dirty="0">
                <a:solidFill>
                  <a:srgbClr val="000000"/>
                </a:solidFill>
                <a:effectLst/>
                <a:latin typeface="CourierNewPSMT"/>
              </a:rPr>
              <a:t>(</a:t>
            </a:r>
            <a:r>
              <a:rPr lang="en-US" b="0" i="0" dirty="0">
                <a:solidFill>
                  <a:srgbClr val="000088"/>
                </a:solidFill>
                <a:effectLst/>
                <a:latin typeface="CourierNewPSMT"/>
              </a:rPr>
              <a:t>model</a:t>
            </a:r>
            <a:r>
              <a:rPr lang="en-US" b="0" i="0" dirty="0">
                <a:solidFill>
                  <a:srgbClr val="000000"/>
                </a:solidFill>
                <a:effectLst/>
                <a:latin typeface="CourierNewPSMT"/>
              </a:rPr>
              <a:t>), </a:t>
            </a:r>
            <a:r>
              <a:rPr lang="en-US" b="0" i="0" dirty="0">
                <a:solidFill>
                  <a:srgbClr val="000088"/>
                </a:solidFill>
                <a:effectLst/>
                <a:latin typeface="CourierNewPSMT"/>
              </a:rPr>
              <a:t>end</a:t>
            </a:r>
            <a:r>
              <a:rPr lang="en-US" b="0" i="0" dirty="0">
                <a:solidFill>
                  <a:srgbClr val="555555"/>
                </a:solidFill>
                <a:effectLst/>
                <a:latin typeface="CourierNewPSMT"/>
              </a:rPr>
              <a:t>=</a:t>
            </a:r>
            <a:r>
              <a:rPr lang="en-US" b="0" i="0" dirty="0">
                <a:solidFill>
                  <a:srgbClr val="CC3300"/>
                </a:solidFill>
                <a:effectLst/>
                <a:latin typeface="CourierNewPSMT"/>
              </a:rPr>
              <a:t>' '</a:t>
            </a:r>
            <a:r>
              <a:rPr lang="en-US" b="0" i="0" dirty="0">
                <a:solidFill>
                  <a:srgbClr val="000000"/>
                </a:solidFill>
                <a:effectLst/>
                <a:latin typeface="CourierNewPSMT"/>
              </a:rPr>
              <a:t>)</a:t>
            </a:r>
            <a:r>
              <a:rPr lang="en-US" dirty="0"/>
              <a:t> </a:t>
            </a:r>
          </a:p>
        </p:txBody>
      </p:sp>
      <p:sp>
        <p:nvSpPr>
          <p:cNvPr id="10" name="TextBox 9">
            <a:extLst>
              <a:ext uri="{FF2B5EF4-FFF2-40B4-BE49-F238E27FC236}">
                <a16:creationId xmlns:a16="http://schemas.microsoft.com/office/drawing/2014/main" id="{56072E75-3562-4B6E-9F6D-607BEC2A4F7D}"/>
              </a:ext>
            </a:extLst>
          </p:cNvPr>
          <p:cNvSpPr txBox="1"/>
          <p:nvPr/>
        </p:nvSpPr>
        <p:spPr>
          <a:xfrm>
            <a:off x="1382006" y="2461598"/>
            <a:ext cx="9075329" cy="677108"/>
          </a:xfrm>
          <a:prstGeom prst="rect">
            <a:avLst/>
          </a:prstGeom>
          <a:noFill/>
        </p:spPr>
        <p:txBody>
          <a:bodyPr wrap="square">
            <a:spAutoFit/>
          </a:bodyPr>
          <a:lstStyle/>
          <a:p>
            <a:r>
              <a:rPr lang="it-IT" b="0" i="0" dirty="0">
                <a:solidFill>
                  <a:srgbClr val="000088"/>
                </a:solidFill>
                <a:effectLst/>
                <a:latin typeface="CourierNewPSMT"/>
              </a:rPr>
              <a:t>train_model</a:t>
            </a:r>
            <a:r>
              <a:rPr lang="it-IT" b="0" i="0" dirty="0">
                <a:solidFill>
                  <a:srgbClr val="000000"/>
                </a:solidFill>
                <a:effectLst/>
                <a:latin typeface="CourierNewPSMT"/>
              </a:rPr>
              <a:t>(</a:t>
            </a:r>
            <a:r>
              <a:rPr lang="it-IT" b="0" i="0" dirty="0">
                <a:solidFill>
                  <a:srgbClr val="000088"/>
                </a:solidFill>
                <a:effectLst/>
                <a:latin typeface="CourierNewPSMT"/>
              </a:rPr>
              <a:t>linear_model</a:t>
            </a:r>
            <a:r>
              <a:rPr lang="it-IT" b="0" i="0" dirty="0">
                <a:solidFill>
                  <a:srgbClr val="000000"/>
                </a:solidFill>
                <a:effectLst/>
                <a:latin typeface="CourierNewPSMT"/>
              </a:rPr>
              <a:t>, </a:t>
            </a:r>
            <a:r>
              <a:rPr lang="it-IT" b="0" i="0" dirty="0">
                <a:solidFill>
                  <a:srgbClr val="FF6600"/>
                </a:solidFill>
                <a:effectLst/>
                <a:latin typeface="CourierNewPSMT"/>
              </a:rPr>
              <a:t>20</a:t>
            </a:r>
            <a:r>
              <a:rPr lang="it-IT" b="0" i="0" dirty="0">
                <a:solidFill>
                  <a:srgbClr val="000000"/>
                </a:solidFill>
                <a:effectLst/>
                <a:latin typeface="CourierNewPSMT"/>
              </a:rPr>
              <a:t>)</a:t>
            </a:r>
            <a:br>
              <a:rPr lang="it-IT" sz="1100" b="0" i="0" dirty="0">
                <a:solidFill>
                  <a:srgbClr val="000000"/>
                </a:solidFill>
                <a:effectLst/>
                <a:latin typeface="CourierNewPSMT"/>
              </a:rPr>
            </a:br>
            <a:r>
              <a:rPr lang="it-IT" sz="1200" b="0" i="0" dirty="0">
                <a:solidFill>
                  <a:srgbClr val="404040"/>
                </a:solidFill>
                <a:effectLst/>
                <a:latin typeface="CourierNewPSMT"/>
              </a:rPr>
              <a:t>0.4932 0.8618 0.8203 0.9102 0.9331 0.9468 0.9555 0.9629 0.9658 0.9673 0.9687</a:t>
            </a:r>
            <a:br>
              <a:rPr lang="it-IT" sz="1200" b="0" i="0" dirty="0">
                <a:solidFill>
                  <a:srgbClr val="404040"/>
                </a:solidFill>
                <a:effectLst/>
                <a:latin typeface="CourierNewPSMT"/>
              </a:rPr>
            </a:br>
            <a:r>
              <a:rPr lang="it-IT" sz="1200" b="0" i="0" dirty="0">
                <a:solidFill>
                  <a:srgbClr val="404040"/>
                </a:solidFill>
                <a:effectLst/>
                <a:latin typeface="CourierNewPSMT"/>
              </a:rPr>
              <a:t>&gt; 0.9707 0.9726 0.9751 0.9761 0.9761 0.9775 0.978 0.9785 0.9785</a:t>
            </a:r>
            <a:r>
              <a:rPr lang="it-IT" sz="1200" dirty="0"/>
              <a:t> </a:t>
            </a:r>
            <a:endParaRPr lang="en-US" sz="1100" dirty="0"/>
          </a:p>
        </p:txBody>
      </p:sp>
      <p:sp>
        <p:nvSpPr>
          <p:cNvPr id="11" name="TextBox 10">
            <a:extLst>
              <a:ext uri="{FF2B5EF4-FFF2-40B4-BE49-F238E27FC236}">
                <a16:creationId xmlns:a16="http://schemas.microsoft.com/office/drawing/2014/main" id="{3A7EE5D3-E059-4CE4-A3DA-2F8DF3CF1841}"/>
              </a:ext>
            </a:extLst>
          </p:cNvPr>
          <p:cNvSpPr txBox="1"/>
          <p:nvPr/>
        </p:nvSpPr>
        <p:spPr>
          <a:xfrm>
            <a:off x="427704" y="3104969"/>
            <a:ext cx="6857268" cy="338554"/>
          </a:xfrm>
          <a:prstGeom prst="rect">
            <a:avLst/>
          </a:prstGeom>
          <a:noFill/>
        </p:spPr>
        <p:txBody>
          <a:bodyPr wrap="square">
            <a:spAutoFit/>
          </a:bodyPr>
          <a:lstStyle/>
          <a:p>
            <a:pPr marR="0" algn="just" rtl="0">
              <a:spcBef>
                <a:spcPts val="0"/>
              </a:spcBef>
              <a:spcAft>
                <a:spcPts val="0"/>
              </a:spcAft>
            </a:pPr>
            <a:r>
              <a:rPr lang="en-US" sz="1600" dirty="0" err="1">
                <a:effectLst/>
                <a:latin typeface="Muli"/>
                <a:cs typeface="Arial" panose="020B0604020202020204" pitchFamily="34" charset="0"/>
              </a:rPr>
              <a:t>Fastai</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cung</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cấp</a:t>
            </a:r>
            <a:r>
              <a:rPr lang="en-US" sz="1600" dirty="0">
                <a:effectLst/>
                <a:latin typeface="Muli"/>
                <a:cs typeface="Arial" panose="020B0604020202020204" pitchFamily="34" charset="0"/>
              </a:rPr>
              <a:t> class SGD </a:t>
            </a:r>
            <a:r>
              <a:rPr lang="en-US" sz="1600" dirty="0" err="1">
                <a:effectLst/>
                <a:latin typeface="Muli"/>
                <a:cs typeface="Arial" panose="020B0604020202020204" pitchFamily="34" charset="0"/>
              </a:rPr>
              <a:t>hoạt</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động</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tương</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tự</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như</a:t>
            </a:r>
            <a:r>
              <a:rPr lang="en-US" sz="1600" dirty="0">
                <a:effectLst/>
                <a:latin typeface="Muli"/>
                <a:cs typeface="Arial" panose="020B0604020202020204" pitchFamily="34" charset="0"/>
              </a:rPr>
              <a:t> class </a:t>
            </a:r>
            <a:r>
              <a:rPr lang="en-US" sz="1600" dirty="0" err="1">
                <a:effectLst/>
                <a:latin typeface="Muli"/>
                <a:cs typeface="Arial" panose="020B0604020202020204" pitchFamily="34" charset="0"/>
              </a:rPr>
              <a:t>BasicOptim</a:t>
            </a:r>
            <a:r>
              <a:rPr lang="en-US" sz="1600" dirty="0">
                <a:effectLst/>
                <a:latin typeface="Muli"/>
                <a:cs typeface="Arial" panose="020B0604020202020204" pitchFamily="34" charset="0"/>
              </a:rPr>
              <a:t>:</a:t>
            </a:r>
          </a:p>
        </p:txBody>
      </p:sp>
      <p:sp>
        <p:nvSpPr>
          <p:cNvPr id="13" name="TextBox 12">
            <a:extLst>
              <a:ext uri="{FF2B5EF4-FFF2-40B4-BE49-F238E27FC236}">
                <a16:creationId xmlns:a16="http://schemas.microsoft.com/office/drawing/2014/main" id="{E7B35862-0321-4898-8BF1-197972A6E6E3}"/>
              </a:ext>
            </a:extLst>
          </p:cNvPr>
          <p:cNvSpPr txBox="1"/>
          <p:nvPr/>
        </p:nvSpPr>
        <p:spPr>
          <a:xfrm>
            <a:off x="1382006" y="3574973"/>
            <a:ext cx="7633523" cy="1107996"/>
          </a:xfrm>
          <a:prstGeom prst="rect">
            <a:avLst/>
          </a:prstGeom>
          <a:noFill/>
        </p:spPr>
        <p:txBody>
          <a:bodyPr wrap="square">
            <a:spAutoFit/>
          </a:bodyPr>
          <a:lstStyle/>
          <a:p>
            <a:r>
              <a:rPr lang="en-US" sz="1400" b="0" i="0" dirty="0" err="1">
                <a:solidFill>
                  <a:srgbClr val="000088"/>
                </a:solidFill>
                <a:effectLst/>
                <a:latin typeface="CourierNewPSMT"/>
              </a:rPr>
              <a:t>linear_model</a:t>
            </a:r>
            <a:r>
              <a:rPr lang="en-US" sz="1400" b="0" i="0" dirty="0">
                <a:solidFill>
                  <a:srgbClr val="000088"/>
                </a:solidFill>
                <a:effectLst/>
                <a:latin typeface="CourierNewPSMT"/>
              </a:rPr>
              <a:t> </a:t>
            </a:r>
            <a:r>
              <a:rPr lang="en-US" sz="1400" b="0" i="0" dirty="0">
                <a:solidFill>
                  <a:srgbClr val="555555"/>
                </a:solidFill>
                <a:effectLst/>
                <a:latin typeface="CourierNewPSMT"/>
              </a:rPr>
              <a:t>= </a:t>
            </a:r>
            <a:r>
              <a:rPr lang="en-US" sz="1400" b="0" i="0" dirty="0" err="1">
                <a:solidFill>
                  <a:srgbClr val="000088"/>
                </a:solidFill>
                <a:effectLst/>
                <a:latin typeface="CourierNewPSMT"/>
              </a:rPr>
              <a:t>nn</a:t>
            </a:r>
            <a:r>
              <a:rPr lang="en-US" sz="1400" b="0" i="0" dirty="0" err="1">
                <a:solidFill>
                  <a:srgbClr val="555555"/>
                </a:solidFill>
                <a:effectLst/>
                <a:latin typeface="CourierNewPSMT"/>
              </a:rPr>
              <a:t>.</a:t>
            </a:r>
            <a:r>
              <a:rPr lang="en-US" sz="1400" b="0" i="0" dirty="0" err="1">
                <a:solidFill>
                  <a:srgbClr val="000088"/>
                </a:solidFill>
                <a:effectLst/>
                <a:latin typeface="CourierNewPSMT"/>
              </a:rPr>
              <a:t>Linear</a:t>
            </a:r>
            <a:r>
              <a:rPr lang="en-US" sz="1400" b="0" i="0" dirty="0">
                <a:solidFill>
                  <a:srgbClr val="000000"/>
                </a:solidFill>
                <a:effectLst/>
                <a:latin typeface="CourierNewPSMT"/>
              </a:rPr>
              <a:t>(</a:t>
            </a:r>
            <a:r>
              <a:rPr lang="en-US" sz="1400" b="0" i="0" dirty="0">
                <a:solidFill>
                  <a:srgbClr val="FF6600"/>
                </a:solidFill>
                <a:effectLst/>
                <a:latin typeface="CourierNewPSMT"/>
              </a:rPr>
              <a:t>28</a:t>
            </a:r>
            <a:r>
              <a:rPr lang="en-US" sz="1400" b="0" i="0" dirty="0">
                <a:solidFill>
                  <a:srgbClr val="555555"/>
                </a:solidFill>
                <a:effectLst/>
                <a:latin typeface="CourierNewPSMT"/>
              </a:rPr>
              <a:t>*</a:t>
            </a:r>
            <a:r>
              <a:rPr lang="en-US" sz="1400" b="0" i="0" dirty="0">
                <a:solidFill>
                  <a:srgbClr val="FF6600"/>
                </a:solidFill>
                <a:effectLst/>
                <a:latin typeface="CourierNewPSMT"/>
              </a:rPr>
              <a:t>28</a:t>
            </a:r>
            <a:r>
              <a:rPr lang="en-US" sz="1400" b="0" i="0" dirty="0">
                <a:solidFill>
                  <a:srgbClr val="000000"/>
                </a:solidFill>
                <a:effectLst/>
                <a:latin typeface="CourierNewPSMT"/>
              </a:rPr>
              <a:t>,</a:t>
            </a:r>
            <a:r>
              <a:rPr lang="en-US" sz="1400" b="0" i="0" dirty="0">
                <a:solidFill>
                  <a:srgbClr val="FF6600"/>
                </a:solidFill>
                <a:effectLst/>
                <a:latin typeface="CourierNewPSMT"/>
              </a:rPr>
              <a:t>1</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88"/>
                </a:solidFill>
                <a:effectLst/>
                <a:latin typeface="CourierNewPSMT"/>
              </a:rPr>
              <a:t>opt </a:t>
            </a:r>
            <a:r>
              <a:rPr lang="en-US" sz="1400" b="0" i="0" dirty="0">
                <a:solidFill>
                  <a:srgbClr val="555555"/>
                </a:solidFill>
                <a:effectLst/>
                <a:latin typeface="CourierNewPSMT"/>
              </a:rPr>
              <a:t>= </a:t>
            </a:r>
            <a:r>
              <a:rPr lang="en-US" sz="1400" b="0" i="0" dirty="0">
                <a:solidFill>
                  <a:srgbClr val="000088"/>
                </a:solidFill>
                <a:effectLst/>
                <a:latin typeface="CourierNewPSMT"/>
              </a:rPr>
              <a:t>SGD</a:t>
            </a:r>
            <a:r>
              <a:rPr lang="en-US" sz="1400" b="0" i="0" dirty="0">
                <a:solidFill>
                  <a:srgbClr val="000000"/>
                </a:solidFill>
                <a:effectLst/>
                <a:latin typeface="CourierNewPSMT"/>
              </a:rPr>
              <a:t>(</a:t>
            </a:r>
            <a:r>
              <a:rPr lang="en-US" sz="1400" b="0" i="0" dirty="0" err="1">
                <a:solidFill>
                  <a:srgbClr val="000088"/>
                </a:solidFill>
                <a:effectLst/>
                <a:latin typeface="CourierNewPSMT"/>
              </a:rPr>
              <a:t>linear_model</a:t>
            </a:r>
            <a:r>
              <a:rPr lang="en-US" sz="1400" b="0" i="0" dirty="0" err="1">
                <a:solidFill>
                  <a:srgbClr val="555555"/>
                </a:solidFill>
                <a:effectLst/>
                <a:latin typeface="CourierNewPSMT"/>
              </a:rPr>
              <a:t>.</a:t>
            </a:r>
            <a:r>
              <a:rPr lang="en-US" sz="1400" b="0" i="0" dirty="0" err="1">
                <a:solidFill>
                  <a:srgbClr val="000088"/>
                </a:solidFill>
                <a:effectLst/>
                <a:latin typeface="CourierNewPSMT"/>
              </a:rPr>
              <a:t>parameters</a:t>
            </a:r>
            <a:r>
              <a:rPr lang="en-US" sz="1400" b="0" i="0" dirty="0">
                <a:solidFill>
                  <a:srgbClr val="000000"/>
                </a:solidFill>
                <a:effectLst/>
                <a:latin typeface="CourierNewPSMT"/>
              </a:rPr>
              <a:t>(), </a:t>
            </a:r>
            <a:r>
              <a:rPr lang="en-US" sz="1400" b="0" i="0" dirty="0" err="1">
                <a:solidFill>
                  <a:srgbClr val="000088"/>
                </a:solidFill>
                <a:effectLst/>
                <a:latin typeface="CourierNewPSMT"/>
              </a:rPr>
              <a:t>lr</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err="1">
                <a:solidFill>
                  <a:srgbClr val="000088"/>
                </a:solidFill>
                <a:effectLst/>
                <a:latin typeface="CourierNewPSMT"/>
              </a:rPr>
              <a:t>train_model</a:t>
            </a:r>
            <a:r>
              <a:rPr lang="en-US" sz="1400" b="0" i="0" dirty="0">
                <a:solidFill>
                  <a:srgbClr val="000000"/>
                </a:solidFill>
                <a:effectLst/>
                <a:latin typeface="CourierNewPSMT"/>
              </a:rPr>
              <a:t>(</a:t>
            </a:r>
            <a:r>
              <a:rPr lang="en-US" sz="1400" b="0" i="0" dirty="0" err="1">
                <a:solidFill>
                  <a:srgbClr val="000088"/>
                </a:solidFill>
                <a:effectLst/>
                <a:latin typeface="CourierNewPSMT"/>
              </a:rPr>
              <a:t>linear_model</a:t>
            </a:r>
            <a:r>
              <a:rPr lang="en-US" sz="1400" b="0" i="0" dirty="0">
                <a:solidFill>
                  <a:srgbClr val="000000"/>
                </a:solidFill>
                <a:effectLst/>
                <a:latin typeface="CourierNewPSMT"/>
              </a:rPr>
              <a:t>, </a:t>
            </a:r>
            <a:r>
              <a:rPr lang="en-US" sz="1400" b="0" i="0" dirty="0">
                <a:solidFill>
                  <a:srgbClr val="FF6600"/>
                </a:solidFill>
                <a:effectLst/>
                <a:latin typeface="CourierNewPSMT"/>
              </a:rPr>
              <a:t>20</a:t>
            </a:r>
            <a:r>
              <a:rPr lang="en-US" sz="1400" b="0" i="0" dirty="0">
                <a:solidFill>
                  <a:srgbClr val="000000"/>
                </a:solidFill>
                <a:effectLst/>
                <a:latin typeface="CourierNewPSMT"/>
              </a:rPr>
              <a:t>)</a:t>
            </a:r>
            <a:r>
              <a:rPr lang="en-US" sz="1400" dirty="0"/>
              <a:t> </a:t>
            </a:r>
          </a:p>
          <a:p>
            <a:r>
              <a:rPr lang="en-US" sz="1200" b="0" i="0" dirty="0">
                <a:solidFill>
                  <a:srgbClr val="404040"/>
                </a:solidFill>
                <a:effectLst/>
                <a:latin typeface="CourierNewPSMT"/>
              </a:rPr>
              <a:t>0.4932 0.852 0.8335 0.9116 0.9326 0.9473 0.9555 0.9624 0.9648 0.9668 0.9692</a:t>
            </a:r>
            <a:br>
              <a:rPr lang="en-US" sz="1200" b="0" i="0" dirty="0">
                <a:solidFill>
                  <a:srgbClr val="404040"/>
                </a:solidFill>
                <a:effectLst/>
                <a:latin typeface="CourierNewPSMT"/>
              </a:rPr>
            </a:br>
            <a:r>
              <a:rPr lang="en-US" sz="1200" b="0" i="0" dirty="0">
                <a:solidFill>
                  <a:srgbClr val="404040"/>
                </a:solidFill>
                <a:effectLst/>
                <a:latin typeface="CourierNewPSMT"/>
              </a:rPr>
              <a:t>&gt; 0.9712 0.9731 0.9746 0.9761 0.9765 0.9775 0.978 0.9785 0.9785</a:t>
            </a:r>
            <a:endParaRPr lang="en-US" sz="1200" dirty="0"/>
          </a:p>
        </p:txBody>
      </p:sp>
    </p:spTree>
    <p:extLst>
      <p:ext uri="{BB962C8B-B14F-4D97-AF65-F5344CB8AC3E}">
        <p14:creationId xmlns:p14="http://schemas.microsoft.com/office/powerpoint/2010/main" val="4154595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2" y="16662"/>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Thực</a:t>
            </a:r>
            <a:r>
              <a:rPr lang="en-US" dirty="0"/>
              <a:t> </a:t>
            </a:r>
            <a:r>
              <a:rPr lang="en-US" dirty="0" err="1"/>
              <a:t>hiện</a:t>
            </a:r>
            <a:r>
              <a:rPr lang="en-US" dirty="0"/>
              <a:t> </a:t>
            </a:r>
            <a:r>
              <a:rPr lang="en-US" dirty="0" err="1"/>
              <a:t>mô</a:t>
            </a:r>
            <a:r>
              <a:rPr lang="en-US" dirty="0"/>
              <a:t> </a:t>
            </a:r>
            <a:r>
              <a:rPr lang="en-US" dirty="0" err="1"/>
              <a:t>hình</a:t>
            </a:r>
            <a:r>
              <a:rPr lang="en-US" dirty="0"/>
              <a:t> </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35080" y="456533"/>
            <a:ext cx="3274139" cy="4585871"/>
          </a:xfrm>
          <a:prstGeom prst="rect">
            <a:avLst/>
          </a:prstGeom>
          <a:noFill/>
        </p:spPr>
        <p:txBody>
          <a:bodyPr wrap="square">
            <a:spAutoFit/>
          </a:bodyPr>
          <a:lstStyle/>
          <a:p>
            <a:pPr marR="0" algn="just" rtl="0">
              <a:spcBef>
                <a:spcPts val="0"/>
              </a:spcBef>
              <a:spcAft>
                <a:spcPts val="0"/>
              </a:spcAft>
            </a:pPr>
            <a:r>
              <a:rPr lang="en-US" sz="1600" dirty="0" err="1">
                <a:effectLst/>
                <a:latin typeface="Muli"/>
                <a:cs typeface="Arial" panose="020B0604020202020204" pitchFamily="34" charset="0"/>
              </a:rPr>
              <a:t>Fastai</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cung</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cấp</a:t>
            </a:r>
            <a:r>
              <a:rPr lang="en-US" sz="1600" dirty="0">
                <a:effectLst/>
                <a:latin typeface="Muli"/>
                <a:cs typeface="Arial" panose="020B0604020202020204" pitchFamily="34" charset="0"/>
              </a:rPr>
              <a:t> </a:t>
            </a:r>
            <a:r>
              <a:rPr lang="en-US" sz="1600" dirty="0" err="1">
                <a:solidFill>
                  <a:srgbClr val="000088"/>
                </a:solidFill>
                <a:effectLst/>
                <a:latin typeface="Muli"/>
                <a:cs typeface="Arial" panose="020B0604020202020204" pitchFamily="34" charset="0"/>
              </a:rPr>
              <a:t>Learner.fit</a:t>
            </a:r>
            <a:r>
              <a:rPr lang="en-US" sz="1600" dirty="0">
                <a:solidFill>
                  <a:srgbClr val="000088"/>
                </a:solidFill>
                <a:effectLst/>
                <a:latin typeface="Muli"/>
                <a:cs typeface="Arial" panose="020B0604020202020204" pitchFamily="34" charset="0"/>
              </a:rPr>
              <a:t> </a:t>
            </a:r>
            <a:r>
              <a:rPr lang="en-US" sz="1600" dirty="0" err="1">
                <a:effectLst/>
                <a:latin typeface="Muli"/>
                <a:cs typeface="Arial" panose="020B0604020202020204" pitchFamily="34" charset="0"/>
              </a:rPr>
              <a:t>có</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thể</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hoạt</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động</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thay</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thế</a:t>
            </a:r>
            <a:r>
              <a:rPr lang="en-US" sz="1600" dirty="0">
                <a:effectLst/>
                <a:latin typeface="Muli"/>
                <a:cs typeface="Arial" panose="020B0604020202020204" pitchFamily="34" charset="0"/>
              </a:rPr>
              <a:t> </a:t>
            </a:r>
            <a:r>
              <a:rPr lang="en-US" sz="1600" dirty="0" err="1">
                <a:effectLst/>
                <a:latin typeface="Muli"/>
                <a:cs typeface="Arial" panose="020B0604020202020204" pitchFamily="34" charset="0"/>
              </a:rPr>
              <a:t>cho</a:t>
            </a:r>
            <a:r>
              <a:rPr lang="en-US" sz="1600" dirty="0">
                <a:effectLst/>
                <a:latin typeface="Muli"/>
                <a:cs typeface="Arial" panose="020B0604020202020204" pitchFamily="34" charset="0"/>
              </a:rPr>
              <a:t> </a:t>
            </a:r>
            <a:r>
              <a:rPr lang="en-US" sz="1600" dirty="0" err="1">
                <a:solidFill>
                  <a:srgbClr val="000088"/>
                </a:solidFill>
                <a:latin typeface="Muli"/>
                <a:cs typeface="Arial" panose="020B0604020202020204" pitchFamily="34" charset="0"/>
              </a:rPr>
              <a:t>t</a:t>
            </a:r>
            <a:r>
              <a:rPr lang="en-US" sz="1600" dirty="0" err="1">
                <a:solidFill>
                  <a:srgbClr val="000088"/>
                </a:solidFill>
                <a:effectLst/>
                <a:latin typeface="Muli"/>
                <a:cs typeface="Arial" panose="020B0604020202020204" pitchFamily="34" charset="0"/>
              </a:rPr>
              <a:t>rain_mode</a:t>
            </a:r>
            <a:r>
              <a:rPr lang="en-US" sz="1600" dirty="0" err="1">
                <a:solidFill>
                  <a:srgbClr val="000088"/>
                </a:solidFill>
                <a:latin typeface="Muli"/>
                <a:cs typeface="Arial" panose="020B0604020202020204" pitchFamily="34" charset="0"/>
              </a:rPr>
              <a:t>l</a:t>
            </a:r>
            <a:r>
              <a:rPr lang="en-US" sz="1600" dirty="0">
                <a:latin typeface="Muli"/>
                <a:cs typeface="Arial" panose="020B0604020202020204" pitchFamily="34" charset="0"/>
              </a:rPr>
              <a:t>. </a:t>
            </a:r>
            <a:r>
              <a:rPr lang="en-US" sz="1600" dirty="0" err="1">
                <a:latin typeface="Muli"/>
                <a:cs typeface="Arial" panose="020B0604020202020204" pitchFamily="34" charset="0"/>
              </a:rPr>
              <a:t>Để</a:t>
            </a:r>
            <a:r>
              <a:rPr lang="en-US" sz="1600" dirty="0">
                <a:latin typeface="Muli"/>
                <a:cs typeface="Arial" panose="020B0604020202020204" pitchFamily="34" charset="0"/>
              </a:rPr>
              <a:t> </a:t>
            </a:r>
            <a:r>
              <a:rPr lang="en-US" sz="1600" dirty="0" err="1">
                <a:latin typeface="Muli"/>
                <a:cs typeface="Arial" panose="020B0604020202020204" pitchFamily="34" charset="0"/>
              </a:rPr>
              <a:t>tạo</a:t>
            </a:r>
            <a:r>
              <a:rPr lang="en-US" sz="1600" dirty="0">
                <a:latin typeface="Muli"/>
                <a:cs typeface="Arial" panose="020B0604020202020204" pitchFamily="34" charset="0"/>
              </a:rPr>
              <a:t> </a:t>
            </a:r>
            <a:r>
              <a:rPr lang="en-US" sz="1600" dirty="0" err="1">
                <a:latin typeface="Muli"/>
                <a:cs typeface="Arial" panose="020B0604020202020204" pitchFamily="34" charset="0"/>
              </a:rPr>
              <a:t>một</a:t>
            </a:r>
            <a:r>
              <a:rPr lang="en-US" sz="1600" dirty="0">
                <a:latin typeface="Muli"/>
                <a:cs typeface="Arial" panose="020B0604020202020204" pitchFamily="34" charset="0"/>
              </a:rPr>
              <a:t> Learner ta </a:t>
            </a:r>
            <a:r>
              <a:rPr lang="en-US" sz="1600" dirty="0" err="1">
                <a:latin typeface="Muli"/>
                <a:cs typeface="Arial" panose="020B0604020202020204" pitchFamily="34" charset="0"/>
              </a:rPr>
              <a:t>phải</a:t>
            </a:r>
            <a:r>
              <a:rPr lang="en-US" sz="1600" dirty="0">
                <a:latin typeface="Muli"/>
                <a:cs typeface="Arial" panose="020B0604020202020204" pitchFamily="34" charset="0"/>
              </a:rPr>
              <a:t> </a:t>
            </a:r>
            <a:r>
              <a:rPr lang="en-US" sz="1600" dirty="0" err="1">
                <a:latin typeface="Muli"/>
                <a:cs typeface="Arial" panose="020B0604020202020204" pitchFamily="34" charset="0"/>
              </a:rPr>
              <a:t>tạo</a:t>
            </a:r>
            <a:r>
              <a:rPr lang="en-US" sz="1600" dirty="0">
                <a:latin typeface="Muli"/>
                <a:cs typeface="Arial" panose="020B0604020202020204" pitchFamily="34" charset="0"/>
              </a:rPr>
              <a:t> </a:t>
            </a:r>
            <a:r>
              <a:rPr lang="en-US" sz="1600" dirty="0" err="1">
                <a:latin typeface="Muli"/>
                <a:cs typeface="Arial" panose="020B0604020202020204" pitchFamily="34" charset="0"/>
              </a:rPr>
              <a:t>một</a:t>
            </a:r>
            <a:r>
              <a:rPr lang="en-US" sz="1600" dirty="0">
                <a:latin typeface="Muli"/>
                <a:cs typeface="Arial" panose="020B0604020202020204" pitchFamily="34" charset="0"/>
              </a:rPr>
              <a:t> </a:t>
            </a:r>
            <a:r>
              <a:rPr lang="en-US" sz="1600" dirty="0" err="1">
                <a:latin typeface="Muli"/>
                <a:cs typeface="Arial" panose="020B0604020202020204" pitchFamily="34" charset="0"/>
              </a:rPr>
              <a:t>Dataloaders</a:t>
            </a:r>
            <a:r>
              <a:rPr lang="en-US" sz="1600" dirty="0">
                <a:latin typeface="Muli"/>
                <a:cs typeface="Arial" panose="020B0604020202020204" pitchFamily="34" charset="0"/>
              </a:rPr>
              <a:t> </a:t>
            </a:r>
            <a:r>
              <a:rPr lang="en-US" sz="1600" dirty="0" err="1">
                <a:latin typeface="Muli"/>
                <a:cs typeface="Arial" panose="020B0604020202020204" pitchFamily="34" charset="0"/>
              </a:rPr>
              <a:t>bằng</a:t>
            </a:r>
            <a:r>
              <a:rPr lang="en-US" sz="1600" dirty="0">
                <a:latin typeface="Muli"/>
                <a:cs typeface="Arial" panose="020B0604020202020204" pitchFamily="34" charset="0"/>
              </a:rPr>
              <a:t> </a:t>
            </a:r>
            <a:r>
              <a:rPr lang="en-US" sz="1600" dirty="0" err="1">
                <a:latin typeface="Muli"/>
                <a:cs typeface="Arial" panose="020B0604020202020204" pitchFamily="34" charset="0"/>
              </a:rPr>
              <a:t>cách</a:t>
            </a:r>
            <a:r>
              <a:rPr lang="en-US" sz="1600" dirty="0">
                <a:latin typeface="Muli"/>
                <a:cs typeface="Arial" panose="020B0604020202020204" pitchFamily="34" charset="0"/>
              </a:rPr>
              <a:t> </a:t>
            </a:r>
            <a:r>
              <a:rPr lang="en-US" sz="1600" dirty="0" err="1">
                <a:latin typeface="Muli"/>
                <a:cs typeface="Arial" panose="020B0604020202020204" pitchFamily="34" charset="0"/>
              </a:rPr>
              <a:t>truyền</a:t>
            </a:r>
            <a:r>
              <a:rPr lang="en-US" sz="1600" dirty="0">
                <a:latin typeface="Muli"/>
                <a:cs typeface="Arial" panose="020B0604020202020204" pitchFamily="34" charset="0"/>
              </a:rPr>
              <a:t> </a:t>
            </a:r>
            <a:r>
              <a:rPr lang="en-US" sz="1600" dirty="0" err="1">
                <a:latin typeface="Muli"/>
                <a:cs typeface="Arial" panose="020B0604020202020204" pitchFamily="34" charset="0"/>
              </a:rPr>
              <a:t>dữ</a:t>
            </a:r>
            <a:r>
              <a:rPr lang="en-US" sz="1600" dirty="0">
                <a:latin typeface="Muli"/>
                <a:cs typeface="Arial" panose="020B0604020202020204" pitchFamily="34" charset="0"/>
              </a:rPr>
              <a:t> </a:t>
            </a:r>
            <a:r>
              <a:rPr lang="en-US" sz="1600" dirty="0" err="1">
                <a:latin typeface="Muli"/>
                <a:cs typeface="Arial" panose="020B0604020202020204" pitchFamily="34" charset="0"/>
              </a:rPr>
              <a:t>liệu</a:t>
            </a:r>
            <a:r>
              <a:rPr lang="en-US" sz="1600" dirty="0">
                <a:latin typeface="Muli"/>
                <a:cs typeface="Arial" panose="020B0604020202020204" pitchFamily="34" charset="0"/>
              </a:rPr>
              <a:t> train </a:t>
            </a:r>
            <a:r>
              <a:rPr lang="en-US" sz="1600" dirty="0" err="1">
                <a:latin typeface="Muli"/>
                <a:cs typeface="Arial" panose="020B0604020202020204" pitchFamily="34" charset="0"/>
              </a:rPr>
              <a:t>và</a:t>
            </a:r>
            <a:r>
              <a:rPr lang="en-US" sz="1600" dirty="0">
                <a:latin typeface="Muli"/>
                <a:cs typeface="Arial" panose="020B0604020202020204" pitchFamily="34" charset="0"/>
              </a:rPr>
              <a:t> validation </a:t>
            </a:r>
            <a:r>
              <a:rPr lang="en-US" sz="1600" dirty="0" err="1">
                <a:latin typeface="Muli"/>
                <a:cs typeface="Arial" panose="020B0604020202020204" pitchFamily="34" charset="0"/>
              </a:rPr>
              <a:t>vào</a:t>
            </a:r>
            <a:r>
              <a:rPr lang="en-US" sz="1600" dirty="0">
                <a:latin typeface="Muli"/>
                <a:cs typeface="Arial" panose="020B0604020202020204" pitchFamily="34" charset="0"/>
              </a:rPr>
              <a:t> </a:t>
            </a:r>
            <a:r>
              <a:rPr lang="en-US" sz="1600" dirty="0" err="1">
                <a:latin typeface="Muli"/>
                <a:cs typeface="Arial" panose="020B0604020202020204" pitchFamily="34" charset="0"/>
              </a:rPr>
              <a:t>Dataloaders</a:t>
            </a:r>
            <a:r>
              <a:rPr lang="en-US" sz="1600" dirty="0">
                <a:latin typeface="Muli"/>
                <a:cs typeface="Arial" panose="020B0604020202020204" pitchFamily="34" charset="0"/>
              </a:rPr>
              <a:t>.</a:t>
            </a:r>
          </a:p>
          <a:p>
            <a:pPr marR="0" algn="just" rtl="0">
              <a:spcBef>
                <a:spcPts val="0"/>
              </a:spcBef>
              <a:spcAft>
                <a:spcPts val="0"/>
              </a:spcAft>
            </a:pPr>
            <a:r>
              <a:rPr lang="vi-VN" sz="1600" dirty="0">
                <a:latin typeface="Muli"/>
                <a:cs typeface="Arial" panose="020B0604020202020204" pitchFamily="34" charset="0"/>
              </a:rPr>
              <a:t>Để tạo </a:t>
            </a:r>
            <a:r>
              <a:rPr lang="en-US" sz="1600" dirty="0">
                <a:solidFill>
                  <a:srgbClr val="000088"/>
                </a:solidFill>
                <a:latin typeface="Muli"/>
                <a:cs typeface="Arial" panose="020B0604020202020204" pitchFamily="34" charset="0"/>
              </a:rPr>
              <a:t>Learner</a:t>
            </a:r>
            <a:r>
              <a:rPr lang="en-US" sz="1600" dirty="0">
                <a:latin typeface="Muli"/>
                <a:cs typeface="Arial" panose="020B0604020202020204" pitchFamily="34" charset="0"/>
              </a:rPr>
              <a:t> </a:t>
            </a:r>
            <a:r>
              <a:rPr lang="vi-VN" sz="1600" dirty="0">
                <a:latin typeface="Muli"/>
                <a:cs typeface="Arial" panose="020B0604020202020204" pitchFamily="34" charset="0"/>
              </a:rPr>
              <a:t>mà không sử dụng ứng dụng</a:t>
            </a:r>
            <a:r>
              <a:rPr lang="en-US" sz="1600" dirty="0">
                <a:latin typeface="Muli"/>
                <a:cs typeface="Arial" panose="020B0604020202020204" pitchFamily="34" charset="0"/>
              </a:rPr>
              <a:t> </a:t>
            </a:r>
            <a:r>
              <a:rPr lang="en-US" sz="1600" dirty="0" err="1">
                <a:latin typeface="Muli"/>
                <a:cs typeface="Arial" panose="020B0604020202020204" pitchFamily="34" charset="0"/>
              </a:rPr>
              <a:t>khác</a:t>
            </a:r>
            <a:r>
              <a:rPr lang="vi-VN" sz="1600" dirty="0">
                <a:latin typeface="Muli"/>
                <a:cs typeface="Arial" panose="020B0604020202020204" pitchFamily="34" charset="0"/>
              </a:rPr>
              <a:t> (chẳng hạn như </a:t>
            </a:r>
            <a:r>
              <a:rPr lang="vi-VN" sz="1600" dirty="0">
                <a:solidFill>
                  <a:srgbClr val="000088"/>
                </a:solidFill>
                <a:latin typeface="Muli"/>
                <a:cs typeface="Arial" panose="020B0604020202020204" pitchFamily="34" charset="0"/>
              </a:rPr>
              <a:t>cnn_learner</a:t>
            </a:r>
            <a:r>
              <a:rPr lang="vi-VN" sz="1600" dirty="0">
                <a:latin typeface="Muli"/>
                <a:cs typeface="Arial" panose="020B0604020202020204" pitchFamily="34" charset="0"/>
              </a:rPr>
              <a:t>), chúng ta cần </a:t>
            </a:r>
            <a:r>
              <a:rPr lang="en-US" sz="1600" dirty="0" err="1">
                <a:latin typeface="Muli"/>
                <a:cs typeface="Arial" panose="020B0604020202020204" pitchFamily="34" charset="0"/>
              </a:rPr>
              <a:t>truyền</a:t>
            </a:r>
            <a:r>
              <a:rPr lang="vi-VN" sz="1600" dirty="0">
                <a:latin typeface="Muli"/>
                <a:cs typeface="Arial" panose="020B0604020202020204" pitchFamily="34" charset="0"/>
              </a:rPr>
              <a:t> tất cả các phần tử mà chúng ta đã tạo trong chương này: DataLoaders, </a:t>
            </a:r>
            <a:r>
              <a:rPr lang="en-US" sz="1600" dirty="0">
                <a:latin typeface="Muli"/>
                <a:cs typeface="Arial" panose="020B0604020202020204" pitchFamily="34" charset="0"/>
              </a:rPr>
              <a:t>model</a:t>
            </a:r>
            <a:r>
              <a:rPr lang="vi-VN" sz="1600" dirty="0">
                <a:latin typeface="Muli"/>
                <a:cs typeface="Arial" panose="020B0604020202020204" pitchFamily="34" charset="0"/>
              </a:rPr>
              <a:t>, hàm tối ưu hóa (các tham số), </a:t>
            </a:r>
            <a:r>
              <a:rPr lang="en-US" sz="1600" dirty="0">
                <a:latin typeface="Muli"/>
                <a:cs typeface="Arial" panose="020B0604020202020204" pitchFamily="34" charset="0"/>
              </a:rPr>
              <a:t>loss function </a:t>
            </a:r>
            <a:r>
              <a:rPr lang="vi-VN" sz="1600" dirty="0">
                <a:latin typeface="Muli"/>
                <a:cs typeface="Arial" panose="020B0604020202020204" pitchFamily="34" charset="0"/>
              </a:rPr>
              <a:t>và tùy chọn số liệu nào để in</a:t>
            </a:r>
            <a:r>
              <a:rPr lang="en-US" sz="1600" dirty="0">
                <a:latin typeface="Muli"/>
                <a:cs typeface="Arial" panose="020B0604020202020204" pitchFamily="34" charset="0"/>
              </a:rPr>
              <a:t>.</a:t>
            </a:r>
          </a:p>
          <a:p>
            <a:pPr algn="just"/>
            <a:r>
              <a:rPr lang="en-US" sz="1600" dirty="0" err="1">
                <a:latin typeface="Muli"/>
                <a:cs typeface="Arial" panose="020B0604020202020204" pitchFamily="34" charset="0"/>
              </a:rPr>
              <a:t>Bây</a:t>
            </a:r>
            <a:r>
              <a:rPr lang="en-US" sz="1600" dirty="0">
                <a:latin typeface="Muli"/>
                <a:cs typeface="Arial" panose="020B0604020202020204" pitchFamily="34" charset="0"/>
              </a:rPr>
              <a:t> </a:t>
            </a:r>
            <a:r>
              <a:rPr lang="en-US" sz="1600" dirty="0" err="1">
                <a:latin typeface="Muli"/>
                <a:cs typeface="Arial" panose="020B0604020202020204" pitchFamily="34" charset="0"/>
              </a:rPr>
              <a:t>giờ</a:t>
            </a:r>
            <a:r>
              <a:rPr lang="en-US" sz="1600" dirty="0">
                <a:latin typeface="Muli"/>
                <a:cs typeface="Arial" panose="020B0604020202020204" pitchFamily="34" charset="0"/>
              </a:rPr>
              <a:t> ta </a:t>
            </a:r>
            <a:r>
              <a:rPr lang="en-US" sz="1600" dirty="0" err="1">
                <a:latin typeface="Muli"/>
                <a:cs typeface="Arial" panose="020B0604020202020204" pitchFamily="34" charset="0"/>
              </a:rPr>
              <a:t>có</a:t>
            </a:r>
            <a:r>
              <a:rPr lang="en-US" sz="1600" dirty="0">
                <a:latin typeface="Muli"/>
                <a:cs typeface="Arial" panose="020B0604020202020204" pitchFamily="34" charset="0"/>
              </a:rPr>
              <a:t> </a:t>
            </a:r>
            <a:r>
              <a:rPr lang="en-US" sz="1600" dirty="0" err="1">
                <a:latin typeface="Muli"/>
                <a:cs typeface="Arial" panose="020B0604020202020204" pitchFamily="34" charset="0"/>
              </a:rPr>
              <a:t>thể</a:t>
            </a:r>
            <a:r>
              <a:rPr lang="en-US" sz="1600" dirty="0">
                <a:latin typeface="Muli"/>
                <a:cs typeface="Arial" panose="020B0604020202020204" pitchFamily="34" charset="0"/>
              </a:rPr>
              <a:t> </a:t>
            </a:r>
            <a:r>
              <a:rPr lang="en-US" sz="1600" dirty="0" err="1">
                <a:latin typeface="Muli"/>
                <a:cs typeface="Arial" panose="020B0604020202020204" pitchFamily="34" charset="0"/>
              </a:rPr>
              <a:t>sử</a:t>
            </a:r>
            <a:r>
              <a:rPr lang="en-US" sz="1600" dirty="0">
                <a:latin typeface="Muli"/>
                <a:cs typeface="Arial" panose="020B0604020202020204" pitchFamily="34" charset="0"/>
              </a:rPr>
              <a:t> </a:t>
            </a:r>
            <a:r>
              <a:rPr lang="en-US" sz="1600" dirty="0" err="1">
                <a:latin typeface="Muli"/>
                <a:cs typeface="Arial" panose="020B0604020202020204" pitchFamily="34" charset="0"/>
              </a:rPr>
              <a:t>dụng</a:t>
            </a:r>
            <a:r>
              <a:rPr lang="en-US" sz="1600" dirty="0">
                <a:latin typeface="Muli"/>
                <a:cs typeface="Arial" panose="020B0604020202020204" pitchFamily="34" charset="0"/>
              </a:rPr>
              <a:t> </a:t>
            </a:r>
            <a:r>
              <a:rPr lang="en-US" sz="1600" dirty="0" err="1">
                <a:latin typeface="Muli"/>
                <a:cs typeface="Arial" panose="020B0604020202020204" pitchFamily="34" charset="0"/>
              </a:rPr>
              <a:t>lệnh</a:t>
            </a:r>
            <a:r>
              <a:rPr lang="en-US" sz="1600" dirty="0">
                <a:latin typeface="Muli"/>
                <a:cs typeface="Arial" panose="020B0604020202020204" pitchFamily="34" charset="0"/>
              </a:rPr>
              <a:t> </a:t>
            </a:r>
            <a:r>
              <a:rPr lang="en-US" sz="1600" dirty="0">
                <a:solidFill>
                  <a:srgbClr val="000088"/>
                </a:solidFill>
                <a:latin typeface="Muli"/>
                <a:cs typeface="Arial" panose="020B0604020202020204" pitchFamily="34" charset="0"/>
              </a:rPr>
              <a:t>fit </a:t>
            </a:r>
            <a:r>
              <a:rPr lang="en-US" sz="1600" dirty="0" err="1">
                <a:solidFill>
                  <a:schemeClr val="bg2"/>
                </a:solidFill>
                <a:latin typeface="Muli"/>
                <a:cs typeface="Arial" panose="020B0604020202020204" pitchFamily="34" charset="0"/>
              </a:rPr>
              <a:t>để</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huấn</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luyện</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mô</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hình</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với</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thông</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số</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truyền</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vào</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là</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số</a:t>
            </a:r>
            <a:r>
              <a:rPr lang="en-US" sz="1600" dirty="0">
                <a:solidFill>
                  <a:schemeClr val="bg2"/>
                </a:solidFill>
                <a:latin typeface="Muli"/>
                <a:cs typeface="Arial" panose="020B0604020202020204" pitchFamily="34" charset="0"/>
              </a:rPr>
              <a:t> epoch </a:t>
            </a:r>
            <a:r>
              <a:rPr lang="en-US" sz="1600" dirty="0" err="1">
                <a:solidFill>
                  <a:schemeClr val="bg2"/>
                </a:solidFill>
                <a:latin typeface="Muli"/>
                <a:cs typeface="Arial" panose="020B0604020202020204" pitchFamily="34" charset="0"/>
              </a:rPr>
              <a:t>và</a:t>
            </a:r>
            <a:r>
              <a:rPr lang="en-US" sz="1600" dirty="0">
                <a:solidFill>
                  <a:schemeClr val="bg2"/>
                </a:solidFill>
                <a:latin typeface="Muli"/>
                <a:cs typeface="Arial" panose="020B0604020202020204" pitchFamily="34" charset="0"/>
              </a:rPr>
              <a:t> </a:t>
            </a:r>
            <a:r>
              <a:rPr lang="en-US" sz="1600" dirty="0" err="1">
                <a:solidFill>
                  <a:schemeClr val="bg2"/>
                </a:solidFill>
                <a:latin typeface="Muli"/>
                <a:cs typeface="Arial" panose="020B0604020202020204" pitchFamily="34" charset="0"/>
              </a:rPr>
              <a:t>lr</a:t>
            </a:r>
            <a:r>
              <a:rPr lang="en-US" sz="1600" dirty="0">
                <a:solidFill>
                  <a:schemeClr val="bg2"/>
                </a:solidFill>
                <a:latin typeface="Muli"/>
                <a:cs typeface="Arial" panose="020B0604020202020204" pitchFamily="34" charset="0"/>
              </a:rPr>
              <a:t>.</a:t>
            </a:r>
            <a:endParaRPr lang="en-US" sz="1600" dirty="0">
              <a:latin typeface="Muli"/>
              <a:cs typeface="Arial" panose="020B0604020202020204" pitchFamily="34" charset="0"/>
            </a:endParaRPr>
          </a:p>
          <a:p>
            <a:pPr marR="0" algn="just" rtl="0">
              <a:spcBef>
                <a:spcPts val="0"/>
              </a:spcBef>
              <a:spcAft>
                <a:spcPts val="0"/>
              </a:spcAft>
            </a:pPr>
            <a:endParaRPr lang="en-US" sz="1800" dirty="0">
              <a:solidFill>
                <a:srgbClr val="000088"/>
              </a:solidFill>
              <a:effectLst/>
              <a:latin typeface="Muli"/>
              <a:cs typeface="Arial" panose="020B0604020202020204" pitchFamily="34" charset="0"/>
            </a:endParaRPr>
          </a:p>
          <a:p>
            <a:pPr marR="0" algn="just" rtl="0">
              <a:spcBef>
                <a:spcPts val="0"/>
              </a:spcBef>
              <a:spcAft>
                <a:spcPts val="0"/>
              </a:spcAft>
            </a:pPr>
            <a:endParaRPr lang="en-US" sz="1800" dirty="0">
              <a:effectLst/>
              <a:latin typeface="Muli"/>
              <a:cs typeface="Arial" panose="020B0604020202020204" pitchFamily="34" charset="0"/>
            </a:endParaRPr>
          </a:p>
        </p:txBody>
      </p:sp>
      <p:sp>
        <p:nvSpPr>
          <p:cNvPr id="8" name="TextBox 7">
            <a:extLst>
              <a:ext uri="{FF2B5EF4-FFF2-40B4-BE49-F238E27FC236}">
                <a16:creationId xmlns:a16="http://schemas.microsoft.com/office/drawing/2014/main" id="{9F84BAFB-74B9-4984-BCD4-CC7A7AB64757}"/>
              </a:ext>
            </a:extLst>
          </p:cNvPr>
          <p:cNvSpPr txBox="1"/>
          <p:nvPr/>
        </p:nvSpPr>
        <p:spPr>
          <a:xfrm>
            <a:off x="3709219" y="513968"/>
            <a:ext cx="5993375" cy="954107"/>
          </a:xfrm>
          <a:prstGeom prst="rect">
            <a:avLst/>
          </a:prstGeom>
          <a:noFill/>
        </p:spPr>
        <p:txBody>
          <a:bodyPr wrap="square">
            <a:spAutoFit/>
          </a:bodyPr>
          <a:lstStyle/>
          <a:p>
            <a:r>
              <a:rPr lang="en-US" b="0" i="0" dirty="0">
                <a:solidFill>
                  <a:srgbClr val="000088"/>
                </a:solidFill>
                <a:effectLst/>
                <a:latin typeface="CourierNewPSMT"/>
              </a:rPr>
              <a:t>dl </a:t>
            </a:r>
            <a:r>
              <a:rPr lang="en-US" b="0" i="0" dirty="0">
                <a:solidFill>
                  <a:srgbClr val="555555"/>
                </a:solidFill>
                <a:effectLst/>
                <a:latin typeface="CourierNewPSMT"/>
              </a:rPr>
              <a:t>= </a:t>
            </a:r>
            <a:r>
              <a:rPr lang="en-US" b="0" i="0" dirty="0" err="1">
                <a:solidFill>
                  <a:srgbClr val="000088"/>
                </a:solidFill>
                <a:effectLst/>
                <a:latin typeface="CourierNewPSMT"/>
              </a:rPr>
              <a:t>DataLoader</a:t>
            </a:r>
            <a:r>
              <a:rPr lang="en-US" b="0" i="0" dirty="0">
                <a:solidFill>
                  <a:srgbClr val="000000"/>
                </a:solidFill>
                <a:effectLst/>
                <a:latin typeface="CourierNewPSMT"/>
              </a:rPr>
              <a:t>(</a:t>
            </a:r>
            <a:r>
              <a:rPr lang="en-US" b="0" i="0" dirty="0" err="1">
                <a:solidFill>
                  <a:srgbClr val="000088"/>
                </a:solidFill>
                <a:effectLst/>
                <a:latin typeface="CourierNewPSMT"/>
              </a:rPr>
              <a:t>dset</a:t>
            </a:r>
            <a:r>
              <a:rPr lang="en-US" b="0" i="0" dirty="0">
                <a:solidFill>
                  <a:srgbClr val="000000"/>
                </a:solidFill>
                <a:effectLst/>
                <a:latin typeface="CourierNewPSMT"/>
              </a:rPr>
              <a:t>, </a:t>
            </a:r>
            <a:r>
              <a:rPr lang="en-US" b="0" i="0" dirty="0" err="1">
                <a:solidFill>
                  <a:srgbClr val="000088"/>
                </a:solidFill>
                <a:effectLst/>
                <a:latin typeface="CourierNewPSMT"/>
              </a:rPr>
              <a:t>batch_size</a:t>
            </a:r>
            <a:r>
              <a:rPr lang="en-US" b="0" i="0" dirty="0">
                <a:solidFill>
                  <a:srgbClr val="555555"/>
                </a:solidFill>
                <a:effectLst/>
                <a:latin typeface="CourierNewPSMT"/>
              </a:rPr>
              <a:t>=</a:t>
            </a:r>
            <a:r>
              <a:rPr lang="en-US" b="0" i="0" dirty="0">
                <a:solidFill>
                  <a:srgbClr val="FF6600"/>
                </a:solidFill>
                <a:effectLst/>
                <a:latin typeface="CourierNewPSMT"/>
              </a:rPr>
              <a:t>256</a:t>
            </a:r>
            <a:r>
              <a:rPr lang="en-US" b="0" i="0" dirty="0">
                <a:solidFill>
                  <a:srgbClr val="000000"/>
                </a:solidFill>
                <a:effectLst/>
                <a:latin typeface="CourierNewPSMT"/>
              </a:rPr>
              <a:t>)</a:t>
            </a:r>
          </a:p>
          <a:p>
            <a:r>
              <a:rPr lang="en-US" b="0" i="0" dirty="0" err="1">
                <a:solidFill>
                  <a:srgbClr val="000088"/>
                </a:solidFill>
                <a:effectLst/>
                <a:latin typeface="CourierNewPSMT"/>
              </a:rPr>
              <a:t>valid_dl</a:t>
            </a:r>
            <a:r>
              <a:rPr lang="en-US" b="0" i="0" dirty="0">
                <a:solidFill>
                  <a:srgbClr val="000088"/>
                </a:solidFill>
                <a:effectLst/>
                <a:latin typeface="CourierNewPSMT"/>
              </a:rPr>
              <a:t> </a:t>
            </a:r>
            <a:r>
              <a:rPr lang="en-US" b="0" i="0" dirty="0">
                <a:solidFill>
                  <a:srgbClr val="555555"/>
                </a:solidFill>
                <a:effectLst/>
                <a:latin typeface="CourierNewPSMT"/>
              </a:rPr>
              <a:t>= </a:t>
            </a:r>
            <a:r>
              <a:rPr lang="en-US" b="0" i="0" dirty="0" err="1">
                <a:solidFill>
                  <a:srgbClr val="000088"/>
                </a:solidFill>
                <a:effectLst/>
                <a:latin typeface="CourierNewPSMT"/>
              </a:rPr>
              <a:t>DataLoader</a:t>
            </a:r>
            <a:r>
              <a:rPr lang="en-US" b="0" i="0" dirty="0">
                <a:solidFill>
                  <a:srgbClr val="000000"/>
                </a:solidFill>
                <a:effectLst/>
                <a:latin typeface="CourierNewPSMT"/>
              </a:rPr>
              <a:t>(</a:t>
            </a:r>
            <a:r>
              <a:rPr lang="en-US" b="0" i="0" dirty="0" err="1">
                <a:solidFill>
                  <a:srgbClr val="000088"/>
                </a:solidFill>
                <a:effectLst/>
                <a:latin typeface="CourierNewPSMT"/>
              </a:rPr>
              <a:t>valid_dset</a:t>
            </a:r>
            <a:r>
              <a:rPr lang="en-US" b="0" i="0" dirty="0">
                <a:solidFill>
                  <a:srgbClr val="000000"/>
                </a:solidFill>
                <a:effectLst/>
                <a:latin typeface="CourierNewPSMT"/>
              </a:rPr>
              <a:t>, </a:t>
            </a:r>
            <a:r>
              <a:rPr lang="en-US" b="0" i="0" dirty="0" err="1">
                <a:solidFill>
                  <a:srgbClr val="000088"/>
                </a:solidFill>
                <a:effectLst/>
                <a:latin typeface="CourierNewPSMT"/>
              </a:rPr>
              <a:t>batch_size</a:t>
            </a:r>
            <a:r>
              <a:rPr lang="en-US" b="0" i="0" dirty="0">
                <a:solidFill>
                  <a:srgbClr val="555555"/>
                </a:solidFill>
                <a:effectLst/>
                <a:latin typeface="CourierNewPSMT"/>
              </a:rPr>
              <a:t>=</a:t>
            </a:r>
            <a:r>
              <a:rPr lang="en-US" b="0" i="0" dirty="0">
                <a:solidFill>
                  <a:srgbClr val="FF6600"/>
                </a:solidFill>
                <a:effectLst/>
                <a:latin typeface="CourierNewPSMT"/>
              </a:rPr>
              <a:t>256</a:t>
            </a:r>
            <a:r>
              <a:rPr lang="en-US" b="0" i="0" dirty="0">
                <a:solidFill>
                  <a:srgbClr val="000000"/>
                </a:solidFill>
                <a:effectLst/>
                <a:latin typeface="CourierNewPSMT"/>
              </a:rPr>
              <a:t>)</a:t>
            </a:r>
          </a:p>
          <a:p>
            <a:r>
              <a:rPr lang="nl-NL" b="0" i="0" dirty="0">
                <a:solidFill>
                  <a:srgbClr val="000088"/>
                </a:solidFill>
                <a:effectLst/>
                <a:latin typeface="CourierNewPSMT"/>
              </a:rPr>
              <a:t>dls </a:t>
            </a:r>
            <a:r>
              <a:rPr lang="nl-NL" b="0" i="0" dirty="0">
                <a:solidFill>
                  <a:srgbClr val="555555"/>
                </a:solidFill>
                <a:effectLst/>
                <a:latin typeface="CourierNewPSMT"/>
              </a:rPr>
              <a:t>= </a:t>
            </a:r>
            <a:r>
              <a:rPr lang="nl-NL" b="0" i="0" dirty="0">
                <a:solidFill>
                  <a:srgbClr val="000088"/>
                </a:solidFill>
                <a:effectLst/>
                <a:latin typeface="CourierNewPSMT"/>
              </a:rPr>
              <a:t>DataLoaders</a:t>
            </a:r>
            <a:r>
              <a:rPr lang="nl-NL" b="0" i="0" dirty="0">
                <a:solidFill>
                  <a:srgbClr val="000000"/>
                </a:solidFill>
                <a:effectLst/>
                <a:latin typeface="CourierNewPSMT"/>
              </a:rPr>
              <a:t>(</a:t>
            </a:r>
            <a:r>
              <a:rPr lang="nl-NL" b="0" i="0" dirty="0">
                <a:solidFill>
                  <a:srgbClr val="000088"/>
                </a:solidFill>
                <a:effectLst/>
                <a:latin typeface="CourierNewPSMT"/>
              </a:rPr>
              <a:t>dl</a:t>
            </a:r>
            <a:r>
              <a:rPr lang="nl-NL" b="0" i="0" dirty="0">
                <a:solidFill>
                  <a:srgbClr val="000000"/>
                </a:solidFill>
                <a:effectLst/>
                <a:latin typeface="CourierNewPSMT"/>
              </a:rPr>
              <a:t>, </a:t>
            </a:r>
            <a:r>
              <a:rPr lang="nl-NL" b="0" i="0" dirty="0">
                <a:solidFill>
                  <a:srgbClr val="000088"/>
                </a:solidFill>
                <a:effectLst/>
                <a:latin typeface="CourierNewPSMT"/>
              </a:rPr>
              <a:t>valid_dl</a:t>
            </a:r>
            <a:r>
              <a:rPr lang="nl-NL" b="0" i="0" dirty="0">
                <a:solidFill>
                  <a:srgbClr val="000000"/>
                </a:solidFill>
                <a:effectLst/>
                <a:latin typeface="CourierNewPSMT"/>
              </a:rPr>
              <a:t>)</a:t>
            </a:r>
            <a:r>
              <a:rPr lang="nl-NL" dirty="0"/>
              <a:t> </a:t>
            </a:r>
            <a:br>
              <a:rPr lang="nl-NL" dirty="0"/>
            </a:br>
            <a:endParaRPr lang="en-US" dirty="0"/>
          </a:p>
        </p:txBody>
      </p:sp>
      <p:sp>
        <p:nvSpPr>
          <p:cNvPr id="9" name="TextBox 8">
            <a:extLst>
              <a:ext uri="{FF2B5EF4-FFF2-40B4-BE49-F238E27FC236}">
                <a16:creationId xmlns:a16="http://schemas.microsoft.com/office/drawing/2014/main" id="{F1B05A4A-951C-4BC2-85D6-E90E189A3E03}"/>
              </a:ext>
            </a:extLst>
          </p:cNvPr>
          <p:cNvSpPr txBox="1"/>
          <p:nvPr/>
        </p:nvSpPr>
        <p:spPr>
          <a:xfrm>
            <a:off x="3641514" y="1605381"/>
            <a:ext cx="6350640" cy="954107"/>
          </a:xfrm>
          <a:prstGeom prst="rect">
            <a:avLst/>
          </a:prstGeom>
          <a:noFill/>
        </p:spPr>
        <p:txBody>
          <a:bodyPr wrap="square">
            <a:spAutoFit/>
          </a:bodyPr>
          <a:lstStyle/>
          <a:p>
            <a:r>
              <a:rPr lang="en-US" b="0" i="0" dirty="0">
                <a:solidFill>
                  <a:srgbClr val="000088"/>
                </a:solidFill>
                <a:effectLst/>
                <a:latin typeface="CourierNewPSMT"/>
              </a:rPr>
              <a:t>learn </a:t>
            </a:r>
            <a:r>
              <a:rPr lang="en-US" b="0" i="0" dirty="0">
                <a:solidFill>
                  <a:srgbClr val="555555"/>
                </a:solidFill>
                <a:effectLst/>
                <a:latin typeface="CourierNewPSMT"/>
              </a:rPr>
              <a:t>= </a:t>
            </a:r>
            <a:r>
              <a:rPr lang="en-US" b="0" i="0" dirty="0">
                <a:solidFill>
                  <a:srgbClr val="000088"/>
                </a:solidFill>
                <a:effectLst/>
                <a:latin typeface="CourierNewPSMT"/>
              </a:rPr>
              <a:t>Learner</a:t>
            </a:r>
            <a:r>
              <a:rPr lang="en-US" b="0" i="0" dirty="0">
                <a:solidFill>
                  <a:srgbClr val="000000"/>
                </a:solidFill>
                <a:effectLst/>
                <a:latin typeface="CourierNewPSMT"/>
              </a:rPr>
              <a:t>(</a:t>
            </a:r>
            <a:r>
              <a:rPr lang="en-US" b="0" i="0" dirty="0" err="1">
                <a:solidFill>
                  <a:srgbClr val="000088"/>
                </a:solidFill>
                <a:effectLst/>
                <a:latin typeface="CourierNewPSMT"/>
              </a:rPr>
              <a:t>dls</a:t>
            </a:r>
            <a:r>
              <a:rPr lang="en-US" b="0" i="0" dirty="0" err="1">
                <a:solidFill>
                  <a:srgbClr val="000000"/>
                </a:solidFill>
                <a:effectLst/>
                <a:latin typeface="CourierNewPSMT"/>
              </a:rPr>
              <a:t>,</a:t>
            </a:r>
            <a:r>
              <a:rPr lang="en-US" b="0" i="0" dirty="0" err="1">
                <a:solidFill>
                  <a:srgbClr val="000088"/>
                </a:solidFill>
                <a:effectLst/>
                <a:latin typeface="CourierNewPSMT"/>
              </a:rPr>
              <a:t>nn</a:t>
            </a:r>
            <a:r>
              <a:rPr lang="en-US" b="0" i="0" dirty="0" err="1">
                <a:solidFill>
                  <a:srgbClr val="555555"/>
                </a:solidFill>
                <a:effectLst/>
                <a:latin typeface="CourierNewPSMT"/>
              </a:rPr>
              <a:t>.</a:t>
            </a:r>
            <a:r>
              <a:rPr lang="en-US" b="0" i="0" dirty="0" err="1">
                <a:solidFill>
                  <a:srgbClr val="000088"/>
                </a:solidFill>
                <a:effectLst/>
                <a:latin typeface="CourierNewPSMT"/>
              </a:rPr>
              <a:t>Linear</a:t>
            </a:r>
            <a:r>
              <a:rPr lang="en-US" b="0" i="0" dirty="0">
                <a:solidFill>
                  <a:srgbClr val="000000"/>
                </a:solidFill>
                <a:effectLst/>
                <a:latin typeface="CourierNewPSMT"/>
              </a:rPr>
              <a:t>(</a:t>
            </a:r>
            <a:r>
              <a:rPr lang="en-US" b="0" i="0" dirty="0">
                <a:solidFill>
                  <a:srgbClr val="FF6600"/>
                </a:solidFill>
                <a:effectLst/>
                <a:latin typeface="CourierNewPSMT"/>
              </a:rPr>
              <a:t>28</a:t>
            </a:r>
            <a:r>
              <a:rPr lang="en-US" b="0" i="0" dirty="0">
                <a:solidFill>
                  <a:srgbClr val="555555"/>
                </a:solidFill>
                <a:effectLst/>
                <a:latin typeface="CourierNewPSMT"/>
              </a:rPr>
              <a:t>*</a:t>
            </a:r>
            <a:r>
              <a:rPr lang="en-US" b="0" i="0" dirty="0">
                <a:solidFill>
                  <a:srgbClr val="FF6600"/>
                </a:solidFill>
                <a:effectLst/>
                <a:latin typeface="CourierNewPSMT"/>
              </a:rPr>
              <a:t>28</a:t>
            </a:r>
            <a:r>
              <a:rPr lang="en-US" b="0" i="0" dirty="0">
                <a:solidFill>
                  <a:srgbClr val="000000"/>
                </a:solidFill>
                <a:effectLst/>
                <a:latin typeface="CourierNewPSMT"/>
              </a:rPr>
              <a:t>,</a:t>
            </a:r>
            <a:r>
              <a:rPr lang="en-US" b="0" i="0" dirty="0">
                <a:solidFill>
                  <a:srgbClr val="FF6600"/>
                </a:solidFill>
                <a:effectLst/>
                <a:latin typeface="CourierNewPSMT"/>
              </a:rPr>
              <a:t>1</a:t>
            </a:r>
            <a:r>
              <a:rPr lang="en-US" b="0" i="0" dirty="0">
                <a:solidFill>
                  <a:srgbClr val="000000"/>
                </a:solidFill>
                <a:effectLst/>
                <a:latin typeface="CourierNewPSMT"/>
              </a:rPr>
              <a:t>),</a:t>
            </a:r>
          </a:p>
          <a:p>
            <a:r>
              <a:rPr lang="en-US" dirty="0">
                <a:latin typeface="CourierNewPSMT"/>
              </a:rPr>
              <a:t>                </a:t>
            </a:r>
            <a:r>
              <a:rPr lang="en-US" b="0" i="0" dirty="0" err="1">
                <a:solidFill>
                  <a:srgbClr val="000088"/>
                </a:solidFill>
                <a:effectLst/>
                <a:latin typeface="CourierNewPSMT"/>
              </a:rPr>
              <a:t>opt_func</a:t>
            </a:r>
            <a:r>
              <a:rPr lang="en-US" b="0" i="0" dirty="0">
                <a:solidFill>
                  <a:srgbClr val="555555"/>
                </a:solidFill>
                <a:effectLst/>
                <a:latin typeface="CourierNewPSMT"/>
              </a:rPr>
              <a:t>=</a:t>
            </a:r>
            <a:r>
              <a:rPr lang="en-US" b="0" i="0" dirty="0" err="1">
                <a:solidFill>
                  <a:srgbClr val="000088"/>
                </a:solidFill>
                <a:effectLst/>
                <a:latin typeface="CourierNewPSMT"/>
              </a:rPr>
              <a:t>SGD</a:t>
            </a:r>
            <a:r>
              <a:rPr lang="en-US" b="0" i="0" dirty="0" err="1">
                <a:solidFill>
                  <a:srgbClr val="000000"/>
                </a:solidFill>
                <a:effectLst/>
                <a:latin typeface="CourierNewPSMT"/>
              </a:rPr>
              <a:t>,</a:t>
            </a:r>
            <a:r>
              <a:rPr lang="en-US" b="0" i="0" dirty="0" err="1">
                <a:solidFill>
                  <a:srgbClr val="000088"/>
                </a:solidFill>
                <a:effectLst/>
                <a:latin typeface="CourierNewPSMT"/>
              </a:rPr>
              <a:t>loss_func</a:t>
            </a:r>
            <a:r>
              <a:rPr lang="en-US" b="0" i="0" dirty="0">
                <a:solidFill>
                  <a:srgbClr val="555555"/>
                </a:solidFill>
                <a:effectLst/>
                <a:latin typeface="CourierNewPSMT"/>
              </a:rPr>
              <a:t>=</a:t>
            </a:r>
            <a:r>
              <a:rPr lang="en-US" b="0" i="0" dirty="0" err="1">
                <a:solidFill>
                  <a:srgbClr val="000088"/>
                </a:solidFill>
                <a:effectLst/>
                <a:latin typeface="CourierNewPSMT"/>
              </a:rPr>
              <a:t>mnist_loss</a:t>
            </a:r>
            <a:r>
              <a:rPr lang="en-US" b="0" i="0" dirty="0">
                <a:solidFill>
                  <a:srgbClr val="000000"/>
                </a:solidFill>
                <a:effectLst/>
                <a:latin typeface="CourierNewPSMT"/>
              </a:rPr>
              <a:t>,      </a:t>
            </a:r>
          </a:p>
          <a:p>
            <a:r>
              <a:rPr lang="en-US" dirty="0">
                <a:latin typeface="CourierNewPSMT"/>
              </a:rPr>
              <a:t>                </a:t>
            </a:r>
            <a:r>
              <a:rPr lang="en-US" b="0" i="0" dirty="0">
                <a:solidFill>
                  <a:srgbClr val="000088"/>
                </a:solidFill>
                <a:effectLst/>
                <a:latin typeface="CourierNewPSMT"/>
              </a:rPr>
              <a:t>metrics</a:t>
            </a:r>
            <a:r>
              <a:rPr lang="en-US" b="0" i="0" dirty="0">
                <a:solidFill>
                  <a:srgbClr val="555555"/>
                </a:solidFill>
                <a:effectLst/>
                <a:latin typeface="CourierNewPSMT"/>
              </a:rPr>
              <a:t>=</a:t>
            </a:r>
            <a:r>
              <a:rPr lang="en-US" b="0" i="0" dirty="0" err="1">
                <a:solidFill>
                  <a:srgbClr val="000088"/>
                </a:solidFill>
                <a:effectLst/>
                <a:latin typeface="CourierNewPSMT"/>
              </a:rPr>
              <a:t>batch_accuracy</a:t>
            </a:r>
            <a:r>
              <a:rPr lang="en-US" b="0" i="0" dirty="0">
                <a:solidFill>
                  <a:srgbClr val="000000"/>
                </a:solidFill>
                <a:effectLst/>
                <a:latin typeface="CourierNewPSMT"/>
              </a:rPr>
              <a:t>)</a:t>
            </a:r>
            <a:r>
              <a:rPr lang="en-US" dirty="0"/>
              <a:t> </a:t>
            </a:r>
            <a:br>
              <a:rPr lang="en-US" dirty="0"/>
            </a:br>
            <a:endParaRPr lang="en-US" dirty="0"/>
          </a:p>
        </p:txBody>
      </p:sp>
      <p:pic>
        <p:nvPicPr>
          <p:cNvPr id="7" name="Picture 6">
            <a:extLst>
              <a:ext uri="{FF2B5EF4-FFF2-40B4-BE49-F238E27FC236}">
                <a16:creationId xmlns:a16="http://schemas.microsoft.com/office/drawing/2014/main" id="{145F527E-9382-4AB3-8BA4-37ED8C9F3283}"/>
              </a:ext>
            </a:extLst>
          </p:cNvPr>
          <p:cNvPicPr>
            <a:picLocks noChangeAspect="1"/>
          </p:cNvPicPr>
          <p:nvPr/>
        </p:nvPicPr>
        <p:blipFill>
          <a:blip r:embed="rId3"/>
          <a:stretch>
            <a:fillRect/>
          </a:stretch>
        </p:blipFill>
        <p:spPr>
          <a:xfrm>
            <a:off x="4693000" y="2606848"/>
            <a:ext cx="3828536" cy="2478457"/>
          </a:xfrm>
          <a:prstGeom prst="rect">
            <a:avLst/>
          </a:prstGeom>
        </p:spPr>
      </p:pic>
      <p:sp>
        <p:nvSpPr>
          <p:cNvPr id="10" name="TextBox 9">
            <a:extLst>
              <a:ext uri="{FF2B5EF4-FFF2-40B4-BE49-F238E27FC236}">
                <a16:creationId xmlns:a16="http://schemas.microsoft.com/office/drawing/2014/main" id="{D9A2BE92-CEE1-4D12-AA62-00F1026FEC09}"/>
              </a:ext>
            </a:extLst>
          </p:cNvPr>
          <p:cNvSpPr txBox="1"/>
          <p:nvPr/>
        </p:nvSpPr>
        <p:spPr>
          <a:xfrm>
            <a:off x="4018926" y="2299071"/>
            <a:ext cx="5176684" cy="307777"/>
          </a:xfrm>
          <a:prstGeom prst="rect">
            <a:avLst/>
          </a:prstGeom>
          <a:noFill/>
        </p:spPr>
        <p:txBody>
          <a:bodyPr wrap="square">
            <a:spAutoFit/>
          </a:bodyPr>
          <a:lstStyle/>
          <a:p>
            <a:r>
              <a:rPr lang="en-US" sz="1400" b="0" i="0" dirty="0" err="1">
                <a:solidFill>
                  <a:srgbClr val="000088"/>
                </a:solidFill>
                <a:effectLst/>
                <a:latin typeface="CourierNewPSMT"/>
              </a:rPr>
              <a:t>learn</a:t>
            </a:r>
            <a:r>
              <a:rPr lang="en-US" sz="1400" b="0" i="0" dirty="0" err="1">
                <a:solidFill>
                  <a:srgbClr val="555555"/>
                </a:solidFill>
                <a:effectLst/>
                <a:latin typeface="CourierNewPSMT"/>
              </a:rPr>
              <a:t>.</a:t>
            </a:r>
            <a:r>
              <a:rPr lang="en-US" sz="1400" b="0" i="0" dirty="0" err="1">
                <a:solidFill>
                  <a:srgbClr val="000088"/>
                </a:solidFill>
                <a:effectLst/>
                <a:latin typeface="CourierNewPSMT"/>
              </a:rPr>
              <a:t>fit</a:t>
            </a:r>
            <a:r>
              <a:rPr lang="en-US" sz="1400" b="0" i="0" dirty="0">
                <a:solidFill>
                  <a:srgbClr val="000000"/>
                </a:solidFill>
                <a:effectLst/>
                <a:latin typeface="CourierNewPSMT"/>
              </a:rPr>
              <a:t>(</a:t>
            </a:r>
            <a:r>
              <a:rPr lang="en-US" sz="1400" b="0" i="0" dirty="0">
                <a:solidFill>
                  <a:srgbClr val="FF6600"/>
                </a:solidFill>
                <a:effectLst/>
                <a:latin typeface="CourierNewPSMT"/>
              </a:rPr>
              <a:t>10</a:t>
            </a:r>
            <a:r>
              <a:rPr lang="en-US" sz="1400" b="0" i="0" dirty="0">
                <a:solidFill>
                  <a:srgbClr val="000000"/>
                </a:solidFill>
                <a:effectLst/>
                <a:latin typeface="CourierNewPSMT"/>
              </a:rPr>
              <a:t>, </a:t>
            </a:r>
            <a:r>
              <a:rPr lang="en-US" sz="1400" b="0" i="0" dirty="0" err="1">
                <a:solidFill>
                  <a:srgbClr val="000088"/>
                </a:solidFill>
                <a:effectLst/>
                <a:latin typeface="CourierNewPSMT"/>
              </a:rPr>
              <a:t>lr</a:t>
            </a:r>
            <a:r>
              <a:rPr lang="en-US" sz="1400" b="0" i="0" dirty="0">
                <a:solidFill>
                  <a:srgbClr val="555555"/>
                </a:solidFill>
                <a:effectLst/>
                <a:latin typeface="CourierNewPSMT"/>
              </a:rPr>
              <a:t>=</a:t>
            </a:r>
            <a:r>
              <a:rPr lang="en-US" sz="1400" b="0" i="0" dirty="0" err="1">
                <a:solidFill>
                  <a:srgbClr val="000088"/>
                </a:solidFill>
                <a:effectLst/>
                <a:latin typeface="CourierNewPSMT"/>
              </a:rPr>
              <a:t>lr</a:t>
            </a:r>
            <a:r>
              <a:rPr lang="en-US" sz="1400" b="0" i="0" dirty="0">
                <a:solidFill>
                  <a:srgbClr val="000000"/>
                </a:solidFill>
                <a:effectLst/>
                <a:latin typeface="CourierNewPSMT"/>
              </a:rPr>
              <a:t>)</a:t>
            </a:r>
            <a:r>
              <a:rPr lang="en-US" sz="1400" dirty="0"/>
              <a:t> </a:t>
            </a:r>
            <a:endParaRPr lang="en-US" dirty="0"/>
          </a:p>
        </p:txBody>
      </p:sp>
    </p:spTree>
    <p:extLst>
      <p:ext uri="{BB962C8B-B14F-4D97-AF65-F5344CB8AC3E}">
        <p14:creationId xmlns:p14="http://schemas.microsoft.com/office/powerpoint/2010/main" val="390911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7889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Adding a </a:t>
            </a:r>
            <a:r>
              <a:rPr lang="en-US" dirty="0" err="1"/>
              <a:t>Nonelinearity</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27705" y="460391"/>
            <a:ext cx="4144296" cy="5047536"/>
          </a:xfrm>
          <a:prstGeom prst="rect">
            <a:avLst/>
          </a:prstGeom>
          <a:noFill/>
        </p:spPr>
        <p:txBody>
          <a:bodyPr wrap="square">
            <a:spAutoFit/>
          </a:bodyPr>
          <a:lstStyle/>
          <a:p>
            <a:pPr marR="0" algn="just" rtl="0">
              <a:spcBef>
                <a:spcPts val="0"/>
              </a:spcBef>
              <a:spcAft>
                <a:spcPts val="0"/>
              </a:spcAft>
            </a:pPr>
            <a:r>
              <a:rPr lang="en-US" dirty="0">
                <a:latin typeface="Muli"/>
                <a:cs typeface="Arial" panose="020B0604020202020204" pitchFamily="34" charset="0"/>
              </a:rPr>
              <a:t>Ta </a:t>
            </a:r>
            <a:r>
              <a:rPr lang="en-US" dirty="0" err="1">
                <a:latin typeface="Muli"/>
                <a:cs typeface="Arial" panose="020B0604020202020204" pitchFamily="34" charset="0"/>
              </a:rPr>
              <a:t>đã</a:t>
            </a:r>
            <a:r>
              <a:rPr lang="en-US" dirty="0">
                <a:latin typeface="Muli"/>
                <a:cs typeface="Arial" panose="020B0604020202020204" pitchFamily="34" charset="0"/>
              </a:rPr>
              <a:t> </a:t>
            </a:r>
            <a:r>
              <a:rPr lang="vi-VN" dirty="0">
                <a:latin typeface="Muli"/>
                <a:cs typeface="Arial" panose="020B0604020202020204" pitchFamily="34" charset="0"/>
              </a:rPr>
              <a:t>có một quy trình chung để tối ưu hóa các tham số của một hàm và đã thử nó trên một bộ phân loại tuyến tính đơn giản. Để làm cho nó phức tạp hơn một chút (và có thể xử lý nhiều tác vụ hơn), ta cần thêm một cái gì đó phi tuyến tính (tức là khác với ax + b)</a:t>
            </a:r>
            <a:r>
              <a:rPr lang="en-US" dirty="0">
                <a:latin typeface="Muli"/>
                <a:cs typeface="Arial" panose="020B0604020202020204" pitchFamily="34" charset="0"/>
              </a:rPr>
              <a:t> </a:t>
            </a:r>
            <a:r>
              <a:rPr lang="en-US" dirty="0" err="1">
                <a:latin typeface="Muli"/>
                <a:cs typeface="Arial" panose="020B0604020202020204" pitchFamily="34" charset="0"/>
              </a:rPr>
              <a:t>giữa</a:t>
            </a:r>
            <a:r>
              <a:rPr lang="en-US" dirty="0">
                <a:latin typeface="Muli"/>
                <a:cs typeface="Arial" panose="020B0604020202020204" pitchFamily="34" charset="0"/>
              </a:rPr>
              <a:t> </a:t>
            </a:r>
            <a:r>
              <a:rPr lang="en-US" dirty="0" err="1">
                <a:latin typeface="Muli"/>
                <a:cs typeface="Arial" panose="020B0604020202020204" pitchFamily="34" charset="0"/>
              </a:rPr>
              <a:t>hai</a:t>
            </a:r>
            <a:r>
              <a:rPr lang="en-US" dirty="0">
                <a:latin typeface="Muli"/>
                <a:cs typeface="Arial" panose="020B0604020202020204" pitchFamily="34" charset="0"/>
              </a:rPr>
              <a:t> </a:t>
            </a:r>
            <a:r>
              <a:rPr lang="en-US" dirty="0" err="1">
                <a:latin typeface="Muli"/>
                <a:cs typeface="Arial" panose="020B0604020202020204" pitchFamily="34" charset="0"/>
              </a:rPr>
              <a:t>bộ</a:t>
            </a:r>
            <a:r>
              <a:rPr lang="en-US" dirty="0">
                <a:latin typeface="Muli"/>
                <a:cs typeface="Arial" panose="020B0604020202020204" pitchFamily="34" charset="0"/>
              </a:rPr>
              <a:t> </a:t>
            </a:r>
            <a:r>
              <a:rPr lang="en-US" dirty="0" err="1">
                <a:latin typeface="Muli"/>
                <a:cs typeface="Arial" panose="020B0604020202020204" pitchFamily="34" charset="0"/>
              </a:rPr>
              <a:t>phân</a:t>
            </a:r>
            <a:r>
              <a:rPr lang="en-US" dirty="0">
                <a:latin typeface="Muli"/>
                <a:cs typeface="Arial" panose="020B0604020202020204" pitchFamily="34" charset="0"/>
              </a:rPr>
              <a:t> </a:t>
            </a:r>
            <a:r>
              <a:rPr lang="en-US" dirty="0" err="1">
                <a:latin typeface="Muli"/>
                <a:cs typeface="Arial" panose="020B0604020202020204" pitchFamily="34" charset="0"/>
              </a:rPr>
              <a:t>loại</a:t>
            </a:r>
            <a:r>
              <a:rPr lang="en-US" dirty="0">
                <a:latin typeface="Muli"/>
                <a:cs typeface="Arial" panose="020B0604020202020204" pitchFamily="34" charset="0"/>
              </a:rPr>
              <a:t> </a:t>
            </a:r>
            <a:r>
              <a:rPr lang="en-US" dirty="0" err="1">
                <a:latin typeface="Muli"/>
                <a:cs typeface="Arial" panose="020B0604020202020204" pitchFamily="34" charset="0"/>
              </a:rPr>
              <a:t>tuyến</a:t>
            </a:r>
            <a:r>
              <a:rPr lang="en-US" dirty="0">
                <a:latin typeface="Muli"/>
                <a:cs typeface="Arial" panose="020B0604020202020204" pitchFamily="34" charset="0"/>
              </a:rPr>
              <a:t> </a:t>
            </a:r>
            <a:r>
              <a:rPr lang="en-US" dirty="0" err="1">
                <a:latin typeface="Muli"/>
                <a:cs typeface="Arial" panose="020B0604020202020204" pitchFamily="34" charset="0"/>
              </a:rPr>
              <a:t>tính</a:t>
            </a:r>
            <a:r>
              <a:rPr lang="en-US" dirty="0">
                <a:latin typeface="Muli"/>
                <a:cs typeface="Arial" panose="020B0604020202020204" pitchFamily="34" charset="0"/>
              </a:rPr>
              <a:t>  </a:t>
            </a:r>
            <a:r>
              <a:rPr lang="vi-VN" dirty="0">
                <a:latin typeface="Muli"/>
                <a:cs typeface="Arial" panose="020B0604020202020204" pitchFamily="34" charset="0"/>
              </a:rPr>
              <a:t>—</a:t>
            </a:r>
            <a:r>
              <a:rPr lang="en-US" dirty="0">
                <a:latin typeface="Muli"/>
                <a:cs typeface="Arial" panose="020B0604020202020204" pitchFamily="34" charset="0"/>
              </a:rPr>
              <a:t> </a:t>
            </a:r>
            <a:r>
              <a:rPr lang="vi-VN" dirty="0">
                <a:latin typeface="Muli"/>
                <a:cs typeface="Arial" panose="020B0604020202020204" pitchFamily="34" charset="0"/>
              </a:rPr>
              <a:t>một mạng n</a:t>
            </a:r>
            <a:r>
              <a:rPr lang="en-US" dirty="0" err="1">
                <a:latin typeface="Muli"/>
                <a:cs typeface="Arial" panose="020B0604020202020204" pitchFamily="34" charset="0"/>
              </a:rPr>
              <a:t>eural</a:t>
            </a:r>
            <a:r>
              <a:rPr lang="vi-VN" dirty="0">
                <a:latin typeface="Muli"/>
                <a:cs typeface="Arial" panose="020B0604020202020204" pitchFamily="34" charset="0"/>
              </a:rPr>
              <a:t>.</a:t>
            </a:r>
            <a:endParaRPr lang="en-US" dirty="0">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r>
              <a:rPr lang="en-US" sz="1400" dirty="0">
                <a:latin typeface="Muli"/>
                <a:cs typeface="Arial" panose="020B0604020202020204" pitchFamily="34" charset="0"/>
              </a:rPr>
              <a:t>Ta </a:t>
            </a:r>
            <a:r>
              <a:rPr lang="en-US" sz="1400" dirty="0" err="1">
                <a:latin typeface="Muli"/>
                <a:cs typeface="Arial" panose="020B0604020202020204" pitchFamily="34" charset="0"/>
              </a:rPr>
              <a:t>có</a:t>
            </a:r>
            <a:r>
              <a:rPr lang="en-US" sz="1400" dirty="0">
                <a:latin typeface="Muli"/>
                <a:cs typeface="Arial" panose="020B0604020202020204" pitchFamily="34" charset="0"/>
              </a:rPr>
              <a:t> </a:t>
            </a:r>
            <a:r>
              <a:rPr lang="vi-VN" sz="1400" dirty="0">
                <a:latin typeface="Muli"/>
                <a:cs typeface="Arial" panose="020B0604020202020204" pitchFamily="34" charset="0"/>
              </a:rPr>
              <a:t>w1 và w2 là các ten</a:t>
            </a:r>
            <a:r>
              <a:rPr lang="en-US" sz="1400" dirty="0" err="1">
                <a:latin typeface="Muli"/>
                <a:cs typeface="Arial" panose="020B0604020202020204" pitchFamily="34" charset="0"/>
              </a:rPr>
              <a:t>sor</a:t>
            </a:r>
            <a:r>
              <a:rPr lang="en-US" sz="1400" dirty="0">
                <a:latin typeface="Muli"/>
                <a:cs typeface="Arial" panose="020B0604020202020204" pitchFamily="34" charset="0"/>
              </a:rPr>
              <a:t> </a:t>
            </a:r>
            <a:r>
              <a:rPr lang="en-US" sz="1400" dirty="0" err="1">
                <a:latin typeface="Muli"/>
                <a:cs typeface="Arial" panose="020B0604020202020204" pitchFamily="34" charset="0"/>
              </a:rPr>
              <a:t>trọng</a:t>
            </a:r>
            <a:r>
              <a:rPr lang="en-US" sz="1400" dirty="0">
                <a:latin typeface="Muli"/>
                <a:cs typeface="Arial" panose="020B0604020202020204" pitchFamily="34" charset="0"/>
              </a:rPr>
              <a:t> </a:t>
            </a:r>
            <a:r>
              <a:rPr lang="en-US" sz="1400" dirty="0" err="1">
                <a:latin typeface="Muli"/>
                <a:cs typeface="Arial" panose="020B0604020202020204" pitchFamily="34" charset="0"/>
              </a:rPr>
              <a:t>số</a:t>
            </a:r>
            <a:r>
              <a:rPr lang="vi-VN" sz="1400" dirty="0">
                <a:latin typeface="Muli"/>
                <a:cs typeface="Arial" panose="020B0604020202020204" pitchFamily="34" charset="0"/>
              </a:rPr>
              <a:t>, và b1 và b2 là các </a:t>
            </a:r>
            <a:r>
              <a:rPr lang="en-US" sz="1400" dirty="0">
                <a:latin typeface="Muli"/>
                <a:cs typeface="Arial" panose="020B0604020202020204" pitchFamily="34" charset="0"/>
              </a:rPr>
              <a:t>tensor bias. </a:t>
            </a:r>
            <a:r>
              <a:rPr lang="en-US" sz="1400" dirty="0" err="1">
                <a:latin typeface="Muli"/>
                <a:cs typeface="Arial" panose="020B0604020202020204" pitchFamily="34" charset="0"/>
              </a:rPr>
              <a:t>Đây</a:t>
            </a:r>
            <a:r>
              <a:rPr lang="en-US" sz="1400" dirty="0">
                <a:latin typeface="Muli"/>
                <a:cs typeface="Arial" panose="020B0604020202020204" pitchFamily="34" charset="0"/>
              </a:rPr>
              <a:t> </a:t>
            </a:r>
            <a:r>
              <a:rPr lang="vi-VN" sz="1400" dirty="0">
                <a:latin typeface="Muli"/>
                <a:cs typeface="Arial" panose="020B0604020202020204" pitchFamily="34" charset="0"/>
              </a:rPr>
              <a:t>là, các tham số được khởi tạo ngẫu nhiên ban đầu</a:t>
            </a:r>
            <a:r>
              <a:rPr lang="en-US" sz="1400" dirty="0">
                <a:latin typeface="Muli"/>
                <a:cs typeface="Arial" panose="020B0604020202020204" pitchFamily="34" charset="0"/>
              </a:rPr>
              <a:t>.</a:t>
            </a:r>
          </a:p>
          <a:p>
            <a:pPr marR="0" algn="just" rtl="0">
              <a:spcBef>
                <a:spcPts val="0"/>
              </a:spcBef>
              <a:spcAft>
                <a:spcPts val="0"/>
              </a:spcAft>
            </a:pPr>
            <a:r>
              <a:rPr lang="vi-VN" sz="1400" dirty="0">
                <a:effectLst/>
                <a:latin typeface="Muli"/>
                <a:cs typeface="Arial" panose="020B0604020202020204" pitchFamily="34" charset="0"/>
              </a:rPr>
              <a:t>w1 có 30 kích hoạt đầu ra (có nghĩa là w2 phải có 30 kích hoạt đầu vào thì chúng mới khớp). Điều đó có nghĩa là lớp đầu tiên có thể tạo ra 30 </a:t>
            </a:r>
            <a:r>
              <a:rPr lang="en-US" sz="1400" dirty="0" err="1">
                <a:latin typeface="Muli"/>
                <a:cs typeface="Arial" panose="020B0604020202020204" pitchFamily="34" charset="0"/>
              </a:rPr>
              <a:t>đặt</a:t>
            </a:r>
            <a:r>
              <a:rPr lang="en-US" sz="1400" dirty="0">
                <a:latin typeface="Muli"/>
                <a:cs typeface="Arial" panose="020B0604020202020204" pitchFamily="34" charset="0"/>
              </a:rPr>
              <a:t> </a:t>
            </a:r>
            <a:r>
              <a:rPr lang="en-US" sz="1400" dirty="0" err="1">
                <a:latin typeface="Muli"/>
                <a:cs typeface="Arial" panose="020B0604020202020204" pitchFamily="34" charset="0"/>
              </a:rPr>
              <a:t>trưng</a:t>
            </a:r>
            <a:r>
              <a:rPr lang="en-US" sz="1400" dirty="0">
                <a:latin typeface="Muli"/>
                <a:cs typeface="Arial" panose="020B0604020202020204" pitchFamily="34" charset="0"/>
              </a:rPr>
              <a:t> </a:t>
            </a:r>
            <a:r>
              <a:rPr lang="vi-VN" sz="1400" dirty="0">
                <a:effectLst/>
                <a:latin typeface="Muli"/>
                <a:cs typeface="Arial" panose="020B0604020202020204" pitchFamily="34" charset="0"/>
              </a:rPr>
              <a:t>khác nhau, mỗi </a:t>
            </a:r>
            <a:r>
              <a:rPr lang="en-US" sz="1400" dirty="0" err="1">
                <a:latin typeface="Muli"/>
                <a:cs typeface="Arial" panose="020B0604020202020204" pitchFamily="34" charset="0"/>
              </a:rPr>
              <a:t>đặt</a:t>
            </a:r>
            <a:r>
              <a:rPr lang="en-US" sz="1400" dirty="0">
                <a:latin typeface="Muli"/>
                <a:cs typeface="Arial" panose="020B0604020202020204" pitchFamily="34" charset="0"/>
              </a:rPr>
              <a:t> </a:t>
            </a:r>
            <a:r>
              <a:rPr lang="en-US" sz="1400" dirty="0" err="1">
                <a:latin typeface="Muli"/>
                <a:cs typeface="Arial" panose="020B0604020202020204" pitchFamily="34" charset="0"/>
              </a:rPr>
              <a:t>trưng</a:t>
            </a:r>
            <a:r>
              <a:rPr lang="en-US" sz="1400" dirty="0">
                <a:latin typeface="Muli"/>
                <a:cs typeface="Arial" panose="020B0604020202020204" pitchFamily="34" charset="0"/>
              </a:rPr>
              <a:t> </a:t>
            </a:r>
            <a:r>
              <a:rPr lang="vi-VN" sz="1400" dirty="0">
                <a:effectLst/>
                <a:latin typeface="Muli"/>
                <a:cs typeface="Arial" panose="020B0604020202020204" pitchFamily="34" charset="0"/>
              </a:rPr>
              <a:t>đại diện cho một hỗn hợp pixel khác nhau. </a:t>
            </a:r>
            <a:r>
              <a:rPr lang="en-US" sz="1400" dirty="0">
                <a:latin typeface="Muli"/>
                <a:cs typeface="Arial" panose="020B0604020202020204" pitchFamily="34" charset="0"/>
              </a:rPr>
              <a:t>Ta</a:t>
            </a:r>
            <a:r>
              <a:rPr lang="vi-VN" sz="1400" dirty="0">
                <a:effectLst/>
                <a:latin typeface="Muli"/>
                <a:cs typeface="Arial" panose="020B0604020202020204" pitchFamily="34" charset="0"/>
              </a:rPr>
              <a:t> có thể thay đổi 30 đó thành bất kỳ </a:t>
            </a:r>
            <a:r>
              <a:rPr lang="en-US" sz="1400" dirty="0" err="1">
                <a:effectLst/>
                <a:latin typeface="Muli"/>
                <a:cs typeface="Arial" panose="020B0604020202020204" pitchFamily="34" charset="0"/>
              </a:rPr>
              <a:t>số</a:t>
            </a:r>
            <a:r>
              <a:rPr lang="en-US" sz="1400" dirty="0">
                <a:effectLst/>
                <a:latin typeface="Muli"/>
                <a:cs typeface="Arial" panose="020B0604020202020204" pitchFamily="34" charset="0"/>
              </a:rPr>
              <a:t> </a:t>
            </a:r>
            <a:r>
              <a:rPr lang="en-US" sz="1400" dirty="0" err="1">
                <a:effectLst/>
                <a:latin typeface="Muli"/>
                <a:cs typeface="Arial" panose="020B0604020202020204" pitchFamily="34" charset="0"/>
              </a:rPr>
              <a:t>nào</a:t>
            </a:r>
            <a:r>
              <a:rPr lang="vi-VN" sz="1400" dirty="0">
                <a:effectLst/>
                <a:latin typeface="Muli"/>
                <a:cs typeface="Arial" panose="020B0604020202020204" pitchFamily="34" charset="0"/>
              </a:rPr>
              <a:t>, để làm cho mô hình phức tạp </a:t>
            </a:r>
            <a:r>
              <a:rPr lang="en-US" sz="1400" dirty="0" err="1">
                <a:effectLst/>
                <a:latin typeface="Muli"/>
                <a:cs typeface="Arial" panose="020B0604020202020204" pitchFamily="34" charset="0"/>
              </a:rPr>
              <a:t>hoặc</a:t>
            </a:r>
            <a:r>
              <a:rPr lang="en-US" sz="1400" dirty="0">
                <a:effectLst/>
                <a:latin typeface="Muli"/>
                <a:cs typeface="Arial" panose="020B0604020202020204" pitchFamily="34" charset="0"/>
              </a:rPr>
              <a:t> </a:t>
            </a:r>
            <a:r>
              <a:rPr lang="en-US" sz="1400" dirty="0" err="1">
                <a:effectLst/>
                <a:latin typeface="Muli"/>
                <a:cs typeface="Arial" panose="020B0604020202020204" pitchFamily="34" charset="0"/>
              </a:rPr>
              <a:t>đơn</a:t>
            </a:r>
            <a:r>
              <a:rPr lang="en-US" sz="1400" dirty="0">
                <a:effectLst/>
                <a:latin typeface="Muli"/>
                <a:cs typeface="Arial" panose="020B0604020202020204" pitchFamily="34" charset="0"/>
              </a:rPr>
              <a:t> </a:t>
            </a:r>
            <a:r>
              <a:rPr lang="en-US" sz="1400" dirty="0" err="1">
                <a:effectLst/>
                <a:latin typeface="Muli"/>
                <a:cs typeface="Arial" panose="020B0604020202020204" pitchFamily="34" charset="0"/>
              </a:rPr>
              <a:t>giản</a:t>
            </a:r>
            <a:r>
              <a:rPr lang="vi-VN" sz="1400" dirty="0">
                <a:effectLst/>
                <a:latin typeface="Muli"/>
                <a:cs typeface="Arial" panose="020B0604020202020204" pitchFamily="34" charset="0"/>
              </a:rPr>
              <a:t> hơn.</a:t>
            </a:r>
            <a:endParaRPr lang="en-US" sz="1400" dirty="0">
              <a:effectLst/>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a:p>
            <a:pPr algn="just"/>
            <a:r>
              <a:rPr lang="vi-VN" sz="1400" dirty="0">
                <a:latin typeface="Muli"/>
                <a:cs typeface="Arial" panose="020B0604020202020204" pitchFamily="34" charset="0"/>
              </a:rPr>
              <a:t>Hàm</a:t>
            </a:r>
            <a:r>
              <a:rPr lang="en-US" sz="1400" dirty="0">
                <a:latin typeface="Muli"/>
                <a:cs typeface="Arial" panose="020B0604020202020204" pitchFamily="34" charset="0"/>
              </a:rPr>
              <a:t> </a:t>
            </a:r>
            <a:r>
              <a:rPr lang="vi-VN" sz="1400" dirty="0">
                <a:solidFill>
                  <a:srgbClr val="000088"/>
                </a:solidFill>
                <a:latin typeface="Muli"/>
                <a:cs typeface="Arial" panose="020B0604020202020204" pitchFamily="34" charset="0"/>
              </a:rPr>
              <a:t>res.max(tensor (0.0)) </a:t>
            </a:r>
            <a:r>
              <a:rPr lang="vi-VN" sz="1400" dirty="0">
                <a:latin typeface="Muli"/>
                <a:cs typeface="Arial" panose="020B0604020202020204" pitchFamily="34" charset="0"/>
              </a:rPr>
              <a:t>đó được gọi là đơn vị tuyến tính chỉnh lưu</a:t>
            </a:r>
            <a:r>
              <a:rPr lang="en-US" sz="1400" dirty="0">
                <a:latin typeface="Muli"/>
                <a:cs typeface="Arial" panose="020B0604020202020204" pitchFamily="34" charset="0"/>
              </a:rPr>
              <a:t> (rectified linear unit)</a:t>
            </a:r>
            <a:r>
              <a:rPr lang="vi-VN" sz="1400" dirty="0">
                <a:latin typeface="Muli"/>
                <a:cs typeface="Arial" panose="020B0604020202020204" pitchFamily="34" charset="0"/>
              </a:rPr>
              <a:t>, </a:t>
            </a:r>
            <a:r>
              <a:rPr lang="en-US" sz="1400" dirty="0" err="1">
                <a:latin typeface="Muli"/>
                <a:cs typeface="Arial" panose="020B0604020202020204" pitchFamily="34" charset="0"/>
              </a:rPr>
              <a:t>được</a:t>
            </a:r>
            <a:r>
              <a:rPr lang="en-US" sz="1400" dirty="0">
                <a:latin typeface="Muli"/>
                <a:cs typeface="Arial" panose="020B0604020202020204" pitchFamily="34" charset="0"/>
              </a:rPr>
              <a:t> </a:t>
            </a:r>
            <a:r>
              <a:rPr lang="en-US" sz="1400" dirty="0" err="1">
                <a:latin typeface="Muli"/>
                <a:cs typeface="Arial" panose="020B0604020202020204" pitchFamily="34" charset="0"/>
              </a:rPr>
              <a:t>biết</a:t>
            </a:r>
            <a:r>
              <a:rPr lang="en-US" sz="1400" dirty="0">
                <a:latin typeface="Muli"/>
                <a:cs typeface="Arial" panose="020B0604020202020204" pitchFamily="34" charset="0"/>
              </a:rPr>
              <a:t> </a:t>
            </a:r>
            <a:r>
              <a:rPr lang="en-US" sz="1400" dirty="0" err="1">
                <a:latin typeface="Muli"/>
                <a:cs typeface="Arial" panose="020B0604020202020204" pitchFamily="34" charset="0"/>
              </a:rPr>
              <a:t>đến</a:t>
            </a:r>
            <a:r>
              <a:rPr lang="en-US" sz="1400" dirty="0">
                <a:latin typeface="Muli"/>
                <a:cs typeface="Arial" panose="020B0604020202020204" pitchFamily="34" charset="0"/>
              </a:rPr>
              <a:t> </a:t>
            </a:r>
            <a:r>
              <a:rPr lang="vi-VN" sz="1400" dirty="0">
                <a:latin typeface="Muli"/>
                <a:cs typeface="Arial" panose="020B0604020202020204" pitchFamily="34" charset="0"/>
              </a:rPr>
              <a:t>là ReLU. </a:t>
            </a:r>
            <a:r>
              <a:rPr lang="en-US" sz="1400" dirty="0" err="1">
                <a:latin typeface="Muli"/>
                <a:cs typeface="Arial" panose="020B0604020202020204" pitchFamily="34" charset="0"/>
              </a:rPr>
              <a:t>Nó</a:t>
            </a:r>
            <a:r>
              <a:rPr lang="en-US" sz="1400" dirty="0">
                <a:latin typeface="Muli"/>
                <a:cs typeface="Arial" panose="020B0604020202020204" pitchFamily="34" charset="0"/>
              </a:rPr>
              <a:t> </a:t>
            </a:r>
            <a:r>
              <a:rPr lang="vi-VN" sz="1400" dirty="0">
                <a:latin typeface="Muli"/>
                <a:cs typeface="Arial" panose="020B0604020202020204" pitchFamily="34" charset="0"/>
              </a:rPr>
              <a:t>thay thế mọi số âm bằng một số 0. Hàm này cũng có sẵn trong PyTorch với tên </a:t>
            </a:r>
            <a:r>
              <a:rPr lang="vi-VN" sz="1400" dirty="0">
                <a:solidFill>
                  <a:srgbClr val="000088"/>
                </a:solidFill>
                <a:latin typeface="Muli"/>
                <a:cs typeface="Arial" panose="020B0604020202020204" pitchFamily="34" charset="0"/>
              </a:rPr>
              <a:t>F.relu</a:t>
            </a:r>
            <a:r>
              <a:rPr lang="vi-VN" sz="1400" dirty="0">
                <a:latin typeface="Muli"/>
                <a:cs typeface="Arial" panose="020B0604020202020204" pitchFamily="34" charset="0"/>
              </a:rPr>
              <a:t>:</a:t>
            </a:r>
            <a:endParaRPr lang="en-US" sz="1400" dirty="0">
              <a:effectLst/>
              <a:latin typeface="Muli"/>
              <a:cs typeface="Arial" panose="020B0604020202020204" pitchFamily="34" charset="0"/>
            </a:endParaRPr>
          </a:p>
          <a:p>
            <a:pPr marR="0" algn="just" rtl="0">
              <a:spcBef>
                <a:spcPts val="0"/>
              </a:spcBef>
              <a:spcAft>
                <a:spcPts val="0"/>
              </a:spcAft>
            </a:pPr>
            <a:endParaRPr lang="en-US" sz="1400" dirty="0">
              <a:effectLst/>
              <a:latin typeface="Muli"/>
              <a:cs typeface="Arial" panose="020B0604020202020204" pitchFamily="34" charset="0"/>
            </a:endParaRPr>
          </a:p>
          <a:p>
            <a:pPr marR="0" algn="just" rtl="0">
              <a:spcBef>
                <a:spcPts val="0"/>
              </a:spcBef>
              <a:spcAft>
                <a:spcPts val="0"/>
              </a:spcAft>
            </a:pPr>
            <a:endParaRPr lang="en-US" dirty="0">
              <a:latin typeface="Muli"/>
              <a:cs typeface="Arial" panose="020B0604020202020204" pitchFamily="34" charset="0"/>
            </a:endParaRPr>
          </a:p>
        </p:txBody>
      </p:sp>
      <p:sp>
        <p:nvSpPr>
          <p:cNvPr id="8" name="TextBox 7">
            <a:extLst>
              <a:ext uri="{FF2B5EF4-FFF2-40B4-BE49-F238E27FC236}">
                <a16:creationId xmlns:a16="http://schemas.microsoft.com/office/drawing/2014/main" id="{9F1FB8E4-C729-49AE-BAC1-37CCB560856D}"/>
              </a:ext>
            </a:extLst>
          </p:cNvPr>
          <p:cNvSpPr txBox="1"/>
          <p:nvPr/>
        </p:nvSpPr>
        <p:spPr>
          <a:xfrm>
            <a:off x="4701971" y="777759"/>
            <a:ext cx="3955332" cy="1384995"/>
          </a:xfrm>
          <a:prstGeom prst="rect">
            <a:avLst/>
          </a:prstGeom>
          <a:noFill/>
        </p:spPr>
        <p:txBody>
          <a:bodyPr wrap="square">
            <a:spAutoFit/>
          </a:bodyPr>
          <a:lstStyle/>
          <a:p>
            <a:r>
              <a:rPr lang="en-US" b="1" i="0" dirty="0">
                <a:solidFill>
                  <a:srgbClr val="006699"/>
                </a:solidFill>
                <a:effectLst/>
                <a:latin typeface="CourierNewPS-BoldMT"/>
              </a:rPr>
              <a:t>def </a:t>
            </a:r>
            <a:r>
              <a:rPr lang="en-US" b="0" i="0" dirty="0" err="1">
                <a:solidFill>
                  <a:srgbClr val="CC00FF"/>
                </a:solidFill>
                <a:effectLst/>
                <a:latin typeface="CourierNewPSMT"/>
              </a:rPr>
              <a:t>simple_net</a:t>
            </a:r>
            <a:r>
              <a:rPr lang="en-US" b="0" i="0" dirty="0">
                <a:solidFill>
                  <a:srgbClr val="000000"/>
                </a:solidFill>
                <a:effectLst/>
                <a:latin typeface="CourierNewPSMT"/>
              </a:rPr>
              <a:t>(</a:t>
            </a:r>
            <a:r>
              <a:rPr lang="en-US" b="0" i="0" dirty="0" err="1">
                <a:solidFill>
                  <a:srgbClr val="000088"/>
                </a:solidFill>
                <a:effectLst/>
                <a:latin typeface="CourierNewPSMT"/>
              </a:rPr>
              <a:t>xb</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0" i="0" dirty="0">
                <a:solidFill>
                  <a:srgbClr val="000088"/>
                </a:solidFill>
                <a:effectLst/>
                <a:latin typeface="CourierNewPSMT"/>
              </a:rPr>
              <a:t>res </a:t>
            </a:r>
            <a:r>
              <a:rPr lang="en-US" b="0" i="0" dirty="0">
                <a:solidFill>
                  <a:srgbClr val="555555"/>
                </a:solidFill>
                <a:effectLst/>
                <a:latin typeface="CourierNewPSMT"/>
              </a:rPr>
              <a:t>= </a:t>
            </a:r>
            <a:r>
              <a:rPr lang="en-US" b="0" i="0" dirty="0">
                <a:solidFill>
                  <a:srgbClr val="000088"/>
                </a:solidFill>
                <a:effectLst/>
                <a:latin typeface="CourierNewPSMT"/>
              </a:rPr>
              <a:t>xb</a:t>
            </a:r>
            <a:r>
              <a:rPr lang="en-US" b="0" i="0" dirty="0">
                <a:solidFill>
                  <a:srgbClr val="9999FF"/>
                </a:solidFill>
                <a:effectLst/>
                <a:latin typeface="CourierNewPSMT"/>
              </a:rPr>
              <a:t>@w1 </a:t>
            </a:r>
            <a:r>
              <a:rPr lang="en-US" b="0" i="0" dirty="0">
                <a:solidFill>
                  <a:srgbClr val="555555"/>
                </a:solidFill>
                <a:effectLst/>
                <a:latin typeface="CourierNewPSMT"/>
              </a:rPr>
              <a:t>+ </a:t>
            </a:r>
            <a:r>
              <a:rPr lang="en-US" b="0" i="0" dirty="0">
                <a:solidFill>
                  <a:srgbClr val="000088"/>
                </a:solidFill>
                <a:effectLst/>
                <a:latin typeface="CourierNewPSMT"/>
              </a:rPr>
              <a:t>b1</a:t>
            </a:r>
            <a:br>
              <a:rPr lang="en-US" b="0" i="0" dirty="0">
                <a:solidFill>
                  <a:srgbClr val="000088"/>
                </a:solidFill>
                <a:effectLst/>
                <a:latin typeface="CourierNewPSMT"/>
              </a:rPr>
            </a:br>
            <a:r>
              <a:rPr lang="en-US" b="0" i="0" dirty="0">
                <a:solidFill>
                  <a:srgbClr val="000088"/>
                </a:solidFill>
                <a:effectLst/>
                <a:latin typeface="CourierNewPSMT"/>
              </a:rPr>
              <a:t>	res </a:t>
            </a:r>
            <a:r>
              <a:rPr lang="en-US" b="0" i="0" dirty="0">
                <a:solidFill>
                  <a:srgbClr val="555555"/>
                </a:solidFill>
                <a:effectLst/>
                <a:latin typeface="CourierNewPSMT"/>
              </a:rPr>
              <a:t>= </a:t>
            </a:r>
            <a:r>
              <a:rPr lang="en-US" b="0" i="0" dirty="0" err="1">
                <a:solidFill>
                  <a:srgbClr val="000088"/>
                </a:solidFill>
                <a:effectLst/>
                <a:latin typeface="CourierNewPSMT"/>
              </a:rPr>
              <a:t>res</a:t>
            </a:r>
            <a:r>
              <a:rPr lang="en-US" b="0" i="0" dirty="0" err="1">
                <a:solidFill>
                  <a:srgbClr val="555555"/>
                </a:solidFill>
                <a:effectLst/>
                <a:latin typeface="CourierNewPSMT"/>
              </a:rPr>
              <a:t>.</a:t>
            </a:r>
            <a:r>
              <a:rPr lang="en-US" b="0" i="0" dirty="0" err="1">
                <a:solidFill>
                  <a:srgbClr val="000088"/>
                </a:solidFill>
                <a:effectLst/>
                <a:latin typeface="CourierNewPSMT"/>
              </a:rPr>
              <a:t>max</a:t>
            </a:r>
            <a:r>
              <a:rPr lang="en-US" b="0" i="0" dirty="0">
                <a:solidFill>
                  <a:srgbClr val="000000"/>
                </a:solidFill>
                <a:effectLst/>
                <a:latin typeface="CourierNewPSMT"/>
              </a:rPr>
              <a:t>(</a:t>
            </a:r>
            <a:r>
              <a:rPr lang="en-US" b="0" i="0" dirty="0">
                <a:solidFill>
                  <a:srgbClr val="000088"/>
                </a:solidFill>
                <a:effectLst/>
                <a:latin typeface="CourierNewPSMT"/>
              </a:rPr>
              <a:t>tensor</a:t>
            </a:r>
            <a:r>
              <a:rPr lang="en-US" b="0" i="0" dirty="0">
                <a:solidFill>
                  <a:srgbClr val="000000"/>
                </a:solidFill>
                <a:effectLst/>
                <a:latin typeface="CourierNewPSMT"/>
              </a:rPr>
              <a:t>(</a:t>
            </a:r>
            <a:r>
              <a:rPr lang="en-US" b="0" i="0" dirty="0">
                <a:solidFill>
                  <a:srgbClr val="FF6600"/>
                </a:solidFill>
                <a:effectLst/>
                <a:latin typeface="CourierNewPSMT"/>
              </a:rPr>
              <a:t>0.0</a:t>
            </a:r>
            <a:r>
              <a:rPr lang="en-US" b="0" i="0" dirty="0">
                <a:solidFill>
                  <a:srgbClr val="000000"/>
                </a:solidFill>
                <a:effectLst/>
                <a:latin typeface="CourierNewPSMT"/>
              </a:rPr>
              <a:t>))</a:t>
            </a:r>
            <a:br>
              <a:rPr lang="en-US" b="0" i="0" dirty="0">
                <a:solidFill>
                  <a:srgbClr val="000000"/>
                </a:solidFill>
                <a:effectLst/>
                <a:latin typeface="CourierNewPSMT"/>
              </a:rPr>
            </a:br>
            <a:r>
              <a:rPr lang="en-US" b="0" i="0" dirty="0">
                <a:solidFill>
                  <a:srgbClr val="000000"/>
                </a:solidFill>
                <a:effectLst/>
                <a:latin typeface="CourierNewPSMT"/>
              </a:rPr>
              <a:t>	</a:t>
            </a:r>
            <a:r>
              <a:rPr lang="en-US" b="0" i="0" dirty="0">
                <a:solidFill>
                  <a:srgbClr val="000088"/>
                </a:solidFill>
                <a:effectLst/>
                <a:latin typeface="CourierNewPSMT"/>
              </a:rPr>
              <a:t>res </a:t>
            </a:r>
            <a:r>
              <a:rPr lang="en-US" b="0" i="0" dirty="0">
                <a:solidFill>
                  <a:srgbClr val="555555"/>
                </a:solidFill>
                <a:effectLst/>
                <a:latin typeface="CourierNewPSMT"/>
              </a:rPr>
              <a:t>= </a:t>
            </a:r>
            <a:r>
              <a:rPr lang="en-US" b="0" i="0" dirty="0">
                <a:solidFill>
                  <a:srgbClr val="000088"/>
                </a:solidFill>
                <a:effectLst/>
                <a:latin typeface="CourierNewPSMT"/>
              </a:rPr>
              <a:t>res</a:t>
            </a:r>
            <a:r>
              <a:rPr lang="en-US" b="0" i="0" dirty="0">
                <a:solidFill>
                  <a:srgbClr val="9999FF"/>
                </a:solidFill>
                <a:effectLst/>
                <a:latin typeface="CourierNewPSMT"/>
              </a:rPr>
              <a:t>@w2 </a:t>
            </a:r>
            <a:r>
              <a:rPr lang="en-US" b="0" i="0" dirty="0">
                <a:solidFill>
                  <a:srgbClr val="555555"/>
                </a:solidFill>
                <a:effectLst/>
                <a:latin typeface="CourierNewPSMT"/>
              </a:rPr>
              <a:t>+ </a:t>
            </a:r>
            <a:r>
              <a:rPr lang="en-US" b="0" i="0" dirty="0">
                <a:solidFill>
                  <a:srgbClr val="000088"/>
                </a:solidFill>
                <a:effectLst/>
                <a:latin typeface="CourierNewPSMT"/>
              </a:rPr>
              <a:t>b2</a:t>
            </a:r>
            <a:br>
              <a:rPr lang="en-US" b="0" i="0" dirty="0">
                <a:solidFill>
                  <a:srgbClr val="000088"/>
                </a:solidFill>
                <a:effectLst/>
                <a:latin typeface="CourierNewPSMT"/>
              </a:rPr>
            </a:br>
            <a:r>
              <a:rPr lang="en-US" b="0" i="0" dirty="0">
                <a:solidFill>
                  <a:srgbClr val="000088"/>
                </a:solidFill>
                <a:effectLst/>
                <a:latin typeface="CourierNewPSMT"/>
              </a:rPr>
              <a:t>	</a:t>
            </a:r>
            <a:r>
              <a:rPr lang="en-US" b="1" i="0" dirty="0">
                <a:solidFill>
                  <a:srgbClr val="006699"/>
                </a:solidFill>
                <a:effectLst/>
                <a:latin typeface="CourierNewPS-BoldMT"/>
              </a:rPr>
              <a:t>return </a:t>
            </a:r>
            <a:r>
              <a:rPr lang="en-US" b="0" i="0" dirty="0">
                <a:solidFill>
                  <a:srgbClr val="000088"/>
                </a:solidFill>
                <a:effectLst/>
                <a:latin typeface="CourierNewPSMT"/>
              </a:rPr>
              <a:t>res</a:t>
            </a:r>
            <a:r>
              <a:rPr lang="en-US" dirty="0"/>
              <a:t> </a:t>
            </a:r>
            <a:br>
              <a:rPr lang="en-US" dirty="0"/>
            </a:br>
            <a:endParaRPr lang="en-US" dirty="0"/>
          </a:p>
        </p:txBody>
      </p:sp>
      <p:sp>
        <p:nvSpPr>
          <p:cNvPr id="7" name="TextBox 6">
            <a:extLst>
              <a:ext uri="{FF2B5EF4-FFF2-40B4-BE49-F238E27FC236}">
                <a16:creationId xmlns:a16="http://schemas.microsoft.com/office/drawing/2014/main" id="{17F695C0-4772-4C8E-95E3-5B21F272F7AC}"/>
              </a:ext>
            </a:extLst>
          </p:cNvPr>
          <p:cNvSpPr txBox="1"/>
          <p:nvPr/>
        </p:nvSpPr>
        <p:spPr>
          <a:xfrm>
            <a:off x="4568314" y="469982"/>
            <a:ext cx="4575686" cy="307777"/>
          </a:xfrm>
          <a:prstGeom prst="rect">
            <a:avLst/>
          </a:prstGeom>
          <a:noFill/>
        </p:spPr>
        <p:txBody>
          <a:bodyPr wrap="square">
            <a:spAutoFit/>
          </a:bodyPr>
          <a:lstStyle/>
          <a:p>
            <a:pPr marR="0" algn="just" rtl="0">
              <a:spcBef>
                <a:spcPts val="0"/>
              </a:spcBef>
              <a:spcAft>
                <a:spcPts val="0"/>
              </a:spcAft>
            </a:pPr>
            <a:r>
              <a:rPr lang="vi-VN" dirty="0">
                <a:solidFill>
                  <a:schemeClr val="bg2"/>
                </a:solidFill>
                <a:effectLst/>
                <a:latin typeface="Muli"/>
                <a:cs typeface="Arial" panose="020B0604020202020204" pitchFamily="34" charset="0"/>
              </a:rPr>
              <a:t>Đây là toàn bộ định nghĩa về mạng n</a:t>
            </a:r>
            <a:r>
              <a:rPr lang="en-US" dirty="0" err="1">
                <a:solidFill>
                  <a:schemeClr val="bg2"/>
                </a:solidFill>
                <a:effectLst/>
                <a:latin typeface="Muli"/>
                <a:cs typeface="Arial" panose="020B0604020202020204" pitchFamily="34" charset="0"/>
              </a:rPr>
              <a:t>eural</a:t>
            </a:r>
            <a:r>
              <a:rPr lang="vi-VN" dirty="0">
                <a:solidFill>
                  <a:schemeClr val="bg2"/>
                </a:solidFill>
                <a:effectLst/>
                <a:latin typeface="Muli"/>
                <a:cs typeface="Arial" panose="020B0604020202020204" pitchFamily="34" charset="0"/>
              </a:rPr>
              <a:t> cơ bản:</a:t>
            </a:r>
            <a:endParaRPr lang="en-US" dirty="0">
              <a:solidFill>
                <a:schemeClr val="bg2"/>
              </a:solidFill>
              <a:effectLst/>
              <a:latin typeface="Muli"/>
              <a:cs typeface="Arial" panose="020B0604020202020204" pitchFamily="34" charset="0"/>
            </a:endParaRPr>
          </a:p>
        </p:txBody>
      </p:sp>
      <p:sp>
        <p:nvSpPr>
          <p:cNvPr id="9" name="TextBox 8">
            <a:extLst>
              <a:ext uri="{FF2B5EF4-FFF2-40B4-BE49-F238E27FC236}">
                <a16:creationId xmlns:a16="http://schemas.microsoft.com/office/drawing/2014/main" id="{A34A159F-FC43-4131-BF50-D17A5CC24B50}"/>
              </a:ext>
            </a:extLst>
          </p:cNvPr>
          <p:cNvSpPr txBox="1"/>
          <p:nvPr/>
        </p:nvSpPr>
        <p:spPr>
          <a:xfrm>
            <a:off x="4787696" y="2094696"/>
            <a:ext cx="4575686" cy="954107"/>
          </a:xfrm>
          <a:prstGeom prst="rect">
            <a:avLst/>
          </a:prstGeom>
          <a:noFill/>
        </p:spPr>
        <p:txBody>
          <a:bodyPr wrap="square">
            <a:spAutoFit/>
          </a:bodyPr>
          <a:lstStyle/>
          <a:p>
            <a:r>
              <a:rPr lang="en-US" sz="1400" b="0" i="0" dirty="0">
                <a:solidFill>
                  <a:srgbClr val="000088"/>
                </a:solidFill>
                <a:effectLst/>
                <a:latin typeface="CourierNewPSMT"/>
              </a:rPr>
              <a:t>w1 </a:t>
            </a:r>
            <a:r>
              <a:rPr lang="en-US" sz="1400" b="0" i="0" dirty="0">
                <a:solidFill>
                  <a:srgbClr val="555555"/>
                </a:solidFill>
                <a:effectLst/>
                <a:latin typeface="CourierNewPSMT"/>
              </a:rPr>
              <a:t>= </a:t>
            </a:r>
            <a:r>
              <a:rPr lang="en-US" sz="1400" b="0" i="0" dirty="0" err="1">
                <a:solidFill>
                  <a:srgbClr val="000088"/>
                </a:solidFill>
                <a:effectLst/>
                <a:latin typeface="CourierNewPSMT"/>
              </a:rPr>
              <a:t>init_params</a:t>
            </a:r>
            <a:r>
              <a:rPr lang="en-US" sz="1400" b="0" i="0" dirty="0">
                <a:solidFill>
                  <a:srgbClr val="000000"/>
                </a:solidFill>
                <a:effectLst/>
                <a:latin typeface="CourierNewPSMT"/>
              </a:rPr>
              <a:t>((</a:t>
            </a:r>
            <a:r>
              <a:rPr lang="en-US" sz="1400" b="0" i="0" dirty="0">
                <a:solidFill>
                  <a:srgbClr val="FF6600"/>
                </a:solidFill>
                <a:effectLst/>
                <a:latin typeface="CourierNewPSMT"/>
              </a:rPr>
              <a:t>28</a:t>
            </a:r>
            <a:r>
              <a:rPr lang="en-US" sz="1400" b="0" i="0" dirty="0">
                <a:solidFill>
                  <a:srgbClr val="555555"/>
                </a:solidFill>
                <a:effectLst/>
                <a:latin typeface="CourierNewPSMT"/>
              </a:rPr>
              <a:t>*</a:t>
            </a:r>
            <a:r>
              <a:rPr lang="en-US" sz="1400" b="0" i="0" dirty="0">
                <a:solidFill>
                  <a:srgbClr val="FF6600"/>
                </a:solidFill>
                <a:effectLst/>
                <a:latin typeface="CourierNewPSMT"/>
              </a:rPr>
              <a:t>28</a:t>
            </a:r>
            <a:r>
              <a:rPr lang="en-US" sz="1400" b="0" i="0" dirty="0">
                <a:solidFill>
                  <a:srgbClr val="000000"/>
                </a:solidFill>
                <a:effectLst/>
                <a:latin typeface="CourierNewPSMT"/>
              </a:rPr>
              <a:t>,</a:t>
            </a:r>
            <a:r>
              <a:rPr lang="en-US" sz="1400" b="0" i="0" dirty="0">
                <a:solidFill>
                  <a:srgbClr val="FF6600"/>
                </a:solidFill>
                <a:effectLst/>
                <a:latin typeface="CourierNewPSMT"/>
              </a:rPr>
              <a:t>30</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88"/>
                </a:solidFill>
                <a:effectLst/>
                <a:latin typeface="CourierNewPSMT"/>
              </a:rPr>
              <a:t>b1 </a:t>
            </a:r>
            <a:r>
              <a:rPr lang="en-US" sz="1400" b="0" i="0" dirty="0">
                <a:solidFill>
                  <a:srgbClr val="555555"/>
                </a:solidFill>
                <a:effectLst/>
                <a:latin typeface="CourierNewPSMT"/>
              </a:rPr>
              <a:t>= </a:t>
            </a:r>
            <a:r>
              <a:rPr lang="en-US" sz="1400" b="0" i="0" dirty="0" err="1">
                <a:solidFill>
                  <a:srgbClr val="000088"/>
                </a:solidFill>
                <a:effectLst/>
                <a:latin typeface="CourierNewPSMT"/>
              </a:rPr>
              <a:t>init_params</a:t>
            </a:r>
            <a:r>
              <a:rPr lang="en-US" sz="1400" b="0" i="0" dirty="0">
                <a:solidFill>
                  <a:srgbClr val="000000"/>
                </a:solidFill>
                <a:effectLst/>
                <a:latin typeface="CourierNewPSMT"/>
              </a:rPr>
              <a:t>(</a:t>
            </a:r>
            <a:r>
              <a:rPr lang="en-US" sz="1400" b="0" i="0" dirty="0">
                <a:solidFill>
                  <a:srgbClr val="FF6600"/>
                </a:solidFill>
                <a:effectLst/>
                <a:latin typeface="CourierNewPSMT"/>
              </a:rPr>
              <a:t>30</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88"/>
                </a:solidFill>
                <a:effectLst/>
                <a:latin typeface="CourierNewPSMT"/>
              </a:rPr>
              <a:t>w2 </a:t>
            </a:r>
            <a:r>
              <a:rPr lang="en-US" sz="1400" b="0" i="0" dirty="0">
                <a:solidFill>
                  <a:srgbClr val="555555"/>
                </a:solidFill>
                <a:effectLst/>
                <a:latin typeface="CourierNewPSMT"/>
              </a:rPr>
              <a:t>= </a:t>
            </a:r>
            <a:r>
              <a:rPr lang="en-US" sz="1400" b="0" i="0" dirty="0" err="1">
                <a:solidFill>
                  <a:srgbClr val="000088"/>
                </a:solidFill>
                <a:effectLst/>
                <a:latin typeface="CourierNewPSMT"/>
              </a:rPr>
              <a:t>init_params</a:t>
            </a:r>
            <a:r>
              <a:rPr lang="en-US" sz="1400" b="0" i="0" dirty="0">
                <a:solidFill>
                  <a:srgbClr val="000000"/>
                </a:solidFill>
                <a:effectLst/>
                <a:latin typeface="CourierNewPSMT"/>
              </a:rPr>
              <a:t>((</a:t>
            </a:r>
            <a:r>
              <a:rPr lang="en-US" sz="1400" b="0" i="0" dirty="0">
                <a:solidFill>
                  <a:srgbClr val="FF6600"/>
                </a:solidFill>
                <a:effectLst/>
                <a:latin typeface="CourierNewPSMT"/>
              </a:rPr>
              <a:t>30</a:t>
            </a:r>
            <a:r>
              <a:rPr lang="en-US" sz="1400" b="0" i="0" dirty="0">
                <a:solidFill>
                  <a:srgbClr val="000000"/>
                </a:solidFill>
                <a:effectLst/>
                <a:latin typeface="CourierNewPSMT"/>
              </a:rPr>
              <a:t>,</a:t>
            </a:r>
            <a:r>
              <a:rPr lang="en-US" sz="1400" b="0" i="0" dirty="0">
                <a:solidFill>
                  <a:srgbClr val="FF6600"/>
                </a:solidFill>
                <a:effectLst/>
                <a:latin typeface="CourierNewPSMT"/>
              </a:rPr>
              <a:t>1</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88"/>
                </a:solidFill>
                <a:effectLst/>
                <a:latin typeface="CourierNewPSMT"/>
              </a:rPr>
              <a:t>b2 </a:t>
            </a:r>
            <a:r>
              <a:rPr lang="en-US" sz="1400" b="0" i="0" dirty="0">
                <a:solidFill>
                  <a:srgbClr val="555555"/>
                </a:solidFill>
                <a:effectLst/>
                <a:latin typeface="CourierNewPSMT"/>
              </a:rPr>
              <a:t>= </a:t>
            </a:r>
            <a:r>
              <a:rPr lang="en-US" sz="1400" b="0" i="0" dirty="0" err="1">
                <a:solidFill>
                  <a:srgbClr val="000088"/>
                </a:solidFill>
                <a:effectLst/>
                <a:latin typeface="CourierNewPSMT"/>
              </a:rPr>
              <a:t>init_params</a:t>
            </a:r>
            <a:r>
              <a:rPr lang="en-US" sz="1400" b="0" i="0" dirty="0">
                <a:solidFill>
                  <a:srgbClr val="000000"/>
                </a:solidFill>
                <a:effectLst/>
                <a:latin typeface="CourierNewPSMT"/>
              </a:rPr>
              <a:t>(</a:t>
            </a:r>
            <a:r>
              <a:rPr lang="en-US" sz="1400" b="0" i="0" dirty="0">
                <a:solidFill>
                  <a:srgbClr val="FF6600"/>
                </a:solidFill>
                <a:effectLst/>
                <a:latin typeface="CourierNewPSMT"/>
              </a:rPr>
              <a:t>1</a:t>
            </a:r>
            <a:r>
              <a:rPr lang="en-US" sz="1200" b="0" i="0" dirty="0">
                <a:solidFill>
                  <a:srgbClr val="000000"/>
                </a:solidFill>
                <a:effectLst/>
                <a:latin typeface="CourierNewPSMT"/>
              </a:rPr>
              <a:t>)</a:t>
            </a:r>
            <a:r>
              <a:rPr lang="en-US" sz="1200" dirty="0"/>
              <a:t> </a:t>
            </a:r>
            <a:endParaRPr lang="en-US" dirty="0"/>
          </a:p>
        </p:txBody>
      </p:sp>
      <p:sp>
        <p:nvSpPr>
          <p:cNvPr id="10" name="TextBox 9">
            <a:extLst>
              <a:ext uri="{FF2B5EF4-FFF2-40B4-BE49-F238E27FC236}">
                <a16:creationId xmlns:a16="http://schemas.microsoft.com/office/drawing/2014/main" id="{9EB60ED6-D1D5-4383-826F-E48A7ADDFC0A}"/>
              </a:ext>
            </a:extLst>
          </p:cNvPr>
          <p:cNvSpPr txBox="1"/>
          <p:nvPr/>
        </p:nvSpPr>
        <p:spPr>
          <a:xfrm>
            <a:off x="4787696" y="3076668"/>
            <a:ext cx="4682612" cy="307777"/>
          </a:xfrm>
          <a:prstGeom prst="rect">
            <a:avLst/>
          </a:prstGeom>
          <a:noFill/>
        </p:spPr>
        <p:txBody>
          <a:bodyPr wrap="square">
            <a:spAutoFit/>
          </a:bodyPr>
          <a:lstStyle/>
          <a:p>
            <a:r>
              <a:rPr lang="en-US" sz="1400" b="0" i="0" dirty="0" err="1">
                <a:solidFill>
                  <a:srgbClr val="000088"/>
                </a:solidFill>
                <a:effectLst/>
                <a:latin typeface="CourierNewPSMT"/>
              </a:rPr>
              <a:t>plot_function</a:t>
            </a:r>
            <a:r>
              <a:rPr lang="en-US" sz="1400" b="0" i="0" dirty="0">
                <a:solidFill>
                  <a:srgbClr val="000000"/>
                </a:solidFill>
                <a:effectLst/>
                <a:latin typeface="CourierNewPSMT"/>
              </a:rPr>
              <a:t>(</a:t>
            </a:r>
            <a:r>
              <a:rPr lang="en-US" sz="1400" b="0" i="0" dirty="0" err="1">
                <a:solidFill>
                  <a:srgbClr val="000088"/>
                </a:solidFill>
                <a:effectLst/>
                <a:latin typeface="CourierNewPSMT"/>
              </a:rPr>
              <a:t>F</a:t>
            </a:r>
            <a:r>
              <a:rPr lang="en-US" sz="1400" b="0" i="0" dirty="0" err="1">
                <a:solidFill>
                  <a:srgbClr val="555555"/>
                </a:solidFill>
                <a:effectLst/>
                <a:latin typeface="CourierNewPSMT"/>
              </a:rPr>
              <a:t>.</a:t>
            </a:r>
            <a:r>
              <a:rPr lang="en-US" sz="1400" b="0" i="0" dirty="0" err="1">
                <a:solidFill>
                  <a:srgbClr val="000088"/>
                </a:solidFill>
                <a:effectLst/>
                <a:latin typeface="CourierNewPSMT"/>
              </a:rPr>
              <a:t>relu</a:t>
            </a:r>
            <a:r>
              <a:rPr lang="en-US" sz="1200" b="0" i="0" dirty="0">
                <a:solidFill>
                  <a:srgbClr val="000000"/>
                </a:solidFill>
                <a:effectLst/>
                <a:latin typeface="CourierNewPSMT"/>
              </a:rPr>
              <a:t>)</a:t>
            </a:r>
            <a:r>
              <a:rPr lang="en-US" sz="1200" dirty="0"/>
              <a:t> </a:t>
            </a:r>
            <a:endParaRPr lang="en-US" dirty="0"/>
          </a:p>
        </p:txBody>
      </p:sp>
      <p:pic>
        <p:nvPicPr>
          <p:cNvPr id="11" name="Picture 10">
            <a:extLst>
              <a:ext uri="{FF2B5EF4-FFF2-40B4-BE49-F238E27FC236}">
                <a16:creationId xmlns:a16="http://schemas.microsoft.com/office/drawing/2014/main" id="{0CEB5D9D-DF2E-432E-B56C-E40F18768029}"/>
              </a:ext>
            </a:extLst>
          </p:cNvPr>
          <p:cNvPicPr>
            <a:picLocks noChangeAspect="1"/>
          </p:cNvPicPr>
          <p:nvPr/>
        </p:nvPicPr>
        <p:blipFill>
          <a:blip r:embed="rId3"/>
          <a:stretch>
            <a:fillRect/>
          </a:stretch>
        </p:blipFill>
        <p:spPr>
          <a:xfrm>
            <a:off x="5241209" y="3384445"/>
            <a:ext cx="3668660" cy="1759055"/>
          </a:xfrm>
          <a:prstGeom prst="rect">
            <a:avLst/>
          </a:prstGeom>
        </p:spPr>
      </p:pic>
    </p:spTree>
    <p:extLst>
      <p:ext uri="{BB962C8B-B14F-4D97-AF65-F5344CB8AC3E}">
        <p14:creationId xmlns:p14="http://schemas.microsoft.com/office/powerpoint/2010/main" val="217694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4" y="193413"/>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Pixel: </a:t>
            </a:r>
            <a:r>
              <a:rPr lang="en-US" dirty="0" err="1"/>
              <a:t>Nền</a:t>
            </a:r>
            <a:r>
              <a:rPr lang="en-US" dirty="0"/>
              <a:t> </a:t>
            </a:r>
            <a:r>
              <a:rPr lang="en-US" dirty="0" err="1"/>
              <a:t>tảng</a:t>
            </a:r>
            <a:r>
              <a:rPr lang="en-US" dirty="0"/>
              <a:t> </a:t>
            </a:r>
            <a:r>
              <a:rPr lang="en-US" dirty="0" err="1"/>
              <a:t>của</a:t>
            </a:r>
            <a:r>
              <a:rPr lang="en-US" dirty="0"/>
              <a:t> </a:t>
            </a:r>
            <a:r>
              <a:rPr lang="en-US" dirty="0" err="1"/>
              <a:t>thị</a:t>
            </a:r>
            <a:r>
              <a:rPr lang="en-US" dirty="0"/>
              <a:t> </a:t>
            </a:r>
            <a:r>
              <a:rPr lang="en-US" dirty="0" err="1"/>
              <a:t>giác</a:t>
            </a:r>
            <a:r>
              <a:rPr lang="en-US" dirty="0"/>
              <a:t> </a:t>
            </a:r>
            <a:r>
              <a:rPr lang="en-US" dirty="0" err="1"/>
              <a:t>máy</a:t>
            </a:r>
            <a:r>
              <a:rPr lang="en-US" dirty="0"/>
              <a:t> </a:t>
            </a:r>
            <a:r>
              <a:rPr lang="en-US" dirty="0" err="1"/>
              <a:t>tính</a:t>
            </a:r>
            <a:endParaRPr lang="en-US" dirty="0"/>
          </a:p>
        </p:txBody>
      </p:sp>
      <p:sp>
        <p:nvSpPr>
          <p:cNvPr id="7" name="TextBox 6">
            <a:extLst>
              <a:ext uri="{FF2B5EF4-FFF2-40B4-BE49-F238E27FC236}">
                <a16:creationId xmlns:a16="http://schemas.microsoft.com/office/drawing/2014/main" id="{A13D7142-D316-4097-BD9E-D1DE54F1813F}"/>
              </a:ext>
            </a:extLst>
          </p:cNvPr>
          <p:cNvSpPr txBox="1"/>
          <p:nvPr/>
        </p:nvSpPr>
        <p:spPr>
          <a:xfrm>
            <a:off x="474824" y="808585"/>
            <a:ext cx="3840237" cy="738664"/>
          </a:xfrm>
          <a:prstGeom prst="rect">
            <a:avLst/>
          </a:prstGeom>
          <a:noFill/>
        </p:spPr>
        <p:txBody>
          <a:bodyPr wrap="square">
            <a:spAutoFit/>
          </a:bodyPr>
          <a:lstStyle/>
          <a:p>
            <a:pPr algn="just"/>
            <a:r>
              <a:rPr lang="en-US" dirty="0" err="1">
                <a:latin typeface="Muli"/>
              </a:rPr>
              <a:t>Chúng</a:t>
            </a:r>
            <a:r>
              <a:rPr lang="en-US" dirty="0">
                <a:latin typeface="Muli"/>
              </a:rPr>
              <a:t> ta </a:t>
            </a:r>
            <a:r>
              <a:rPr lang="en-US" dirty="0" err="1">
                <a:latin typeface="Muli"/>
              </a:rPr>
              <a:t>sử</a:t>
            </a:r>
            <a:r>
              <a:rPr lang="en-US" dirty="0">
                <a:latin typeface="Muli"/>
              </a:rPr>
              <a:t> </a:t>
            </a:r>
            <a:r>
              <a:rPr lang="en-US" dirty="0" err="1">
                <a:latin typeface="Muli"/>
              </a:rPr>
              <a:t>dụng</a:t>
            </a:r>
            <a:r>
              <a:rPr lang="en-US" dirty="0">
                <a:latin typeface="Muli"/>
              </a:rPr>
              <a:t> class </a:t>
            </a:r>
            <a:r>
              <a:rPr lang="en-US" dirty="0">
                <a:solidFill>
                  <a:srgbClr val="000088"/>
                </a:solidFill>
                <a:latin typeface="Muli"/>
              </a:rPr>
              <a:t>Image</a:t>
            </a:r>
            <a:r>
              <a:rPr lang="en-US" dirty="0">
                <a:latin typeface="Muli"/>
              </a:rPr>
              <a:t> </a:t>
            </a:r>
            <a:r>
              <a:rPr lang="en-US" dirty="0" err="1">
                <a:latin typeface="Muli"/>
              </a:rPr>
              <a:t>từ</a:t>
            </a:r>
            <a:r>
              <a:rPr lang="en-US" dirty="0">
                <a:latin typeface="Muli"/>
              </a:rPr>
              <a:t> Python Image Library (PIL), </a:t>
            </a:r>
            <a:r>
              <a:rPr lang="en-US" dirty="0" err="1">
                <a:latin typeface="Muli"/>
              </a:rPr>
              <a:t>là</a:t>
            </a:r>
            <a:r>
              <a:rPr lang="en-US" dirty="0">
                <a:latin typeface="Muli"/>
              </a:rPr>
              <a:t> </a:t>
            </a:r>
            <a:r>
              <a:rPr lang="en-US" dirty="0" err="1">
                <a:latin typeface="Muli"/>
              </a:rPr>
              <a:t>gói</a:t>
            </a:r>
            <a:r>
              <a:rPr lang="en-US" dirty="0">
                <a:latin typeface="Muli"/>
              </a:rPr>
              <a:t> Python </a:t>
            </a:r>
            <a:r>
              <a:rPr lang="en-US" dirty="0" err="1">
                <a:latin typeface="Muli"/>
              </a:rPr>
              <a:t>được</a:t>
            </a:r>
            <a:r>
              <a:rPr lang="en-US" dirty="0">
                <a:latin typeface="Muli"/>
              </a:rPr>
              <a:t> </a:t>
            </a:r>
            <a:r>
              <a:rPr lang="en-US" dirty="0" err="1">
                <a:latin typeface="Muli"/>
              </a:rPr>
              <a:t>sử</a:t>
            </a:r>
            <a:r>
              <a:rPr lang="en-US" dirty="0">
                <a:latin typeface="Muli"/>
              </a:rPr>
              <a:t> </a:t>
            </a:r>
            <a:r>
              <a:rPr lang="en-US" dirty="0" err="1">
                <a:latin typeface="Muli"/>
              </a:rPr>
              <a:t>dụng</a:t>
            </a:r>
            <a:r>
              <a:rPr lang="en-US" dirty="0">
                <a:latin typeface="Muli"/>
              </a:rPr>
              <a:t> </a:t>
            </a:r>
            <a:r>
              <a:rPr lang="en-US" dirty="0" err="1">
                <a:latin typeface="Muli"/>
              </a:rPr>
              <a:t>rộng</a:t>
            </a:r>
            <a:r>
              <a:rPr lang="en-US" dirty="0">
                <a:latin typeface="Muli"/>
              </a:rPr>
              <a:t> </a:t>
            </a:r>
            <a:r>
              <a:rPr lang="en-US" dirty="0" err="1">
                <a:latin typeface="Muli"/>
              </a:rPr>
              <a:t>rãi</a:t>
            </a:r>
            <a:r>
              <a:rPr lang="en-US" dirty="0">
                <a:latin typeface="Muli"/>
              </a:rPr>
              <a:t> </a:t>
            </a:r>
            <a:r>
              <a:rPr lang="en-US" dirty="0" err="1">
                <a:latin typeface="Muli"/>
              </a:rPr>
              <a:t>nhất</a:t>
            </a:r>
            <a:r>
              <a:rPr lang="en-US" dirty="0">
                <a:latin typeface="Muli"/>
              </a:rPr>
              <a:t> </a:t>
            </a:r>
            <a:r>
              <a:rPr lang="en-US" dirty="0" err="1">
                <a:latin typeface="Muli"/>
              </a:rPr>
              <a:t>để</a:t>
            </a:r>
            <a:r>
              <a:rPr lang="en-US" dirty="0">
                <a:latin typeface="Muli"/>
              </a:rPr>
              <a:t> </a:t>
            </a:r>
            <a:r>
              <a:rPr lang="en-US" dirty="0" err="1">
                <a:latin typeface="Muli"/>
              </a:rPr>
              <a:t>mở</a:t>
            </a:r>
            <a:r>
              <a:rPr lang="en-US" dirty="0">
                <a:latin typeface="Muli"/>
              </a:rPr>
              <a:t>, </a:t>
            </a:r>
            <a:r>
              <a:rPr lang="en-US" dirty="0" err="1">
                <a:latin typeface="Muli"/>
              </a:rPr>
              <a:t>thao</a:t>
            </a:r>
            <a:r>
              <a:rPr lang="en-US" dirty="0">
                <a:latin typeface="Muli"/>
              </a:rPr>
              <a:t> </a:t>
            </a:r>
            <a:r>
              <a:rPr lang="en-US" dirty="0" err="1">
                <a:latin typeface="Muli"/>
              </a:rPr>
              <a:t>tác</a:t>
            </a:r>
            <a:r>
              <a:rPr lang="en-US" dirty="0">
                <a:latin typeface="Muli"/>
              </a:rPr>
              <a:t> </a:t>
            </a:r>
            <a:r>
              <a:rPr lang="en-US" dirty="0" err="1">
                <a:latin typeface="Muli"/>
              </a:rPr>
              <a:t>và</a:t>
            </a:r>
            <a:r>
              <a:rPr lang="en-US" dirty="0">
                <a:latin typeface="Muli"/>
              </a:rPr>
              <a:t> </a:t>
            </a:r>
            <a:r>
              <a:rPr lang="en-US" dirty="0" err="1">
                <a:latin typeface="Muli"/>
              </a:rPr>
              <a:t>xem</a:t>
            </a:r>
            <a:r>
              <a:rPr lang="en-US" dirty="0">
                <a:latin typeface="Muli"/>
              </a:rPr>
              <a:t> </a:t>
            </a:r>
            <a:r>
              <a:rPr lang="en-US" dirty="0" err="1">
                <a:latin typeface="Muli"/>
              </a:rPr>
              <a:t>hình</a:t>
            </a:r>
            <a:r>
              <a:rPr lang="en-US" dirty="0">
                <a:latin typeface="Muli"/>
              </a:rPr>
              <a:t> </a:t>
            </a:r>
            <a:r>
              <a:rPr lang="en-US" dirty="0" err="1">
                <a:latin typeface="Muli"/>
              </a:rPr>
              <a:t>ảnh</a:t>
            </a:r>
            <a:r>
              <a:rPr lang="en-US" dirty="0">
                <a:latin typeface="Muli"/>
              </a:rPr>
              <a:t>. </a:t>
            </a:r>
          </a:p>
        </p:txBody>
      </p:sp>
      <p:sp>
        <p:nvSpPr>
          <p:cNvPr id="9" name="TextBox 8">
            <a:extLst>
              <a:ext uri="{FF2B5EF4-FFF2-40B4-BE49-F238E27FC236}">
                <a16:creationId xmlns:a16="http://schemas.microsoft.com/office/drawing/2014/main" id="{2F80ABF9-C4FE-4636-8DBA-46DF81DAB77B}"/>
              </a:ext>
            </a:extLst>
          </p:cNvPr>
          <p:cNvSpPr txBox="1"/>
          <p:nvPr/>
        </p:nvSpPr>
        <p:spPr>
          <a:xfrm>
            <a:off x="5085036" y="867993"/>
            <a:ext cx="4575686" cy="954107"/>
          </a:xfrm>
          <a:prstGeom prst="rect">
            <a:avLst/>
          </a:prstGeom>
          <a:noFill/>
        </p:spPr>
        <p:txBody>
          <a:bodyPr wrap="square">
            <a:spAutoFit/>
          </a:bodyPr>
          <a:lstStyle/>
          <a:p>
            <a:pPr lvl="6"/>
            <a:r>
              <a:rPr lang="de-DE" sz="1200" b="0" i="0" dirty="0">
                <a:solidFill>
                  <a:srgbClr val="000088"/>
                </a:solidFill>
                <a:effectLst/>
                <a:latin typeface="CourierNewPSMT"/>
              </a:rPr>
              <a:t>im3_path </a:t>
            </a:r>
            <a:r>
              <a:rPr lang="de-DE" sz="1200" b="0" i="0" dirty="0">
                <a:solidFill>
                  <a:srgbClr val="555555"/>
                </a:solidFill>
                <a:effectLst/>
                <a:latin typeface="CourierNewPSMT"/>
              </a:rPr>
              <a:t>= </a:t>
            </a:r>
            <a:r>
              <a:rPr lang="de-DE" sz="1200" b="0" i="0" dirty="0">
                <a:solidFill>
                  <a:srgbClr val="000088"/>
                </a:solidFill>
                <a:effectLst/>
                <a:latin typeface="CourierNewPSMT"/>
              </a:rPr>
              <a:t>threes</a:t>
            </a:r>
            <a:r>
              <a:rPr lang="de-DE" sz="1200" b="0" i="0" dirty="0">
                <a:solidFill>
                  <a:srgbClr val="000000"/>
                </a:solidFill>
                <a:effectLst/>
                <a:latin typeface="CourierNewPSMT"/>
              </a:rPr>
              <a:t>[</a:t>
            </a:r>
            <a:r>
              <a:rPr lang="de-DE" sz="1200" b="0" i="0" dirty="0">
                <a:solidFill>
                  <a:srgbClr val="FF6600"/>
                </a:solidFill>
                <a:effectLst/>
                <a:latin typeface="CourierNewPSMT"/>
              </a:rPr>
              <a:t>1</a:t>
            </a:r>
            <a:r>
              <a:rPr lang="de-DE" sz="1200" b="0" i="0" dirty="0">
                <a:solidFill>
                  <a:srgbClr val="000000"/>
                </a:solidFill>
                <a:effectLst/>
                <a:latin typeface="CourierNewPSMT"/>
              </a:rPr>
              <a:t>]</a:t>
            </a:r>
            <a:br>
              <a:rPr lang="de-DE" sz="1200" b="0" i="0" dirty="0">
                <a:solidFill>
                  <a:srgbClr val="000000"/>
                </a:solidFill>
                <a:effectLst/>
                <a:latin typeface="CourierNewPSMT"/>
              </a:rPr>
            </a:br>
            <a:r>
              <a:rPr lang="de-DE" sz="1200" b="0" i="0" dirty="0">
                <a:solidFill>
                  <a:srgbClr val="000088"/>
                </a:solidFill>
                <a:effectLst/>
                <a:latin typeface="CourierNewPSMT"/>
              </a:rPr>
              <a:t>im3 </a:t>
            </a:r>
            <a:r>
              <a:rPr lang="de-DE" sz="1200" b="0" i="0" dirty="0">
                <a:solidFill>
                  <a:srgbClr val="555555"/>
                </a:solidFill>
                <a:effectLst/>
                <a:latin typeface="CourierNewPSMT"/>
              </a:rPr>
              <a:t>= </a:t>
            </a:r>
            <a:r>
              <a:rPr lang="de-DE" sz="1200" b="0" i="0" dirty="0">
                <a:solidFill>
                  <a:srgbClr val="000088"/>
                </a:solidFill>
                <a:effectLst/>
                <a:latin typeface="CourierNewPSMT"/>
              </a:rPr>
              <a:t>Image</a:t>
            </a:r>
            <a:r>
              <a:rPr lang="de-DE" sz="1200" b="0" i="0" dirty="0">
                <a:solidFill>
                  <a:srgbClr val="555555"/>
                </a:solidFill>
                <a:effectLst/>
                <a:latin typeface="CourierNewPSMT"/>
              </a:rPr>
              <a:t>.</a:t>
            </a:r>
            <a:r>
              <a:rPr lang="de-DE" sz="1200" b="0" i="0" dirty="0">
                <a:solidFill>
                  <a:srgbClr val="000088"/>
                </a:solidFill>
                <a:effectLst/>
                <a:latin typeface="CourierNewPSMT"/>
              </a:rPr>
              <a:t>open</a:t>
            </a:r>
            <a:r>
              <a:rPr lang="de-DE" sz="1200" b="0" i="0" dirty="0">
                <a:solidFill>
                  <a:srgbClr val="000000"/>
                </a:solidFill>
                <a:effectLst/>
                <a:latin typeface="CourierNewPSMT"/>
              </a:rPr>
              <a:t>(</a:t>
            </a:r>
            <a:r>
              <a:rPr lang="de-DE" sz="1200" b="0" i="0" dirty="0">
                <a:solidFill>
                  <a:srgbClr val="000088"/>
                </a:solidFill>
                <a:effectLst/>
                <a:latin typeface="CourierNewPSMT"/>
              </a:rPr>
              <a:t>im3_path</a:t>
            </a:r>
            <a:r>
              <a:rPr lang="de-DE" sz="1200" b="0" i="0" dirty="0">
                <a:solidFill>
                  <a:srgbClr val="000000"/>
                </a:solidFill>
                <a:effectLst/>
                <a:latin typeface="CourierNewPSMT"/>
              </a:rPr>
              <a:t>)</a:t>
            </a:r>
            <a:br>
              <a:rPr lang="de-DE" sz="1200" b="0" i="0" dirty="0">
                <a:solidFill>
                  <a:srgbClr val="000000"/>
                </a:solidFill>
                <a:effectLst/>
                <a:latin typeface="CourierNewPSMT"/>
              </a:rPr>
            </a:br>
            <a:r>
              <a:rPr lang="de-DE" sz="1200" b="0" i="0" dirty="0">
                <a:solidFill>
                  <a:srgbClr val="000088"/>
                </a:solidFill>
                <a:effectLst/>
                <a:latin typeface="CourierNewPSMT"/>
              </a:rPr>
              <a:t>im3</a:t>
            </a:r>
            <a:r>
              <a:rPr lang="de-DE" sz="1200" dirty="0"/>
              <a:t> </a:t>
            </a:r>
            <a:br>
              <a:rPr lang="de-DE" sz="2000" dirty="0"/>
            </a:br>
            <a:endParaRPr lang="en-US" sz="2000" dirty="0"/>
          </a:p>
        </p:txBody>
      </p:sp>
      <p:pic>
        <p:nvPicPr>
          <p:cNvPr id="6" name="Picture 5">
            <a:extLst>
              <a:ext uri="{FF2B5EF4-FFF2-40B4-BE49-F238E27FC236}">
                <a16:creationId xmlns:a16="http://schemas.microsoft.com/office/drawing/2014/main" id="{D41D16B6-2B87-4470-A408-7F2BA211F0A0}"/>
              </a:ext>
            </a:extLst>
          </p:cNvPr>
          <p:cNvPicPr>
            <a:picLocks noChangeAspect="1"/>
          </p:cNvPicPr>
          <p:nvPr/>
        </p:nvPicPr>
        <p:blipFill>
          <a:blip r:embed="rId3"/>
          <a:stretch>
            <a:fillRect/>
          </a:stretch>
        </p:blipFill>
        <p:spPr>
          <a:xfrm>
            <a:off x="6450813" y="1479351"/>
            <a:ext cx="1116146" cy="1092399"/>
          </a:xfrm>
          <a:prstGeom prst="rect">
            <a:avLst/>
          </a:prstGeom>
        </p:spPr>
      </p:pic>
      <p:sp>
        <p:nvSpPr>
          <p:cNvPr id="8" name="TextBox 7">
            <a:extLst>
              <a:ext uri="{FF2B5EF4-FFF2-40B4-BE49-F238E27FC236}">
                <a16:creationId xmlns:a16="http://schemas.microsoft.com/office/drawing/2014/main" id="{70D1F02D-82BA-49AA-B0A7-B08CA532CA3A}"/>
              </a:ext>
            </a:extLst>
          </p:cNvPr>
          <p:cNvSpPr txBox="1"/>
          <p:nvPr/>
        </p:nvSpPr>
        <p:spPr>
          <a:xfrm>
            <a:off x="474824" y="1572318"/>
            <a:ext cx="4575778" cy="1384995"/>
          </a:xfrm>
          <a:prstGeom prst="rect">
            <a:avLst/>
          </a:prstGeom>
          <a:noFill/>
        </p:spPr>
        <p:txBody>
          <a:bodyPr wrap="square">
            <a:spAutoFit/>
          </a:bodyPr>
          <a:lstStyle/>
          <a:p>
            <a:pPr marR="0" algn="just" rtl="0">
              <a:spcBef>
                <a:spcPts val="0"/>
              </a:spcBef>
              <a:spcAft>
                <a:spcPts val="0"/>
              </a:spcAft>
            </a:pPr>
            <a:r>
              <a:rPr lang="en-US" sz="1400" b="0" i="0" dirty="0" err="1">
                <a:solidFill>
                  <a:srgbClr val="000000"/>
                </a:solidFill>
                <a:effectLst/>
                <a:latin typeface="Muli"/>
                <a:ea typeface="Arial" panose="020B0604020202020204" pitchFamily="34" charset="0"/>
                <a:cs typeface="Arial" panose="020B0604020202020204" pitchFamily="34" charset="0"/>
              </a:rPr>
              <a:t>Trong</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máy</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tính</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mọi</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thứ</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được</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biểu</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diễn</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dưới</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dạng</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số</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Để</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xem</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các</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số</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tạo</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nên</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hình</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ảnh</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này</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chúng</a:t>
            </a:r>
            <a:r>
              <a:rPr lang="en-US" sz="1400" b="0" i="0" dirty="0">
                <a:solidFill>
                  <a:srgbClr val="000000"/>
                </a:solidFill>
                <a:effectLst/>
                <a:latin typeface="Muli"/>
                <a:ea typeface="Arial" panose="020B0604020202020204" pitchFamily="34" charset="0"/>
                <a:cs typeface="Arial" panose="020B0604020202020204" pitchFamily="34" charset="0"/>
              </a:rPr>
              <a:t> ta </a:t>
            </a:r>
            <a:r>
              <a:rPr lang="en-US" sz="1400" b="0" i="0" dirty="0" err="1">
                <a:solidFill>
                  <a:srgbClr val="000000"/>
                </a:solidFill>
                <a:effectLst/>
                <a:latin typeface="Muli"/>
                <a:ea typeface="Arial" panose="020B0604020202020204" pitchFamily="34" charset="0"/>
                <a:cs typeface="Arial" panose="020B0604020202020204" pitchFamily="34" charset="0"/>
              </a:rPr>
              <a:t>phải</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chuyển</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đổi</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nó</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thành</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mảng</a:t>
            </a:r>
            <a:r>
              <a:rPr lang="en-US" sz="1400" b="0" i="0" dirty="0">
                <a:solidFill>
                  <a:srgbClr val="000000"/>
                </a:solidFill>
                <a:effectLst/>
                <a:latin typeface="Muli"/>
                <a:ea typeface="Arial" panose="020B0604020202020204" pitchFamily="34" charset="0"/>
                <a:cs typeface="Arial" panose="020B0604020202020204" pitchFamily="34" charset="0"/>
              </a:rPr>
              <a:t> tensor </a:t>
            </a:r>
            <a:r>
              <a:rPr lang="en-US" sz="1400" b="0" i="0" dirty="0" err="1">
                <a:solidFill>
                  <a:srgbClr val="000000"/>
                </a:solidFill>
                <a:effectLst/>
                <a:latin typeface="Muli"/>
                <a:ea typeface="Arial" panose="020B0604020202020204" pitchFamily="34" charset="0"/>
                <a:cs typeface="Arial" panose="020B0604020202020204" pitchFamily="34" charset="0"/>
              </a:rPr>
              <a:t>PyTorch</a:t>
            </a:r>
            <a:r>
              <a:rPr lang="en-US" sz="1400" b="0" i="0" dirty="0">
                <a:solidFill>
                  <a:srgbClr val="000000"/>
                </a:solidFill>
                <a:effectLst/>
                <a:latin typeface="Muli"/>
                <a:ea typeface="Arial" panose="020B0604020202020204" pitchFamily="34" charset="0"/>
                <a:cs typeface="Arial" panose="020B0604020202020204" pitchFamily="34" charset="0"/>
              </a:rPr>
              <a:t> </a:t>
            </a:r>
            <a:r>
              <a:rPr lang="en-US" sz="1400" b="0" i="0" dirty="0" err="1">
                <a:solidFill>
                  <a:srgbClr val="000000"/>
                </a:solidFill>
                <a:effectLst/>
                <a:latin typeface="Muli"/>
                <a:ea typeface="Arial" panose="020B0604020202020204" pitchFamily="34" charset="0"/>
                <a:cs typeface="Arial" panose="020B0604020202020204" pitchFamily="34" charset="0"/>
              </a:rPr>
              <a:t>và</a:t>
            </a:r>
            <a:r>
              <a:rPr lang="en-US" sz="1400" b="0" i="0" dirty="0">
                <a:solidFill>
                  <a:srgbClr val="000000"/>
                </a:solidFill>
                <a:effectLst/>
                <a:latin typeface="Muli"/>
                <a:ea typeface="Arial" panose="020B0604020202020204" pitchFamily="34" charset="0"/>
                <a:cs typeface="Arial" panose="020B0604020202020204" pitchFamily="34" charset="0"/>
              </a:rPr>
              <a:t> </a:t>
            </a:r>
            <a:r>
              <a:rPr lang="vi-VN" sz="1400" dirty="0">
                <a:latin typeface="Muli"/>
              </a:rPr>
              <a:t>Pandas DataFrame để mã màu các giá trị bằng cách sử dụng gradient,</a:t>
            </a:r>
            <a:r>
              <a:rPr lang="en-US" sz="1400" dirty="0">
                <a:latin typeface="Muli"/>
              </a:rPr>
              <a:t> </a:t>
            </a:r>
            <a:r>
              <a:rPr lang="en-US" sz="1400" dirty="0" err="1">
                <a:latin typeface="Muli"/>
              </a:rPr>
              <a:t>điều</a:t>
            </a:r>
            <a:r>
              <a:rPr lang="en-US" sz="1400" dirty="0">
                <a:latin typeface="Muli"/>
              </a:rPr>
              <a:t> </a:t>
            </a:r>
            <a:r>
              <a:rPr lang="en-US" sz="1400" dirty="0" err="1">
                <a:latin typeface="Muli"/>
              </a:rPr>
              <a:t>này</a:t>
            </a:r>
            <a:r>
              <a:rPr lang="vi-VN" sz="1400" dirty="0">
                <a:latin typeface="Muli"/>
              </a:rPr>
              <a:t> </a:t>
            </a:r>
            <a:r>
              <a:rPr lang="en-US" sz="1400" dirty="0" err="1">
                <a:latin typeface="Muli"/>
              </a:rPr>
              <a:t>giúp</a:t>
            </a:r>
            <a:r>
              <a:rPr lang="en-US" sz="1400" dirty="0">
                <a:latin typeface="Muli"/>
              </a:rPr>
              <a:t> </a:t>
            </a:r>
            <a:r>
              <a:rPr lang="vi-VN" sz="1400" dirty="0">
                <a:latin typeface="Muli"/>
              </a:rPr>
              <a:t>chúng ta thấy rõ cách hình ảnh được tạo ra từ các giá trị pixel</a:t>
            </a:r>
            <a:r>
              <a:rPr lang="en-US" sz="1400" dirty="0">
                <a:latin typeface="Muli"/>
              </a:rPr>
              <a:t>.</a:t>
            </a:r>
            <a:endParaRPr lang="en-US" dirty="0">
              <a:effectLst/>
            </a:endParaRPr>
          </a:p>
        </p:txBody>
      </p:sp>
      <p:sp>
        <p:nvSpPr>
          <p:cNvPr id="10" name="TextBox 9">
            <a:extLst>
              <a:ext uri="{FF2B5EF4-FFF2-40B4-BE49-F238E27FC236}">
                <a16:creationId xmlns:a16="http://schemas.microsoft.com/office/drawing/2014/main" id="{C3DBDB9A-C16F-4783-B889-46883BA05003}"/>
              </a:ext>
            </a:extLst>
          </p:cNvPr>
          <p:cNvSpPr txBox="1"/>
          <p:nvPr/>
        </p:nvSpPr>
        <p:spPr>
          <a:xfrm>
            <a:off x="509350" y="2933740"/>
            <a:ext cx="4575686" cy="492443"/>
          </a:xfrm>
          <a:prstGeom prst="rect">
            <a:avLst/>
          </a:prstGeom>
          <a:noFill/>
        </p:spPr>
        <p:txBody>
          <a:bodyPr wrap="square">
            <a:spAutoFit/>
          </a:bodyPr>
          <a:lstStyle/>
          <a:p>
            <a:r>
              <a:rPr lang="en-US" sz="1200" b="0" i="0" dirty="0">
                <a:solidFill>
                  <a:srgbClr val="000088"/>
                </a:solidFill>
                <a:effectLst/>
                <a:latin typeface="CourierNewPSMT"/>
              </a:rPr>
              <a:t>tensor</a:t>
            </a:r>
            <a:r>
              <a:rPr lang="en-US" sz="1200" b="0" i="0" dirty="0">
                <a:solidFill>
                  <a:srgbClr val="000000"/>
                </a:solidFill>
                <a:effectLst/>
                <a:latin typeface="CourierNewPSMT"/>
              </a:rPr>
              <a:t>(</a:t>
            </a:r>
            <a:r>
              <a:rPr lang="en-US" sz="1200" b="0" i="0" dirty="0">
                <a:solidFill>
                  <a:srgbClr val="000088"/>
                </a:solidFill>
                <a:effectLst/>
                <a:latin typeface="CourierNewPSMT"/>
              </a:rPr>
              <a:t>im3</a:t>
            </a:r>
            <a:r>
              <a:rPr lang="en-US" sz="1200" b="0" i="0" dirty="0">
                <a:solidFill>
                  <a:srgbClr val="000000"/>
                </a:solidFill>
                <a:effectLst/>
                <a:latin typeface="CourierNewPSMT"/>
              </a:rPr>
              <a:t>)[</a:t>
            </a:r>
            <a:r>
              <a:rPr lang="en-US" sz="1200" b="0" i="0" dirty="0">
                <a:solidFill>
                  <a:srgbClr val="FF6600"/>
                </a:solidFill>
                <a:effectLst/>
                <a:latin typeface="CourierNewPSMT"/>
              </a:rPr>
              <a:t>4</a:t>
            </a:r>
            <a:r>
              <a:rPr lang="en-US" sz="1200" b="0" i="0" dirty="0">
                <a:solidFill>
                  <a:srgbClr val="000000"/>
                </a:solidFill>
                <a:effectLst/>
                <a:latin typeface="CourierNewPSMT"/>
              </a:rPr>
              <a:t>:</a:t>
            </a:r>
            <a:r>
              <a:rPr lang="en-US" sz="1200" b="0" i="0" dirty="0">
                <a:solidFill>
                  <a:srgbClr val="FF6600"/>
                </a:solidFill>
                <a:effectLst/>
                <a:latin typeface="CourierNewPSMT"/>
              </a:rPr>
              <a:t>10</a:t>
            </a:r>
            <a:r>
              <a:rPr lang="en-US" sz="1200" b="0" i="0" dirty="0">
                <a:solidFill>
                  <a:srgbClr val="000000"/>
                </a:solidFill>
                <a:effectLst/>
                <a:latin typeface="CourierNewPSMT"/>
              </a:rPr>
              <a:t>,</a:t>
            </a:r>
            <a:r>
              <a:rPr lang="en-US" sz="1200" b="0" i="0" dirty="0">
                <a:solidFill>
                  <a:srgbClr val="FF6600"/>
                </a:solidFill>
                <a:effectLst/>
                <a:latin typeface="CourierNewPSMT"/>
              </a:rPr>
              <a:t>4</a:t>
            </a:r>
            <a:r>
              <a:rPr lang="en-US" sz="1200" b="0" i="0" dirty="0">
                <a:solidFill>
                  <a:srgbClr val="000000"/>
                </a:solidFill>
                <a:effectLst/>
                <a:latin typeface="CourierNewPSMT"/>
              </a:rPr>
              <a:t>:</a:t>
            </a:r>
            <a:r>
              <a:rPr lang="en-US" sz="1200" b="0" i="0" dirty="0">
                <a:solidFill>
                  <a:srgbClr val="FF6600"/>
                </a:solidFill>
                <a:effectLst/>
                <a:latin typeface="CourierNewPSMT"/>
              </a:rPr>
              <a:t>10</a:t>
            </a:r>
            <a:r>
              <a:rPr lang="en-US" sz="1200" b="0" i="0" dirty="0">
                <a:solidFill>
                  <a:srgbClr val="000000"/>
                </a:solidFill>
                <a:effectLst/>
                <a:latin typeface="CourierNewPSMT"/>
              </a:rPr>
              <a:t>]</a:t>
            </a:r>
            <a:r>
              <a:rPr lang="en-US" sz="1200" dirty="0"/>
              <a:t> </a:t>
            </a:r>
            <a:br>
              <a:rPr lang="en-US" dirty="0"/>
            </a:br>
            <a:endParaRPr lang="en-US" dirty="0"/>
          </a:p>
        </p:txBody>
      </p:sp>
      <p:sp>
        <p:nvSpPr>
          <p:cNvPr id="11" name="TextBox 10">
            <a:extLst>
              <a:ext uri="{FF2B5EF4-FFF2-40B4-BE49-F238E27FC236}">
                <a16:creationId xmlns:a16="http://schemas.microsoft.com/office/drawing/2014/main" id="{23D1A429-6BED-48C7-AB86-4E04C939A367}"/>
              </a:ext>
            </a:extLst>
          </p:cNvPr>
          <p:cNvSpPr txBox="1"/>
          <p:nvPr/>
        </p:nvSpPr>
        <p:spPr>
          <a:xfrm>
            <a:off x="509350" y="3214384"/>
            <a:ext cx="5518035" cy="1323439"/>
          </a:xfrm>
          <a:prstGeom prst="rect">
            <a:avLst/>
          </a:prstGeom>
          <a:noFill/>
        </p:spPr>
        <p:txBody>
          <a:bodyPr wrap="square">
            <a:spAutoFit/>
          </a:bodyPr>
          <a:lstStyle/>
          <a:p>
            <a:r>
              <a:rPr lang="en-US" sz="1100" b="0" i="0" dirty="0">
                <a:solidFill>
                  <a:srgbClr val="404040"/>
                </a:solidFill>
                <a:effectLst/>
                <a:latin typeface="CourierNewPSMT"/>
              </a:rPr>
              <a:t>tensor([[ 0, 0, 0, 0, 0, 0],</a:t>
            </a:r>
            <a:br>
              <a:rPr lang="en-US" sz="1100" b="0" i="0" dirty="0">
                <a:solidFill>
                  <a:srgbClr val="404040"/>
                </a:solidFill>
                <a:effectLst/>
                <a:latin typeface="CourierNewPSMT"/>
              </a:rPr>
            </a:br>
            <a:r>
              <a:rPr lang="en-US" sz="1100" b="0" i="0" dirty="0">
                <a:solidFill>
                  <a:srgbClr val="404040"/>
                </a:solidFill>
                <a:effectLst/>
                <a:latin typeface="CourierNewPSMT"/>
              </a:rPr>
              <a:t>        [ 0, 0, 0, 0, 0, 29],</a:t>
            </a:r>
            <a:br>
              <a:rPr lang="en-US" sz="1100" b="0" i="0" dirty="0">
                <a:solidFill>
                  <a:srgbClr val="404040"/>
                </a:solidFill>
                <a:effectLst/>
                <a:latin typeface="CourierNewPSMT"/>
              </a:rPr>
            </a:br>
            <a:r>
              <a:rPr lang="en-US" sz="1100" b="0" i="0" dirty="0">
                <a:solidFill>
                  <a:srgbClr val="404040"/>
                </a:solidFill>
                <a:effectLst/>
                <a:latin typeface="CourierNewPSMT"/>
              </a:rPr>
              <a:t>        [ 0, 0, 0, 48, 166, 224],</a:t>
            </a:r>
            <a:br>
              <a:rPr lang="en-US" sz="1100" b="0" i="0" dirty="0">
                <a:solidFill>
                  <a:srgbClr val="404040"/>
                </a:solidFill>
                <a:effectLst/>
                <a:latin typeface="CourierNewPSMT"/>
              </a:rPr>
            </a:br>
            <a:r>
              <a:rPr lang="en-US" sz="1100" b="0" i="0" dirty="0">
                <a:solidFill>
                  <a:srgbClr val="404040"/>
                </a:solidFill>
                <a:effectLst/>
                <a:latin typeface="CourierNewPSMT"/>
              </a:rPr>
              <a:t>        [ 0, 93, 244, 249, 253, 187],</a:t>
            </a:r>
            <a:br>
              <a:rPr lang="en-US" sz="1100" b="0" i="0" dirty="0">
                <a:solidFill>
                  <a:srgbClr val="404040"/>
                </a:solidFill>
                <a:effectLst/>
                <a:latin typeface="CourierNewPSMT"/>
              </a:rPr>
            </a:br>
            <a:r>
              <a:rPr lang="en-US" sz="1100" b="0" i="0" dirty="0">
                <a:solidFill>
                  <a:srgbClr val="404040"/>
                </a:solidFill>
                <a:effectLst/>
                <a:latin typeface="CourierNewPSMT"/>
              </a:rPr>
              <a:t>        [ 0, 107, 253, 253, 230, 48],</a:t>
            </a:r>
            <a:endParaRPr lang="en-US" sz="1100" dirty="0">
              <a:solidFill>
                <a:srgbClr val="404040"/>
              </a:solidFill>
              <a:latin typeface="CourierNewPSMT"/>
            </a:endParaRPr>
          </a:p>
          <a:p>
            <a:r>
              <a:rPr lang="en-US" sz="1100" b="0" i="0" dirty="0">
                <a:solidFill>
                  <a:srgbClr val="404040"/>
                </a:solidFill>
                <a:effectLst/>
                <a:latin typeface="CourierNewPSMT"/>
              </a:rPr>
              <a:t>        [ 0, 3, 20, 20, 15, 0]], </a:t>
            </a:r>
            <a:r>
              <a:rPr lang="en-US" sz="1100" b="0" i="0" dirty="0" err="1">
                <a:solidFill>
                  <a:srgbClr val="404040"/>
                </a:solidFill>
                <a:effectLst/>
                <a:latin typeface="CourierNewPSMT"/>
              </a:rPr>
              <a:t>dtype</a:t>
            </a:r>
            <a:r>
              <a:rPr lang="en-US" sz="1100" b="0" i="0" dirty="0">
                <a:solidFill>
                  <a:srgbClr val="404040"/>
                </a:solidFill>
                <a:effectLst/>
                <a:latin typeface="CourierNewPSMT"/>
              </a:rPr>
              <a:t>=torch.uint8)</a:t>
            </a:r>
            <a:r>
              <a:rPr lang="en-US" sz="1100" dirty="0"/>
              <a:t> </a:t>
            </a:r>
            <a:br>
              <a:rPr lang="en-US" dirty="0"/>
            </a:br>
            <a:endParaRPr lang="en-US" dirty="0"/>
          </a:p>
        </p:txBody>
      </p:sp>
      <p:sp>
        <p:nvSpPr>
          <p:cNvPr id="12" name="TextBox 11">
            <a:extLst>
              <a:ext uri="{FF2B5EF4-FFF2-40B4-BE49-F238E27FC236}">
                <a16:creationId xmlns:a16="http://schemas.microsoft.com/office/drawing/2014/main" id="{1CB0B23D-E012-47D3-AED7-8D33596D9C47}"/>
              </a:ext>
            </a:extLst>
          </p:cNvPr>
          <p:cNvSpPr txBox="1"/>
          <p:nvPr/>
        </p:nvSpPr>
        <p:spPr>
          <a:xfrm>
            <a:off x="550394" y="4349597"/>
            <a:ext cx="8438748" cy="830997"/>
          </a:xfrm>
          <a:prstGeom prst="rect">
            <a:avLst/>
          </a:prstGeom>
          <a:noFill/>
        </p:spPr>
        <p:txBody>
          <a:bodyPr wrap="square">
            <a:spAutoFit/>
          </a:bodyPr>
          <a:lstStyle/>
          <a:p>
            <a:r>
              <a:rPr lang="en-US" sz="1200" b="0" i="0" dirty="0">
                <a:solidFill>
                  <a:srgbClr val="000088"/>
                </a:solidFill>
                <a:effectLst/>
                <a:latin typeface="CourierNewPSMT"/>
              </a:rPr>
              <a:t>im3_t </a:t>
            </a:r>
            <a:r>
              <a:rPr lang="en-US" sz="1200" b="0" i="0" dirty="0">
                <a:solidFill>
                  <a:srgbClr val="555555"/>
                </a:solidFill>
                <a:effectLst/>
                <a:latin typeface="CourierNewPSMT"/>
              </a:rPr>
              <a:t>= </a:t>
            </a:r>
            <a:r>
              <a:rPr lang="en-US" sz="1200" b="0" i="0" dirty="0">
                <a:solidFill>
                  <a:srgbClr val="000088"/>
                </a:solidFill>
                <a:effectLst/>
                <a:latin typeface="CourierNewPSMT"/>
              </a:rPr>
              <a:t>tensor</a:t>
            </a:r>
            <a:r>
              <a:rPr lang="en-US" sz="1200" b="0" i="0" dirty="0">
                <a:solidFill>
                  <a:srgbClr val="000000"/>
                </a:solidFill>
                <a:effectLst/>
                <a:latin typeface="CourierNewPSMT"/>
              </a:rPr>
              <a:t>(</a:t>
            </a:r>
            <a:r>
              <a:rPr lang="en-US" sz="1200" b="0" i="0" dirty="0">
                <a:solidFill>
                  <a:srgbClr val="000088"/>
                </a:solidFill>
                <a:effectLst/>
                <a:latin typeface="CourierNewPSMT"/>
              </a:rPr>
              <a:t>im3</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df </a:t>
            </a:r>
            <a:r>
              <a:rPr lang="en-US" sz="1200" b="0" i="0" dirty="0">
                <a:solidFill>
                  <a:srgbClr val="555555"/>
                </a:solidFill>
                <a:effectLst/>
                <a:latin typeface="CourierNewPSMT"/>
              </a:rPr>
              <a:t>= </a:t>
            </a:r>
            <a:r>
              <a:rPr lang="en-US" sz="1200" b="0" i="0" dirty="0" err="1">
                <a:solidFill>
                  <a:srgbClr val="000088"/>
                </a:solidFill>
                <a:effectLst/>
                <a:latin typeface="CourierNewPSMT"/>
              </a:rPr>
              <a:t>pd</a:t>
            </a:r>
            <a:r>
              <a:rPr lang="en-US" sz="1200" b="0" i="0" dirty="0" err="1">
                <a:solidFill>
                  <a:srgbClr val="555555"/>
                </a:solidFill>
                <a:effectLst/>
                <a:latin typeface="CourierNewPSMT"/>
              </a:rPr>
              <a:t>.</a:t>
            </a:r>
            <a:r>
              <a:rPr lang="en-US" sz="1200" b="0" i="0" dirty="0" err="1">
                <a:solidFill>
                  <a:srgbClr val="000088"/>
                </a:solidFill>
                <a:effectLst/>
                <a:latin typeface="CourierNewPSMT"/>
              </a:rPr>
              <a:t>DataFrame</a:t>
            </a:r>
            <a:r>
              <a:rPr lang="en-US" sz="1200" b="0" i="0" dirty="0">
                <a:solidFill>
                  <a:srgbClr val="000000"/>
                </a:solidFill>
                <a:effectLst/>
                <a:latin typeface="CourierNewPSMT"/>
              </a:rPr>
              <a:t>(</a:t>
            </a:r>
            <a:r>
              <a:rPr lang="en-US" sz="1200" b="0" i="0" dirty="0">
                <a:solidFill>
                  <a:srgbClr val="000088"/>
                </a:solidFill>
                <a:effectLst/>
                <a:latin typeface="CourierNewPSMT"/>
              </a:rPr>
              <a:t>im3_t</a:t>
            </a:r>
            <a:r>
              <a:rPr lang="en-US" sz="1200" b="0" i="0" dirty="0">
                <a:solidFill>
                  <a:srgbClr val="000000"/>
                </a:solidFill>
                <a:effectLst/>
                <a:latin typeface="CourierNewPSMT"/>
              </a:rPr>
              <a:t>[</a:t>
            </a:r>
            <a:r>
              <a:rPr lang="en-US" sz="1200" b="0" i="0" dirty="0">
                <a:solidFill>
                  <a:srgbClr val="FF6600"/>
                </a:solidFill>
                <a:effectLst/>
                <a:latin typeface="CourierNewPSMT"/>
              </a:rPr>
              <a:t>4</a:t>
            </a:r>
            <a:r>
              <a:rPr lang="en-US" sz="1200" b="0" i="0" dirty="0">
                <a:solidFill>
                  <a:srgbClr val="000000"/>
                </a:solidFill>
                <a:effectLst/>
                <a:latin typeface="CourierNewPSMT"/>
              </a:rPr>
              <a:t>:</a:t>
            </a:r>
            <a:r>
              <a:rPr lang="en-US" sz="1200" b="0" i="0" dirty="0">
                <a:solidFill>
                  <a:srgbClr val="FF6600"/>
                </a:solidFill>
                <a:effectLst/>
                <a:latin typeface="CourierNewPSMT"/>
              </a:rPr>
              <a:t>15</a:t>
            </a:r>
            <a:r>
              <a:rPr lang="en-US" sz="1200" b="0" i="0" dirty="0">
                <a:solidFill>
                  <a:srgbClr val="000000"/>
                </a:solidFill>
                <a:effectLst/>
                <a:latin typeface="CourierNewPSMT"/>
              </a:rPr>
              <a:t>,</a:t>
            </a:r>
            <a:r>
              <a:rPr lang="en-US" sz="1200" b="0" i="0" dirty="0">
                <a:solidFill>
                  <a:srgbClr val="FF6600"/>
                </a:solidFill>
                <a:effectLst/>
                <a:latin typeface="CourierNewPSMT"/>
              </a:rPr>
              <a:t>4</a:t>
            </a:r>
            <a:r>
              <a:rPr lang="en-US" sz="1200" b="0" i="0" dirty="0">
                <a:solidFill>
                  <a:srgbClr val="000000"/>
                </a:solidFill>
                <a:effectLst/>
                <a:latin typeface="CourierNewPSMT"/>
              </a:rPr>
              <a:t>:</a:t>
            </a:r>
            <a:r>
              <a:rPr lang="en-US" sz="1200" b="0" i="0" dirty="0">
                <a:solidFill>
                  <a:srgbClr val="FF6600"/>
                </a:solidFill>
                <a:effectLst/>
                <a:latin typeface="CourierNewPSMT"/>
              </a:rPr>
              <a:t>22</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df</a:t>
            </a:r>
            <a:r>
              <a:rPr lang="en-US" sz="1200" b="0" i="0" dirty="0" err="1">
                <a:solidFill>
                  <a:srgbClr val="555555"/>
                </a:solidFill>
                <a:effectLst/>
                <a:latin typeface="CourierNewPSMT"/>
              </a:rPr>
              <a:t>.</a:t>
            </a:r>
            <a:r>
              <a:rPr lang="en-US" sz="1200" b="0" i="0" dirty="0" err="1">
                <a:solidFill>
                  <a:srgbClr val="000088"/>
                </a:solidFill>
                <a:effectLst/>
                <a:latin typeface="CourierNewPSMT"/>
              </a:rPr>
              <a:t>style</a:t>
            </a:r>
            <a:r>
              <a:rPr lang="en-US" sz="1200" b="0" i="0" dirty="0" err="1">
                <a:solidFill>
                  <a:srgbClr val="555555"/>
                </a:solidFill>
                <a:effectLst/>
                <a:latin typeface="CourierNewPSMT"/>
              </a:rPr>
              <a:t>.</a:t>
            </a:r>
            <a:r>
              <a:rPr lang="en-US" sz="1200" b="0" i="0" dirty="0" err="1">
                <a:solidFill>
                  <a:srgbClr val="000088"/>
                </a:solidFill>
                <a:effectLst/>
                <a:latin typeface="CourierNewPSMT"/>
              </a:rPr>
              <a:t>set_properties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00"/>
                </a:solidFill>
                <a:effectLst/>
                <a:latin typeface="CourierNewPSMT"/>
              </a:rPr>
              <a:t>{</a:t>
            </a:r>
            <a:r>
              <a:rPr lang="en-US" sz="1200" b="0" i="0" dirty="0">
                <a:solidFill>
                  <a:srgbClr val="CC3300"/>
                </a:solidFill>
                <a:effectLst/>
                <a:latin typeface="CourierNewPSMT"/>
              </a:rPr>
              <a:t>'fontsize'</a:t>
            </a:r>
            <a:r>
              <a:rPr lang="en-US" sz="1200" b="0" i="0" dirty="0">
                <a:solidFill>
                  <a:srgbClr val="000000"/>
                </a:solidFill>
                <a:effectLst/>
                <a:latin typeface="CourierNewPSMT"/>
              </a:rPr>
              <a:t>:</a:t>
            </a:r>
            <a:r>
              <a:rPr lang="en-US" sz="1200" b="0" i="0" dirty="0">
                <a:solidFill>
                  <a:srgbClr val="CC3300"/>
                </a:solidFill>
                <a:effectLst/>
                <a:latin typeface="CourierNewPSMT"/>
              </a:rPr>
              <a:t>'6pt'</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000088"/>
                </a:solidFill>
                <a:effectLst/>
                <a:latin typeface="CourierNewPSMT"/>
              </a:rPr>
              <a:t>background_gradient</a:t>
            </a:r>
            <a:r>
              <a:rPr lang="en-US" sz="1200" b="0" i="0" dirty="0">
                <a:solidFill>
                  <a:srgbClr val="000000"/>
                </a:solidFill>
                <a:effectLst/>
                <a:latin typeface="CourierNewPSMT"/>
              </a:rPr>
              <a:t>(</a:t>
            </a:r>
            <a:r>
              <a:rPr lang="en-US" sz="1200" b="0" i="0" dirty="0">
                <a:solidFill>
                  <a:srgbClr val="CC3300"/>
                </a:solidFill>
                <a:effectLst/>
                <a:latin typeface="CourierNewPSMT"/>
              </a:rPr>
              <a:t>'Greys'</a:t>
            </a:r>
            <a:r>
              <a:rPr lang="en-US" sz="1200" b="0" i="0" dirty="0">
                <a:solidFill>
                  <a:srgbClr val="000000"/>
                </a:solidFill>
                <a:effectLst/>
                <a:latin typeface="CourierNewPSMT"/>
              </a:rPr>
              <a:t>)</a:t>
            </a:r>
            <a:r>
              <a:rPr lang="en-US" sz="1200" dirty="0"/>
              <a:t> </a:t>
            </a:r>
            <a:br>
              <a:rPr lang="en-US" sz="1200" dirty="0"/>
            </a:br>
            <a:endParaRPr lang="en-US" sz="1200" dirty="0"/>
          </a:p>
        </p:txBody>
      </p:sp>
      <p:pic>
        <p:nvPicPr>
          <p:cNvPr id="13" name="Picture 12">
            <a:extLst>
              <a:ext uri="{FF2B5EF4-FFF2-40B4-BE49-F238E27FC236}">
                <a16:creationId xmlns:a16="http://schemas.microsoft.com/office/drawing/2014/main" id="{69FE443C-8646-4D69-8290-6B1602002E06}"/>
              </a:ext>
            </a:extLst>
          </p:cNvPr>
          <p:cNvPicPr>
            <a:picLocks noChangeAspect="1"/>
          </p:cNvPicPr>
          <p:nvPr/>
        </p:nvPicPr>
        <p:blipFill>
          <a:blip r:embed="rId4"/>
          <a:stretch>
            <a:fillRect/>
          </a:stretch>
        </p:blipFill>
        <p:spPr>
          <a:xfrm>
            <a:off x="5830260" y="2956953"/>
            <a:ext cx="2357252" cy="1650076"/>
          </a:xfrm>
          <a:prstGeom prst="rect">
            <a:avLst/>
          </a:prstGeom>
        </p:spPr>
      </p:pic>
    </p:spTree>
    <p:extLst>
      <p:ext uri="{BB962C8B-B14F-4D97-AF65-F5344CB8AC3E}">
        <p14:creationId xmlns:p14="http://schemas.microsoft.com/office/powerpoint/2010/main" val="2616957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32294" y="0"/>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Adding a </a:t>
            </a:r>
            <a:r>
              <a:rPr lang="en-US" dirty="0" err="1"/>
              <a:t>Nonelinearity</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27707" y="460391"/>
            <a:ext cx="3082410" cy="3539430"/>
          </a:xfrm>
          <a:prstGeom prst="rect">
            <a:avLst/>
          </a:prstGeom>
          <a:noFill/>
        </p:spPr>
        <p:txBody>
          <a:bodyPr wrap="square">
            <a:spAutoFit/>
          </a:bodyPr>
          <a:lstStyle/>
          <a:p>
            <a:pPr marR="0" algn="just" rtl="0">
              <a:spcBef>
                <a:spcPts val="0"/>
              </a:spcBef>
              <a:spcAft>
                <a:spcPts val="0"/>
              </a:spcAft>
            </a:pPr>
            <a:r>
              <a:rPr lang="vi-VN" dirty="0">
                <a:latin typeface="Muli"/>
                <a:cs typeface="Arial" panose="020B0604020202020204" pitchFamily="34" charset="0"/>
              </a:rPr>
              <a:t>Ý tưởng cơ bản là bằng cách sử dụng nhiều lớp tuyến tính hơn, chúng ta có thể để mô hình của mình thực hiện nhiều tính toán hơn, và do đó mô hình hóa các hàm phức tạp hơn. Nhưng chẳng ích gì nếu chỉ đặt một bố cục tuyến tính trực tiếp sau một bố cục khác, bởi vì khi chúng ta nhân các thứ với nhau rồi cộng lại nhiều lần, điều đó có thể được thay thế bằng cách nhân các thứ khác nhau với nhau và cộng chúng lại chỉ một lần</a:t>
            </a:r>
            <a:r>
              <a:rPr lang="en-US" dirty="0">
                <a:latin typeface="Muli"/>
                <a:cs typeface="Arial" panose="020B0604020202020204" pitchFamily="34" charset="0"/>
              </a:rPr>
              <a:t>. </a:t>
            </a:r>
            <a:r>
              <a:rPr lang="vi-VN" dirty="0">
                <a:latin typeface="Muli"/>
                <a:cs typeface="Arial" panose="020B0604020202020204" pitchFamily="34" charset="0"/>
              </a:rPr>
              <a:t>Điều đó có nghĩa là, một loạt các lớp tuyến tính bất kỳ trong một hàng có thể được thay thế bằng một lớp tuyến tính duy nhất với một bộ tham số khác.</a:t>
            </a:r>
            <a:endParaRPr lang="en-US" dirty="0">
              <a:latin typeface="Muli"/>
              <a:cs typeface="Arial" panose="020B0604020202020204" pitchFamily="34" charset="0"/>
            </a:endParaRPr>
          </a:p>
        </p:txBody>
      </p:sp>
      <p:sp>
        <p:nvSpPr>
          <p:cNvPr id="5" name="TextBox 4">
            <a:extLst>
              <a:ext uri="{FF2B5EF4-FFF2-40B4-BE49-F238E27FC236}">
                <a16:creationId xmlns:a16="http://schemas.microsoft.com/office/drawing/2014/main" id="{8C935D5D-2CDA-42F5-9CD0-E93FA260886C}"/>
              </a:ext>
            </a:extLst>
          </p:cNvPr>
          <p:cNvSpPr txBox="1"/>
          <p:nvPr/>
        </p:nvSpPr>
        <p:spPr>
          <a:xfrm>
            <a:off x="6115050" y="2340621"/>
            <a:ext cx="2698955" cy="2893100"/>
          </a:xfrm>
          <a:prstGeom prst="rect">
            <a:avLst/>
          </a:prstGeom>
          <a:noFill/>
        </p:spPr>
        <p:txBody>
          <a:bodyPr wrap="square">
            <a:spAutoFit/>
          </a:bodyPr>
          <a:lstStyle/>
          <a:p>
            <a:pPr algn="just"/>
            <a:r>
              <a:rPr lang="en-US" sz="1400" dirty="0" err="1">
                <a:latin typeface="Muli"/>
                <a:cs typeface="Arial" panose="020B0604020202020204" pitchFamily="34" charset="0"/>
              </a:rPr>
              <a:t>Điều</a:t>
            </a:r>
            <a:r>
              <a:rPr lang="en-US" sz="1400" dirty="0">
                <a:latin typeface="Muli"/>
                <a:cs typeface="Arial" panose="020B0604020202020204" pitchFamily="34" charset="0"/>
              </a:rPr>
              <a:t> </a:t>
            </a:r>
            <a:r>
              <a:rPr lang="en-US" sz="1400" dirty="0" err="1">
                <a:latin typeface="Muli"/>
                <a:cs typeface="Arial" panose="020B0604020202020204" pitchFamily="34" charset="0"/>
              </a:rPr>
              <a:t>này</a:t>
            </a:r>
            <a:r>
              <a:rPr lang="vi-VN" sz="1400" dirty="0">
                <a:latin typeface="Muli"/>
                <a:cs typeface="Arial" panose="020B0604020202020204" pitchFamily="34" charset="0"/>
              </a:rPr>
              <a:t> có thể được chứng minh bằng toán học rằng hàm nhỏ này có thể giải quyết bất kỳ vấn đề có thể tính toán nào với độ chính xác cao tùy ý, nếu </a:t>
            </a:r>
            <a:r>
              <a:rPr lang="en-US" sz="1400" dirty="0">
                <a:latin typeface="Muli"/>
                <a:cs typeface="Arial" panose="020B0604020202020204" pitchFamily="34" charset="0"/>
              </a:rPr>
              <a:t>ta</a:t>
            </a:r>
            <a:r>
              <a:rPr lang="vi-VN" sz="1400" dirty="0">
                <a:latin typeface="Muli"/>
                <a:cs typeface="Arial" panose="020B0604020202020204" pitchFamily="34" charset="0"/>
              </a:rPr>
              <a:t> có thể tìm thấy các tham số w1 và w2 phù hợp </a:t>
            </a:r>
            <a:r>
              <a:rPr lang="en-US" sz="1400" dirty="0" err="1">
                <a:latin typeface="Muli"/>
                <a:cs typeface="Arial" panose="020B0604020202020204" pitchFamily="34" charset="0"/>
              </a:rPr>
              <a:t>và</a:t>
            </a:r>
            <a:r>
              <a:rPr lang="en-US" sz="1400" dirty="0">
                <a:latin typeface="Muli"/>
                <a:cs typeface="Arial" panose="020B0604020202020204" pitchFamily="34" charset="0"/>
              </a:rPr>
              <a:t> </a:t>
            </a:r>
            <a:r>
              <a:rPr lang="en-US" sz="1400" dirty="0" err="1">
                <a:latin typeface="Muli"/>
                <a:cs typeface="Arial" panose="020B0604020202020204" pitchFamily="34" charset="0"/>
              </a:rPr>
              <a:t>tạo</a:t>
            </a:r>
            <a:r>
              <a:rPr lang="en-US" sz="1400" dirty="0">
                <a:latin typeface="Muli"/>
                <a:cs typeface="Arial" panose="020B0604020202020204" pitchFamily="34" charset="0"/>
              </a:rPr>
              <a:t> </a:t>
            </a:r>
            <a:r>
              <a:rPr lang="vi-VN" sz="1400" dirty="0">
                <a:latin typeface="Muli"/>
                <a:cs typeface="Arial" panose="020B0604020202020204" pitchFamily="34" charset="0"/>
              </a:rPr>
              <a:t>các ma trận đủ lớn. Đối với bất kỳ tùy ý nào, chúng ta có thể coi nó là một nhóm các đường nối với nhau. Đây được gọi là định lý xấp xỉ phổ quát</a:t>
            </a:r>
            <a:r>
              <a:rPr lang="en-US" sz="1400" dirty="0">
                <a:latin typeface="Muli"/>
                <a:cs typeface="Arial" panose="020B0604020202020204" pitchFamily="34" charset="0"/>
              </a:rPr>
              <a:t> (universal approximation theorem)</a:t>
            </a:r>
            <a:r>
              <a:rPr lang="vi-VN" sz="1400" dirty="0">
                <a:latin typeface="Muli"/>
                <a:cs typeface="Arial" panose="020B0604020202020204" pitchFamily="34" charset="0"/>
              </a:rPr>
              <a:t>. </a:t>
            </a:r>
            <a:endParaRPr lang="en-US" sz="1400" dirty="0">
              <a:latin typeface="Muli"/>
              <a:cs typeface="Arial" panose="020B0604020202020204" pitchFamily="34" charset="0"/>
            </a:endParaRPr>
          </a:p>
          <a:p>
            <a:pPr algn="just"/>
            <a:endParaRPr lang="en-US" sz="1400" dirty="0">
              <a:latin typeface="Muli"/>
              <a:cs typeface="Arial" panose="020B0604020202020204" pitchFamily="34" charset="0"/>
            </a:endParaRPr>
          </a:p>
        </p:txBody>
      </p:sp>
      <p:sp>
        <p:nvSpPr>
          <p:cNvPr id="7" name="TextBox 6">
            <a:extLst>
              <a:ext uri="{FF2B5EF4-FFF2-40B4-BE49-F238E27FC236}">
                <a16:creationId xmlns:a16="http://schemas.microsoft.com/office/drawing/2014/main" id="{B2664CAC-F092-4C15-B715-D4A9E22ECC6B}"/>
              </a:ext>
            </a:extLst>
          </p:cNvPr>
          <p:cNvSpPr txBox="1"/>
          <p:nvPr/>
        </p:nvSpPr>
        <p:spPr>
          <a:xfrm>
            <a:off x="3519334" y="1217237"/>
            <a:ext cx="2586499" cy="2246769"/>
          </a:xfrm>
          <a:prstGeom prst="rect">
            <a:avLst/>
          </a:prstGeom>
          <a:noFill/>
        </p:spPr>
        <p:txBody>
          <a:bodyPr wrap="square">
            <a:spAutoFit/>
          </a:bodyPr>
          <a:lstStyle/>
          <a:p>
            <a:pPr marR="0" algn="just" rtl="0">
              <a:spcBef>
                <a:spcPts val="0"/>
              </a:spcBef>
              <a:spcAft>
                <a:spcPts val="0"/>
              </a:spcAft>
            </a:pPr>
            <a:endParaRPr lang="en-US" dirty="0">
              <a:latin typeface="Muli"/>
              <a:cs typeface="Arial" panose="020B0604020202020204" pitchFamily="34" charset="0"/>
            </a:endParaRPr>
          </a:p>
          <a:p>
            <a:pPr marR="0" algn="just" rtl="0">
              <a:spcBef>
                <a:spcPts val="0"/>
              </a:spcBef>
              <a:spcAft>
                <a:spcPts val="0"/>
              </a:spcAft>
            </a:pPr>
            <a:r>
              <a:rPr lang="vi-VN" dirty="0">
                <a:effectLst/>
                <a:latin typeface="Muli"/>
                <a:cs typeface="Arial" panose="020B0604020202020204" pitchFamily="34" charset="0"/>
              </a:rPr>
              <a:t>Nhưng nếu chúng ta đặt một hàm phi tuyến giữa chúng, chẳng hạn như max, thì điều </a:t>
            </a:r>
            <a:r>
              <a:rPr lang="en-US" dirty="0" err="1">
                <a:latin typeface="Muli"/>
                <a:cs typeface="Arial" panose="020B0604020202020204" pitchFamily="34" charset="0"/>
              </a:rPr>
              <a:t>đó</a:t>
            </a:r>
            <a:r>
              <a:rPr lang="vi-VN" dirty="0">
                <a:effectLst/>
                <a:latin typeface="Muli"/>
                <a:cs typeface="Arial" panose="020B0604020202020204" pitchFamily="34" charset="0"/>
              </a:rPr>
              <a:t> không còn đúng nữa. Giờ đây, mỗi lớp tuyến tính được tách rời </a:t>
            </a:r>
            <a:r>
              <a:rPr lang="en-US" dirty="0" err="1">
                <a:effectLst/>
                <a:latin typeface="Muli"/>
                <a:cs typeface="Arial" panose="020B0604020202020204" pitchFamily="34" charset="0"/>
              </a:rPr>
              <a:t>với</a:t>
            </a:r>
            <a:r>
              <a:rPr lang="en-US" dirty="0">
                <a:effectLst/>
                <a:latin typeface="Muli"/>
                <a:cs typeface="Arial" panose="020B0604020202020204" pitchFamily="34" charset="0"/>
              </a:rPr>
              <a:t> </a:t>
            </a:r>
            <a:r>
              <a:rPr lang="en-US" dirty="0" err="1">
                <a:effectLst/>
                <a:latin typeface="Muli"/>
                <a:cs typeface="Arial" panose="020B0604020202020204" pitchFamily="34" charset="0"/>
              </a:rPr>
              <a:t>nhau</a:t>
            </a:r>
            <a:r>
              <a:rPr lang="en-US" dirty="0">
                <a:effectLst/>
                <a:latin typeface="Muli"/>
                <a:cs typeface="Arial" panose="020B0604020202020204" pitchFamily="34" charset="0"/>
              </a:rPr>
              <a:t> </a:t>
            </a:r>
            <a:r>
              <a:rPr lang="vi-VN" dirty="0">
                <a:effectLst/>
                <a:latin typeface="Muli"/>
                <a:cs typeface="Arial" panose="020B0604020202020204" pitchFamily="34" charset="0"/>
              </a:rPr>
              <a:t>và có thể thực hiện công việc của riêng nó. Hàm max </a:t>
            </a:r>
            <a:r>
              <a:rPr lang="en-US" dirty="0" err="1">
                <a:effectLst/>
                <a:latin typeface="Muli"/>
                <a:cs typeface="Arial" panose="020B0604020202020204" pitchFamily="34" charset="0"/>
              </a:rPr>
              <a:t>lúc</a:t>
            </a:r>
            <a:r>
              <a:rPr lang="en-US" dirty="0">
                <a:effectLst/>
                <a:latin typeface="Muli"/>
                <a:cs typeface="Arial" panose="020B0604020202020204" pitchFamily="34" charset="0"/>
              </a:rPr>
              <a:t> </a:t>
            </a:r>
            <a:r>
              <a:rPr lang="en-US" dirty="0" err="1">
                <a:effectLst/>
                <a:latin typeface="Muli"/>
                <a:cs typeface="Arial" panose="020B0604020202020204" pitchFamily="34" charset="0"/>
              </a:rPr>
              <a:t>này</a:t>
            </a:r>
            <a:r>
              <a:rPr lang="vi-VN" dirty="0">
                <a:effectLst/>
                <a:latin typeface="Muli"/>
                <a:cs typeface="Arial" panose="020B0604020202020204" pitchFamily="34" charset="0"/>
              </a:rPr>
              <a:t> hoạt động như một câu lệnh if đơn giản</a:t>
            </a:r>
            <a:r>
              <a:rPr lang="en-US" dirty="0">
                <a:effectLst/>
                <a:latin typeface="Muli"/>
                <a:cs typeface="Arial" panose="020B0604020202020204" pitchFamily="34" charset="0"/>
              </a:rPr>
              <a:t>.</a:t>
            </a:r>
          </a:p>
        </p:txBody>
      </p:sp>
      <p:grpSp>
        <p:nvGrpSpPr>
          <p:cNvPr id="28" name="Google Shape;1332;p41">
            <a:extLst>
              <a:ext uri="{FF2B5EF4-FFF2-40B4-BE49-F238E27FC236}">
                <a16:creationId xmlns:a16="http://schemas.microsoft.com/office/drawing/2014/main" id="{465FBC0C-9799-47CF-ABF3-B361A79CB992}"/>
              </a:ext>
            </a:extLst>
          </p:cNvPr>
          <p:cNvGrpSpPr/>
          <p:nvPr/>
        </p:nvGrpSpPr>
        <p:grpSpPr>
          <a:xfrm rot="914766">
            <a:off x="847708" y="4598442"/>
            <a:ext cx="2433812" cy="320922"/>
            <a:chOff x="1394800" y="3522000"/>
            <a:chExt cx="1048650" cy="138275"/>
          </a:xfrm>
        </p:grpSpPr>
        <p:sp>
          <p:nvSpPr>
            <p:cNvPr id="29" name="Google Shape;1333;p41">
              <a:extLst>
                <a:ext uri="{FF2B5EF4-FFF2-40B4-BE49-F238E27FC236}">
                  <a16:creationId xmlns:a16="http://schemas.microsoft.com/office/drawing/2014/main" id="{B3466294-FC23-42A6-979A-C00B56EF1DDF}"/>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4;p41">
              <a:extLst>
                <a:ext uri="{FF2B5EF4-FFF2-40B4-BE49-F238E27FC236}">
                  <a16:creationId xmlns:a16="http://schemas.microsoft.com/office/drawing/2014/main" id="{F138125C-A853-42DA-B7A7-8F23735AF3B6}"/>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5;p41">
              <a:extLst>
                <a:ext uri="{FF2B5EF4-FFF2-40B4-BE49-F238E27FC236}">
                  <a16:creationId xmlns:a16="http://schemas.microsoft.com/office/drawing/2014/main" id="{D8599C45-919C-49A7-B87D-396C5B31C45E}"/>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36;p41">
              <a:extLst>
                <a:ext uri="{FF2B5EF4-FFF2-40B4-BE49-F238E27FC236}">
                  <a16:creationId xmlns:a16="http://schemas.microsoft.com/office/drawing/2014/main" id="{04050726-A360-483C-B3C0-29CF5D2D5759}"/>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37;p41">
              <a:extLst>
                <a:ext uri="{FF2B5EF4-FFF2-40B4-BE49-F238E27FC236}">
                  <a16:creationId xmlns:a16="http://schemas.microsoft.com/office/drawing/2014/main" id="{D6292FE3-0EA4-49DB-B40B-1C477E7B85C7}"/>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8;p41">
              <a:extLst>
                <a:ext uri="{FF2B5EF4-FFF2-40B4-BE49-F238E27FC236}">
                  <a16:creationId xmlns:a16="http://schemas.microsoft.com/office/drawing/2014/main" id="{494DEB35-CBF3-4406-A120-A5865F302243}"/>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39;p41">
              <a:extLst>
                <a:ext uri="{FF2B5EF4-FFF2-40B4-BE49-F238E27FC236}">
                  <a16:creationId xmlns:a16="http://schemas.microsoft.com/office/drawing/2014/main" id="{0F527635-8A8F-488F-BDBD-97869DDAC772}"/>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0;p41">
              <a:extLst>
                <a:ext uri="{FF2B5EF4-FFF2-40B4-BE49-F238E27FC236}">
                  <a16:creationId xmlns:a16="http://schemas.microsoft.com/office/drawing/2014/main" id="{56C56226-C2F7-48EE-8FF8-DA15970C4AEC}"/>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1;p41">
              <a:extLst>
                <a:ext uri="{FF2B5EF4-FFF2-40B4-BE49-F238E27FC236}">
                  <a16:creationId xmlns:a16="http://schemas.microsoft.com/office/drawing/2014/main" id="{6DD1316A-9818-41DA-A4FE-6F2AE6A87B79}"/>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114;p36">
            <a:extLst>
              <a:ext uri="{FF2B5EF4-FFF2-40B4-BE49-F238E27FC236}">
                <a16:creationId xmlns:a16="http://schemas.microsoft.com/office/drawing/2014/main" id="{ECF1C037-101D-4AF6-92D1-A9679F802FDC}"/>
              </a:ext>
            </a:extLst>
          </p:cNvPr>
          <p:cNvGrpSpPr/>
          <p:nvPr/>
        </p:nvGrpSpPr>
        <p:grpSpPr>
          <a:xfrm rot="1514788">
            <a:off x="8623503" y="986433"/>
            <a:ext cx="1376274" cy="908487"/>
            <a:chOff x="5248525" y="821375"/>
            <a:chExt cx="1082824" cy="694544"/>
          </a:xfrm>
        </p:grpSpPr>
        <p:sp>
          <p:nvSpPr>
            <p:cNvPr id="39" name="Google Shape;1115;p36">
              <a:extLst>
                <a:ext uri="{FF2B5EF4-FFF2-40B4-BE49-F238E27FC236}">
                  <a16:creationId xmlns:a16="http://schemas.microsoft.com/office/drawing/2014/main" id="{D67BF56B-6942-497D-BCA1-7F3BDDC1F7D2}"/>
                </a:ext>
              </a:extLst>
            </p:cNvPr>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16;p36">
              <a:extLst>
                <a:ext uri="{FF2B5EF4-FFF2-40B4-BE49-F238E27FC236}">
                  <a16:creationId xmlns:a16="http://schemas.microsoft.com/office/drawing/2014/main" id="{F22E8CAD-E3B0-45C4-889C-7BC09F74ACCF}"/>
                </a:ext>
              </a:extLst>
            </p:cNvPr>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17;p36">
              <a:extLst>
                <a:ext uri="{FF2B5EF4-FFF2-40B4-BE49-F238E27FC236}">
                  <a16:creationId xmlns:a16="http://schemas.microsoft.com/office/drawing/2014/main" id="{1A573919-5880-443F-80B8-CD629C4A8196}"/>
                </a:ext>
              </a:extLst>
            </p:cNvPr>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18;p36">
              <a:extLst>
                <a:ext uri="{FF2B5EF4-FFF2-40B4-BE49-F238E27FC236}">
                  <a16:creationId xmlns:a16="http://schemas.microsoft.com/office/drawing/2014/main" id="{8FE57CAB-8FF5-482F-82E0-A3F691D8479C}"/>
                </a:ext>
              </a:extLst>
            </p:cNvPr>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19;p36">
              <a:extLst>
                <a:ext uri="{FF2B5EF4-FFF2-40B4-BE49-F238E27FC236}">
                  <a16:creationId xmlns:a16="http://schemas.microsoft.com/office/drawing/2014/main" id="{ACC5E583-4A1A-43D0-9385-A75E789A28DC}"/>
                </a:ext>
              </a:extLst>
            </p:cNvPr>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20;p36">
              <a:extLst>
                <a:ext uri="{FF2B5EF4-FFF2-40B4-BE49-F238E27FC236}">
                  <a16:creationId xmlns:a16="http://schemas.microsoft.com/office/drawing/2014/main" id="{BE3D9312-D155-49C4-82DD-40015C857902}"/>
                </a:ext>
              </a:extLst>
            </p:cNvPr>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385;p42">
            <a:extLst>
              <a:ext uri="{FF2B5EF4-FFF2-40B4-BE49-F238E27FC236}">
                <a16:creationId xmlns:a16="http://schemas.microsoft.com/office/drawing/2014/main" id="{F3B4A708-DD35-42F2-9D4B-040868EA49DD}"/>
              </a:ext>
            </a:extLst>
          </p:cNvPr>
          <p:cNvGrpSpPr/>
          <p:nvPr/>
        </p:nvGrpSpPr>
        <p:grpSpPr>
          <a:xfrm rot="1866236">
            <a:off x="3961760" y="-413423"/>
            <a:ext cx="2928624" cy="358006"/>
            <a:chOff x="2142525" y="3876725"/>
            <a:chExt cx="2414850" cy="295200"/>
          </a:xfrm>
        </p:grpSpPr>
        <p:sp>
          <p:nvSpPr>
            <p:cNvPr id="46" name="Google Shape;1386;p42">
              <a:extLst>
                <a:ext uri="{FF2B5EF4-FFF2-40B4-BE49-F238E27FC236}">
                  <a16:creationId xmlns:a16="http://schemas.microsoft.com/office/drawing/2014/main" id="{9F6C596D-E56D-4C3D-A654-3C104E7ADBFB}"/>
                </a:ext>
              </a:extLst>
            </p:cNvPr>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87;p42">
              <a:extLst>
                <a:ext uri="{FF2B5EF4-FFF2-40B4-BE49-F238E27FC236}">
                  <a16:creationId xmlns:a16="http://schemas.microsoft.com/office/drawing/2014/main" id="{F5589208-4133-4FE8-8F69-91F343BBBA46}"/>
                </a:ext>
              </a:extLst>
            </p:cNvPr>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88;p42">
              <a:extLst>
                <a:ext uri="{FF2B5EF4-FFF2-40B4-BE49-F238E27FC236}">
                  <a16:creationId xmlns:a16="http://schemas.microsoft.com/office/drawing/2014/main" id="{20DD89BC-C5B9-4B70-AC0E-E9EA2359610B}"/>
                </a:ext>
              </a:extLst>
            </p:cNvPr>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89;p42">
              <a:extLst>
                <a:ext uri="{FF2B5EF4-FFF2-40B4-BE49-F238E27FC236}">
                  <a16:creationId xmlns:a16="http://schemas.microsoft.com/office/drawing/2014/main" id="{474887B0-E7A3-436D-94AB-F02817BC9D2D}"/>
                </a:ext>
              </a:extLst>
            </p:cNvPr>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90;p42">
              <a:extLst>
                <a:ext uri="{FF2B5EF4-FFF2-40B4-BE49-F238E27FC236}">
                  <a16:creationId xmlns:a16="http://schemas.microsoft.com/office/drawing/2014/main" id="{A0E57679-7298-44B8-81D0-D91F26E8F17B}"/>
                </a:ext>
              </a:extLst>
            </p:cNvPr>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91;p42">
              <a:extLst>
                <a:ext uri="{FF2B5EF4-FFF2-40B4-BE49-F238E27FC236}">
                  <a16:creationId xmlns:a16="http://schemas.microsoft.com/office/drawing/2014/main" id="{70CE8A32-CEDA-4C96-BAB5-242BA7A792B9}"/>
                </a:ext>
              </a:extLst>
            </p:cNvPr>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92;p42">
              <a:extLst>
                <a:ext uri="{FF2B5EF4-FFF2-40B4-BE49-F238E27FC236}">
                  <a16:creationId xmlns:a16="http://schemas.microsoft.com/office/drawing/2014/main" id="{505B7CB1-D2FF-4276-9BCD-2EB59C79096D}"/>
                </a:ext>
              </a:extLst>
            </p:cNvPr>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93;p42">
              <a:extLst>
                <a:ext uri="{FF2B5EF4-FFF2-40B4-BE49-F238E27FC236}">
                  <a16:creationId xmlns:a16="http://schemas.microsoft.com/office/drawing/2014/main" id="{154E602E-77FF-4857-849E-5FCCCFE2E856}"/>
                </a:ext>
              </a:extLst>
            </p:cNvPr>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94;p42">
              <a:extLst>
                <a:ext uri="{FF2B5EF4-FFF2-40B4-BE49-F238E27FC236}">
                  <a16:creationId xmlns:a16="http://schemas.microsoft.com/office/drawing/2014/main" id="{2B88C506-9AEE-4C5C-A616-8A5263FAD41C}"/>
                </a:ext>
              </a:extLst>
            </p:cNvPr>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95;p42">
              <a:extLst>
                <a:ext uri="{FF2B5EF4-FFF2-40B4-BE49-F238E27FC236}">
                  <a16:creationId xmlns:a16="http://schemas.microsoft.com/office/drawing/2014/main" id="{942EAD49-2532-485A-B26D-CBC6375A46A7}"/>
                </a:ext>
              </a:extLst>
            </p:cNvPr>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96;p42">
              <a:extLst>
                <a:ext uri="{FF2B5EF4-FFF2-40B4-BE49-F238E27FC236}">
                  <a16:creationId xmlns:a16="http://schemas.microsoft.com/office/drawing/2014/main" id="{D491A039-0E92-4A07-A346-E7B324CC4B70}"/>
                </a:ext>
              </a:extLst>
            </p:cNvPr>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97;p42">
              <a:extLst>
                <a:ext uri="{FF2B5EF4-FFF2-40B4-BE49-F238E27FC236}">
                  <a16:creationId xmlns:a16="http://schemas.microsoft.com/office/drawing/2014/main" id="{ECC5A45C-CB13-4644-9480-28A90AB61C67}"/>
                </a:ext>
              </a:extLst>
            </p:cNvPr>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98;p42">
              <a:extLst>
                <a:ext uri="{FF2B5EF4-FFF2-40B4-BE49-F238E27FC236}">
                  <a16:creationId xmlns:a16="http://schemas.microsoft.com/office/drawing/2014/main" id="{263DFAED-EEAD-4CA0-ACD6-3F761E34A67F}"/>
                </a:ext>
              </a:extLst>
            </p:cNvPr>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99;p42">
              <a:extLst>
                <a:ext uri="{FF2B5EF4-FFF2-40B4-BE49-F238E27FC236}">
                  <a16:creationId xmlns:a16="http://schemas.microsoft.com/office/drawing/2014/main" id="{E769AADB-E279-47F6-89FF-48CE855858A9}"/>
                </a:ext>
              </a:extLst>
            </p:cNvPr>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00;p42">
              <a:extLst>
                <a:ext uri="{FF2B5EF4-FFF2-40B4-BE49-F238E27FC236}">
                  <a16:creationId xmlns:a16="http://schemas.microsoft.com/office/drawing/2014/main" id="{7D5E0ADC-FA50-40C9-8FB4-D9A5B417664B}"/>
                </a:ext>
              </a:extLst>
            </p:cNvPr>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01;p42">
              <a:extLst>
                <a:ext uri="{FF2B5EF4-FFF2-40B4-BE49-F238E27FC236}">
                  <a16:creationId xmlns:a16="http://schemas.microsoft.com/office/drawing/2014/main" id="{813D8064-6E2D-4FF3-BDCC-BB8B285E5999}"/>
                </a:ext>
              </a:extLst>
            </p:cNvPr>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382;p42">
            <a:extLst>
              <a:ext uri="{FF2B5EF4-FFF2-40B4-BE49-F238E27FC236}">
                <a16:creationId xmlns:a16="http://schemas.microsoft.com/office/drawing/2014/main" id="{D396DA7A-5079-44BD-AA65-65E062E023DA}"/>
              </a:ext>
            </a:extLst>
          </p:cNvPr>
          <p:cNvGrpSpPr/>
          <p:nvPr/>
        </p:nvGrpSpPr>
        <p:grpSpPr>
          <a:xfrm rot="2210750">
            <a:off x="7073740" y="406151"/>
            <a:ext cx="976434" cy="1313229"/>
            <a:chOff x="5941025" y="1169275"/>
            <a:chExt cx="976375" cy="1313150"/>
          </a:xfrm>
        </p:grpSpPr>
        <p:sp>
          <p:nvSpPr>
            <p:cNvPr id="63" name="Google Shape;1383;p42">
              <a:extLst>
                <a:ext uri="{FF2B5EF4-FFF2-40B4-BE49-F238E27FC236}">
                  <a16:creationId xmlns:a16="http://schemas.microsoft.com/office/drawing/2014/main" id="{4ACA857C-3191-433D-BB23-38A22BF2D7B3}"/>
                </a:ext>
              </a:extLst>
            </p:cNvPr>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84;p42">
              <a:extLst>
                <a:ext uri="{FF2B5EF4-FFF2-40B4-BE49-F238E27FC236}">
                  <a16:creationId xmlns:a16="http://schemas.microsoft.com/office/drawing/2014/main" id="{81A3A979-54A0-4106-80FA-99C4DAC08A8A}"/>
                </a:ext>
              </a:extLst>
            </p:cNvPr>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9796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489048" y="0"/>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Adding a </a:t>
            </a:r>
            <a:r>
              <a:rPr lang="en-US" dirty="0" err="1"/>
              <a:t>Nonelinearity</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27704" y="593126"/>
            <a:ext cx="3937819" cy="2092881"/>
          </a:xfrm>
          <a:prstGeom prst="rect">
            <a:avLst/>
          </a:prstGeom>
          <a:noFill/>
        </p:spPr>
        <p:txBody>
          <a:bodyPr wrap="square">
            <a:spAutoFit/>
          </a:bodyPr>
          <a:lstStyle/>
          <a:p>
            <a:pPr algn="just"/>
            <a:r>
              <a:rPr lang="vi-VN" dirty="0">
                <a:latin typeface="Muli"/>
                <a:cs typeface="Arial" panose="020B0604020202020204" pitchFamily="34" charset="0"/>
              </a:rPr>
              <a:t>Ba dòng</a:t>
            </a:r>
            <a:r>
              <a:rPr lang="en-US" dirty="0">
                <a:latin typeface="Muli"/>
                <a:cs typeface="Arial" panose="020B0604020202020204" pitchFamily="34" charset="0"/>
              </a:rPr>
              <a:t> </a:t>
            </a:r>
            <a:r>
              <a:rPr lang="en-US" dirty="0" err="1">
                <a:latin typeface="Muli"/>
                <a:cs typeface="Arial" panose="020B0604020202020204" pitchFamily="34" charset="0"/>
              </a:rPr>
              <a:t>lệnh</a:t>
            </a:r>
            <a:r>
              <a:rPr lang="vi-VN" dirty="0">
                <a:latin typeface="Muli"/>
                <a:cs typeface="Arial" panose="020B0604020202020204" pitchFamily="34" charset="0"/>
              </a:rPr>
              <a:t> </a:t>
            </a:r>
            <a:r>
              <a:rPr lang="en-US" dirty="0" err="1">
                <a:latin typeface="Muli"/>
                <a:cs typeface="Arial" panose="020B0604020202020204" pitchFamily="34" charset="0"/>
              </a:rPr>
              <a:t>trong</a:t>
            </a:r>
            <a:r>
              <a:rPr lang="en-US" dirty="0">
                <a:latin typeface="Muli"/>
                <a:cs typeface="Arial" panose="020B0604020202020204" pitchFamily="34" charset="0"/>
              </a:rPr>
              <a:t> </a:t>
            </a:r>
            <a:r>
              <a:rPr lang="en-US" dirty="0" err="1">
                <a:latin typeface="Muli"/>
                <a:cs typeface="Arial" panose="020B0604020202020204" pitchFamily="34" charset="0"/>
              </a:rPr>
              <a:t>hàm</a:t>
            </a:r>
            <a:r>
              <a:rPr lang="en-US" dirty="0">
                <a:latin typeface="Muli"/>
                <a:cs typeface="Arial" panose="020B0604020202020204" pitchFamily="34" charset="0"/>
              </a:rPr>
              <a:t> </a:t>
            </a:r>
            <a:r>
              <a:rPr lang="en-US" dirty="0" err="1">
                <a:solidFill>
                  <a:schemeClr val="tx1">
                    <a:lumMod val="75000"/>
                  </a:schemeClr>
                </a:solidFill>
                <a:latin typeface="Muli"/>
                <a:cs typeface="Arial" panose="020B0604020202020204" pitchFamily="34" charset="0"/>
              </a:rPr>
              <a:t>simple_net</a:t>
            </a:r>
            <a:r>
              <a:rPr lang="en-US" dirty="0">
                <a:solidFill>
                  <a:schemeClr val="tx1">
                    <a:lumMod val="75000"/>
                  </a:schemeClr>
                </a:solidFill>
                <a:latin typeface="Muli"/>
                <a:cs typeface="Arial" panose="020B0604020202020204" pitchFamily="34" charset="0"/>
              </a:rPr>
              <a:t> </a:t>
            </a:r>
            <a:r>
              <a:rPr lang="vi-VN" dirty="0">
                <a:latin typeface="Muli"/>
                <a:cs typeface="Arial" panose="020B0604020202020204" pitchFamily="34" charset="0"/>
              </a:rPr>
              <a:t>được gọi là các lớp. Dòng đầu tiên và thứ ba được gọi là các lớp tuyến tính, và dòng mã thứ hai được biết đến như một hàm phi tuyến tính hoặc </a:t>
            </a:r>
            <a:r>
              <a:rPr lang="en-US" dirty="0" err="1">
                <a:latin typeface="Muli"/>
                <a:cs typeface="Arial" panose="020B0604020202020204" pitchFamily="34" charset="0"/>
              </a:rPr>
              <a:t>hàm</a:t>
            </a:r>
            <a:r>
              <a:rPr lang="en-US" dirty="0">
                <a:latin typeface="Muli"/>
                <a:cs typeface="Arial" panose="020B0604020202020204" pitchFamily="34" charset="0"/>
              </a:rPr>
              <a:t> </a:t>
            </a:r>
            <a:r>
              <a:rPr lang="vi-VN" dirty="0">
                <a:latin typeface="Muli"/>
                <a:cs typeface="Arial" panose="020B0604020202020204" pitchFamily="34" charset="0"/>
              </a:rPr>
              <a:t>kích hoạt.</a:t>
            </a:r>
            <a:endParaRPr lang="en-US" dirty="0">
              <a:latin typeface="Muli"/>
              <a:cs typeface="Arial" panose="020B0604020202020204" pitchFamily="34" charset="0"/>
            </a:endParaRPr>
          </a:p>
          <a:p>
            <a:pPr algn="just"/>
            <a:endParaRPr lang="en-US" dirty="0">
              <a:latin typeface="Muli"/>
              <a:cs typeface="Arial" panose="020B0604020202020204" pitchFamily="34" charset="0"/>
            </a:endParaRPr>
          </a:p>
          <a:p>
            <a:pPr algn="just"/>
            <a:endParaRPr lang="en-US" dirty="0">
              <a:latin typeface="Muli"/>
              <a:cs typeface="Arial" panose="020B0604020202020204" pitchFamily="34" charset="0"/>
            </a:endParaRPr>
          </a:p>
          <a:p>
            <a:pPr algn="just"/>
            <a:r>
              <a:rPr lang="en-US" dirty="0" err="1">
                <a:latin typeface="Muli"/>
                <a:cs typeface="Arial" panose="020B0604020202020204" pitchFamily="34" charset="0"/>
              </a:rPr>
              <a:t>Sử</a:t>
            </a:r>
            <a:r>
              <a:rPr lang="en-US" dirty="0">
                <a:latin typeface="Muli"/>
                <a:cs typeface="Arial" panose="020B0604020202020204" pitchFamily="34" charset="0"/>
              </a:rPr>
              <a:t> </a:t>
            </a:r>
            <a:r>
              <a:rPr lang="en-US" dirty="0" err="1">
                <a:latin typeface="Muli"/>
                <a:cs typeface="Arial" panose="020B0604020202020204" pitchFamily="34" charset="0"/>
              </a:rPr>
              <a:t>dụng</a:t>
            </a:r>
            <a:r>
              <a:rPr lang="en-US" dirty="0">
                <a:latin typeface="Muli"/>
                <a:cs typeface="Arial" panose="020B0604020202020204" pitchFamily="34" charset="0"/>
              </a:rPr>
              <a:t> </a:t>
            </a:r>
            <a:r>
              <a:rPr lang="en-US" dirty="0" err="1">
                <a:solidFill>
                  <a:srgbClr val="000088"/>
                </a:solidFill>
                <a:latin typeface="Muli"/>
                <a:cs typeface="Arial" panose="020B0604020202020204" pitchFamily="34" charset="0"/>
              </a:rPr>
              <a:t>simple_net</a:t>
            </a:r>
            <a:r>
              <a:rPr lang="en-US" dirty="0">
                <a:solidFill>
                  <a:srgbClr val="000088"/>
                </a:solidFill>
                <a:latin typeface="Muli"/>
                <a:cs typeface="Arial" panose="020B0604020202020204" pitchFamily="34" charset="0"/>
              </a:rPr>
              <a:t> </a:t>
            </a:r>
            <a:r>
              <a:rPr lang="en-US" dirty="0" err="1">
                <a:latin typeface="Muli"/>
                <a:cs typeface="Arial" panose="020B0604020202020204" pitchFamily="34" charset="0"/>
              </a:rPr>
              <a:t>truyền</a:t>
            </a:r>
            <a:r>
              <a:rPr lang="en-US" dirty="0">
                <a:latin typeface="Muli"/>
                <a:cs typeface="Arial" panose="020B0604020202020204" pitchFamily="34" charset="0"/>
              </a:rPr>
              <a:t> </a:t>
            </a:r>
            <a:r>
              <a:rPr lang="en-US" dirty="0" err="1">
                <a:latin typeface="Muli"/>
                <a:cs typeface="Arial" panose="020B0604020202020204" pitchFamily="34" charset="0"/>
              </a:rPr>
              <a:t>vào</a:t>
            </a:r>
            <a:r>
              <a:rPr lang="en-US" dirty="0">
                <a:latin typeface="Muli"/>
                <a:cs typeface="Arial" panose="020B0604020202020204" pitchFamily="34" charset="0"/>
              </a:rPr>
              <a:t> learner </a:t>
            </a:r>
            <a:r>
              <a:rPr lang="en-US" dirty="0" err="1">
                <a:latin typeface="Muli"/>
                <a:cs typeface="Arial" panose="020B0604020202020204" pitchFamily="34" charset="0"/>
              </a:rPr>
              <a:t>để</a:t>
            </a:r>
            <a:r>
              <a:rPr lang="en-US" dirty="0">
                <a:latin typeface="Muli"/>
                <a:cs typeface="Arial" panose="020B0604020202020204" pitchFamily="34" charset="0"/>
              </a:rPr>
              <a:t> </a:t>
            </a:r>
            <a:r>
              <a:rPr lang="en-US" dirty="0" err="1">
                <a:latin typeface="Muli"/>
                <a:cs typeface="Arial" panose="020B0604020202020204" pitchFamily="34" charset="0"/>
              </a:rPr>
              <a:t>tiến</a:t>
            </a:r>
            <a:r>
              <a:rPr lang="en-US" dirty="0">
                <a:latin typeface="Muli"/>
                <a:cs typeface="Arial" panose="020B0604020202020204" pitchFamily="34" charset="0"/>
              </a:rPr>
              <a:t> </a:t>
            </a:r>
            <a:r>
              <a:rPr lang="en-US" dirty="0" err="1">
                <a:latin typeface="Muli"/>
                <a:cs typeface="Arial" panose="020B0604020202020204" pitchFamily="34" charset="0"/>
              </a:rPr>
              <a:t>hành</a:t>
            </a:r>
            <a:r>
              <a:rPr lang="en-US" dirty="0">
                <a:latin typeface="Muli"/>
                <a:cs typeface="Arial" panose="020B0604020202020204" pitchFamily="34" charset="0"/>
              </a:rPr>
              <a:t> </a:t>
            </a:r>
            <a:r>
              <a:rPr lang="en-US" dirty="0" err="1">
                <a:latin typeface="Muli"/>
                <a:cs typeface="Arial" panose="020B0604020202020204" pitchFamily="34" charset="0"/>
              </a:rPr>
              <a:t>huấn</a:t>
            </a:r>
            <a:r>
              <a:rPr lang="en-US" dirty="0">
                <a:latin typeface="Muli"/>
                <a:cs typeface="Arial" panose="020B0604020202020204" pitchFamily="34" charset="0"/>
              </a:rPr>
              <a:t> </a:t>
            </a:r>
            <a:r>
              <a:rPr lang="en-US" dirty="0" err="1">
                <a:latin typeface="Muli"/>
                <a:cs typeface="Arial" panose="020B0604020202020204" pitchFamily="34" charset="0"/>
              </a:rPr>
              <a:t>luyện</a:t>
            </a:r>
            <a:r>
              <a:rPr lang="en-US" dirty="0">
                <a:latin typeface="Muli"/>
                <a:cs typeface="Arial" panose="020B0604020202020204" pitchFamily="34" charset="0"/>
              </a:rPr>
              <a:t>:</a:t>
            </a:r>
          </a:p>
          <a:p>
            <a:pPr marR="0" algn="just" rtl="0">
              <a:spcBef>
                <a:spcPts val="0"/>
              </a:spcBef>
              <a:spcAft>
                <a:spcPts val="0"/>
              </a:spcAft>
            </a:pPr>
            <a:endParaRPr lang="en-US" sz="1800" dirty="0">
              <a:latin typeface="Muli"/>
              <a:cs typeface="Arial" panose="020B0604020202020204" pitchFamily="34" charset="0"/>
            </a:endParaRPr>
          </a:p>
        </p:txBody>
      </p:sp>
      <p:sp>
        <p:nvSpPr>
          <p:cNvPr id="5" name="TextBox 4">
            <a:extLst>
              <a:ext uri="{FF2B5EF4-FFF2-40B4-BE49-F238E27FC236}">
                <a16:creationId xmlns:a16="http://schemas.microsoft.com/office/drawing/2014/main" id="{7502ADB1-57B9-4EA5-BBDB-B887417F8E55}"/>
              </a:ext>
            </a:extLst>
          </p:cNvPr>
          <p:cNvSpPr txBox="1"/>
          <p:nvPr/>
        </p:nvSpPr>
        <p:spPr>
          <a:xfrm>
            <a:off x="4675238" y="1116346"/>
            <a:ext cx="4575686" cy="1169551"/>
          </a:xfrm>
          <a:prstGeom prst="rect">
            <a:avLst/>
          </a:prstGeom>
          <a:noFill/>
        </p:spPr>
        <p:txBody>
          <a:bodyPr wrap="square">
            <a:spAutoFit/>
          </a:bodyPr>
          <a:lstStyle/>
          <a:p>
            <a:r>
              <a:rPr lang="en-US" sz="1400" b="0" i="0" dirty="0" err="1">
                <a:solidFill>
                  <a:srgbClr val="000088"/>
                </a:solidFill>
                <a:effectLst/>
                <a:latin typeface="CourierNewPSMT"/>
              </a:rPr>
              <a:t>simple_net</a:t>
            </a:r>
            <a:r>
              <a:rPr lang="en-US" sz="1400" b="0" i="0" dirty="0">
                <a:solidFill>
                  <a:srgbClr val="000088"/>
                </a:solidFill>
                <a:effectLst/>
                <a:latin typeface="CourierNewPSMT"/>
              </a:rPr>
              <a:t> </a:t>
            </a:r>
            <a:r>
              <a:rPr lang="en-US" sz="1400" b="0" i="0" dirty="0">
                <a:solidFill>
                  <a:srgbClr val="555555"/>
                </a:solidFill>
                <a:effectLst/>
                <a:latin typeface="CourierNewPSMT"/>
              </a:rPr>
              <a:t>= </a:t>
            </a:r>
            <a:r>
              <a:rPr lang="en-US" sz="1400" b="0" i="0" dirty="0" err="1">
                <a:solidFill>
                  <a:srgbClr val="000088"/>
                </a:solidFill>
                <a:effectLst/>
                <a:latin typeface="CourierNewPSMT"/>
              </a:rPr>
              <a:t>nn</a:t>
            </a:r>
            <a:r>
              <a:rPr lang="en-US" sz="1400" b="0" i="0" dirty="0" err="1">
                <a:solidFill>
                  <a:srgbClr val="555555"/>
                </a:solidFill>
                <a:effectLst/>
                <a:latin typeface="CourierNewPSMT"/>
              </a:rPr>
              <a:t>.</a:t>
            </a:r>
            <a:r>
              <a:rPr lang="en-US" sz="1400" b="0" i="0" dirty="0" err="1">
                <a:solidFill>
                  <a:srgbClr val="000088"/>
                </a:solidFill>
                <a:effectLst/>
                <a:latin typeface="CourierNewPSMT"/>
              </a:rPr>
              <a:t>Sequential</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0" i="0" dirty="0" err="1">
                <a:solidFill>
                  <a:srgbClr val="000088"/>
                </a:solidFill>
                <a:effectLst/>
                <a:latin typeface="CourierNewPSMT"/>
              </a:rPr>
              <a:t>nn</a:t>
            </a:r>
            <a:r>
              <a:rPr lang="en-US" sz="1400" b="0" i="0" dirty="0" err="1">
                <a:solidFill>
                  <a:srgbClr val="555555"/>
                </a:solidFill>
                <a:effectLst/>
                <a:latin typeface="CourierNewPSMT"/>
              </a:rPr>
              <a:t>.</a:t>
            </a:r>
            <a:r>
              <a:rPr lang="en-US" sz="1400" b="0" i="0" dirty="0" err="1">
                <a:solidFill>
                  <a:srgbClr val="000088"/>
                </a:solidFill>
                <a:effectLst/>
                <a:latin typeface="CourierNewPSMT"/>
              </a:rPr>
              <a:t>Linear</a:t>
            </a:r>
            <a:r>
              <a:rPr lang="en-US" sz="1400" b="0" i="0" dirty="0">
                <a:solidFill>
                  <a:srgbClr val="000000"/>
                </a:solidFill>
                <a:effectLst/>
                <a:latin typeface="CourierNewPSMT"/>
              </a:rPr>
              <a:t>(</a:t>
            </a:r>
            <a:r>
              <a:rPr lang="en-US" sz="1400" b="0" i="0" dirty="0">
                <a:solidFill>
                  <a:srgbClr val="FF6600"/>
                </a:solidFill>
                <a:effectLst/>
                <a:latin typeface="CourierNewPSMT"/>
              </a:rPr>
              <a:t>28</a:t>
            </a:r>
            <a:r>
              <a:rPr lang="en-US" sz="1400" b="0" i="0" dirty="0">
                <a:solidFill>
                  <a:srgbClr val="555555"/>
                </a:solidFill>
                <a:effectLst/>
                <a:latin typeface="CourierNewPSMT"/>
              </a:rPr>
              <a:t>*</a:t>
            </a:r>
            <a:r>
              <a:rPr lang="en-US" sz="1400" b="0" i="0" dirty="0">
                <a:solidFill>
                  <a:srgbClr val="FF6600"/>
                </a:solidFill>
                <a:effectLst/>
                <a:latin typeface="CourierNewPSMT"/>
              </a:rPr>
              <a:t>28</a:t>
            </a:r>
            <a:r>
              <a:rPr lang="en-US" sz="1400" b="0" i="0" dirty="0">
                <a:solidFill>
                  <a:srgbClr val="000000"/>
                </a:solidFill>
                <a:effectLst/>
                <a:latin typeface="CourierNewPSMT"/>
              </a:rPr>
              <a:t>,</a:t>
            </a:r>
            <a:r>
              <a:rPr lang="en-US" sz="1400" b="0" i="0" dirty="0">
                <a:solidFill>
                  <a:srgbClr val="FF6600"/>
                </a:solidFill>
                <a:effectLst/>
                <a:latin typeface="CourierNewPSMT"/>
              </a:rPr>
              <a:t>30</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0" i="0" dirty="0" err="1">
                <a:solidFill>
                  <a:srgbClr val="000088"/>
                </a:solidFill>
                <a:effectLst/>
                <a:latin typeface="CourierNewPSMT"/>
              </a:rPr>
              <a:t>nn</a:t>
            </a:r>
            <a:r>
              <a:rPr lang="en-US" sz="1400" b="0" i="0" dirty="0" err="1">
                <a:solidFill>
                  <a:srgbClr val="555555"/>
                </a:solidFill>
                <a:effectLst/>
                <a:latin typeface="CourierNewPSMT"/>
              </a:rPr>
              <a:t>.</a:t>
            </a:r>
            <a:r>
              <a:rPr lang="en-US" sz="1400" b="0" i="0" dirty="0" err="1">
                <a:solidFill>
                  <a:srgbClr val="000088"/>
                </a:solidFill>
                <a:effectLst/>
                <a:latin typeface="CourierNewPSMT"/>
              </a:rPr>
              <a:t>ReLU</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0" i="0" dirty="0" err="1">
                <a:solidFill>
                  <a:srgbClr val="000088"/>
                </a:solidFill>
                <a:effectLst/>
                <a:latin typeface="CourierNewPSMT"/>
              </a:rPr>
              <a:t>nn</a:t>
            </a:r>
            <a:r>
              <a:rPr lang="en-US" sz="1400" b="0" i="0" dirty="0" err="1">
                <a:solidFill>
                  <a:srgbClr val="555555"/>
                </a:solidFill>
                <a:effectLst/>
                <a:latin typeface="CourierNewPSMT"/>
              </a:rPr>
              <a:t>.</a:t>
            </a:r>
            <a:r>
              <a:rPr lang="en-US" sz="1400" b="0" i="0" dirty="0" err="1">
                <a:solidFill>
                  <a:srgbClr val="000088"/>
                </a:solidFill>
                <a:effectLst/>
                <a:latin typeface="CourierNewPSMT"/>
              </a:rPr>
              <a:t>Linear</a:t>
            </a:r>
            <a:r>
              <a:rPr lang="en-US" sz="1400" b="0" i="0" dirty="0">
                <a:solidFill>
                  <a:srgbClr val="000000"/>
                </a:solidFill>
                <a:effectLst/>
                <a:latin typeface="CourierNewPSMT"/>
              </a:rPr>
              <a:t>(</a:t>
            </a:r>
            <a:r>
              <a:rPr lang="en-US" sz="1400" b="0" i="0" dirty="0">
                <a:solidFill>
                  <a:srgbClr val="FF6600"/>
                </a:solidFill>
                <a:effectLst/>
                <a:latin typeface="CourierNewPSMT"/>
              </a:rPr>
              <a:t>30</a:t>
            </a:r>
            <a:r>
              <a:rPr lang="en-US" sz="1400" b="0" i="0" dirty="0">
                <a:solidFill>
                  <a:srgbClr val="000000"/>
                </a:solidFill>
                <a:effectLst/>
                <a:latin typeface="CourierNewPSMT"/>
              </a:rPr>
              <a:t>,</a:t>
            </a:r>
            <a:r>
              <a:rPr lang="en-US" sz="1400" b="0" i="0" dirty="0">
                <a:solidFill>
                  <a:srgbClr val="FF6600"/>
                </a:solidFill>
                <a:effectLst/>
                <a:latin typeface="CourierNewPSMT"/>
              </a:rPr>
              <a:t>1</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dirty="0"/>
              <a:t> </a:t>
            </a:r>
            <a:endParaRPr lang="en-US" dirty="0"/>
          </a:p>
        </p:txBody>
      </p:sp>
      <p:sp>
        <p:nvSpPr>
          <p:cNvPr id="7" name="TextBox 6">
            <a:extLst>
              <a:ext uri="{FF2B5EF4-FFF2-40B4-BE49-F238E27FC236}">
                <a16:creationId xmlns:a16="http://schemas.microsoft.com/office/drawing/2014/main" id="{9CB5ED51-3E57-4E01-AA33-9CB40FE034FA}"/>
              </a:ext>
            </a:extLst>
          </p:cNvPr>
          <p:cNvSpPr txBox="1"/>
          <p:nvPr/>
        </p:nvSpPr>
        <p:spPr>
          <a:xfrm>
            <a:off x="4675238" y="593126"/>
            <a:ext cx="4041058" cy="523220"/>
          </a:xfrm>
          <a:prstGeom prst="rect">
            <a:avLst/>
          </a:prstGeom>
          <a:noFill/>
        </p:spPr>
        <p:txBody>
          <a:bodyPr wrap="square">
            <a:spAutoFit/>
          </a:bodyPr>
          <a:lstStyle/>
          <a:p>
            <a:pPr marR="0" algn="just" rtl="0">
              <a:spcBef>
                <a:spcPts val="0"/>
              </a:spcBef>
              <a:spcAft>
                <a:spcPts val="0"/>
              </a:spcAft>
            </a:pPr>
            <a:r>
              <a:rPr lang="en-US" sz="1400" dirty="0">
                <a:latin typeface="Muli"/>
                <a:cs typeface="Arial" panose="020B0604020202020204" pitchFamily="34" charset="0"/>
              </a:rPr>
              <a:t>T</a:t>
            </a:r>
            <a:r>
              <a:rPr lang="vi-VN" sz="1400" dirty="0">
                <a:effectLst/>
                <a:latin typeface="Muli"/>
                <a:cs typeface="Arial" panose="020B0604020202020204" pitchFamily="34" charset="0"/>
              </a:rPr>
              <a:t>a có </a:t>
            </a:r>
            <a:r>
              <a:rPr lang="en-US" sz="1400" dirty="0" err="1">
                <a:effectLst/>
                <a:latin typeface="Muli"/>
                <a:cs typeface="Arial" panose="020B0604020202020204" pitchFamily="34" charset="0"/>
              </a:rPr>
              <a:t>làm</a:t>
            </a:r>
            <a:r>
              <a:rPr lang="en-US" sz="1400" dirty="0">
                <a:effectLst/>
                <a:latin typeface="Muli"/>
                <a:cs typeface="Arial" panose="020B0604020202020204" pitchFamily="34" charset="0"/>
              </a:rPr>
              <a:t> </a:t>
            </a:r>
            <a:r>
              <a:rPr lang="en-US" sz="1400" dirty="0" err="1">
                <a:effectLst/>
                <a:latin typeface="Muli"/>
                <a:cs typeface="Arial" panose="020B0604020202020204" pitchFamily="34" charset="0"/>
              </a:rPr>
              <a:t>các</a:t>
            </a:r>
            <a:r>
              <a:rPr lang="en-US" sz="1400" dirty="0">
                <a:effectLst/>
                <a:latin typeface="Muli"/>
                <a:cs typeface="Arial" panose="020B0604020202020204" pitchFamily="34" charset="0"/>
              </a:rPr>
              <a:t> </a:t>
            </a:r>
            <a:r>
              <a:rPr lang="en-US" sz="1400" dirty="0" err="1">
                <a:effectLst/>
                <a:latin typeface="Muli"/>
                <a:cs typeface="Arial" panose="020B0604020202020204" pitchFamily="34" charset="0"/>
              </a:rPr>
              <a:t>lệnh</a:t>
            </a:r>
            <a:r>
              <a:rPr lang="en-US" sz="1400" dirty="0">
                <a:effectLst/>
                <a:latin typeface="Muli"/>
                <a:cs typeface="Arial" panose="020B0604020202020204" pitchFamily="34" charset="0"/>
              </a:rPr>
              <a:t> </a:t>
            </a:r>
            <a:r>
              <a:rPr lang="en-US" sz="1400" dirty="0" err="1">
                <a:effectLst/>
                <a:latin typeface="Muli"/>
                <a:cs typeface="Arial" panose="020B0604020202020204" pitchFamily="34" charset="0"/>
              </a:rPr>
              <a:t>này</a:t>
            </a:r>
            <a:r>
              <a:rPr lang="en-US" sz="1400" dirty="0">
                <a:effectLst/>
                <a:latin typeface="Muli"/>
                <a:cs typeface="Arial" panose="020B0604020202020204" pitchFamily="34" charset="0"/>
              </a:rPr>
              <a:t> </a:t>
            </a:r>
            <a:r>
              <a:rPr lang="en-US" sz="1400" dirty="0" err="1">
                <a:effectLst/>
                <a:latin typeface="Muli"/>
                <a:cs typeface="Arial" panose="020B0604020202020204" pitchFamily="34" charset="0"/>
              </a:rPr>
              <a:t>đơn</a:t>
            </a:r>
            <a:r>
              <a:rPr lang="en-US" sz="1400" dirty="0">
                <a:effectLst/>
                <a:latin typeface="Muli"/>
                <a:cs typeface="Arial" panose="020B0604020202020204" pitchFamily="34" charset="0"/>
              </a:rPr>
              <a:t> </a:t>
            </a:r>
            <a:r>
              <a:rPr lang="en-US" sz="1400" dirty="0" err="1">
                <a:effectLst/>
                <a:latin typeface="Muli"/>
                <a:cs typeface="Arial" panose="020B0604020202020204" pitchFamily="34" charset="0"/>
              </a:rPr>
              <a:t>giản</a:t>
            </a:r>
            <a:r>
              <a:rPr lang="en-US" sz="1400" dirty="0">
                <a:effectLst/>
                <a:latin typeface="Muli"/>
                <a:cs typeface="Arial" panose="020B0604020202020204" pitchFamily="34" charset="0"/>
              </a:rPr>
              <a:t> </a:t>
            </a:r>
            <a:r>
              <a:rPr lang="en-US" sz="1400" dirty="0" err="1">
                <a:effectLst/>
                <a:latin typeface="Muli"/>
                <a:cs typeface="Arial" panose="020B0604020202020204" pitchFamily="34" charset="0"/>
              </a:rPr>
              <a:t>hơn</a:t>
            </a:r>
            <a:r>
              <a:rPr lang="en-US" sz="1400" dirty="0">
                <a:effectLst/>
                <a:latin typeface="Muli"/>
                <a:cs typeface="Arial" panose="020B0604020202020204" pitchFamily="34" charset="0"/>
              </a:rPr>
              <a:t> </a:t>
            </a:r>
            <a:r>
              <a:rPr lang="vi-VN" sz="1400" dirty="0">
                <a:effectLst/>
                <a:latin typeface="Muli"/>
                <a:cs typeface="Arial" panose="020B0604020202020204" pitchFamily="34" charset="0"/>
              </a:rPr>
              <a:t>bằng cách </a:t>
            </a:r>
            <a:r>
              <a:rPr lang="en-US" sz="1400" dirty="0" err="1">
                <a:effectLst/>
                <a:latin typeface="Muli"/>
                <a:cs typeface="Arial" panose="020B0604020202020204" pitchFamily="34" charset="0"/>
              </a:rPr>
              <a:t>sử</a:t>
            </a:r>
            <a:r>
              <a:rPr lang="vi-VN" sz="1400" dirty="0">
                <a:effectLst/>
                <a:latin typeface="Muli"/>
                <a:cs typeface="Arial" panose="020B0604020202020204" pitchFamily="34" charset="0"/>
              </a:rPr>
              <a:t> dụng </a:t>
            </a:r>
            <a:r>
              <a:rPr lang="en-US" dirty="0">
                <a:latin typeface="Muli"/>
                <a:cs typeface="Arial" panose="020B0604020202020204" pitchFamily="34" charset="0"/>
              </a:rPr>
              <a:t>module </a:t>
            </a:r>
            <a:r>
              <a:rPr lang="en-US" dirty="0" err="1">
                <a:solidFill>
                  <a:srgbClr val="000088"/>
                </a:solidFill>
                <a:latin typeface="Muli"/>
                <a:cs typeface="Arial" panose="020B0604020202020204" pitchFamily="34" charset="0"/>
              </a:rPr>
              <a:t>nn.Sequential</a:t>
            </a:r>
            <a:r>
              <a:rPr lang="vi-VN" sz="1400" dirty="0">
                <a:effectLst/>
                <a:latin typeface="Muli"/>
                <a:cs typeface="Arial" panose="020B0604020202020204" pitchFamily="34" charset="0"/>
              </a:rPr>
              <a:t>:</a:t>
            </a:r>
            <a:endParaRPr lang="en-US" sz="1400" dirty="0">
              <a:effectLst/>
              <a:latin typeface="Muli"/>
              <a:cs typeface="Arial" panose="020B0604020202020204" pitchFamily="34" charset="0"/>
            </a:endParaRPr>
          </a:p>
        </p:txBody>
      </p:sp>
      <p:sp>
        <p:nvSpPr>
          <p:cNvPr id="9" name="TextBox 8">
            <a:extLst>
              <a:ext uri="{FF2B5EF4-FFF2-40B4-BE49-F238E27FC236}">
                <a16:creationId xmlns:a16="http://schemas.microsoft.com/office/drawing/2014/main" id="{93A49CC8-D6BD-4ABD-BB6D-A2D9CA306C2C}"/>
              </a:ext>
            </a:extLst>
          </p:cNvPr>
          <p:cNvSpPr txBox="1"/>
          <p:nvPr/>
        </p:nvSpPr>
        <p:spPr>
          <a:xfrm>
            <a:off x="591270" y="2347452"/>
            <a:ext cx="8063681" cy="738664"/>
          </a:xfrm>
          <a:prstGeom prst="rect">
            <a:avLst/>
          </a:prstGeom>
          <a:noFill/>
        </p:spPr>
        <p:txBody>
          <a:bodyPr wrap="square">
            <a:spAutoFit/>
          </a:bodyPr>
          <a:lstStyle/>
          <a:p>
            <a:r>
              <a:rPr lang="en-US" sz="1400" b="0" i="0" dirty="0">
                <a:solidFill>
                  <a:srgbClr val="000088"/>
                </a:solidFill>
                <a:effectLst/>
                <a:latin typeface="CourierNewPSMT"/>
              </a:rPr>
              <a:t>learn </a:t>
            </a:r>
            <a:r>
              <a:rPr lang="en-US" sz="1400" b="0" i="0" dirty="0">
                <a:solidFill>
                  <a:srgbClr val="555555"/>
                </a:solidFill>
                <a:effectLst/>
                <a:latin typeface="CourierNewPSMT"/>
              </a:rPr>
              <a:t>= </a:t>
            </a:r>
            <a:r>
              <a:rPr lang="en-US" sz="1400" b="0" i="0" dirty="0">
                <a:solidFill>
                  <a:srgbClr val="000088"/>
                </a:solidFill>
                <a:effectLst/>
                <a:latin typeface="CourierNewPSMT"/>
              </a:rPr>
              <a:t>Learner</a:t>
            </a:r>
            <a:r>
              <a:rPr lang="en-US" sz="1400" b="0" i="0" dirty="0">
                <a:solidFill>
                  <a:srgbClr val="000000"/>
                </a:solidFill>
                <a:effectLst/>
                <a:latin typeface="CourierNewPSMT"/>
              </a:rPr>
              <a:t>(</a:t>
            </a:r>
            <a:r>
              <a:rPr lang="en-US" sz="1400" b="0" i="0" dirty="0" err="1">
                <a:solidFill>
                  <a:srgbClr val="000088"/>
                </a:solidFill>
                <a:effectLst/>
                <a:latin typeface="CourierNewPSMT"/>
              </a:rPr>
              <a:t>dls</a:t>
            </a:r>
            <a:r>
              <a:rPr lang="en-US" sz="1400" b="0" i="0" dirty="0">
                <a:solidFill>
                  <a:srgbClr val="000000"/>
                </a:solidFill>
                <a:effectLst/>
                <a:latin typeface="CourierNewPSMT"/>
              </a:rPr>
              <a:t>, </a:t>
            </a:r>
            <a:r>
              <a:rPr lang="en-US" sz="1400" b="0" i="0" dirty="0" err="1">
                <a:solidFill>
                  <a:srgbClr val="000088"/>
                </a:solidFill>
                <a:effectLst/>
                <a:latin typeface="CourierNewPSMT"/>
              </a:rPr>
              <a:t>simple_net</a:t>
            </a:r>
            <a:r>
              <a:rPr lang="en-US" sz="1400" b="0" i="0" dirty="0">
                <a:solidFill>
                  <a:srgbClr val="000000"/>
                </a:solidFill>
                <a:effectLst/>
                <a:latin typeface="CourierNewPSMT"/>
              </a:rPr>
              <a:t>, </a:t>
            </a:r>
            <a:r>
              <a:rPr lang="en-US" sz="1400" b="0" i="0" dirty="0" err="1">
                <a:solidFill>
                  <a:srgbClr val="000088"/>
                </a:solidFill>
                <a:effectLst/>
                <a:latin typeface="CourierNewPSMT"/>
              </a:rPr>
              <a:t>opt_func</a:t>
            </a:r>
            <a:r>
              <a:rPr lang="en-US" sz="1400" b="0" i="0" dirty="0">
                <a:solidFill>
                  <a:srgbClr val="555555"/>
                </a:solidFill>
                <a:effectLst/>
                <a:latin typeface="CourierNewPSMT"/>
              </a:rPr>
              <a:t>=</a:t>
            </a:r>
            <a:r>
              <a:rPr lang="en-US" sz="1400" b="0" i="0" dirty="0">
                <a:solidFill>
                  <a:srgbClr val="000088"/>
                </a:solidFill>
                <a:effectLst/>
                <a:latin typeface="CourierNewPSMT"/>
              </a:rPr>
              <a:t>SGD</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0" i="0" dirty="0" err="1">
                <a:solidFill>
                  <a:srgbClr val="000088"/>
                </a:solidFill>
                <a:effectLst/>
                <a:latin typeface="CourierNewPSMT"/>
              </a:rPr>
              <a:t>loss_func</a:t>
            </a:r>
            <a:r>
              <a:rPr lang="en-US" sz="1400" b="0" i="0" dirty="0">
                <a:solidFill>
                  <a:srgbClr val="555555"/>
                </a:solidFill>
                <a:effectLst/>
                <a:latin typeface="CourierNewPSMT"/>
              </a:rPr>
              <a:t>=</a:t>
            </a:r>
            <a:r>
              <a:rPr lang="en-US" sz="1400" b="0" i="0" dirty="0" err="1">
                <a:solidFill>
                  <a:srgbClr val="000088"/>
                </a:solidFill>
                <a:effectLst/>
                <a:latin typeface="CourierNewPSMT"/>
              </a:rPr>
              <a:t>mnist_loss</a:t>
            </a:r>
            <a:r>
              <a:rPr lang="en-US" sz="1400" b="0" i="0" dirty="0">
                <a:solidFill>
                  <a:srgbClr val="000000"/>
                </a:solidFill>
                <a:effectLst/>
                <a:latin typeface="CourierNewPSMT"/>
              </a:rPr>
              <a:t>, </a:t>
            </a:r>
            <a:r>
              <a:rPr lang="en-US" sz="1400" b="0" i="0" dirty="0">
                <a:solidFill>
                  <a:srgbClr val="000088"/>
                </a:solidFill>
                <a:effectLst/>
                <a:latin typeface="CourierNewPSMT"/>
              </a:rPr>
              <a:t>metrics</a:t>
            </a:r>
            <a:r>
              <a:rPr lang="en-US" sz="1400" b="0" i="0" dirty="0">
                <a:solidFill>
                  <a:srgbClr val="555555"/>
                </a:solidFill>
                <a:effectLst/>
                <a:latin typeface="CourierNewPSMT"/>
              </a:rPr>
              <a:t>=</a:t>
            </a:r>
            <a:r>
              <a:rPr lang="en-US" sz="1400" b="0" i="0" dirty="0" err="1">
                <a:solidFill>
                  <a:srgbClr val="000088"/>
                </a:solidFill>
                <a:effectLst/>
                <a:latin typeface="CourierNewPSMT"/>
              </a:rPr>
              <a:t>batch_accuracy</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err="1">
                <a:solidFill>
                  <a:srgbClr val="000088"/>
                </a:solidFill>
                <a:effectLst/>
                <a:latin typeface="CourierNewPSMT"/>
              </a:rPr>
              <a:t>learn</a:t>
            </a:r>
            <a:r>
              <a:rPr lang="en-US" sz="1400" b="0" i="0" dirty="0" err="1">
                <a:solidFill>
                  <a:srgbClr val="555555"/>
                </a:solidFill>
                <a:effectLst/>
                <a:latin typeface="CourierNewPSMT"/>
              </a:rPr>
              <a:t>.</a:t>
            </a:r>
            <a:r>
              <a:rPr lang="en-US" sz="1400" b="0" i="0" dirty="0" err="1">
                <a:solidFill>
                  <a:srgbClr val="000088"/>
                </a:solidFill>
                <a:effectLst/>
                <a:latin typeface="CourierNewPSMT"/>
              </a:rPr>
              <a:t>fit</a:t>
            </a:r>
            <a:r>
              <a:rPr lang="en-US" sz="1400" b="0" i="0" dirty="0">
                <a:solidFill>
                  <a:srgbClr val="000000"/>
                </a:solidFill>
                <a:effectLst/>
                <a:latin typeface="CourierNewPSMT"/>
              </a:rPr>
              <a:t>(</a:t>
            </a:r>
            <a:r>
              <a:rPr lang="en-US" sz="1400" b="0" i="0" dirty="0">
                <a:solidFill>
                  <a:srgbClr val="FF6600"/>
                </a:solidFill>
                <a:effectLst/>
                <a:latin typeface="CourierNewPSMT"/>
              </a:rPr>
              <a:t>40</a:t>
            </a:r>
            <a:r>
              <a:rPr lang="en-US" sz="1400" b="0" i="0" dirty="0">
                <a:solidFill>
                  <a:srgbClr val="000000"/>
                </a:solidFill>
                <a:effectLst/>
                <a:latin typeface="CourierNewPSMT"/>
              </a:rPr>
              <a:t>, </a:t>
            </a:r>
            <a:r>
              <a:rPr lang="en-US" sz="1400" b="0" i="0" dirty="0">
                <a:solidFill>
                  <a:srgbClr val="FF6600"/>
                </a:solidFill>
                <a:effectLst/>
                <a:latin typeface="CourierNewPSMT"/>
              </a:rPr>
              <a:t>0.1</a:t>
            </a:r>
            <a:r>
              <a:rPr lang="en-US" sz="1400" b="0" i="0" dirty="0">
                <a:solidFill>
                  <a:srgbClr val="000000"/>
                </a:solidFill>
                <a:effectLst/>
                <a:latin typeface="CourierNewPSMT"/>
              </a:rPr>
              <a:t>)</a:t>
            </a:r>
            <a:r>
              <a:rPr lang="en-US" sz="1400" dirty="0"/>
              <a:t> </a:t>
            </a:r>
            <a:endParaRPr lang="en-US" dirty="0"/>
          </a:p>
        </p:txBody>
      </p:sp>
      <p:sp>
        <p:nvSpPr>
          <p:cNvPr id="11" name="TextBox 10">
            <a:extLst>
              <a:ext uri="{FF2B5EF4-FFF2-40B4-BE49-F238E27FC236}">
                <a16:creationId xmlns:a16="http://schemas.microsoft.com/office/drawing/2014/main" id="{EC7F97A1-2626-45E1-8E12-B51FAD8FF8F0}"/>
              </a:ext>
            </a:extLst>
          </p:cNvPr>
          <p:cNvSpPr txBox="1"/>
          <p:nvPr/>
        </p:nvSpPr>
        <p:spPr>
          <a:xfrm>
            <a:off x="427704" y="3103798"/>
            <a:ext cx="4623618" cy="954107"/>
          </a:xfrm>
          <a:prstGeom prst="rect">
            <a:avLst/>
          </a:prstGeom>
          <a:noFill/>
        </p:spPr>
        <p:txBody>
          <a:bodyPr wrap="square">
            <a:spAutoFit/>
          </a:bodyPr>
          <a:lstStyle/>
          <a:p>
            <a:pPr marR="0" algn="just" rtl="0">
              <a:spcBef>
                <a:spcPts val="0"/>
              </a:spcBef>
              <a:spcAft>
                <a:spcPts val="0"/>
              </a:spcAft>
            </a:pPr>
            <a:r>
              <a:rPr lang="en-US" sz="1400" dirty="0">
                <a:solidFill>
                  <a:schemeClr val="bg2"/>
                </a:solidFill>
                <a:latin typeface="Muli"/>
                <a:cs typeface="Arial" panose="020B0604020202020204" pitchFamily="34" charset="0"/>
              </a:rPr>
              <a:t>Q</a:t>
            </a:r>
            <a:r>
              <a:rPr lang="vi-VN" sz="1400" dirty="0">
                <a:solidFill>
                  <a:schemeClr val="bg2"/>
                </a:solidFill>
                <a:latin typeface="Muli"/>
                <a:cs typeface="Arial" panose="020B0604020202020204" pitchFamily="34" charset="0"/>
              </a:rPr>
              <a:t>uá trình </a:t>
            </a:r>
            <a:r>
              <a:rPr lang="en-US" sz="1400" dirty="0" err="1">
                <a:solidFill>
                  <a:schemeClr val="bg2"/>
                </a:solidFill>
                <a:latin typeface="Muli"/>
                <a:cs typeface="Arial" panose="020B0604020202020204" pitchFamily="34" charset="0"/>
              </a:rPr>
              <a:t>huấn</a:t>
            </a:r>
            <a:r>
              <a:rPr lang="en-US" sz="1400" dirty="0">
                <a:solidFill>
                  <a:schemeClr val="bg2"/>
                </a:solidFill>
                <a:latin typeface="Muli"/>
                <a:cs typeface="Arial" panose="020B0604020202020204" pitchFamily="34" charset="0"/>
              </a:rPr>
              <a:t> </a:t>
            </a:r>
            <a:r>
              <a:rPr lang="en-US" sz="1400" dirty="0" err="1">
                <a:solidFill>
                  <a:schemeClr val="bg2"/>
                </a:solidFill>
                <a:latin typeface="Muli"/>
                <a:cs typeface="Arial" panose="020B0604020202020204" pitchFamily="34" charset="0"/>
              </a:rPr>
              <a:t>luyện</a:t>
            </a:r>
            <a:r>
              <a:rPr lang="en-US" sz="1400" dirty="0">
                <a:solidFill>
                  <a:schemeClr val="bg2"/>
                </a:solidFill>
                <a:latin typeface="Muli"/>
                <a:cs typeface="Arial" panose="020B0604020202020204" pitchFamily="34" charset="0"/>
              </a:rPr>
              <a:t> </a:t>
            </a:r>
            <a:r>
              <a:rPr lang="vi-VN" sz="1400" dirty="0">
                <a:solidFill>
                  <a:schemeClr val="bg2"/>
                </a:solidFill>
                <a:latin typeface="Muli"/>
                <a:cs typeface="Arial" panose="020B0604020202020204" pitchFamily="34" charset="0"/>
              </a:rPr>
              <a:t>được ghi lại trong </a:t>
            </a:r>
            <a:r>
              <a:rPr lang="vi-VN" sz="1400" dirty="0">
                <a:solidFill>
                  <a:srgbClr val="000088"/>
                </a:solidFill>
                <a:latin typeface="Muli"/>
                <a:cs typeface="Arial" panose="020B0604020202020204" pitchFamily="34" charset="0"/>
              </a:rPr>
              <a:t>learn.recorder</a:t>
            </a:r>
            <a:r>
              <a:rPr lang="vi-VN" sz="1400" dirty="0">
                <a:solidFill>
                  <a:schemeClr val="bg2"/>
                </a:solidFill>
                <a:latin typeface="Muli"/>
                <a:cs typeface="Arial" panose="020B0604020202020204" pitchFamily="34" charset="0"/>
              </a:rPr>
              <a:t>, với bảng kết quả được lưu trữ trong thuộc tính </a:t>
            </a:r>
            <a:r>
              <a:rPr lang="en-US" sz="1400" dirty="0">
                <a:solidFill>
                  <a:srgbClr val="000088"/>
                </a:solidFill>
                <a:latin typeface="Muli"/>
                <a:cs typeface="Arial" panose="020B0604020202020204" pitchFamily="34" charset="0"/>
              </a:rPr>
              <a:t>values</a:t>
            </a:r>
            <a:r>
              <a:rPr lang="vi-VN" sz="1400" dirty="0">
                <a:solidFill>
                  <a:schemeClr val="bg2"/>
                </a:solidFill>
                <a:latin typeface="Muli"/>
                <a:cs typeface="Arial" panose="020B0604020202020204" pitchFamily="34" charset="0"/>
              </a:rPr>
              <a:t>, vì vậy </a:t>
            </a:r>
            <a:r>
              <a:rPr lang="en-US" sz="1400" dirty="0">
                <a:solidFill>
                  <a:schemeClr val="bg2"/>
                </a:solidFill>
                <a:latin typeface="Muli"/>
                <a:cs typeface="Arial" panose="020B0604020202020204" pitchFamily="34" charset="0"/>
              </a:rPr>
              <a:t>ta </a:t>
            </a:r>
            <a:r>
              <a:rPr lang="vi-VN" sz="1400" dirty="0">
                <a:solidFill>
                  <a:schemeClr val="bg2"/>
                </a:solidFill>
                <a:latin typeface="Muli"/>
                <a:cs typeface="Arial" panose="020B0604020202020204" pitchFamily="34" charset="0"/>
              </a:rPr>
              <a:t>có thể vẽ biểu đồ độ chính xác của quá trình </a:t>
            </a:r>
            <a:r>
              <a:rPr lang="en-US" sz="1400" dirty="0" err="1">
                <a:solidFill>
                  <a:schemeClr val="bg2"/>
                </a:solidFill>
                <a:latin typeface="Muli"/>
                <a:cs typeface="Arial" panose="020B0604020202020204" pitchFamily="34" charset="0"/>
              </a:rPr>
              <a:t>huấn</a:t>
            </a:r>
            <a:r>
              <a:rPr lang="en-US" sz="1400" dirty="0">
                <a:solidFill>
                  <a:schemeClr val="bg2"/>
                </a:solidFill>
                <a:latin typeface="Muli"/>
                <a:cs typeface="Arial" panose="020B0604020202020204" pitchFamily="34" charset="0"/>
              </a:rPr>
              <a:t> </a:t>
            </a:r>
            <a:r>
              <a:rPr lang="en-US" sz="1400" dirty="0" err="1">
                <a:solidFill>
                  <a:schemeClr val="bg2"/>
                </a:solidFill>
                <a:latin typeface="Muli"/>
                <a:cs typeface="Arial" panose="020B0604020202020204" pitchFamily="34" charset="0"/>
              </a:rPr>
              <a:t>luyện</a:t>
            </a:r>
            <a:r>
              <a:rPr lang="en-US" sz="1400" dirty="0">
                <a:solidFill>
                  <a:schemeClr val="bg2"/>
                </a:solidFill>
                <a:latin typeface="Muli"/>
                <a:cs typeface="Arial" panose="020B0604020202020204" pitchFamily="34" charset="0"/>
              </a:rPr>
              <a:t> </a:t>
            </a:r>
            <a:r>
              <a:rPr lang="en-US" sz="1400" dirty="0" err="1">
                <a:solidFill>
                  <a:schemeClr val="bg2"/>
                </a:solidFill>
                <a:latin typeface="Muli"/>
                <a:cs typeface="Arial" panose="020B0604020202020204" pitchFamily="34" charset="0"/>
              </a:rPr>
              <a:t>và</a:t>
            </a:r>
            <a:r>
              <a:rPr lang="en-US" sz="1400" dirty="0">
                <a:solidFill>
                  <a:schemeClr val="bg2"/>
                </a:solidFill>
                <a:latin typeface="Muli"/>
                <a:cs typeface="Arial" panose="020B0604020202020204" pitchFamily="34" charset="0"/>
              </a:rPr>
              <a:t> </a:t>
            </a:r>
            <a:r>
              <a:rPr lang="en-US" sz="1400" dirty="0" err="1">
                <a:solidFill>
                  <a:schemeClr val="bg2"/>
                </a:solidFill>
                <a:latin typeface="Muli"/>
                <a:cs typeface="Arial" panose="020B0604020202020204" pitchFamily="34" charset="0"/>
              </a:rPr>
              <a:t>xem</a:t>
            </a:r>
            <a:r>
              <a:rPr lang="en-US" sz="1400" dirty="0">
                <a:solidFill>
                  <a:schemeClr val="bg2"/>
                </a:solidFill>
                <a:latin typeface="Muli"/>
                <a:cs typeface="Arial" panose="020B0604020202020204" pitchFamily="34" charset="0"/>
              </a:rPr>
              <a:t> </a:t>
            </a:r>
            <a:r>
              <a:rPr lang="en-US" sz="1400" dirty="0" err="1">
                <a:solidFill>
                  <a:schemeClr val="bg2"/>
                </a:solidFill>
                <a:latin typeface="Muli"/>
                <a:cs typeface="Arial" panose="020B0604020202020204" pitchFamily="34" charset="0"/>
              </a:rPr>
              <a:t>độ</a:t>
            </a:r>
            <a:r>
              <a:rPr lang="en-US" sz="1400" dirty="0">
                <a:solidFill>
                  <a:schemeClr val="bg2"/>
                </a:solidFill>
                <a:latin typeface="Muli"/>
                <a:cs typeface="Arial" panose="020B0604020202020204" pitchFamily="34" charset="0"/>
              </a:rPr>
              <a:t> </a:t>
            </a:r>
            <a:r>
              <a:rPr lang="en-US" sz="1400" dirty="0" err="1">
                <a:solidFill>
                  <a:schemeClr val="bg2"/>
                </a:solidFill>
                <a:latin typeface="Muli"/>
                <a:cs typeface="Arial" panose="020B0604020202020204" pitchFamily="34" charset="0"/>
              </a:rPr>
              <a:t>chính</a:t>
            </a:r>
            <a:r>
              <a:rPr lang="en-US" sz="1400" dirty="0">
                <a:solidFill>
                  <a:schemeClr val="bg2"/>
                </a:solidFill>
                <a:latin typeface="Muli"/>
                <a:cs typeface="Arial" panose="020B0604020202020204" pitchFamily="34" charset="0"/>
              </a:rPr>
              <a:t> </a:t>
            </a:r>
            <a:r>
              <a:rPr lang="en-US" sz="1400" dirty="0" err="1">
                <a:solidFill>
                  <a:schemeClr val="bg2"/>
                </a:solidFill>
                <a:latin typeface="Muli"/>
                <a:cs typeface="Arial" panose="020B0604020202020204" pitchFamily="34" charset="0"/>
              </a:rPr>
              <a:t>xác</a:t>
            </a:r>
            <a:r>
              <a:rPr lang="en-US" sz="1400" dirty="0">
                <a:solidFill>
                  <a:schemeClr val="bg2"/>
                </a:solidFill>
                <a:latin typeface="Muli"/>
                <a:cs typeface="Arial" panose="020B0604020202020204" pitchFamily="34" charset="0"/>
              </a:rPr>
              <a:t> </a:t>
            </a:r>
            <a:r>
              <a:rPr lang="en-US" sz="1400" dirty="0" err="1">
                <a:solidFill>
                  <a:schemeClr val="bg2"/>
                </a:solidFill>
                <a:latin typeface="Muli"/>
                <a:cs typeface="Arial" panose="020B0604020202020204" pitchFamily="34" charset="0"/>
              </a:rPr>
              <a:t>cuối</a:t>
            </a:r>
            <a:r>
              <a:rPr lang="en-US" sz="1400" dirty="0">
                <a:solidFill>
                  <a:schemeClr val="bg2"/>
                </a:solidFill>
                <a:latin typeface="Muli"/>
                <a:cs typeface="Arial" panose="020B0604020202020204" pitchFamily="34" charset="0"/>
              </a:rPr>
              <a:t> </a:t>
            </a:r>
            <a:r>
              <a:rPr lang="en-US" sz="1400" dirty="0" err="1">
                <a:solidFill>
                  <a:schemeClr val="bg2"/>
                </a:solidFill>
                <a:latin typeface="Muli"/>
                <a:cs typeface="Arial" panose="020B0604020202020204" pitchFamily="34" charset="0"/>
              </a:rPr>
              <a:t>cùng</a:t>
            </a:r>
            <a:r>
              <a:rPr lang="en-US" sz="1400" dirty="0">
                <a:solidFill>
                  <a:schemeClr val="bg2"/>
                </a:solidFill>
                <a:latin typeface="Muli"/>
                <a:cs typeface="Arial" panose="020B0604020202020204" pitchFamily="34" charset="0"/>
              </a:rPr>
              <a:t>.</a:t>
            </a:r>
            <a:endParaRPr lang="en-US" sz="1400" dirty="0">
              <a:solidFill>
                <a:schemeClr val="bg2"/>
              </a:solidFill>
              <a:effectLst/>
              <a:latin typeface="Muli"/>
              <a:cs typeface="Arial" panose="020B0604020202020204" pitchFamily="34" charset="0"/>
            </a:endParaRPr>
          </a:p>
        </p:txBody>
      </p:sp>
      <p:sp>
        <p:nvSpPr>
          <p:cNvPr id="13" name="TextBox 12">
            <a:extLst>
              <a:ext uri="{FF2B5EF4-FFF2-40B4-BE49-F238E27FC236}">
                <a16:creationId xmlns:a16="http://schemas.microsoft.com/office/drawing/2014/main" id="{CFE7A44C-E2B1-4415-AB0C-221FBC5110EA}"/>
              </a:ext>
            </a:extLst>
          </p:cNvPr>
          <p:cNvSpPr txBox="1"/>
          <p:nvPr/>
        </p:nvSpPr>
        <p:spPr>
          <a:xfrm>
            <a:off x="591270" y="4138766"/>
            <a:ext cx="4623618" cy="738664"/>
          </a:xfrm>
          <a:prstGeom prst="rect">
            <a:avLst/>
          </a:prstGeom>
          <a:noFill/>
        </p:spPr>
        <p:txBody>
          <a:bodyPr wrap="square">
            <a:spAutoFit/>
          </a:bodyPr>
          <a:lstStyle/>
          <a:p>
            <a:r>
              <a:rPr lang="en-US" sz="1400" b="0" i="0" dirty="0" err="1">
                <a:solidFill>
                  <a:srgbClr val="000088"/>
                </a:solidFill>
                <a:effectLst/>
                <a:latin typeface="CourierNewPSMT"/>
              </a:rPr>
              <a:t>learn</a:t>
            </a:r>
            <a:r>
              <a:rPr lang="en-US" sz="1400" b="0" i="0" dirty="0" err="1">
                <a:solidFill>
                  <a:srgbClr val="555555"/>
                </a:solidFill>
                <a:effectLst/>
                <a:latin typeface="CourierNewPSMT"/>
              </a:rPr>
              <a:t>.</a:t>
            </a:r>
            <a:r>
              <a:rPr lang="en-US" sz="1400" b="0" i="0" dirty="0" err="1">
                <a:solidFill>
                  <a:srgbClr val="000088"/>
                </a:solidFill>
                <a:effectLst/>
                <a:latin typeface="CourierNewPSMT"/>
              </a:rPr>
              <a:t>recorder</a:t>
            </a:r>
            <a:r>
              <a:rPr lang="en-US" sz="1400" b="0" i="0" dirty="0" err="1">
                <a:solidFill>
                  <a:srgbClr val="555555"/>
                </a:solidFill>
                <a:effectLst/>
                <a:latin typeface="CourierNewPSMT"/>
              </a:rPr>
              <a:t>.</a:t>
            </a:r>
            <a:r>
              <a:rPr lang="en-US" sz="1400" b="0" i="0" dirty="0" err="1">
                <a:solidFill>
                  <a:srgbClr val="000088"/>
                </a:solidFill>
                <a:effectLst/>
                <a:latin typeface="CourierNewPSMT"/>
              </a:rPr>
              <a:t>values</a:t>
            </a:r>
            <a:r>
              <a:rPr lang="en-US" sz="1400" b="0" i="0" dirty="0">
                <a:solidFill>
                  <a:srgbClr val="000000"/>
                </a:solidFill>
                <a:effectLst/>
                <a:latin typeface="CourierNewPSMT"/>
              </a:rPr>
              <a:t>[</a:t>
            </a:r>
            <a:r>
              <a:rPr lang="en-US" sz="1400" b="0" i="0" dirty="0">
                <a:solidFill>
                  <a:srgbClr val="555555"/>
                </a:solidFill>
                <a:effectLst/>
                <a:latin typeface="CourierNewPSMT"/>
              </a:rPr>
              <a:t>-</a:t>
            </a:r>
            <a:r>
              <a:rPr lang="en-US" sz="1400" b="0" i="0" dirty="0">
                <a:solidFill>
                  <a:srgbClr val="FF6600"/>
                </a:solidFill>
                <a:effectLst/>
                <a:latin typeface="CourierNewPSMT"/>
              </a:rPr>
              <a:t>1</a:t>
            </a:r>
            <a:r>
              <a:rPr lang="en-US" sz="1400" b="0" i="0" dirty="0">
                <a:solidFill>
                  <a:srgbClr val="000000"/>
                </a:solidFill>
                <a:effectLst/>
                <a:latin typeface="CourierNewPSMT"/>
              </a:rPr>
              <a:t>][</a:t>
            </a:r>
            <a:r>
              <a:rPr lang="en-US" sz="1400" b="0" i="0" dirty="0">
                <a:solidFill>
                  <a:srgbClr val="FF6600"/>
                </a:solidFill>
                <a:effectLst/>
                <a:latin typeface="CourierNewPSMT"/>
              </a:rPr>
              <a:t>2</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404040"/>
                </a:solidFill>
                <a:effectLst/>
                <a:latin typeface="CourierNewPSMT"/>
              </a:rPr>
              <a:t>0.982826292514801</a:t>
            </a:r>
            <a:r>
              <a:rPr lang="en-US" sz="1600" dirty="0"/>
              <a:t> </a:t>
            </a:r>
            <a:br>
              <a:rPr lang="en-US" sz="1600" dirty="0"/>
            </a:br>
            <a:r>
              <a:rPr lang="en-US" sz="1200" b="0" i="0" dirty="0" err="1">
                <a:solidFill>
                  <a:srgbClr val="000088"/>
                </a:solidFill>
                <a:effectLst/>
                <a:latin typeface="CourierNewPSMT"/>
              </a:rPr>
              <a:t>plt</a:t>
            </a:r>
            <a:r>
              <a:rPr lang="en-US" sz="1200" b="0" i="0" dirty="0" err="1">
                <a:solidFill>
                  <a:srgbClr val="555555"/>
                </a:solidFill>
                <a:effectLst/>
                <a:latin typeface="CourierNewPSMT"/>
              </a:rPr>
              <a:t>.</a:t>
            </a:r>
            <a:r>
              <a:rPr lang="en-US" sz="1200" b="0" i="0" dirty="0" err="1">
                <a:solidFill>
                  <a:srgbClr val="000088"/>
                </a:solidFill>
                <a:effectLst/>
                <a:latin typeface="CourierNewPSMT"/>
              </a:rPr>
              <a:t>plot</a:t>
            </a:r>
            <a:r>
              <a:rPr lang="en-US" sz="1200" b="0" i="0" dirty="0">
                <a:solidFill>
                  <a:srgbClr val="000000"/>
                </a:solidFill>
                <a:effectLst/>
                <a:latin typeface="CourierNewPSMT"/>
              </a:rPr>
              <a:t>(</a:t>
            </a:r>
            <a:r>
              <a:rPr lang="en-US" sz="1200" b="0" i="0" dirty="0">
                <a:solidFill>
                  <a:srgbClr val="000088"/>
                </a:solidFill>
                <a:effectLst/>
                <a:latin typeface="CourierNewPSMT"/>
              </a:rPr>
              <a:t>L</a:t>
            </a:r>
            <a:r>
              <a:rPr lang="en-US" sz="1200" b="0" i="0" dirty="0">
                <a:solidFill>
                  <a:srgbClr val="000000"/>
                </a:solidFill>
                <a:effectLst/>
                <a:latin typeface="CourierNewPSMT"/>
              </a:rPr>
              <a:t>(</a:t>
            </a:r>
            <a:r>
              <a:rPr lang="en-US" sz="1200" b="0" i="0" dirty="0" err="1">
                <a:solidFill>
                  <a:srgbClr val="000088"/>
                </a:solidFill>
                <a:effectLst/>
                <a:latin typeface="CourierNewPSMT"/>
              </a:rPr>
              <a:t>learn</a:t>
            </a:r>
            <a:r>
              <a:rPr lang="en-US" sz="1200" b="0" i="0" dirty="0" err="1">
                <a:solidFill>
                  <a:srgbClr val="555555"/>
                </a:solidFill>
                <a:effectLst/>
                <a:latin typeface="CourierNewPSMT"/>
              </a:rPr>
              <a:t>.</a:t>
            </a:r>
            <a:r>
              <a:rPr lang="en-US" sz="1200" b="0" i="0" dirty="0" err="1">
                <a:solidFill>
                  <a:srgbClr val="000088"/>
                </a:solidFill>
                <a:effectLst/>
                <a:latin typeface="CourierNewPSMT"/>
              </a:rPr>
              <a:t>recorder</a:t>
            </a:r>
            <a:r>
              <a:rPr lang="en-US" sz="1200" b="0" i="0" dirty="0" err="1">
                <a:solidFill>
                  <a:srgbClr val="555555"/>
                </a:solidFill>
                <a:effectLst/>
                <a:latin typeface="CourierNewPSMT"/>
              </a:rPr>
              <a:t>.</a:t>
            </a:r>
            <a:r>
              <a:rPr lang="en-US" sz="1200" b="0" i="0" dirty="0" err="1">
                <a:solidFill>
                  <a:srgbClr val="000088"/>
                </a:solidFill>
                <a:effectLst/>
                <a:latin typeface="CourierNewPSMT"/>
              </a:rPr>
              <a:t>values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err="1">
                <a:solidFill>
                  <a:srgbClr val="000088"/>
                </a:solidFill>
                <a:effectLst/>
                <a:latin typeface="CourierNewPSMT"/>
              </a:rPr>
              <a:t>itemgot</a:t>
            </a:r>
            <a:r>
              <a:rPr lang="en-US" sz="1200" b="0" i="0" dirty="0">
                <a:solidFill>
                  <a:srgbClr val="000000"/>
                </a:solidFill>
                <a:effectLst/>
                <a:latin typeface="CourierNewPSMT"/>
              </a:rPr>
              <a:t>(</a:t>
            </a:r>
            <a:r>
              <a:rPr lang="en-US" sz="1200" b="0" i="0" dirty="0">
                <a:solidFill>
                  <a:srgbClr val="FF6600"/>
                </a:solidFill>
                <a:effectLst/>
                <a:latin typeface="CourierNewPSMT"/>
              </a:rPr>
              <a:t>2</a:t>
            </a:r>
            <a:r>
              <a:rPr lang="en-US" sz="1200" b="0" i="0" dirty="0">
                <a:solidFill>
                  <a:srgbClr val="000000"/>
                </a:solidFill>
                <a:effectLst/>
                <a:latin typeface="CourierNewPSMT"/>
              </a:rPr>
              <a:t>));</a:t>
            </a:r>
            <a:r>
              <a:rPr lang="en-US" sz="1200" dirty="0"/>
              <a:t> </a:t>
            </a:r>
            <a:endParaRPr lang="en-US" dirty="0"/>
          </a:p>
        </p:txBody>
      </p:sp>
      <p:pic>
        <p:nvPicPr>
          <p:cNvPr id="14" name="Picture 13">
            <a:extLst>
              <a:ext uri="{FF2B5EF4-FFF2-40B4-BE49-F238E27FC236}">
                <a16:creationId xmlns:a16="http://schemas.microsoft.com/office/drawing/2014/main" id="{D070590F-0EA3-4397-B09F-361194DA52B0}"/>
              </a:ext>
            </a:extLst>
          </p:cNvPr>
          <p:cNvPicPr>
            <a:picLocks noChangeAspect="1"/>
          </p:cNvPicPr>
          <p:nvPr/>
        </p:nvPicPr>
        <p:blipFill rotWithShape="1">
          <a:blip r:embed="rId3"/>
          <a:srcRect l="7428" r="7203"/>
          <a:stretch/>
        </p:blipFill>
        <p:spPr>
          <a:xfrm>
            <a:off x="5434781" y="2995290"/>
            <a:ext cx="3539613" cy="2089866"/>
          </a:xfrm>
          <a:prstGeom prst="rect">
            <a:avLst/>
          </a:prstGeom>
        </p:spPr>
      </p:pic>
    </p:spTree>
    <p:extLst>
      <p:ext uri="{BB962C8B-B14F-4D97-AF65-F5344CB8AC3E}">
        <p14:creationId xmlns:p14="http://schemas.microsoft.com/office/powerpoint/2010/main" val="799919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489048" y="9571"/>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Adding a </a:t>
            </a:r>
            <a:r>
              <a:rPr lang="en-US" dirty="0" err="1"/>
              <a:t>Nonelinearity</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427704" y="460391"/>
            <a:ext cx="3288890" cy="4370427"/>
          </a:xfrm>
          <a:prstGeom prst="rect">
            <a:avLst/>
          </a:prstGeom>
          <a:noFill/>
        </p:spPr>
        <p:txBody>
          <a:bodyPr wrap="square">
            <a:spAutoFit/>
          </a:bodyPr>
          <a:lstStyle/>
          <a:p>
            <a:pPr marR="0" algn="just" rtl="0">
              <a:spcBef>
                <a:spcPts val="0"/>
              </a:spcBef>
              <a:spcAft>
                <a:spcPts val="0"/>
              </a:spcAft>
            </a:pPr>
            <a:r>
              <a:rPr lang="vi-VN" sz="1600" dirty="0">
                <a:latin typeface="Muli"/>
                <a:cs typeface="Arial" panose="020B0604020202020204" pitchFamily="34" charset="0"/>
              </a:rPr>
              <a:t>Không chỉ dừng lại ở hai lớp tuyến tính. Chúng ta có thể thêm bao nhiêu tùy thích, miễn là chúng ta thêm độ phi tuyến tính giữa mỗi cặp lớp tuyến tính. Với một mô hình sâu hơn (một mô hình có nhiều lớp hơn), chúng ta không cần sử dụng nhiều tham số; ta có thể sử dụng ma trận nhỏ hơn, với nhiều lớp hơn và nhận được kết quả tốt hơn so với sẽ nhận được với ma trận lớn hơn và ít lớp.Điều đó có nghĩa là chúng ta có thể đào tạo mô hình nhanh hơn và nó sẽ chiếm ít bộ nhớ hơn. Tuy nhiên,</a:t>
            </a:r>
            <a:r>
              <a:rPr lang="en-US" sz="1600" dirty="0">
                <a:latin typeface="Muli"/>
                <a:cs typeface="Arial" panose="020B0604020202020204" pitchFamily="34" charset="0"/>
              </a:rPr>
              <a:t> </a:t>
            </a:r>
            <a:r>
              <a:rPr lang="en-US" sz="1600" dirty="0" err="1">
                <a:latin typeface="Muli"/>
                <a:cs typeface="Arial" panose="020B0604020202020204" pitchFamily="34" charset="0"/>
              </a:rPr>
              <a:t>khi</a:t>
            </a:r>
            <a:r>
              <a:rPr lang="en-US" sz="1600" dirty="0">
                <a:latin typeface="Muli"/>
                <a:cs typeface="Arial" panose="020B0604020202020204" pitchFamily="34" charset="0"/>
              </a:rPr>
              <a:t> </a:t>
            </a:r>
            <a:r>
              <a:rPr lang="vi-VN" sz="1600" dirty="0">
                <a:latin typeface="Muli"/>
                <a:cs typeface="Arial" panose="020B0604020202020204" pitchFamily="34" charset="0"/>
              </a:rPr>
              <a:t>mô hình càng đi sâu, càng khó tối ưu hóa các thông số trong thực tế. </a:t>
            </a:r>
            <a:endParaRPr lang="en-US" sz="1600" dirty="0">
              <a:latin typeface="Muli"/>
              <a:cs typeface="Arial" panose="020B0604020202020204" pitchFamily="34" charset="0"/>
            </a:endParaRPr>
          </a:p>
          <a:p>
            <a:pPr marR="0" algn="just" rtl="0">
              <a:spcBef>
                <a:spcPts val="0"/>
              </a:spcBef>
              <a:spcAft>
                <a:spcPts val="0"/>
              </a:spcAft>
            </a:pPr>
            <a:endParaRPr lang="en-US" sz="2200" dirty="0">
              <a:latin typeface="Muli"/>
              <a:cs typeface="Arial" panose="020B0604020202020204" pitchFamily="34" charset="0"/>
            </a:endParaRPr>
          </a:p>
        </p:txBody>
      </p:sp>
      <p:sp>
        <p:nvSpPr>
          <p:cNvPr id="5" name="TextBox 4">
            <a:extLst>
              <a:ext uri="{FF2B5EF4-FFF2-40B4-BE49-F238E27FC236}">
                <a16:creationId xmlns:a16="http://schemas.microsoft.com/office/drawing/2014/main" id="{57793720-06C6-479E-8801-87D052FECA6A}"/>
              </a:ext>
            </a:extLst>
          </p:cNvPr>
          <p:cNvSpPr txBox="1"/>
          <p:nvPr/>
        </p:nvSpPr>
        <p:spPr>
          <a:xfrm>
            <a:off x="3716594" y="551211"/>
            <a:ext cx="4575686" cy="338554"/>
          </a:xfrm>
          <a:prstGeom prst="rect">
            <a:avLst/>
          </a:prstGeom>
          <a:noFill/>
        </p:spPr>
        <p:txBody>
          <a:bodyPr wrap="square">
            <a:spAutoFit/>
          </a:bodyPr>
          <a:lstStyle/>
          <a:p>
            <a:pPr marR="0" algn="just" rtl="0">
              <a:spcBef>
                <a:spcPts val="0"/>
              </a:spcBef>
              <a:spcAft>
                <a:spcPts val="0"/>
              </a:spcAft>
            </a:pPr>
            <a:r>
              <a:rPr lang="en-US" sz="1600" dirty="0" err="1">
                <a:latin typeface="Muli"/>
                <a:cs typeface="Arial" panose="020B0604020202020204" pitchFamily="34" charset="0"/>
              </a:rPr>
              <a:t>Đây</a:t>
            </a:r>
            <a:r>
              <a:rPr lang="en-US" sz="1600" dirty="0">
                <a:latin typeface="Muli"/>
                <a:cs typeface="Arial" panose="020B0604020202020204" pitchFamily="34" charset="0"/>
              </a:rPr>
              <a:t> </a:t>
            </a:r>
            <a:r>
              <a:rPr lang="en-US" sz="1600" dirty="0" err="1">
                <a:latin typeface="Muli"/>
                <a:cs typeface="Arial" panose="020B0604020202020204" pitchFamily="34" charset="0"/>
              </a:rPr>
              <a:t>là</a:t>
            </a:r>
            <a:r>
              <a:rPr lang="en-US" sz="1600" dirty="0">
                <a:latin typeface="Muli"/>
                <a:cs typeface="Arial" panose="020B0604020202020204" pitchFamily="34" charset="0"/>
              </a:rPr>
              <a:t> </a:t>
            </a:r>
            <a:r>
              <a:rPr lang="en-US" sz="1600" dirty="0" err="1">
                <a:latin typeface="Muli"/>
                <a:cs typeface="Arial" panose="020B0604020202020204" pitchFamily="34" charset="0"/>
              </a:rPr>
              <a:t>những</a:t>
            </a:r>
            <a:r>
              <a:rPr lang="en-US" sz="1600" dirty="0">
                <a:latin typeface="Muli"/>
                <a:cs typeface="Arial" panose="020B0604020202020204" pitchFamily="34" charset="0"/>
              </a:rPr>
              <a:t> </a:t>
            </a:r>
            <a:r>
              <a:rPr lang="en-US" sz="1600" dirty="0" err="1">
                <a:latin typeface="Muli"/>
                <a:cs typeface="Arial" panose="020B0604020202020204" pitchFamily="34" charset="0"/>
              </a:rPr>
              <a:t>gì</a:t>
            </a:r>
            <a:r>
              <a:rPr lang="en-US" sz="1600" dirty="0">
                <a:latin typeface="Muli"/>
                <a:cs typeface="Arial" panose="020B0604020202020204" pitchFamily="34" charset="0"/>
              </a:rPr>
              <a:t> </a:t>
            </a:r>
            <a:r>
              <a:rPr lang="en-US" sz="1600" dirty="0" err="1">
                <a:latin typeface="Muli"/>
                <a:cs typeface="Arial" panose="020B0604020202020204" pitchFamily="34" charset="0"/>
              </a:rPr>
              <a:t>sẽ</a:t>
            </a:r>
            <a:r>
              <a:rPr lang="en-US" sz="1600" dirty="0">
                <a:latin typeface="Muli"/>
                <a:cs typeface="Arial" panose="020B0604020202020204" pitchFamily="34" charset="0"/>
              </a:rPr>
              <a:t> </a:t>
            </a:r>
            <a:r>
              <a:rPr lang="en-US" sz="1600" dirty="0" err="1">
                <a:latin typeface="Muli"/>
                <a:cs typeface="Arial" panose="020B0604020202020204" pitchFamily="34" charset="0"/>
              </a:rPr>
              <a:t>xảy</a:t>
            </a:r>
            <a:r>
              <a:rPr lang="en-US" sz="1600" dirty="0">
                <a:latin typeface="Muli"/>
                <a:cs typeface="Arial" panose="020B0604020202020204" pitchFamily="34" charset="0"/>
              </a:rPr>
              <a:t> ra </a:t>
            </a:r>
            <a:r>
              <a:rPr lang="en-US" sz="1600" dirty="0" err="1">
                <a:latin typeface="Muli"/>
                <a:cs typeface="Arial" panose="020B0604020202020204" pitchFamily="34" charset="0"/>
              </a:rPr>
              <a:t>khi</a:t>
            </a:r>
            <a:r>
              <a:rPr lang="en-US" sz="1600" dirty="0">
                <a:latin typeface="Muli"/>
                <a:cs typeface="Arial" panose="020B0604020202020204" pitchFamily="34" charset="0"/>
              </a:rPr>
              <a:t> ta </a:t>
            </a:r>
            <a:r>
              <a:rPr lang="en-US" sz="1600" dirty="0" err="1">
                <a:latin typeface="Muli"/>
                <a:cs typeface="Arial" panose="020B0604020202020204" pitchFamily="34" charset="0"/>
              </a:rPr>
              <a:t>một</a:t>
            </a:r>
            <a:r>
              <a:rPr lang="en-US" sz="1600" dirty="0">
                <a:latin typeface="Muli"/>
                <a:cs typeface="Arial" panose="020B0604020202020204" pitchFamily="34" charset="0"/>
              </a:rPr>
              <a:t> </a:t>
            </a:r>
            <a:r>
              <a:rPr lang="en-US" sz="1600" dirty="0" err="1">
                <a:latin typeface="Muli"/>
                <a:cs typeface="Arial" panose="020B0604020202020204" pitchFamily="34" charset="0"/>
              </a:rPr>
              <a:t>mô</a:t>
            </a:r>
            <a:r>
              <a:rPr lang="en-US" sz="1600" dirty="0">
                <a:latin typeface="Muli"/>
                <a:cs typeface="Arial" panose="020B0604020202020204" pitchFamily="34" charset="0"/>
              </a:rPr>
              <a:t> </a:t>
            </a:r>
            <a:r>
              <a:rPr lang="en-US" sz="1600" dirty="0" err="1">
                <a:latin typeface="Muli"/>
                <a:cs typeface="Arial" panose="020B0604020202020204" pitchFamily="34" charset="0"/>
              </a:rPr>
              <a:t>hình</a:t>
            </a:r>
            <a:r>
              <a:rPr lang="en-US" sz="1600" dirty="0">
                <a:latin typeface="Muli"/>
                <a:cs typeface="Arial" panose="020B0604020202020204" pitchFamily="34" charset="0"/>
              </a:rPr>
              <a:t> 18 </a:t>
            </a:r>
            <a:r>
              <a:rPr lang="en-US" sz="1600" dirty="0" err="1">
                <a:latin typeface="Muli"/>
                <a:cs typeface="Arial" panose="020B0604020202020204" pitchFamily="34" charset="0"/>
              </a:rPr>
              <a:t>lớp</a:t>
            </a:r>
            <a:r>
              <a:rPr lang="en-US" sz="1600" dirty="0">
                <a:latin typeface="Muli"/>
                <a:cs typeface="Arial" panose="020B0604020202020204" pitchFamily="34" charset="0"/>
              </a:rPr>
              <a:t>.</a:t>
            </a:r>
          </a:p>
        </p:txBody>
      </p:sp>
      <p:sp>
        <p:nvSpPr>
          <p:cNvPr id="7" name="TextBox 6">
            <a:extLst>
              <a:ext uri="{FF2B5EF4-FFF2-40B4-BE49-F238E27FC236}">
                <a16:creationId xmlns:a16="http://schemas.microsoft.com/office/drawing/2014/main" id="{F06D418B-E6AF-4620-A51D-BA17F8F07E33}"/>
              </a:ext>
            </a:extLst>
          </p:cNvPr>
          <p:cNvSpPr txBox="1"/>
          <p:nvPr/>
        </p:nvSpPr>
        <p:spPr>
          <a:xfrm>
            <a:off x="3840112" y="889765"/>
            <a:ext cx="5399754" cy="1600438"/>
          </a:xfrm>
          <a:prstGeom prst="rect">
            <a:avLst/>
          </a:prstGeom>
          <a:noFill/>
        </p:spPr>
        <p:txBody>
          <a:bodyPr wrap="square">
            <a:spAutoFit/>
          </a:bodyPr>
          <a:lstStyle/>
          <a:p>
            <a:r>
              <a:rPr lang="en-US" sz="1400" b="0" i="0" dirty="0" err="1">
                <a:solidFill>
                  <a:srgbClr val="000088"/>
                </a:solidFill>
                <a:effectLst/>
                <a:latin typeface="CourierNewPSMT"/>
              </a:rPr>
              <a:t>dls</a:t>
            </a:r>
            <a:r>
              <a:rPr lang="en-US" sz="1400" b="0" i="0" dirty="0">
                <a:solidFill>
                  <a:srgbClr val="000088"/>
                </a:solidFill>
                <a:effectLst/>
                <a:latin typeface="CourierNewPSMT"/>
              </a:rPr>
              <a:t> </a:t>
            </a:r>
            <a:r>
              <a:rPr lang="en-US" sz="1400" b="0" i="0" dirty="0">
                <a:solidFill>
                  <a:srgbClr val="555555"/>
                </a:solidFill>
                <a:effectLst/>
                <a:latin typeface="CourierNewPSMT"/>
              </a:rPr>
              <a:t>= </a:t>
            </a:r>
            <a:r>
              <a:rPr lang="en-US" sz="1400" b="0" i="0" dirty="0" err="1">
                <a:solidFill>
                  <a:srgbClr val="000088"/>
                </a:solidFill>
                <a:effectLst/>
                <a:latin typeface="CourierNewPSMT"/>
              </a:rPr>
              <a:t>ImageDataLoaders</a:t>
            </a:r>
            <a:r>
              <a:rPr lang="en-US" sz="1400" b="0" i="0" dirty="0" err="1">
                <a:solidFill>
                  <a:srgbClr val="555555"/>
                </a:solidFill>
                <a:effectLst/>
                <a:latin typeface="CourierNewPSMT"/>
              </a:rPr>
              <a:t>.</a:t>
            </a:r>
            <a:r>
              <a:rPr lang="en-US" sz="1400" b="0" i="0" dirty="0" err="1">
                <a:solidFill>
                  <a:srgbClr val="000088"/>
                </a:solidFill>
                <a:effectLst/>
                <a:latin typeface="CourierNewPSMT"/>
              </a:rPr>
              <a:t>from_folder</a:t>
            </a:r>
            <a:r>
              <a:rPr lang="en-US" sz="1400" b="0" i="0" dirty="0">
                <a:solidFill>
                  <a:srgbClr val="000000"/>
                </a:solidFill>
                <a:effectLst/>
                <a:latin typeface="CourierNewPSMT"/>
              </a:rPr>
              <a:t>(</a:t>
            </a:r>
            <a:r>
              <a:rPr lang="en-US" sz="1400" b="0" i="0" dirty="0">
                <a:solidFill>
                  <a:srgbClr val="000088"/>
                </a:solidFill>
                <a:effectLst/>
                <a:latin typeface="CourierNewPSMT"/>
              </a:rPr>
              <a:t>path</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88"/>
                </a:solidFill>
                <a:effectLst/>
                <a:latin typeface="CourierNewPSMT"/>
              </a:rPr>
              <a:t>learn </a:t>
            </a:r>
            <a:r>
              <a:rPr lang="en-US" sz="1400" b="0" i="0" dirty="0">
                <a:solidFill>
                  <a:srgbClr val="555555"/>
                </a:solidFill>
                <a:effectLst/>
                <a:latin typeface="CourierNewPSMT"/>
              </a:rPr>
              <a:t>= </a:t>
            </a:r>
            <a:r>
              <a:rPr lang="en-US" sz="1400" b="0" i="0" dirty="0" err="1">
                <a:solidFill>
                  <a:srgbClr val="000088"/>
                </a:solidFill>
                <a:effectLst/>
                <a:latin typeface="CourierNewPSMT"/>
              </a:rPr>
              <a:t>cnn_learner</a:t>
            </a:r>
            <a:r>
              <a:rPr lang="en-US" sz="1400" b="0" i="0" dirty="0">
                <a:solidFill>
                  <a:srgbClr val="000000"/>
                </a:solidFill>
                <a:effectLst/>
                <a:latin typeface="CourierNewPSMT"/>
              </a:rPr>
              <a:t>(</a:t>
            </a:r>
            <a:r>
              <a:rPr lang="en-US" sz="1400" b="0" i="0" dirty="0" err="1">
                <a:solidFill>
                  <a:srgbClr val="000088"/>
                </a:solidFill>
                <a:effectLst/>
                <a:latin typeface="CourierNewPSMT"/>
              </a:rPr>
              <a:t>dls</a:t>
            </a:r>
            <a:r>
              <a:rPr lang="en-US" sz="1400" b="0" i="0" dirty="0">
                <a:solidFill>
                  <a:srgbClr val="000000"/>
                </a:solidFill>
                <a:effectLst/>
                <a:latin typeface="CourierNewPSMT"/>
              </a:rPr>
              <a:t>, </a:t>
            </a:r>
            <a:r>
              <a:rPr lang="en-US" sz="1400" b="0" i="0" dirty="0">
                <a:solidFill>
                  <a:srgbClr val="000088"/>
                </a:solidFill>
                <a:effectLst/>
                <a:latin typeface="CourierNewPSMT"/>
              </a:rPr>
              <a:t>resnet18</a:t>
            </a:r>
            <a:r>
              <a:rPr lang="en-US" sz="1400" b="0" i="0" dirty="0">
                <a:solidFill>
                  <a:srgbClr val="000000"/>
                </a:solidFill>
                <a:effectLst/>
                <a:latin typeface="CourierNewPSMT"/>
              </a:rPr>
              <a:t>,</a:t>
            </a:r>
          </a:p>
          <a:p>
            <a:r>
              <a:rPr lang="en-US" dirty="0">
                <a:latin typeface="CourierNewPSMT"/>
              </a:rPr>
              <a:t>                      </a:t>
            </a:r>
            <a:r>
              <a:rPr lang="en-US" sz="1400" b="0" i="0" dirty="0">
                <a:solidFill>
                  <a:srgbClr val="000088"/>
                </a:solidFill>
                <a:effectLst/>
                <a:latin typeface="CourierNewPSMT"/>
              </a:rPr>
              <a:t>pretrained</a:t>
            </a:r>
            <a:r>
              <a:rPr lang="en-US" sz="1400" b="0" i="0" dirty="0">
                <a:solidFill>
                  <a:srgbClr val="555555"/>
                </a:solidFill>
                <a:effectLst/>
                <a:latin typeface="CourierNewPSMT"/>
              </a:rPr>
              <a:t>=</a:t>
            </a:r>
            <a:r>
              <a:rPr lang="en-US" sz="1400" b="0" i="0" dirty="0">
                <a:solidFill>
                  <a:srgbClr val="336666"/>
                </a:solidFill>
                <a:effectLst/>
                <a:latin typeface="CourierNewPSMT"/>
              </a:rPr>
              <a:t>False</a:t>
            </a:r>
            <a:r>
              <a:rPr lang="en-US" sz="1400" b="0" i="0" dirty="0">
                <a:solidFill>
                  <a:srgbClr val="000000"/>
                </a:solidFill>
                <a:effectLst/>
                <a:latin typeface="CourierNewPSMT"/>
              </a:rPr>
              <a:t>,</a:t>
            </a:r>
            <a:br>
              <a:rPr lang="en-US" sz="1400" b="0" i="0" dirty="0">
                <a:solidFill>
                  <a:srgbClr val="000000"/>
                </a:solidFill>
                <a:effectLst/>
                <a:latin typeface="CourierNewPSMT"/>
              </a:rPr>
            </a:br>
            <a:r>
              <a:rPr lang="en-US" sz="1400" b="0" i="0" dirty="0">
                <a:solidFill>
                  <a:srgbClr val="000000"/>
                </a:solidFill>
                <a:effectLst/>
                <a:latin typeface="CourierNewPSMT"/>
              </a:rPr>
              <a:t>		     </a:t>
            </a:r>
            <a:r>
              <a:rPr lang="en-US" sz="1400" b="0" i="0" dirty="0" err="1">
                <a:solidFill>
                  <a:srgbClr val="000088"/>
                </a:solidFill>
                <a:effectLst/>
                <a:latin typeface="CourierNewPSMT"/>
              </a:rPr>
              <a:t>loss_func</a:t>
            </a:r>
            <a:r>
              <a:rPr lang="en-US" sz="1400" b="0" i="0" dirty="0">
                <a:solidFill>
                  <a:srgbClr val="555555"/>
                </a:solidFill>
                <a:effectLst/>
                <a:latin typeface="CourierNewPSMT"/>
              </a:rPr>
              <a:t>=</a:t>
            </a:r>
            <a:r>
              <a:rPr lang="en-US" sz="1400" b="0" i="0" dirty="0" err="1">
                <a:solidFill>
                  <a:srgbClr val="000088"/>
                </a:solidFill>
                <a:effectLst/>
                <a:latin typeface="CourierNewPSMT"/>
              </a:rPr>
              <a:t>F</a:t>
            </a:r>
            <a:r>
              <a:rPr lang="en-US" sz="1400" b="0" i="0" dirty="0" err="1">
                <a:solidFill>
                  <a:srgbClr val="555555"/>
                </a:solidFill>
                <a:effectLst/>
                <a:latin typeface="CourierNewPSMT"/>
              </a:rPr>
              <a:t>.</a:t>
            </a:r>
            <a:r>
              <a:rPr lang="en-US" sz="1400" b="0" i="0" dirty="0" err="1">
                <a:solidFill>
                  <a:srgbClr val="000088"/>
                </a:solidFill>
                <a:effectLst/>
                <a:latin typeface="CourierNewPSMT"/>
              </a:rPr>
              <a:t>cross_entropy</a:t>
            </a:r>
            <a:r>
              <a:rPr lang="en-US" sz="1400" b="0" i="0" dirty="0">
                <a:solidFill>
                  <a:srgbClr val="000000"/>
                </a:solidFill>
                <a:effectLst/>
                <a:latin typeface="CourierNewPSMT"/>
              </a:rPr>
              <a:t>, </a:t>
            </a:r>
          </a:p>
          <a:p>
            <a:r>
              <a:rPr lang="en-US" dirty="0">
                <a:latin typeface="CourierNewPSMT"/>
              </a:rPr>
              <a:t>                      </a:t>
            </a:r>
            <a:r>
              <a:rPr lang="en-US" sz="1400" b="0" i="0" dirty="0">
                <a:solidFill>
                  <a:srgbClr val="000088"/>
                </a:solidFill>
                <a:effectLst/>
                <a:latin typeface="CourierNewPSMT"/>
              </a:rPr>
              <a:t>metrics</a:t>
            </a:r>
            <a:r>
              <a:rPr lang="en-US" sz="1400" b="0" i="0" dirty="0">
                <a:solidFill>
                  <a:srgbClr val="555555"/>
                </a:solidFill>
                <a:effectLst/>
                <a:latin typeface="CourierNewPSMT"/>
              </a:rPr>
              <a:t>=</a:t>
            </a:r>
            <a:r>
              <a:rPr lang="en-US" sz="1400" b="0" i="0" dirty="0">
                <a:solidFill>
                  <a:srgbClr val="000088"/>
                </a:solidFill>
                <a:effectLst/>
                <a:latin typeface="CourierNewPSMT"/>
              </a:rPr>
              <a:t>accuracy</a:t>
            </a:r>
            <a:r>
              <a:rPr lang="en-US" sz="1400" b="0" i="0" dirty="0">
                <a:solidFill>
                  <a:srgbClr val="000000"/>
                </a:solidFill>
                <a:effectLst/>
                <a:latin typeface="CourierNewPSMT"/>
              </a:rPr>
              <a:t>)</a:t>
            </a:r>
            <a:br>
              <a:rPr lang="en-US" sz="1400" b="0" i="0" dirty="0">
                <a:solidFill>
                  <a:srgbClr val="000000"/>
                </a:solidFill>
                <a:effectLst/>
                <a:latin typeface="CourierNewPSMT"/>
              </a:rPr>
            </a:br>
            <a:endParaRPr lang="en-US" sz="1400" b="0" i="0" dirty="0">
              <a:solidFill>
                <a:srgbClr val="000000"/>
              </a:solidFill>
              <a:effectLst/>
              <a:latin typeface="CourierNewPSMT"/>
            </a:endParaRPr>
          </a:p>
          <a:p>
            <a:r>
              <a:rPr lang="en-US" sz="1400" b="0" i="0" dirty="0" err="1">
                <a:solidFill>
                  <a:srgbClr val="000088"/>
                </a:solidFill>
                <a:effectLst/>
                <a:latin typeface="CourierNewPSMT"/>
              </a:rPr>
              <a:t>learn</a:t>
            </a:r>
            <a:r>
              <a:rPr lang="en-US" sz="1400" b="0" i="0" dirty="0" err="1">
                <a:solidFill>
                  <a:srgbClr val="555555"/>
                </a:solidFill>
                <a:effectLst/>
                <a:latin typeface="CourierNewPSMT"/>
              </a:rPr>
              <a:t>.</a:t>
            </a:r>
            <a:r>
              <a:rPr lang="en-US" sz="1400" b="0" i="0" dirty="0" err="1">
                <a:solidFill>
                  <a:srgbClr val="000088"/>
                </a:solidFill>
                <a:effectLst/>
                <a:latin typeface="CourierNewPSMT"/>
              </a:rPr>
              <a:t>fit_one_cycle</a:t>
            </a:r>
            <a:r>
              <a:rPr lang="en-US" sz="1400" b="0" i="0" dirty="0">
                <a:solidFill>
                  <a:srgbClr val="000000"/>
                </a:solidFill>
                <a:effectLst/>
                <a:latin typeface="CourierNewPSMT"/>
              </a:rPr>
              <a:t>(</a:t>
            </a:r>
            <a:r>
              <a:rPr lang="en-US" sz="1400" b="0" i="0" dirty="0">
                <a:solidFill>
                  <a:srgbClr val="FF6600"/>
                </a:solidFill>
                <a:effectLst/>
                <a:latin typeface="CourierNewPSMT"/>
              </a:rPr>
              <a:t>1</a:t>
            </a:r>
            <a:r>
              <a:rPr lang="en-US" sz="1400" b="0" i="0" dirty="0">
                <a:solidFill>
                  <a:srgbClr val="000000"/>
                </a:solidFill>
                <a:effectLst/>
                <a:latin typeface="CourierNewPSMT"/>
              </a:rPr>
              <a:t>, </a:t>
            </a:r>
            <a:r>
              <a:rPr lang="en-US" sz="1400" b="0" i="0" dirty="0">
                <a:solidFill>
                  <a:srgbClr val="FF6600"/>
                </a:solidFill>
                <a:effectLst/>
                <a:latin typeface="CourierNewPSMT"/>
              </a:rPr>
              <a:t>0.1</a:t>
            </a:r>
            <a:r>
              <a:rPr lang="en-US" sz="1400" b="0" i="0" dirty="0">
                <a:solidFill>
                  <a:srgbClr val="000000"/>
                </a:solidFill>
                <a:effectLst/>
                <a:latin typeface="CourierNewPSMT"/>
              </a:rPr>
              <a:t>)</a:t>
            </a:r>
            <a:r>
              <a:rPr lang="en-US" sz="1400" dirty="0"/>
              <a:t> </a:t>
            </a:r>
            <a:endParaRPr lang="en-US" dirty="0"/>
          </a:p>
        </p:txBody>
      </p:sp>
      <p:pic>
        <p:nvPicPr>
          <p:cNvPr id="8" name="Picture 7">
            <a:extLst>
              <a:ext uri="{FF2B5EF4-FFF2-40B4-BE49-F238E27FC236}">
                <a16:creationId xmlns:a16="http://schemas.microsoft.com/office/drawing/2014/main" id="{07F89541-B98E-4D61-A00A-B3EE4635E587}"/>
              </a:ext>
            </a:extLst>
          </p:cNvPr>
          <p:cNvPicPr>
            <a:picLocks noChangeAspect="1"/>
          </p:cNvPicPr>
          <p:nvPr/>
        </p:nvPicPr>
        <p:blipFill>
          <a:blip r:embed="rId3"/>
          <a:stretch>
            <a:fillRect/>
          </a:stretch>
        </p:blipFill>
        <p:spPr>
          <a:xfrm>
            <a:off x="3931780" y="2677136"/>
            <a:ext cx="4784516" cy="666521"/>
          </a:xfrm>
          <a:prstGeom prst="rect">
            <a:avLst/>
          </a:prstGeom>
        </p:spPr>
      </p:pic>
    </p:spTree>
    <p:extLst>
      <p:ext uri="{BB962C8B-B14F-4D97-AF65-F5344CB8AC3E}">
        <p14:creationId xmlns:p14="http://schemas.microsoft.com/office/powerpoint/2010/main" val="986372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00391"/>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Tổng</a:t>
            </a:r>
            <a:r>
              <a:rPr lang="en-US" dirty="0"/>
              <a:t> </a:t>
            </a:r>
            <a:r>
              <a:rPr lang="en-US" dirty="0" err="1"/>
              <a:t>kết</a:t>
            </a:r>
            <a:br>
              <a:rPr lang="en-US" dirty="0"/>
            </a:br>
            <a:br>
              <a:rPr lang="en-US" dirty="0"/>
            </a:br>
            <a:endParaRPr lang="en-US" dirty="0"/>
          </a:p>
        </p:txBody>
      </p:sp>
      <p:sp>
        <p:nvSpPr>
          <p:cNvPr id="7" name="TextBox 6">
            <a:extLst>
              <a:ext uri="{FF2B5EF4-FFF2-40B4-BE49-F238E27FC236}">
                <a16:creationId xmlns:a16="http://schemas.microsoft.com/office/drawing/2014/main" id="{39B10958-A894-4B91-8B31-EB838A13208F}"/>
              </a:ext>
            </a:extLst>
          </p:cNvPr>
          <p:cNvSpPr txBox="1"/>
          <p:nvPr/>
        </p:nvSpPr>
        <p:spPr>
          <a:xfrm>
            <a:off x="550392" y="876614"/>
            <a:ext cx="8283891" cy="3785652"/>
          </a:xfrm>
          <a:prstGeom prst="rect">
            <a:avLst/>
          </a:prstGeom>
          <a:noFill/>
        </p:spPr>
        <p:txBody>
          <a:bodyPr wrap="square">
            <a:spAutoFit/>
          </a:bodyPr>
          <a:lstStyle/>
          <a:p>
            <a:pPr marR="0" algn="just" rtl="0">
              <a:spcBef>
                <a:spcPts val="0"/>
              </a:spcBef>
              <a:spcAft>
                <a:spcPts val="0"/>
              </a:spcAft>
            </a:pPr>
            <a:r>
              <a:rPr lang="vi-VN" sz="2400" b="0" i="0" dirty="0">
                <a:solidFill>
                  <a:srgbClr val="000000"/>
                </a:solidFill>
                <a:effectLst/>
                <a:latin typeface="Muli"/>
                <a:ea typeface="Arial" panose="020B0604020202020204" pitchFamily="34" charset="0"/>
                <a:cs typeface="Arial" panose="020B0604020202020204" pitchFamily="34" charset="0"/>
              </a:rPr>
              <a:t>Một mạng nơ-ron chứa rất nhiều số, nhưng chúng chỉ có hai loại: các số được tính toán và các tham số mà các số này được tính toán từ đó. Điều này cung cấp hai phần thuật ngữ quan trọng nhất để học:</a:t>
            </a:r>
            <a:endParaRPr lang="en-US" sz="2400" dirty="0">
              <a:effectLst/>
              <a:latin typeface="Muli"/>
            </a:endParaRPr>
          </a:p>
          <a:p>
            <a:pPr marR="0" algn="just" rtl="0">
              <a:spcBef>
                <a:spcPts val="0"/>
              </a:spcBef>
              <a:spcAft>
                <a:spcPts val="0"/>
              </a:spcAft>
            </a:pPr>
            <a:endParaRPr lang="en-US" sz="2400" b="0" i="1" dirty="0">
              <a:solidFill>
                <a:srgbClr val="000000"/>
              </a:solidFill>
              <a:effectLst/>
              <a:latin typeface="Muli"/>
              <a:ea typeface="Arial" panose="020B0604020202020204" pitchFamily="34" charset="0"/>
              <a:cs typeface="Arial" panose="020B0604020202020204" pitchFamily="34" charset="0"/>
            </a:endParaRPr>
          </a:p>
          <a:p>
            <a:pPr marR="0" algn="just" rtl="0">
              <a:spcBef>
                <a:spcPts val="0"/>
              </a:spcBef>
              <a:spcAft>
                <a:spcPts val="0"/>
              </a:spcAft>
            </a:pPr>
            <a:r>
              <a:rPr lang="en-US" sz="2400" b="0" i="1" dirty="0">
                <a:solidFill>
                  <a:srgbClr val="000000"/>
                </a:solidFill>
                <a:effectLst/>
                <a:latin typeface="Muli"/>
                <a:ea typeface="Arial" panose="020B0604020202020204" pitchFamily="34" charset="0"/>
                <a:cs typeface="Arial" panose="020B0604020202020204" pitchFamily="34" charset="0"/>
              </a:rPr>
              <a:t>Activations:</a:t>
            </a:r>
            <a:r>
              <a:rPr lang="vi-VN" sz="2400" b="0" i="0" dirty="0">
                <a:solidFill>
                  <a:srgbClr val="000000"/>
                </a:solidFill>
                <a:effectLst/>
                <a:latin typeface="Muli"/>
                <a:ea typeface="Arial" panose="020B0604020202020204" pitchFamily="34" charset="0"/>
                <a:cs typeface="Arial" panose="020B0604020202020204" pitchFamily="34" charset="0"/>
              </a:rPr>
              <a:t>Các con số được tính toán (cả theo lớp tuyến tính và lớp phi tuyến)</a:t>
            </a:r>
            <a:r>
              <a:rPr lang="en-US" sz="2400" b="0" i="0" dirty="0">
                <a:solidFill>
                  <a:srgbClr val="000000"/>
                </a:solidFill>
                <a:effectLst/>
                <a:latin typeface="Muli"/>
                <a:ea typeface="Arial" panose="020B0604020202020204" pitchFamily="34" charset="0"/>
                <a:cs typeface="Arial" panose="020B0604020202020204" pitchFamily="34" charset="0"/>
              </a:rPr>
              <a:t>.</a:t>
            </a:r>
            <a:endParaRPr lang="en-US" sz="2400" dirty="0">
              <a:effectLst/>
              <a:latin typeface="Muli"/>
            </a:endParaRPr>
          </a:p>
          <a:p>
            <a:pPr algn="just"/>
            <a:endParaRPr lang="en-US" sz="2400" b="0" i="1" dirty="0">
              <a:solidFill>
                <a:srgbClr val="000000"/>
              </a:solidFill>
              <a:effectLst/>
              <a:latin typeface="Muli"/>
              <a:ea typeface="Arial" panose="020B0604020202020204" pitchFamily="34" charset="0"/>
              <a:cs typeface="Arial" panose="020B0604020202020204" pitchFamily="34" charset="0"/>
            </a:endParaRPr>
          </a:p>
          <a:p>
            <a:pPr algn="just"/>
            <a:r>
              <a:rPr lang="en-US" sz="2400" b="0" i="1" dirty="0">
                <a:solidFill>
                  <a:srgbClr val="000000"/>
                </a:solidFill>
                <a:effectLst/>
                <a:latin typeface="Muli"/>
                <a:ea typeface="Arial" panose="020B0604020202020204" pitchFamily="34" charset="0"/>
                <a:cs typeface="Arial" panose="020B0604020202020204" pitchFamily="34" charset="0"/>
              </a:rPr>
              <a:t>Parameters: </a:t>
            </a:r>
            <a:r>
              <a:rPr lang="vi-VN" sz="2400" b="0" i="0" dirty="0">
                <a:solidFill>
                  <a:srgbClr val="000000"/>
                </a:solidFill>
                <a:effectLst/>
                <a:latin typeface="Muli"/>
                <a:ea typeface="Arial" panose="020B0604020202020204" pitchFamily="34" charset="0"/>
                <a:cs typeface="Arial" panose="020B0604020202020204" pitchFamily="34" charset="0"/>
              </a:rPr>
              <a:t>Các số được khởi tạo ngẫu nhiên và được tối ưu hóa (nghĩa là các số xác định mô hình)</a:t>
            </a:r>
            <a:r>
              <a:rPr lang="en-US" sz="2400" b="0" i="0" dirty="0">
                <a:solidFill>
                  <a:srgbClr val="000000"/>
                </a:solidFill>
                <a:effectLst/>
                <a:latin typeface="Muli"/>
                <a:ea typeface="Arial" panose="020B0604020202020204" pitchFamily="34" charset="0"/>
                <a:cs typeface="Arial" panose="020B0604020202020204" pitchFamily="34" charset="0"/>
              </a:rPr>
              <a:t>.</a:t>
            </a:r>
            <a:endParaRPr lang="en-US" sz="2400" dirty="0">
              <a:latin typeface="Muli"/>
            </a:endParaRPr>
          </a:p>
        </p:txBody>
      </p:sp>
    </p:spTree>
    <p:extLst>
      <p:ext uri="{BB962C8B-B14F-4D97-AF65-F5344CB8AC3E}">
        <p14:creationId xmlns:p14="http://schemas.microsoft.com/office/powerpoint/2010/main" val="3598048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00391"/>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Tổng</a:t>
            </a:r>
            <a:r>
              <a:rPr lang="en-US" dirty="0"/>
              <a:t> </a:t>
            </a:r>
            <a:r>
              <a:rPr lang="en-US" dirty="0" err="1"/>
              <a:t>kết</a:t>
            </a:r>
            <a:br>
              <a:rPr lang="en-US" dirty="0"/>
            </a:br>
            <a:br>
              <a:rPr lang="en-US" dirty="0"/>
            </a:br>
            <a:endParaRPr lang="en-US" dirty="0"/>
          </a:p>
        </p:txBody>
      </p:sp>
      <p:sp>
        <p:nvSpPr>
          <p:cNvPr id="5" name="TextBox 4">
            <a:extLst>
              <a:ext uri="{FF2B5EF4-FFF2-40B4-BE49-F238E27FC236}">
                <a16:creationId xmlns:a16="http://schemas.microsoft.com/office/drawing/2014/main" id="{7C5649F5-D5B0-4907-92FA-1961EF8948DA}"/>
              </a:ext>
            </a:extLst>
          </p:cNvPr>
          <p:cNvSpPr txBox="1"/>
          <p:nvPr/>
        </p:nvSpPr>
        <p:spPr>
          <a:xfrm>
            <a:off x="550392" y="863590"/>
            <a:ext cx="8165903" cy="3046988"/>
          </a:xfrm>
          <a:prstGeom prst="rect">
            <a:avLst/>
          </a:prstGeom>
          <a:noFill/>
        </p:spPr>
        <p:txBody>
          <a:bodyPr wrap="square">
            <a:spAutoFit/>
          </a:bodyPr>
          <a:lstStyle/>
          <a:p>
            <a:pPr algn="just"/>
            <a:r>
              <a:rPr lang="vi-VN" sz="2400" dirty="0">
                <a:latin typeface="Muli"/>
                <a:cs typeface="Arial" panose="020B0604020202020204" pitchFamily="34" charset="0"/>
              </a:rPr>
              <a:t>Các </a:t>
            </a:r>
            <a:r>
              <a:rPr lang="en-US" sz="2400" dirty="0">
                <a:latin typeface="Muli"/>
                <a:cs typeface="Arial" panose="020B0604020202020204" pitchFamily="34" charset="0"/>
              </a:rPr>
              <a:t>activation </a:t>
            </a:r>
            <a:r>
              <a:rPr lang="vi-VN" sz="2400" dirty="0">
                <a:latin typeface="Muli"/>
                <a:cs typeface="Arial" panose="020B0604020202020204" pitchFamily="34" charset="0"/>
              </a:rPr>
              <a:t>và </a:t>
            </a:r>
            <a:r>
              <a:rPr lang="en-US" sz="2400" dirty="0">
                <a:latin typeface="Muli"/>
                <a:cs typeface="Arial" panose="020B0604020202020204" pitchFamily="34" charset="0"/>
              </a:rPr>
              <a:t>parameter </a:t>
            </a:r>
            <a:r>
              <a:rPr lang="vi-VN" sz="2400" dirty="0">
                <a:latin typeface="Muli"/>
                <a:cs typeface="Arial" panose="020B0604020202020204" pitchFamily="34" charset="0"/>
              </a:rPr>
              <a:t>đều được chứa trong tensor. Đây chỉ đơn giản là các mảng có hình dạng đều</a:t>
            </a:r>
            <a:r>
              <a:rPr lang="en-US" sz="2400" dirty="0">
                <a:latin typeface="Muli"/>
                <a:cs typeface="Arial" panose="020B0604020202020204" pitchFamily="34" charset="0"/>
              </a:rPr>
              <a:t> </a:t>
            </a:r>
            <a:r>
              <a:rPr lang="vi-VN" sz="2400" dirty="0">
                <a:latin typeface="Muli"/>
                <a:cs typeface="Arial" panose="020B0604020202020204" pitchFamily="34" charset="0"/>
              </a:rPr>
              <a:t>— ví dụ, một ma trận. Ma trận có hàng và cột</a:t>
            </a:r>
            <a:r>
              <a:rPr lang="en-US" sz="2400" dirty="0">
                <a:latin typeface="Muli"/>
                <a:cs typeface="Arial" panose="020B0604020202020204" pitchFamily="34" charset="0"/>
              </a:rPr>
              <a:t> </a:t>
            </a:r>
            <a:r>
              <a:rPr lang="vi-VN" sz="2400" dirty="0">
                <a:latin typeface="Muli"/>
                <a:cs typeface="Arial" panose="020B0604020202020204" pitchFamily="34" charset="0"/>
              </a:rPr>
              <a:t>gọi là các trục hoặc kích thước. Số kích thước của tensor là thứ hạng của nó. </a:t>
            </a:r>
            <a:endParaRPr lang="en-US" sz="2400" dirty="0">
              <a:latin typeface="Muli"/>
              <a:cs typeface="Arial" panose="020B0604020202020204" pitchFamily="34" charset="0"/>
            </a:endParaRPr>
          </a:p>
          <a:p>
            <a:pPr algn="just"/>
            <a:r>
              <a:rPr lang="en-US" sz="2400" dirty="0">
                <a:solidFill>
                  <a:schemeClr val="bg2"/>
                </a:solidFill>
                <a:latin typeface="Muli"/>
              </a:rPr>
              <a:t>- Rank</a:t>
            </a:r>
            <a:r>
              <a:rPr lang="vi-VN" sz="2400" dirty="0">
                <a:solidFill>
                  <a:schemeClr val="bg2"/>
                </a:solidFill>
                <a:latin typeface="Muli"/>
              </a:rPr>
              <a:t>-0: vô hướng</a:t>
            </a:r>
          </a:p>
          <a:p>
            <a:pPr algn="just"/>
            <a:r>
              <a:rPr lang="en-US" sz="2400" dirty="0">
                <a:solidFill>
                  <a:schemeClr val="bg2"/>
                </a:solidFill>
                <a:latin typeface="Muli"/>
              </a:rPr>
              <a:t>- Rank-1</a:t>
            </a:r>
            <a:r>
              <a:rPr lang="vi-VN" sz="2400" dirty="0">
                <a:solidFill>
                  <a:schemeClr val="bg2"/>
                </a:solidFill>
                <a:latin typeface="Muli"/>
              </a:rPr>
              <a:t>: vectơ</a:t>
            </a:r>
          </a:p>
          <a:p>
            <a:pPr algn="just"/>
            <a:r>
              <a:rPr lang="en-US" sz="2400" dirty="0">
                <a:solidFill>
                  <a:schemeClr val="bg2"/>
                </a:solidFill>
                <a:latin typeface="Muli"/>
              </a:rPr>
              <a:t>- Rank</a:t>
            </a:r>
            <a:r>
              <a:rPr lang="vi-VN" sz="2400" dirty="0">
                <a:solidFill>
                  <a:schemeClr val="bg2"/>
                </a:solidFill>
                <a:latin typeface="Muli"/>
              </a:rPr>
              <a:t>-2: ma trận</a:t>
            </a:r>
            <a:endParaRPr lang="en-US" sz="2400" dirty="0">
              <a:solidFill>
                <a:schemeClr val="bg2"/>
              </a:solidFill>
              <a:latin typeface="Muli"/>
            </a:endParaRPr>
          </a:p>
          <a:p>
            <a:pPr algn="just"/>
            <a:r>
              <a:rPr lang="en-US" sz="2400" dirty="0">
                <a:solidFill>
                  <a:schemeClr val="bg2"/>
                </a:solidFill>
                <a:latin typeface="Muli"/>
              </a:rPr>
              <a:t>- Rank-3: </a:t>
            </a:r>
            <a:r>
              <a:rPr lang="en-US" sz="2400" dirty="0" err="1">
                <a:solidFill>
                  <a:schemeClr val="bg2"/>
                </a:solidFill>
                <a:latin typeface="Muli"/>
              </a:rPr>
              <a:t>bảng</a:t>
            </a:r>
            <a:r>
              <a:rPr lang="en-US" sz="2400" dirty="0">
                <a:solidFill>
                  <a:schemeClr val="bg2"/>
                </a:solidFill>
                <a:latin typeface="Muli"/>
              </a:rPr>
              <a:t> ma </a:t>
            </a:r>
            <a:r>
              <a:rPr lang="en-US" sz="2400" dirty="0" err="1">
                <a:solidFill>
                  <a:schemeClr val="bg2"/>
                </a:solidFill>
                <a:latin typeface="Muli"/>
              </a:rPr>
              <a:t>trận</a:t>
            </a:r>
            <a:endParaRPr lang="en-US" sz="2400" dirty="0"/>
          </a:p>
        </p:txBody>
      </p:sp>
    </p:spTree>
    <p:extLst>
      <p:ext uri="{BB962C8B-B14F-4D97-AF65-F5344CB8AC3E}">
        <p14:creationId xmlns:p14="http://schemas.microsoft.com/office/powerpoint/2010/main" val="4011576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00391"/>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Tổng</a:t>
            </a:r>
            <a:r>
              <a:rPr lang="en-US" dirty="0"/>
              <a:t> </a:t>
            </a:r>
            <a:r>
              <a:rPr lang="en-US" dirty="0" err="1"/>
              <a:t>kết</a:t>
            </a:r>
            <a:br>
              <a:rPr lang="en-US" dirty="0"/>
            </a:br>
            <a:br>
              <a:rPr lang="en-US" dirty="0"/>
            </a:br>
            <a:endParaRPr lang="en-US" dirty="0"/>
          </a:p>
        </p:txBody>
      </p:sp>
      <p:sp>
        <p:nvSpPr>
          <p:cNvPr id="6" name="TextBox 5">
            <a:extLst>
              <a:ext uri="{FF2B5EF4-FFF2-40B4-BE49-F238E27FC236}">
                <a16:creationId xmlns:a16="http://schemas.microsoft.com/office/drawing/2014/main" id="{8381F2B5-E5EC-43A4-80B9-63714E7B0024}"/>
              </a:ext>
            </a:extLst>
          </p:cNvPr>
          <p:cNvSpPr txBox="1"/>
          <p:nvPr/>
        </p:nvSpPr>
        <p:spPr>
          <a:xfrm>
            <a:off x="550393" y="703739"/>
            <a:ext cx="8229600" cy="2862322"/>
          </a:xfrm>
          <a:prstGeom prst="rect">
            <a:avLst/>
          </a:prstGeom>
          <a:noFill/>
        </p:spPr>
        <p:txBody>
          <a:bodyPr wrap="square">
            <a:spAutoFit/>
          </a:bodyPr>
          <a:lstStyle/>
          <a:p>
            <a:pPr marR="0" algn="just" rtl="0">
              <a:spcBef>
                <a:spcPts val="0"/>
              </a:spcBef>
              <a:spcAft>
                <a:spcPts val="0"/>
              </a:spcAft>
            </a:pPr>
            <a:endParaRPr lang="en-US" sz="1800" dirty="0">
              <a:latin typeface="Muli"/>
              <a:cs typeface="Arial" panose="020B0604020202020204" pitchFamily="34" charset="0"/>
            </a:endParaRPr>
          </a:p>
          <a:p>
            <a:pPr marR="0" algn="just" rtl="0">
              <a:spcBef>
                <a:spcPts val="0"/>
              </a:spcBef>
              <a:spcAft>
                <a:spcPts val="0"/>
              </a:spcAft>
            </a:pPr>
            <a:endParaRPr lang="en-US" sz="2400" dirty="0">
              <a:latin typeface="Muli"/>
              <a:cs typeface="Arial" panose="020B0604020202020204" pitchFamily="34" charset="0"/>
            </a:endParaRPr>
          </a:p>
          <a:p>
            <a:pPr marR="0" algn="just" rtl="0">
              <a:spcBef>
                <a:spcPts val="0"/>
              </a:spcBef>
              <a:spcAft>
                <a:spcPts val="0"/>
              </a:spcAft>
            </a:pPr>
            <a:r>
              <a:rPr lang="vi-VN" sz="2400" dirty="0">
                <a:latin typeface="Muli"/>
                <a:cs typeface="Arial" panose="020B0604020202020204" pitchFamily="34" charset="0"/>
              </a:rPr>
              <a:t>Mạng nơ-ron chứa một số lớp. Mỗi lớp là tuyến tính hoặc phi tuyến. </a:t>
            </a:r>
            <a:r>
              <a:rPr lang="en-US" sz="2400" dirty="0">
                <a:latin typeface="Muli"/>
                <a:cs typeface="Arial" panose="020B0604020202020204" pitchFamily="34" charset="0"/>
              </a:rPr>
              <a:t>T</a:t>
            </a:r>
            <a:r>
              <a:rPr lang="vi-VN" sz="2400" dirty="0">
                <a:latin typeface="Muli"/>
                <a:cs typeface="Arial" panose="020B0604020202020204" pitchFamily="34" charset="0"/>
              </a:rPr>
              <a:t>a thường xen kẽ giữa hai loại lớp này trong một mạng nơ-ron. Đôi khi người ta đề cập đến cả một lớp tuyến tính và tính phi tuyến tiếp theo của nó cùng nhau như một lớp duy nhất. Đôi khi một phi tuyến tính được gọi là một </a:t>
            </a:r>
            <a:r>
              <a:rPr lang="en-US" sz="2400" dirty="0" err="1">
                <a:latin typeface="Muli"/>
                <a:cs typeface="Arial" panose="020B0604020202020204" pitchFamily="34" charset="0"/>
              </a:rPr>
              <a:t>hàm</a:t>
            </a:r>
            <a:r>
              <a:rPr lang="en-US" sz="2400" dirty="0">
                <a:latin typeface="Muli"/>
                <a:cs typeface="Arial" panose="020B0604020202020204" pitchFamily="34" charset="0"/>
              </a:rPr>
              <a:t> </a:t>
            </a:r>
            <a:r>
              <a:rPr lang="vi-VN" sz="2400" dirty="0">
                <a:latin typeface="Muli"/>
                <a:cs typeface="Arial" panose="020B0604020202020204" pitchFamily="34" charset="0"/>
              </a:rPr>
              <a:t>kích hoạt.</a:t>
            </a:r>
            <a:br>
              <a:rPr lang="en-US" sz="2400" dirty="0">
                <a:solidFill>
                  <a:schemeClr val="bg2"/>
                </a:solidFill>
                <a:latin typeface="Muli"/>
              </a:rPr>
            </a:br>
            <a:endParaRPr lang="en-US" sz="1800" dirty="0">
              <a:solidFill>
                <a:schemeClr val="bg2"/>
              </a:solidFill>
              <a:latin typeface="Muli"/>
              <a:cs typeface="Arial" panose="020B0604020202020204" pitchFamily="34" charset="0"/>
            </a:endParaRPr>
          </a:p>
        </p:txBody>
      </p:sp>
    </p:spTree>
    <p:extLst>
      <p:ext uri="{BB962C8B-B14F-4D97-AF65-F5344CB8AC3E}">
        <p14:creationId xmlns:p14="http://schemas.microsoft.com/office/powerpoint/2010/main" val="390955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53"/>
        <p:cNvGrpSpPr/>
        <p:nvPr/>
      </p:nvGrpSpPr>
      <p:grpSpPr>
        <a:xfrm>
          <a:off x="0" y="0"/>
          <a:ext cx="0" cy="0"/>
          <a:chOff x="0" y="0"/>
          <a:chExt cx="0" cy="0"/>
        </a:xfrm>
      </p:grpSpPr>
      <p:grpSp>
        <p:nvGrpSpPr>
          <p:cNvPr id="2466" name="Google Shape;2466;p58"/>
          <p:cNvGrpSpPr/>
          <p:nvPr/>
        </p:nvGrpSpPr>
        <p:grpSpPr>
          <a:xfrm>
            <a:off x="3444227" y="2555326"/>
            <a:ext cx="3011924" cy="510649"/>
            <a:chOff x="5960495" y="2153863"/>
            <a:chExt cx="3534707" cy="495487"/>
          </a:xfrm>
        </p:grpSpPr>
        <p:sp>
          <p:nvSpPr>
            <p:cNvPr id="2467" name="Google Shape;2467;p58"/>
            <p:cNvSpPr/>
            <p:nvPr/>
          </p:nvSpPr>
          <p:spPr>
            <a:xfrm>
              <a:off x="6021446" y="2153863"/>
              <a:ext cx="3259576" cy="220765"/>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8"/>
            <p:cNvSpPr/>
            <p:nvPr/>
          </p:nvSpPr>
          <p:spPr>
            <a:xfrm>
              <a:off x="6109832" y="2223513"/>
              <a:ext cx="3185357" cy="19648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8"/>
            <p:cNvSpPr/>
            <p:nvPr/>
          </p:nvSpPr>
          <p:spPr>
            <a:xfrm>
              <a:off x="6066337" y="2300001"/>
              <a:ext cx="3428865" cy="152446"/>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8"/>
            <p:cNvSpPr/>
            <p:nvPr/>
          </p:nvSpPr>
          <p:spPr>
            <a:xfrm>
              <a:off x="6122301" y="2356770"/>
              <a:ext cx="3065348" cy="127634"/>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8"/>
            <p:cNvSpPr/>
            <p:nvPr/>
          </p:nvSpPr>
          <p:spPr>
            <a:xfrm>
              <a:off x="5990023" y="2375009"/>
              <a:ext cx="3315341" cy="274342"/>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8"/>
            <p:cNvSpPr/>
            <p:nvPr/>
          </p:nvSpPr>
          <p:spPr>
            <a:xfrm>
              <a:off x="5960495" y="2494207"/>
              <a:ext cx="3260275" cy="120072"/>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8"/>
            <p:cNvSpPr/>
            <p:nvPr/>
          </p:nvSpPr>
          <p:spPr>
            <a:xfrm>
              <a:off x="6122301" y="2432390"/>
              <a:ext cx="3021256" cy="185048"/>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5" name="Google Shape;2475;p58"/>
          <p:cNvSpPr txBox="1">
            <a:spLocks noGrp="1"/>
          </p:cNvSpPr>
          <p:nvPr>
            <p:ph type="ctrTitle"/>
          </p:nvPr>
        </p:nvSpPr>
        <p:spPr>
          <a:xfrm>
            <a:off x="2250317" y="1041977"/>
            <a:ext cx="4440300" cy="92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800" dirty="0"/>
              <a:t>Thanks!</a:t>
            </a:r>
            <a:endParaRPr sz="8800" dirty="0"/>
          </a:p>
        </p:txBody>
      </p:sp>
      <p:grpSp>
        <p:nvGrpSpPr>
          <p:cNvPr id="2498" name="Google Shape;2498;p58"/>
          <p:cNvGrpSpPr/>
          <p:nvPr/>
        </p:nvGrpSpPr>
        <p:grpSpPr>
          <a:xfrm rot="-3462324" flipH="1">
            <a:off x="-177766" y="3147016"/>
            <a:ext cx="2743514" cy="1090983"/>
            <a:chOff x="4038775" y="3369325"/>
            <a:chExt cx="1789725" cy="711700"/>
          </a:xfrm>
        </p:grpSpPr>
        <p:sp>
          <p:nvSpPr>
            <p:cNvPr id="2499" name="Google Shape;2499;p58"/>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8"/>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8"/>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8"/>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8" name="Google Shape;2518;p58"/>
          <p:cNvGrpSpPr/>
          <p:nvPr/>
        </p:nvGrpSpPr>
        <p:grpSpPr>
          <a:xfrm>
            <a:off x="598264" y="532772"/>
            <a:ext cx="1921912" cy="326735"/>
            <a:chOff x="1816609" y="3851001"/>
            <a:chExt cx="1093674" cy="222193"/>
          </a:xfrm>
        </p:grpSpPr>
        <p:sp>
          <p:nvSpPr>
            <p:cNvPr id="2519" name="Google Shape;2519;p58"/>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8"/>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8"/>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8"/>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8"/>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8"/>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8"/>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8"/>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8"/>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8" name="Google Shape;2528;p58"/>
          <p:cNvGrpSpPr/>
          <p:nvPr/>
        </p:nvGrpSpPr>
        <p:grpSpPr>
          <a:xfrm>
            <a:off x="7224440" y="4447106"/>
            <a:ext cx="1745583" cy="230173"/>
            <a:chOff x="1394800" y="3522000"/>
            <a:chExt cx="1048650" cy="138275"/>
          </a:xfrm>
        </p:grpSpPr>
        <p:sp>
          <p:nvSpPr>
            <p:cNvPr id="2529" name="Google Shape;2529;p58"/>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8"/>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8"/>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8"/>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8"/>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8"/>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8"/>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8"/>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8"/>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8" name="Google Shape;2538;p58"/>
          <p:cNvGrpSpPr/>
          <p:nvPr/>
        </p:nvGrpSpPr>
        <p:grpSpPr>
          <a:xfrm rot="514806">
            <a:off x="7119919" y="1692026"/>
            <a:ext cx="1118061" cy="876421"/>
            <a:chOff x="378575" y="1776375"/>
            <a:chExt cx="737425" cy="578050"/>
          </a:xfrm>
        </p:grpSpPr>
        <p:sp>
          <p:nvSpPr>
            <p:cNvPr id="2539" name="Google Shape;2539;p5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1" name="Google Shape;2551;p58"/>
          <p:cNvGrpSpPr/>
          <p:nvPr/>
        </p:nvGrpSpPr>
        <p:grpSpPr>
          <a:xfrm rot="-130633" flipH="1">
            <a:off x="2935667" y="2047582"/>
            <a:ext cx="3355563" cy="230166"/>
            <a:chOff x="4345425" y="2175475"/>
            <a:chExt cx="800750" cy="176025"/>
          </a:xfrm>
        </p:grpSpPr>
        <p:sp>
          <p:nvSpPr>
            <p:cNvPr id="2552" name="Google Shape;2552;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4F725A40-1CF6-493B-9B93-1FBCEC9E328D}"/>
              </a:ext>
            </a:extLst>
          </p:cNvPr>
          <p:cNvPicPr>
            <a:picLocks noChangeAspect="1"/>
          </p:cNvPicPr>
          <p:nvPr/>
        </p:nvPicPr>
        <p:blipFill>
          <a:blip r:embed="rId3"/>
          <a:stretch>
            <a:fillRect/>
          </a:stretch>
        </p:blipFill>
        <p:spPr>
          <a:xfrm>
            <a:off x="2520176" y="3493817"/>
            <a:ext cx="4382069" cy="764485"/>
          </a:xfrm>
          <a:prstGeom prst="rect">
            <a:avLst/>
          </a:prstGeom>
        </p:spPr>
      </p:pic>
      <p:grpSp>
        <p:nvGrpSpPr>
          <p:cNvPr id="2454" name="Google Shape;2454;p58"/>
          <p:cNvGrpSpPr/>
          <p:nvPr/>
        </p:nvGrpSpPr>
        <p:grpSpPr>
          <a:xfrm>
            <a:off x="2683495" y="3565601"/>
            <a:ext cx="4779189" cy="620302"/>
            <a:chOff x="4319250" y="3137000"/>
            <a:chExt cx="885825" cy="524125"/>
          </a:xfrm>
        </p:grpSpPr>
        <p:sp>
          <p:nvSpPr>
            <p:cNvPr id="2455" name="Google Shape;2455;p58"/>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8"/>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8"/>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8"/>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8"/>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8"/>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8"/>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8"/>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8"/>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8"/>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8"/>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6" name="Google Shape;2476;p58"/>
          <p:cNvSpPr txBox="1"/>
          <p:nvPr/>
        </p:nvSpPr>
        <p:spPr>
          <a:xfrm>
            <a:off x="2859918" y="3656121"/>
            <a:ext cx="3646500" cy="291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dirty="0">
                <a:solidFill>
                  <a:schemeClr val="dk2"/>
                </a:solidFill>
                <a:latin typeface="Muli"/>
                <a:ea typeface="Muli"/>
                <a:cs typeface="Muli"/>
                <a:sym typeface="Muli"/>
              </a:rPr>
              <a:t>NGÔ QUANG KHẢI - 18129026</a:t>
            </a:r>
            <a:endParaRPr dirty="0">
              <a:solidFill>
                <a:schemeClr val="dk2"/>
              </a:solidFill>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4" name="Google Shape;989;p34">
            <a:extLst>
              <a:ext uri="{FF2B5EF4-FFF2-40B4-BE49-F238E27FC236}">
                <a16:creationId xmlns:a16="http://schemas.microsoft.com/office/drawing/2014/main" id="{350F4C26-E138-4FA5-8C58-9E368842A647}"/>
              </a:ext>
            </a:extLst>
          </p:cNvPr>
          <p:cNvGrpSpPr/>
          <p:nvPr/>
        </p:nvGrpSpPr>
        <p:grpSpPr>
          <a:xfrm>
            <a:off x="673400" y="436198"/>
            <a:ext cx="8045245" cy="920654"/>
            <a:chOff x="4319250" y="3137000"/>
            <a:chExt cx="885825" cy="524125"/>
          </a:xfrm>
        </p:grpSpPr>
        <p:sp>
          <p:nvSpPr>
            <p:cNvPr id="5" name="Google Shape;990;p34">
              <a:extLst>
                <a:ext uri="{FF2B5EF4-FFF2-40B4-BE49-F238E27FC236}">
                  <a16:creationId xmlns:a16="http://schemas.microsoft.com/office/drawing/2014/main" id="{0C7D027E-BD8E-431A-9E34-237E8E2954D0}"/>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991;p34">
              <a:extLst>
                <a:ext uri="{FF2B5EF4-FFF2-40B4-BE49-F238E27FC236}">
                  <a16:creationId xmlns:a16="http://schemas.microsoft.com/office/drawing/2014/main" id="{720C176B-57C6-4E99-887B-0C47F1C74F84}"/>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992;p34">
              <a:extLst>
                <a:ext uri="{FF2B5EF4-FFF2-40B4-BE49-F238E27FC236}">
                  <a16:creationId xmlns:a16="http://schemas.microsoft.com/office/drawing/2014/main" id="{8F373AAD-331A-447A-9600-98F0F2446A79}"/>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993;p34">
              <a:extLst>
                <a:ext uri="{FF2B5EF4-FFF2-40B4-BE49-F238E27FC236}">
                  <a16:creationId xmlns:a16="http://schemas.microsoft.com/office/drawing/2014/main" id="{74403BBF-C2D2-43C7-A11C-D8F70D7194AB}"/>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994;p34">
              <a:extLst>
                <a:ext uri="{FF2B5EF4-FFF2-40B4-BE49-F238E27FC236}">
                  <a16:creationId xmlns:a16="http://schemas.microsoft.com/office/drawing/2014/main" id="{D72ED58D-50E7-4E3D-9A61-AE6BD4AE203C}"/>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995;p34">
              <a:extLst>
                <a:ext uri="{FF2B5EF4-FFF2-40B4-BE49-F238E27FC236}">
                  <a16:creationId xmlns:a16="http://schemas.microsoft.com/office/drawing/2014/main" id="{ABD2983F-3B02-466C-AC9E-C547EA68A10D}"/>
                </a:ext>
              </a:extLst>
            </p:cNvPr>
            <p:cNvSpPr/>
            <p:nvPr/>
          </p:nvSpPr>
          <p:spPr>
            <a:xfrm>
              <a:off x="4319250" y="3360926"/>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996;p34">
              <a:extLst>
                <a:ext uri="{FF2B5EF4-FFF2-40B4-BE49-F238E27FC236}">
                  <a16:creationId xmlns:a16="http://schemas.microsoft.com/office/drawing/2014/main" id="{698F70B7-3678-4D26-A95D-1FE8469AC6B5}"/>
                </a:ext>
              </a:extLst>
            </p:cNvPr>
            <p:cNvSpPr/>
            <p:nvPr/>
          </p:nvSpPr>
          <p:spPr>
            <a:xfrm>
              <a:off x="4359800" y="3379051"/>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997;p34">
              <a:extLst>
                <a:ext uri="{FF2B5EF4-FFF2-40B4-BE49-F238E27FC236}">
                  <a16:creationId xmlns:a16="http://schemas.microsoft.com/office/drawing/2014/main" id="{7912CB26-818D-412B-8DA0-5FA2B926A889}"/>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998;p34">
              <a:extLst>
                <a:ext uri="{FF2B5EF4-FFF2-40B4-BE49-F238E27FC236}">
                  <a16:creationId xmlns:a16="http://schemas.microsoft.com/office/drawing/2014/main" id="{7AB2B98B-9940-41D2-816C-9BB23F17668D}"/>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5" name="Google Shape;999;p34">
              <a:extLst>
                <a:ext uri="{FF2B5EF4-FFF2-40B4-BE49-F238E27FC236}">
                  <a16:creationId xmlns:a16="http://schemas.microsoft.com/office/drawing/2014/main" id="{60DB65E6-FAFB-4FCD-BD35-07B1AA5F9F6A}"/>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1000;p34">
              <a:extLst>
                <a:ext uri="{FF2B5EF4-FFF2-40B4-BE49-F238E27FC236}">
                  <a16:creationId xmlns:a16="http://schemas.microsoft.com/office/drawing/2014/main" id="{416D2FC0-6F09-4CC9-BE20-2CBB3920F1C4}"/>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23" name="Google Shape;823;p30"/>
          <p:cNvSpPr txBox="1">
            <a:spLocks noGrp="1"/>
          </p:cNvSpPr>
          <p:nvPr>
            <p:ph type="title"/>
          </p:nvPr>
        </p:nvSpPr>
        <p:spPr>
          <a:xfrm>
            <a:off x="481167" y="15984"/>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Bước</a:t>
            </a:r>
            <a:r>
              <a:rPr lang="en-US" dirty="0"/>
              <a:t> </a:t>
            </a:r>
            <a:r>
              <a:rPr lang="en-US" dirty="0" err="1"/>
              <a:t>đầu</a:t>
            </a:r>
            <a:r>
              <a:rPr lang="en-US" dirty="0"/>
              <a:t> </a:t>
            </a:r>
            <a:r>
              <a:rPr lang="en-US" dirty="0" err="1"/>
              <a:t>tiên</a:t>
            </a:r>
            <a:r>
              <a:rPr lang="en-US" dirty="0"/>
              <a:t>: </a:t>
            </a:r>
            <a:r>
              <a:rPr lang="en-US" dirty="0" err="1"/>
              <a:t>Tìm</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của</a:t>
            </a:r>
            <a:r>
              <a:rPr lang="en-US" dirty="0"/>
              <a:t> </a:t>
            </a:r>
            <a:r>
              <a:rPr lang="en-US" dirty="0" err="1"/>
              <a:t>các</a:t>
            </a:r>
            <a:r>
              <a:rPr lang="en-US" dirty="0"/>
              <a:t> pixel</a:t>
            </a:r>
          </a:p>
        </p:txBody>
      </p:sp>
      <p:sp>
        <p:nvSpPr>
          <p:cNvPr id="6" name="TextBox 5">
            <a:extLst>
              <a:ext uri="{FF2B5EF4-FFF2-40B4-BE49-F238E27FC236}">
                <a16:creationId xmlns:a16="http://schemas.microsoft.com/office/drawing/2014/main" id="{61577159-210B-41DC-B045-E5A3C13F6E5B}"/>
              </a:ext>
            </a:extLst>
          </p:cNvPr>
          <p:cNvSpPr txBox="1"/>
          <p:nvPr/>
        </p:nvSpPr>
        <p:spPr>
          <a:xfrm>
            <a:off x="550390" y="546514"/>
            <a:ext cx="8291267" cy="738664"/>
          </a:xfrm>
          <a:prstGeom prst="rect">
            <a:avLst/>
          </a:prstGeom>
          <a:noFill/>
        </p:spPr>
        <p:txBody>
          <a:bodyPr wrap="square">
            <a:spAutoFit/>
          </a:bodyPr>
          <a:lstStyle/>
          <a:p>
            <a:pPr algn="just"/>
            <a:r>
              <a:rPr lang="en-US" dirty="0">
                <a:latin typeface="Muli"/>
              </a:rPr>
              <a:t>Ý </a:t>
            </a:r>
            <a:r>
              <a:rPr lang="en-US" dirty="0" err="1">
                <a:latin typeface="Muli"/>
              </a:rPr>
              <a:t>tưởng</a:t>
            </a:r>
            <a:r>
              <a:rPr lang="en-US" dirty="0">
                <a:latin typeface="Muli"/>
              </a:rPr>
              <a:t> </a:t>
            </a:r>
            <a:r>
              <a:rPr lang="en-US" dirty="0" err="1">
                <a:latin typeface="Muli"/>
              </a:rPr>
              <a:t>đầu</a:t>
            </a:r>
            <a:r>
              <a:rPr lang="en-US" dirty="0">
                <a:latin typeface="Muli"/>
              </a:rPr>
              <a:t> </a:t>
            </a:r>
            <a:r>
              <a:rPr lang="en-US" dirty="0" err="1">
                <a:latin typeface="Muli"/>
              </a:rPr>
              <a:t>tiên</a:t>
            </a:r>
            <a:r>
              <a:rPr lang="en-US" dirty="0">
                <a:latin typeface="Muli"/>
              </a:rPr>
              <a:t>: </a:t>
            </a:r>
            <a:r>
              <a:rPr lang="en-US" dirty="0" err="1">
                <a:latin typeface="Muli"/>
              </a:rPr>
              <a:t>chúng</a:t>
            </a:r>
            <a:r>
              <a:rPr lang="en-US" dirty="0">
                <a:latin typeface="Muli"/>
              </a:rPr>
              <a:t> ta </a:t>
            </a:r>
            <a:r>
              <a:rPr lang="en-US" dirty="0" err="1">
                <a:latin typeface="Muli"/>
              </a:rPr>
              <a:t>tìm</a:t>
            </a:r>
            <a:r>
              <a:rPr lang="en-US" dirty="0">
                <a:latin typeface="Muli"/>
              </a:rPr>
              <a:t> </a:t>
            </a:r>
            <a:r>
              <a:rPr lang="en-US" dirty="0" err="1">
                <a:latin typeface="Muli"/>
              </a:rPr>
              <a:t>giá</a:t>
            </a:r>
            <a:r>
              <a:rPr lang="en-US" dirty="0">
                <a:latin typeface="Muli"/>
              </a:rPr>
              <a:t> </a:t>
            </a:r>
            <a:r>
              <a:rPr lang="en-US" dirty="0" err="1">
                <a:latin typeface="Muli"/>
              </a:rPr>
              <a:t>trị</a:t>
            </a:r>
            <a:r>
              <a:rPr lang="en-US" dirty="0">
                <a:latin typeface="Muli"/>
              </a:rPr>
              <a:t> pixel </a:t>
            </a:r>
            <a:r>
              <a:rPr lang="en-US" dirty="0" err="1">
                <a:latin typeface="Muli"/>
              </a:rPr>
              <a:t>trung</a:t>
            </a:r>
            <a:r>
              <a:rPr lang="en-US" dirty="0">
                <a:latin typeface="Muli"/>
              </a:rPr>
              <a:t> </a:t>
            </a:r>
            <a:r>
              <a:rPr lang="en-US" dirty="0" err="1">
                <a:latin typeface="Muli"/>
              </a:rPr>
              <a:t>bình</a:t>
            </a:r>
            <a:r>
              <a:rPr lang="en-US" dirty="0">
                <a:latin typeface="Muli"/>
              </a:rPr>
              <a:t> </a:t>
            </a:r>
            <a:r>
              <a:rPr lang="en-US" dirty="0" err="1">
                <a:latin typeface="Muli"/>
              </a:rPr>
              <a:t>cho</a:t>
            </a:r>
            <a:r>
              <a:rPr lang="en-US" dirty="0">
                <a:latin typeface="Muli"/>
              </a:rPr>
              <a:t> </a:t>
            </a:r>
            <a:r>
              <a:rPr lang="en-US" dirty="0" err="1">
                <a:latin typeface="Muli"/>
              </a:rPr>
              <a:t>mỗi</a:t>
            </a:r>
            <a:r>
              <a:rPr lang="en-US" dirty="0">
                <a:latin typeface="Muli"/>
              </a:rPr>
              <a:t> pixel </a:t>
            </a:r>
            <a:r>
              <a:rPr lang="en-US" dirty="0" err="1">
                <a:latin typeface="Muli"/>
              </a:rPr>
              <a:t>trong</a:t>
            </a:r>
            <a:r>
              <a:rPr lang="en-US" dirty="0">
                <a:latin typeface="Muli"/>
              </a:rPr>
              <a:t> </a:t>
            </a:r>
            <a:r>
              <a:rPr lang="en-US" dirty="0" err="1">
                <a:latin typeface="Muli"/>
              </a:rPr>
              <a:t>tập</a:t>
            </a:r>
            <a:r>
              <a:rPr lang="en-US" dirty="0">
                <a:latin typeface="Muli"/>
              </a:rPr>
              <a:t> 3 </a:t>
            </a:r>
            <a:r>
              <a:rPr lang="en-US" dirty="0" err="1">
                <a:latin typeface="Muli"/>
              </a:rPr>
              <a:t>và</a:t>
            </a:r>
            <a:r>
              <a:rPr lang="en-US" dirty="0">
                <a:latin typeface="Muli"/>
              </a:rPr>
              <a:t> 7. </a:t>
            </a:r>
            <a:r>
              <a:rPr lang="en-US" dirty="0" err="1">
                <a:latin typeface="Muli"/>
              </a:rPr>
              <a:t>Điều</a:t>
            </a:r>
            <a:r>
              <a:rPr lang="en-US" dirty="0">
                <a:latin typeface="Muli"/>
              </a:rPr>
              <a:t> </a:t>
            </a:r>
            <a:r>
              <a:rPr lang="en-US" dirty="0" err="1">
                <a:latin typeface="Muli"/>
              </a:rPr>
              <a:t>này</a:t>
            </a:r>
            <a:r>
              <a:rPr lang="en-US" dirty="0">
                <a:latin typeface="Muli"/>
              </a:rPr>
              <a:t> </a:t>
            </a:r>
            <a:r>
              <a:rPr lang="en-US" dirty="0" err="1">
                <a:latin typeface="Muli"/>
              </a:rPr>
              <a:t>sẽ</a:t>
            </a:r>
            <a:r>
              <a:rPr lang="en-US" dirty="0">
                <a:latin typeface="Muli"/>
              </a:rPr>
              <a:t> </a:t>
            </a:r>
            <a:r>
              <a:rPr lang="en-US" dirty="0" err="1">
                <a:latin typeface="Muli"/>
              </a:rPr>
              <a:t>cho</a:t>
            </a:r>
            <a:r>
              <a:rPr lang="en-US" dirty="0">
                <a:latin typeface="Muli"/>
              </a:rPr>
              <a:t> </a:t>
            </a:r>
            <a:r>
              <a:rPr lang="en-US" dirty="0" err="1">
                <a:latin typeface="Muli"/>
              </a:rPr>
              <a:t>chúng</a:t>
            </a:r>
            <a:r>
              <a:rPr lang="en-US" dirty="0">
                <a:latin typeface="Muli"/>
              </a:rPr>
              <a:t> ta </a:t>
            </a:r>
            <a:r>
              <a:rPr lang="en-US" dirty="0" err="1">
                <a:latin typeface="Muli"/>
              </a:rPr>
              <a:t>hai</a:t>
            </a:r>
            <a:r>
              <a:rPr lang="en-US" dirty="0">
                <a:latin typeface="Muli"/>
              </a:rPr>
              <a:t> </a:t>
            </a:r>
            <a:r>
              <a:rPr lang="en-US" dirty="0" err="1">
                <a:latin typeface="Muli"/>
              </a:rPr>
              <a:t>giá</a:t>
            </a:r>
            <a:r>
              <a:rPr lang="en-US" dirty="0">
                <a:latin typeface="Muli"/>
              </a:rPr>
              <a:t> </a:t>
            </a:r>
            <a:r>
              <a:rPr lang="en-US" dirty="0" err="1">
                <a:latin typeface="Muli"/>
              </a:rPr>
              <a:t>trị</a:t>
            </a:r>
            <a:r>
              <a:rPr lang="en-US" dirty="0">
                <a:latin typeface="Muli"/>
              </a:rPr>
              <a:t> </a:t>
            </a:r>
            <a:r>
              <a:rPr lang="en-US" dirty="0" err="1">
                <a:latin typeface="Muli"/>
              </a:rPr>
              <a:t>trung</a:t>
            </a:r>
            <a:r>
              <a:rPr lang="en-US" dirty="0">
                <a:latin typeface="Muli"/>
              </a:rPr>
              <a:t> </a:t>
            </a:r>
            <a:r>
              <a:rPr lang="en-US" dirty="0" err="1">
                <a:latin typeface="Muli"/>
              </a:rPr>
              <a:t>bình</a:t>
            </a:r>
            <a:r>
              <a:rPr lang="en-US" dirty="0">
                <a:latin typeface="Muli"/>
              </a:rPr>
              <a:t> </a:t>
            </a:r>
            <a:r>
              <a:rPr lang="en-US" dirty="0" err="1">
                <a:latin typeface="Muli"/>
              </a:rPr>
              <a:t>của</a:t>
            </a:r>
            <a:r>
              <a:rPr lang="en-US" dirty="0">
                <a:latin typeface="Muli"/>
              </a:rPr>
              <a:t> </a:t>
            </a:r>
            <a:r>
              <a:rPr lang="en-US" dirty="0" err="1">
                <a:latin typeface="Muli"/>
              </a:rPr>
              <a:t>mỗi</a:t>
            </a:r>
            <a:r>
              <a:rPr lang="en-US" dirty="0">
                <a:latin typeface="Muli"/>
              </a:rPr>
              <a:t> </a:t>
            </a:r>
            <a:r>
              <a:rPr lang="en-US" dirty="0" err="1">
                <a:latin typeface="Muli"/>
              </a:rPr>
              <a:t>nhóm</a:t>
            </a:r>
            <a:r>
              <a:rPr lang="en-US" dirty="0">
                <a:latin typeface="Muli"/>
              </a:rPr>
              <a:t>, </a:t>
            </a:r>
            <a:r>
              <a:rPr lang="en-US" dirty="0" err="1">
                <a:latin typeface="Muli"/>
              </a:rPr>
              <a:t>gọi</a:t>
            </a:r>
            <a:r>
              <a:rPr lang="en-US" dirty="0">
                <a:latin typeface="Muli"/>
              </a:rPr>
              <a:t> </a:t>
            </a:r>
            <a:r>
              <a:rPr lang="en-US" dirty="0" err="1">
                <a:latin typeface="Muli"/>
              </a:rPr>
              <a:t>là</a:t>
            </a:r>
            <a:r>
              <a:rPr lang="en-US" dirty="0">
                <a:latin typeface="Muli"/>
              </a:rPr>
              <a:t> </a:t>
            </a:r>
            <a:r>
              <a:rPr lang="en-US" dirty="0" err="1">
                <a:latin typeface="Muli"/>
              </a:rPr>
              <a:t>số</a:t>
            </a:r>
            <a:r>
              <a:rPr lang="en-US" dirty="0">
                <a:latin typeface="Muli"/>
              </a:rPr>
              <a:t> 3 </a:t>
            </a:r>
            <a:r>
              <a:rPr lang="en-US" dirty="0" err="1">
                <a:latin typeface="Muli"/>
              </a:rPr>
              <a:t>và</a:t>
            </a:r>
            <a:r>
              <a:rPr lang="en-US" dirty="0">
                <a:latin typeface="Muli"/>
              </a:rPr>
              <a:t> 7 “</a:t>
            </a:r>
            <a:r>
              <a:rPr lang="en-US" dirty="0" err="1">
                <a:latin typeface="Muli"/>
              </a:rPr>
              <a:t>lý</a:t>
            </a:r>
            <a:r>
              <a:rPr lang="en-US" dirty="0">
                <a:latin typeface="Muli"/>
              </a:rPr>
              <a:t> </a:t>
            </a:r>
            <a:r>
              <a:rPr lang="en-US" dirty="0" err="1">
                <a:latin typeface="Muli"/>
              </a:rPr>
              <a:t>tưởng</a:t>
            </a:r>
            <a:r>
              <a:rPr lang="en-US" dirty="0">
                <a:latin typeface="Muli"/>
              </a:rPr>
              <a:t>”. Sau </a:t>
            </a:r>
            <a:r>
              <a:rPr lang="en-US" dirty="0" err="1">
                <a:latin typeface="Muli"/>
              </a:rPr>
              <a:t>đó</a:t>
            </a:r>
            <a:r>
              <a:rPr lang="en-US" dirty="0">
                <a:latin typeface="Muli"/>
              </a:rPr>
              <a:t>, </a:t>
            </a:r>
            <a:r>
              <a:rPr lang="en-US" dirty="0" err="1">
                <a:latin typeface="Muli"/>
              </a:rPr>
              <a:t>để</a:t>
            </a:r>
            <a:r>
              <a:rPr lang="en-US" dirty="0">
                <a:latin typeface="Muli"/>
              </a:rPr>
              <a:t> </a:t>
            </a:r>
            <a:r>
              <a:rPr lang="en-US" dirty="0" err="1">
                <a:latin typeface="Muli"/>
              </a:rPr>
              <a:t>phân</a:t>
            </a:r>
            <a:r>
              <a:rPr lang="en-US" dirty="0">
                <a:latin typeface="Muli"/>
              </a:rPr>
              <a:t> </a:t>
            </a:r>
            <a:r>
              <a:rPr lang="en-US" dirty="0" err="1">
                <a:latin typeface="Muli"/>
              </a:rPr>
              <a:t>loại</a:t>
            </a:r>
            <a:r>
              <a:rPr lang="en-US" dirty="0">
                <a:latin typeface="Muli"/>
              </a:rPr>
              <a:t> </a:t>
            </a:r>
            <a:r>
              <a:rPr lang="en-US" dirty="0" err="1">
                <a:latin typeface="Muli"/>
              </a:rPr>
              <a:t>một</a:t>
            </a:r>
            <a:r>
              <a:rPr lang="en-US" dirty="0">
                <a:latin typeface="Muli"/>
              </a:rPr>
              <a:t> </a:t>
            </a:r>
            <a:r>
              <a:rPr lang="en-US" dirty="0" err="1">
                <a:latin typeface="Muli"/>
              </a:rPr>
              <a:t>hình</a:t>
            </a:r>
            <a:r>
              <a:rPr lang="en-US" dirty="0">
                <a:latin typeface="Muli"/>
              </a:rPr>
              <a:t> </a:t>
            </a:r>
            <a:r>
              <a:rPr lang="en-US" dirty="0" err="1">
                <a:latin typeface="Muli"/>
              </a:rPr>
              <a:t>ảnh</a:t>
            </a:r>
            <a:r>
              <a:rPr lang="en-US" dirty="0">
                <a:latin typeface="Muli"/>
              </a:rPr>
              <a:t> </a:t>
            </a:r>
            <a:r>
              <a:rPr lang="en-US" dirty="0" err="1">
                <a:latin typeface="Muli"/>
              </a:rPr>
              <a:t>là</a:t>
            </a:r>
            <a:r>
              <a:rPr lang="en-US" dirty="0">
                <a:latin typeface="Muli"/>
              </a:rPr>
              <a:t> </a:t>
            </a:r>
            <a:r>
              <a:rPr lang="en-US" dirty="0" err="1">
                <a:latin typeface="Muli"/>
              </a:rPr>
              <a:t>một</a:t>
            </a:r>
            <a:r>
              <a:rPr lang="en-US" dirty="0">
                <a:latin typeface="Muli"/>
              </a:rPr>
              <a:t> </a:t>
            </a:r>
            <a:r>
              <a:rPr lang="en-US" dirty="0" err="1">
                <a:latin typeface="Muli"/>
              </a:rPr>
              <a:t>chữ</a:t>
            </a:r>
            <a:r>
              <a:rPr lang="en-US" dirty="0">
                <a:latin typeface="Muli"/>
              </a:rPr>
              <a:t> </a:t>
            </a:r>
            <a:r>
              <a:rPr lang="en-US" dirty="0" err="1">
                <a:latin typeface="Muli"/>
              </a:rPr>
              <a:t>số</a:t>
            </a:r>
            <a:r>
              <a:rPr lang="en-US" dirty="0">
                <a:latin typeface="Muli"/>
              </a:rPr>
              <a:t> 3 </a:t>
            </a:r>
            <a:r>
              <a:rPr lang="en-US" dirty="0" err="1">
                <a:latin typeface="Muli"/>
              </a:rPr>
              <a:t>hoặc</a:t>
            </a:r>
            <a:r>
              <a:rPr lang="en-US" dirty="0">
                <a:latin typeface="Muli"/>
              </a:rPr>
              <a:t> 7, ta </a:t>
            </a:r>
            <a:r>
              <a:rPr lang="en-US" dirty="0" err="1">
                <a:latin typeface="Muli"/>
              </a:rPr>
              <a:t>xét</a:t>
            </a:r>
            <a:r>
              <a:rPr lang="en-US" dirty="0">
                <a:latin typeface="Muli"/>
              </a:rPr>
              <a:t> </a:t>
            </a:r>
            <a:r>
              <a:rPr lang="en-US" dirty="0" err="1">
                <a:latin typeface="Muli"/>
              </a:rPr>
              <a:t>ảnh</a:t>
            </a:r>
            <a:r>
              <a:rPr lang="en-US" dirty="0">
                <a:latin typeface="Muli"/>
              </a:rPr>
              <a:t> </a:t>
            </a:r>
            <a:r>
              <a:rPr lang="en-US" dirty="0" err="1">
                <a:latin typeface="Muli"/>
              </a:rPr>
              <a:t>với</a:t>
            </a:r>
            <a:r>
              <a:rPr lang="en-US" dirty="0">
                <a:latin typeface="Muli"/>
              </a:rPr>
              <a:t> </a:t>
            </a:r>
            <a:r>
              <a:rPr lang="en-US" dirty="0" err="1">
                <a:latin typeface="Muli"/>
              </a:rPr>
              <a:t>hai</a:t>
            </a:r>
            <a:r>
              <a:rPr lang="en-US" dirty="0">
                <a:latin typeface="Muli"/>
              </a:rPr>
              <a:t> </a:t>
            </a:r>
            <a:r>
              <a:rPr lang="en-US" dirty="0" err="1">
                <a:latin typeface="Muli"/>
              </a:rPr>
              <a:t>số</a:t>
            </a:r>
            <a:r>
              <a:rPr lang="en-US" dirty="0">
                <a:latin typeface="Muli"/>
              </a:rPr>
              <a:t> </a:t>
            </a:r>
            <a:r>
              <a:rPr lang="en-US" dirty="0" err="1">
                <a:latin typeface="Muli"/>
              </a:rPr>
              <a:t>lý</a:t>
            </a:r>
            <a:r>
              <a:rPr lang="en-US" dirty="0">
                <a:latin typeface="Muli"/>
              </a:rPr>
              <a:t> </a:t>
            </a:r>
            <a:r>
              <a:rPr lang="en-US" dirty="0" err="1">
                <a:latin typeface="Muli"/>
              </a:rPr>
              <a:t>tưởng</a:t>
            </a:r>
            <a:r>
              <a:rPr lang="en-US" dirty="0">
                <a:latin typeface="Muli"/>
              </a:rPr>
              <a:t> </a:t>
            </a:r>
            <a:r>
              <a:rPr lang="en-US" dirty="0" err="1">
                <a:latin typeface="Muli"/>
              </a:rPr>
              <a:t>này</a:t>
            </a:r>
            <a:r>
              <a:rPr lang="en-US" dirty="0">
                <a:latin typeface="Muli"/>
              </a:rPr>
              <a:t>.</a:t>
            </a:r>
          </a:p>
        </p:txBody>
      </p:sp>
      <p:sp>
        <p:nvSpPr>
          <p:cNvPr id="17" name="TextBox 16">
            <a:extLst>
              <a:ext uri="{FF2B5EF4-FFF2-40B4-BE49-F238E27FC236}">
                <a16:creationId xmlns:a16="http://schemas.microsoft.com/office/drawing/2014/main" id="{FE010C94-4DC2-4A28-8107-55404E273675}"/>
              </a:ext>
            </a:extLst>
          </p:cNvPr>
          <p:cNvSpPr txBox="1"/>
          <p:nvPr/>
        </p:nvSpPr>
        <p:spPr>
          <a:xfrm>
            <a:off x="481167" y="1306692"/>
            <a:ext cx="4575686" cy="1169551"/>
          </a:xfrm>
          <a:prstGeom prst="rect">
            <a:avLst/>
          </a:prstGeom>
          <a:noFill/>
        </p:spPr>
        <p:txBody>
          <a:bodyPr wrap="square">
            <a:spAutoFit/>
          </a:bodyPr>
          <a:lstStyle/>
          <a:p>
            <a:pPr algn="just"/>
            <a:r>
              <a:rPr lang="en-US" dirty="0" err="1">
                <a:latin typeface="Muli"/>
              </a:rPr>
              <a:t>Để</a:t>
            </a:r>
            <a:r>
              <a:rPr lang="en-US" dirty="0">
                <a:latin typeface="Muli"/>
              </a:rPr>
              <a:t> </a:t>
            </a:r>
            <a:r>
              <a:rPr lang="en-US" dirty="0" err="1">
                <a:latin typeface="Muli"/>
              </a:rPr>
              <a:t>tính</a:t>
            </a:r>
            <a:r>
              <a:rPr lang="en-US" dirty="0">
                <a:latin typeface="Muli"/>
              </a:rPr>
              <a:t> </a:t>
            </a:r>
            <a:r>
              <a:rPr lang="en-US" dirty="0" err="1">
                <a:latin typeface="Muli"/>
              </a:rPr>
              <a:t>giá</a:t>
            </a:r>
            <a:r>
              <a:rPr lang="en-US" dirty="0">
                <a:latin typeface="Muli"/>
              </a:rPr>
              <a:t> </a:t>
            </a:r>
            <a:r>
              <a:rPr lang="en-US" dirty="0" err="1">
                <a:latin typeface="Muli"/>
              </a:rPr>
              <a:t>trị</a:t>
            </a:r>
            <a:r>
              <a:rPr lang="en-US" dirty="0">
                <a:latin typeface="Muli"/>
              </a:rPr>
              <a:t> </a:t>
            </a:r>
            <a:r>
              <a:rPr lang="en-US" dirty="0" err="1">
                <a:latin typeface="Muli"/>
              </a:rPr>
              <a:t>trung</a:t>
            </a:r>
            <a:r>
              <a:rPr lang="en-US" dirty="0">
                <a:latin typeface="Muli"/>
              </a:rPr>
              <a:t> </a:t>
            </a:r>
            <a:r>
              <a:rPr lang="en-US" dirty="0" err="1">
                <a:latin typeface="Muli"/>
              </a:rPr>
              <a:t>bình</a:t>
            </a:r>
            <a:r>
              <a:rPr lang="en-US" dirty="0">
                <a:latin typeface="Muli"/>
              </a:rPr>
              <a:t> </a:t>
            </a:r>
            <a:r>
              <a:rPr lang="en-US" dirty="0" err="1">
                <a:latin typeface="Muli"/>
              </a:rPr>
              <a:t>các</a:t>
            </a:r>
            <a:r>
              <a:rPr lang="en-US" dirty="0">
                <a:latin typeface="Muli"/>
              </a:rPr>
              <a:t> pixel ta </a:t>
            </a:r>
            <a:r>
              <a:rPr lang="en-US" dirty="0" err="1">
                <a:latin typeface="Muli"/>
              </a:rPr>
              <a:t>phải</a:t>
            </a:r>
            <a:r>
              <a:rPr lang="en-US" dirty="0">
                <a:latin typeface="Muli"/>
              </a:rPr>
              <a:t> </a:t>
            </a:r>
            <a:r>
              <a:rPr lang="en-US" dirty="0" err="1">
                <a:latin typeface="Muli"/>
              </a:rPr>
              <a:t>gộp</a:t>
            </a:r>
            <a:r>
              <a:rPr lang="en-US" dirty="0">
                <a:latin typeface="Muli"/>
              </a:rPr>
              <a:t> </a:t>
            </a:r>
            <a:r>
              <a:rPr lang="en-US" dirty="0" err="1">
                <a:latin typeface="Muli"/>
              </a:rPr>
              <a:t>các</a:t>
            </a:r>
            <a:r>
              <a:rPr lang="en-US" dirty="0">
                <a:latin typeface="Muli"/>
              </a:rPr>
              <a:t> </a:t>
            </a:r>
            <a:r>
              <a:rPr lang="en-US" dirty="0" err="1">
                <a:latin typeface="Muli"/>
              </a:rPr>
              <a:t>hình</a:t>
            </a:r>
            <a:r>
              <a:rPr lang="en-US" dirty="0">
                <a:latin typeface="Muli"/>
              </a:rPr>
              <a:t> </a:t>
            </a:r>
            <a:r>
              <a:rPr lang="en-US" dirty="0" err="1">
                <a:latin typeface="Muli"/>
              </a:rPr>
              <a:t>ảnh</a:t>
            </a:r>
            <a:r>
              <a:rPr lang="en-US" dirty="0">
                <a:latin typeface="Muli"/>
              </a:rPr>
              <a:t> </a:t>
            </a:r>
            <a:r>
              <a:rPr lang="en-US" dirty="0" err="1">
                <a:latin typeface="Muli"/>
              </a:rPr>
              <a:t>lại</a:t>
            </a:r>
            <a:r>
              <a:rPr lang="en-US" dirty="0">
                <a:latin typeface="Muli"/>
              </a:rPr>
              <a:t> </a:t>
            </a:r>
            <a:r>
              <a:rPr lang="en-US" dirty="0" err="1">
                <a:latin typeface="Muli"/>
              </a:rPr>
              <a:t>thành</a:t>
            </a:r>
            <a:r>
              <a:rPr lang="en-US" dirty="0">
                <a:latin typeface="Muli"/>
              </a:rPr>
              <a:t> </a:t>
            </a:r>
            <a:r>
              <a:rPr lang="en-US" dirty="0" err="1">
                <a:latin typeface="Muli"/>
              </a:rPr>
              <a:t>một</a:t>
            </a:r>
            <a:r>
              <a:rPr lang="en-US" dirty="0">
                <a:latin typeface="Muli"/>
              </a:rPr>
              <a:t> </a:t>
            </a:r>
            <a:r>
              <a:rPr lang="en-US" dirty="0" err="1">
                <a:latin typeface="Muli"/>
              </a:rPr>
              <a:t>khối</a:t>
            </a:r>
            <a:r>
              <a:rPr lang="en-US" dirty="0">
                <a:latin typeface="Muli"/>
              </a:rPr>
              <a:t> </a:t>
            </a:r>
            <a:r>
              <a:rPr lang="en-US" dirty="0" err="1">
                <a:latin typeface="Muli"/>
              </a:rPr>
              <a:t>và</a:t>
            </a:r>
            <a:r>
              <a:rPr lang="en-US" dirty="0">
                <a:latin typeface="Muli"/>
              </a:rPr>
              <a:t> </a:t>
            </a:r>
            <a:r>
              <a:rPr lang="en-US" dirty="0" err="1">
                <a:latin typeface="Muli"/>
              </a:rPr>
              <a:t>xếp</a:t>
            </a:r>
            <a:r>
              <a:rPr lang="en-US" dirty="0">
                <a:latin typeface="Muli"/>
              </a:rPr>
              <a:t> </a:t>
            </a:r>
            <a:r>
              <a:rPr lang="en-US" dirty="0" err="1">
                <a:latin typeface="Muli"/>
              </a:rPr>
              <a:t>các</a:t>
            </a:r>
            <a:r>
              <a:rPr lang="en-US" dirty="0">
                <a:latin typeface="Muli"/>
              </a:rPr>
              <a:t> pixel </a:t>
            </a:r>
            <a:r>
              <a:rPr lang="en-US" dirty="0" err="1">
                <a:latin typeface="Muli"/>
              </a:rPr>
              <a:t>vào</a:t>
            </a:r>
            <a:r>
              <a:rPr lang="en-US" dirty="0">
                <a:latin typeface="Muli"/>
              </a:rPr>
              <a:t> </a:t>
            </a:r>
            <a:r>
              <a:rPr lang="en-US" dirty="0" err="1">
                <a:latin typeface="Muli"/>
              </a:rPr>
              <a:t>cùng</a:t>
            </a:r>
            <a:r>
              <a:rPr lang="en-US" dirty="0">
                <a:latin typeface="Muli"/>
              </a:rPr>
              <a:t> 1 </a:t>
            </a:r>
            <a:r>
              <a:rPr lang="en-US" dirty="0" err="1">
                <a:latin typeface="Muli"/>
              </a:rPr>
              <a:t>trục</a:t>
            </a:r>
            <a:r>
              <a:rPr lang="en-US" dirty="0">
                <a:latin typeface="Muli"/>
              </a:rPr>
              <a:t>. Ta </a:t>
            </a:r>
            <a:r>
              <a:rPr lang="en-US" dirty="0" err="1">
                <a:latin typeface="Muli"/>
              </a:rPr>
              <a:t>chuyển</a:t>
            </a:r>
            <a:r>
              <a:rPr lang="en-US" dirty="0">
                <a:latin typeface="Muli"/>
              </a:rPr>
              <a:t> </a:t>
            </a:r>
            <a:r>
              <a:rPr lang="en-US" dirty="0" err="1">
                <a:latin typeface="Muli"/>
              </a:rPr>
              <a:t>các</a:t>
            </a:r>
            <a:r>
              <a:rPr lang="en-US" dirty="0">
                <a:latin typeface="Muli"/>
              </a:rPr>
              <a:t> </a:t>
            </a:r>
            <a:r>
              <a:rPr lang="en-US" dirty="0" err="1">
                <a:latin typeface="Muli"/>
              </a:rPr>
              <a:t>ảnh</a:t>
            </a:r>
            <a:r>
              <a:rPr lang="en-US" dirty="0">
                <a:latin typeface="Muli"/>
              </a:rPr>
              <a:t> </a:t>
            </a:r>
            <a:r>
              <a:rPr lang="en-US" dirty="0" err="1">
                <a:latin typeface="Muli"/>
              </a:rPr>
              <a:t>thành</a:t>
            </a:r>
            <a:r>
              <a:rPr lang="en-US" dirty="0">
                <a:latin typeface="Muli"/>
              </a:rPr>
              <a:t> </a:t>
            </a:r>
            <a:r>
              <a:rPr lang="en-US" dirty="0" err="1">
                <a:latin typeface="Muli"/>
              </a:rPr>
              <a:t>những</a:t>
            </a:r>
            <a:r>
              <a:rPr lang="en-US" dirty="0">
                <a:latin typeface="Muli"/>
              </a:rPr>
              <a:t> tensor </a:t>
            </a:r>
            <a:r>
              <a:rPr lang="en-US" dirty="0" err="1">
                <a:latin typeface="Muli"/>
              </a:rPr>
              <a:t>riêng</a:t>
            </a:r>
            <a:r>
              <a:rPr lang="en-US" dirty="0">
                <a:latin typeface="Muli"/>
              </a:rPr>
              <a:t> </a:t>
            </a:r>
            <a:r>
              <a:rPr lang="en-US" dirty="0" err="1">
                <a:latin typeface="Muli"/>
              </a:rPr>
              <a:t>lẽ</a:t>
            </a:r>
            <a:r>
              <a:rPr lang="en-US" dirty="0">
                <a:latin typeface="Muli"/>
              </a:rPr>
              <a:t>, </a:t>
            </a:r>
            <a:r>
              <a:rPr lang="en-US" dirty="0" err="1">
                <a:latin typeface="Muli"/>
              </a:rPr>
              <a:t>tiếp</a:t>
            </a:r>
            <a:r>
              <a:rPr lang="en-US" dirty="0">
                <a:latin typeface="Muli"/>
              </a:rPr>
              <a:t> </a:t>
            </a:r>
            <a:r>
              <a:rPr lang="en-US" dirty="0" err="1">
                <a:latin typeface="Muli"/>
              </a:rPr>
              <a:t>theo</a:t>
            </a:r>
            <a:r>
              <a:rPr lang="en-US" dirty="0">
                <a:latin typeface="Muli"/>
              </a:rPr>
              <a:t> </a:t>
            </a:r>
            <a:r>
              <a:rPr lang="en-US" dirty="0" err="1">
                <a:latin typeface="Muli"/>
              </a:rPr>
              <a:t>chỉ</a:t>
            </a:r>
            <a:r>
              <a:rPr lang="en-US" dirty="0">
                <a:latin typeface="Muli"/>
              </a:rPr>
              <a:t> </a:t>
            </a:r>
            <a:r>
              <a:rPr lang="en-US" dirty="0" err="1">
                <a:latin typeface="Muli"/>
              </a:rPr>
              <a:t>cần</a:t>
            </a:r>
            <a:r>
              <a:rPr lang="en-US" dirty="0">
                <a:latin typeface="Muli"/>
              </a:rPr>
              <a:t> </a:t>
            </a:r>
            <a:r>
              <a:rPr lang="en-US" dirty="0" err="1">
                <a:latin typeface="Muli"/>
              </a:rPr>
              <a:t>xếp</a:t>
            </a:r>
            <a:r>
              <a:rPr lang="en-US" dirty="0">
                <a:latin typeface="Muli"/>
              </a:rPr>
              <a:t> </a:t>
            </a:r>
            <a:r>
              <a:rPr lang="en-US" dirty="0" err="1">
                <a:latin typeface="Muli"/>
              </a:rPr>
              <a:t>các</a:t>
            </a:r>
            <a:r>
              <a:rPr lang="en-US" dirty="0">
                <a:latin typeface="Muli"/>
              </a:rPr>
              <a:t> tensor </a:t>
            </a:r>
            <a:r>
              <a:rPr lang="en-US" dirty="0" err="1">
                <a:latin typeface="Muli"/>
              </a:rPr>
              <a:t>này</a:t>
            </a:r>
            <a:r>
              <a:rPr lang="en-US" dirty="0">
                <a:latin typeface="Muli"/>
              </a:rPr>
              <a:t> </a:t>
            </a:r>
            <a:r>
              <a:rPr lang="en-US" dirty="0" err="1">
                <a:latin typeface="Muli"/>
              </a:rPr>
              <a:t>chồng</a:t>
            </a:r>
            <a:r>
              <a:rPr lang="en-US" dirty="0">
                <a:latin typeface="Muli"/>
              </a:rPr>
              <a:t> </a:t>
            </a:r>
            <a:r>
              <a:rPr lang="en-US" dirty="0" err="1">
                <a:latin typeface="Muli"/>
              </a:rPr>
              <a:t>lên</a:t>
            </a:r>
            <a:r>
              <a:rPr lang="en-US" dirty="0">
                <a:latin typeface="Muli"/>
              </a:rPr>
              <a:t> </a:t>
            </a:r>
            <a:r>
              <a:rPr lang="en-US" dirty="0" err="1">
                <a:latin typeface="Muli"/>
              </a:rPr>
              <a:t>nhau</a:t>
            </a:r>
            <a:r>
              <a:rPr lang="en-US" dirty="0">
                <a:latin typeface="Muli"/>
              </a:rPr>
              <a:t> </a:t>
            </a:r>
            <a:r>
              <a:rPr lang="en-US" dirty="0" err="1">
                <a:latin typeface="Muli"/>
              </a:rPr>
              <a:t>tạo</a:t>
            </a:r>
            <a:r>
              <a:rPr lang="en-US" dirty="0">
                <a:latin typeface="Muli"/>
              </a:rPr>
              <a:t> </a:t>
            </a:r>
            <a:r>
              <a:rPr lang="en-US" dirty="0" err="1">
                <a:latin typeface="Muli"/>
              </a:rPr>
              <a:t>thành</a:t>
            </a:r>
            <a:r>
              <a:rPr lang="en-US" dirty="0">
                <a:latin typeface="Muli"/>
              </a:rPr>
              <a:t> </a:t>
            </a:r>
            <a:r>
              <a:rPr lang="en-US" dirty="0" err="1">
                <a:latin typeface="Muli"/>
              </a:rPr>
              <a:t>các</a:t>
            </a:r>
            <a:r>
              <a:rPr lang="en-US" dirty="0">
                <a:latin typeface="Muli"/>
              </a:rPr>
              <a:t> tensor </a:t>
            </a:r>
            <a:r>
              <a:rPr lang="en-US" dirty="0" err="1">
                <a:latin typeface="Muli"/>
              </a:rPr>
              <a:t>bậc</a:t>
            </a:r>
            <a:r>
              <a:rPr lang="en-US" dirty="0">
                <a:latin typeface="Muli"/>
              </a:rPr>
              <a:t> 3.</a:t>
            </a:r>
            <a:endParaRPr lang="en-US" sz="1400" dirty="0">
              <a:latin typeface="Muli"/>
            </a:endParaRPr>
          </a:p>
        </p:txBody>
      </p:sp>
      <p:sp>
        <p:nvSpPr>
          <p:cNvPr id="19" name="TextBox 18">
            <a:extLst>
              <a:ext uri="{FF2B5EF4-FFF2-40B4-BE49-F238E27FC236}">
                <a16:creationId xmlns:a16="http://schemas.microsoft.com/office/drawing/2014/main" id="{FBE16C15-AE2C-4182-B782-133227779406}"/>
              </a:ext>
            </a:extLst>
          </p:cNvPr>
          <p:cNvSpPr txBox="1"/>
          <p:nvPr/>
        </p:nvSpPr>
        <p:spPr>
          <a:xfrm>
            <a:off x="481167" y="2386758"/>
            <a:ext cx="4575686" cy="830997"/>
          </a:xfrm>
          <a:prstGeom prst="rect">
            <a:avLst/>
          </a:prstGeom>
          <a:noFill/>
        </p:spPr>
        <p:txBody>
          <a:bodyPr wrap="square">
            <a:spAutoFit/>
          </a:bodyPr>
          <a:lstStyle/>
          <a:p>
            <a:r>
              <a:rPr lang="en-US" sz="1200" b="0" i="0" dirty="0" err="1">
                <a:solidFill>
                  <a:srgbClr val="000088"/>
                </a:solidFill>
                <a:effectLst/>
                <a:latin typeface="CourierNewPSMT"/>
              </a:rPr>
              <a:t>seven_tensors</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000088"/>
                </a:solidFill>
                <a:effectLst/>
                <a:latin typeface="CourierNewPSMT"/>
              </a:rPr>
              <a:t>tensor</a:t>
            </a:r>
            <a:r>
              <a:rPr lang="en-US" sz="1200" b="0" i="0" dirty="0">
                <a:solidFill>
                  <a:srgbClr val="000000"/>
                </a:solidFill>
                <a:effectLst/>
                <a:latin typeface="CourierNewPSMT"/>
              </a:rPr>
              <a:t>(</a:t>
            </a:r>
            <a:r>
              <a:rPr lang="en-US" sz="1200" b="0" i="0" dirty="0" err="1">
                <a:solidFill>
                  <a:srgbClr val="000088"/>
                </a:solidFill>
                <a:effectLst/>
                <a:latin typeface="CourierNewPSMT"/>
              </a:rPr>
              <a:t>Image</a:t>
            </a:r>
            <a:r>
              <a:rPr lang="en-US" sz="1200" b="0" i="0" dirty="0" err="1">
                <a:solidFill>
                  <a:srgbClr val="555555"/>
                </a:solidFill>
                <a:effectLst/>
                <a:latin typeface="CourierNewPSMT"/>
              </a:rPr>
              <a:t>.</a:t>
            </a:r>
            <a:r>
              <a:rPr lang="en-US" sz="1200" b="0" i="0" dirty="0" err="1">
                <a:solidFill>
                  <a:srgbClr val="000088"/>
                </a:solidFill>
                <a:effectLst/>
                <a:latin typeface="CourierNewPSMT"/>
              </a:rPr>
              <a:t>open</a:t>
            </a:r>
            <a:r>
              <a:rPr lang="en-US" sz="1200" b="0" i="0" dirty="0">
                <a:solidFill>
                  <a:srgbClr val="000000"/>
                </a:solidFill>
                <a:effectLst/>
                <a:latin typeface="CourierNewPSMT"/>
              </a:rPr>
              <a:t>(</a:t>
            </a:r>
            <a:r>
              <a:rPr lang="en-US" sz="1200" b="0" i="0" dirty="0">
                <a:solidFill>
                  <a:srgbClr val="000088"/>
                </a:solidFill>
                <a:effectLst/>
                <a:latin typeface="CourierNewPSMT"/>
              </a:rPr>
              <a:t>o</a:t>
            </a:r>
            <a:r>
              <a:rPr lang="en-US" sz="1200" b="0" i="0" dirty="0">
                <a:solidFill>
                  <a:srgbClr val="000000"/>
                </a:solidFill>
                <a:effectLst/>
                <a:latin typeface="CourierNewPSMT"/>
              </a:rPr>
              <a:t>)) </a:t>
            </a:r>
          </a:p>
          <a:p>
            <a:r>
              <a:rPr lang="en-US" sz="1200" dirty="0">
                <a:latin typeface="CourierNewPSMT"/>
              </a:rPr>
              <a:t>			</a:t>
            </a:r>
            <a:r>
              <a:rPr lang="en-US" sz="1200" b="1" i="0" dirty="0">
                <a:solidFill>
                  <a:srgbClr val="006699"/>
                </a:solidFill>
                <a:effectLst/>
                <a:latin typeface="CourierNewPS-BoldMT"/>
              </a:rPr>
              <a:t>for </a:t>
            </a:r>
            <a:r>
              <a:rPr lang="en-US" sz="1200" b="0" i="0" dirty="0">
                <a:solidFill>
                  <a:srgbClr val="000088"/>
                </a:solidFill>
                <a:effectLst/>
                <a:latin typeface="CourierNewPSMT"/>
              </a:rPr>
              <a:t>o </a:t>
            </a:r>
            <a:r>
              <a:rPr lang="en-US" sz="1200" b="1" i="0" dirty="0">
                <a:solidFill>
                  <a:srgbClr val="000000"/>
                </a:solidFill>
                <a:effectLst/>
                <a:latin typeface="CourierNewPS-BoldMT"/>
              </a:rPr>
              <a:t>in </a:t>
            </a:r>
            <a:r>
              <a:rPr lang="en-US" sz="1200" b="0" i="0" dirty="0">
                <a:solidFill>
                  <a:srgbClr val="000088"/>
                </a:solidFill>
                <a:effectLst/>
                <a:latin typeface="CourierNewPSMT"/>
              </a:rPr>
              <a:t>sevens</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three_tensors</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000088"/>
                </a:solidFill>
                <a:effectLst/>
                <a:latin typeface="CourierNewPSMT"/>
              </a:rPr>
              <a:t>tensor</a:t>
            </a:r>
            <a:r>
              <a:rPr lang="en-US" sz="1200" b="0" i="0" dirty="0">
                <a:solidFill>
                  <a:srgbClr val="000000"/>
                </a:solidFill>
                <a:effectLst/>
                <a:latin typeface="CourierNewPSMT"/>
              </a:rPr>
              <a:t>(</a:t>
            </a:r>
            <a:r>
              <a:rPr lang="en-US" sz="1200" b="0" i="0" dirty="0" err="1">
                <a:solidFill>
                  <a:srgbClr val="000088"/>
                </a:solidFill>
                <a:effectLst/>
                <a:latin typeface="CourierNewPSMT"/>
              </a:rPr>
              <a:t>Image</a:t>
            </a:r>
            <a:r>
              <a:rPr lang="en-US" sz="1200" b="0" i="0" dirty="0" err="1">
                <a:solidFill>
                  <a:srgbClr val="555555"/>
                </a:solidFill>
                <a:effectLst/>
                <a:latin typeface="CourierNewPSMT"/>
              </a:rPr>
              <a:t>.</a:t>
            </a:r>
            <a:r>
              <a:rPr lang="en-US" sz="1200" b="0" i="0" dirty="0" err="1">
                <a:solidFill>
                  <a:srgbClr val="000088"/>
                </a:solidFill>
                <a:effectLst/>
                <a:latin typeface="CourierNewPSMT"/>
              </a:rPr>
              <a:t>open</a:t>
            </a:r>
            <a:r>
              <a:rPr lang="en-US" sz="1200" b="0" i="0" dirty="0">
                <a:solidFill>
                  <a:srgbClr val="000000"/>
                </a:solidFill>
                <a:effectLst/>
                <a:latin typeface="CourierNewPSMT"/>
              </a:rPr>
              <a:t>(</a:t>
            </a:r>
            <a:r>
              <a:rPr lang="en-US" sz="1200" b="0" i="0" dirty="0">
                <a:solidFill>
                  <a:srgbClr val="000088"/>
                </a:solidFill>
                <a:effectLst/>
                <a:latin typeface="CourierNewPSMT"/>
              </a:rPr>
              <a:t>o</a:t>
            </a:r>
            <a:r>
              <a:rPr lang="en-US" sz="1200" b="0" i="0" dirty="0">
                <a:solidFill>
                  <a:srgbClr val="000000"/>
                </a:solidFill>
                <a:effectLst/>
                <a:latin typeface="CourierNewPSMT"/>
              </a:rPr>
              <a:t>)) </a:t>
            </a:r>
          </a:p>
          <a:p>
            <a:r>
              <a:rPr lang="en-US" sz="1200" dirty="0">
                <a:latin typeface="CourierNewPSMT"/>
              </a:rPr>
              <a:t>			</a:t>
            </a:r>
            <a:r>
              <a:rPr lang="en-US" sz="1200" b="1" i="0" dirty="0">
                <a:solidFill>
                  <a:srgbClr val="006699"/>
                </a:solidFill>
                <a:effectLst/>
                <a:latin typeface="CourierNewPS-BoldMT"/>
              </a:rPr>
              <a:t>for </a:t>
            </a:r>
            <a:r>
              <a:rPr lang="en-US" sz="1200" b="0" i="0" dirty="0">
                <a:solidFill>
                  <a:srgbClr val="000088"/>
                </a:solidFill>
                <a:effectLst/>
                <a:latin typeface="CourierNewPSMT"/>
              </a:rPr>
              <a:t>o </a:t>
            </a:r>
            <a:r>
              <a:rPr lang="en-US" sz="1200" b="1" i="0" dirty="0">
                <a:solidFill>
                  <a:srgbClr val="000000"/>
                </a:solidFill>
                <a:effectLst/>
                <a:latin typeface="CourierNewPS-BoldMT"/>
              </a:rPr>
              <a:t>in </a:t>
            </a:r>
            <a:r>
              <a:rPr lang="en-US" sz="1200" b="0" i="0" dirty="0">
                <a:solidFill>
                  <a:srgbClr val="000088"/>
                </a:solidFill>
                <a:effectLst/>
                <a:latin typeface="CourierNewPSMT"/>
              </a:rPr>
              <a:t>threes</a:t>
            </a:r>
            <a:r>
              <a:rPr lang="en-US" sz="1200" b="0" i="0" dirty="0">
                <a:solidFill>
                  <a:srgbClr val="000000"/>
                </a:solidFill>
                <a:effectLst/>
                <a:latin typeface="CourierNewPSMT"/>
              </a:rPr>
              <a:t>]</a:t>
            </a:r>
            <a:endParaRPr lang="en-US" sz="1200" dirty="0"/>
          </a:p>
        </p:txBody>
      </p:sp>
      <p:sp>
        <p:nvSpPr>
          <p:cNvPr id="21" name="TextBox 20">
            <a:extLst>
              <a:ext uri="{FF2B5EF4-FFF2-40B4-BE49-F238E27FC236}">
                <a16:creationId xmlns:a16="http://schemas.microsoft.com/office/drawing/2014/main" id="{3243A74C-06D3-4CF9-B7F2-73D6BF61C61C}"/>
              </a:ext>
            </a:extLst>
          </p:cNvPr>
          <p:cNvSpPr txBox="1"/>
          <p:nvPr/>
        </p:nvSpPr>
        <p:spPr>
          <a:xfrm>
            <a:off x="481167" y="3174884"/>
            <a:ext cx="5598351" cy="646331"/>
          </a:xfrm>
          <a:prstGeom prst="rect">
            <a:avLst/>
          </a:prstGeom>
          <a:noFill/>
        </p:spPr>
        <p:txBody>
          <a:bodyPr wrap="square">
            <a:spAutoFit/>
          </a:bodyPr>
          <a:lstStyle/>
          <a:p>
            <a:r>
              <a:rPr lang="en-US" sz="1200" b="0" i="0" dirty="0" err="1">
                <a:solidFill>
                  <a:srgbClr val="000088"/>
                </a:solidFill>
                <a:effectLst/>
                <a:latin typeface="CourierNewPSMT"/>
              </a:rPr>
              <a:t>stacked_sevens</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torch</a:t>
            </a:r>
            <a:r>
              <a:rPr lang="en-US" sz="1200" b="0" i="0" dirty="0" err="1">
                <a:solidFill>
                  <a:srgbClr val="555555"/>
                </a:solidFill>
                <a:effectLst/>
                <a:latin typeface="CourierNewPSMT"/>
              </a:rPr>
              <a:t>.</a:t>
            </a:r>
            <a:r>
              <a:rPr lang="en-US" sz="1200" b="0" i="0" dirty="0" err="1">
                <a:solidFill>
                  <a:srgbClr val="000088"/>
                </a:solidFill>
                <a:effectLst/>
                <a:latin typeface="CourierNewPSMT"/>
              </a:rPr>
              <a:t>stack</a:t>
            </a:r>
            <a:r>
              <a:rPr lang="en-US" sz="1200" b="0" i="0" dirty="0">
                <a:solidFill>
                  <a:srgbClr val="000000"/>
                </a:solidFill>
                <a:effectLst/>
                <a:latin typeface="CourierNewPSMT"/>
              </a:rPr>
              <a:t>(</a:t>
            </a:r>
            <a:r>
              <a:rPr lang="en-US" sz="1200" b="0" i="0" dirty="0" err="1">
                <a:solidFill>
                  <a:srgbClr val="000088"/>
                </a:solidFill>
                <a:effectLst/>
                <a:latin typeface="CourierNewPSMT"/>
              </a:rPr>
              <a:t>seven_tensors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float</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255</a:t>
            </a:r>
            <a:br>
              <a:rPr lang="en-US" sz="1200" b="0" i="0" dirty="0">
                <a:solidFill>
                  <a:srgbClr val="FF6600"/>
                </a:solidFill>
                <a:effectLst/>
                <a:latin typeface="CourierNewPSMT"/>
              </a:rPr>
            </a:br>
            <a:r>
              <a:rPr lang="en-US" sz="1200" b="0" i="0" dirty="0" err="1">
                <a:solidFill>
                  <a:srgbClr val="000088"/>
                </a:solidFill>
                <a:effectLst/>
                <a:latin typeface="CourierNewPSMT"/>
              </a:rPr>
              <a:t>stacked_threes</a:t>
            </a:r>
            <a:r>
              <a:rPr lang="en-US" sz="1200" b="0" i="0" dirty="0">
                <a:solidFill>
                  <a:srgbClr val="000088"/>
                </a:solidFill>
                <a:effectLst/>
                <a:latin typeface="CourierNewPSMT"/>
              </a:rPr>
              <a:t> </a:t>
            </a:r>
            <a:r>
              <a:rPr lang="en-US" sz="1200" b="0" i="0" dirty="0">
                <a:solidFill>
                  <a:srgbClr val="555555"/>
                </a:solidFill>
                <a:effectLst/>
                <a:latin typeface="CourierNewPSMT"/>
              </a:rPr>
              <a:t>= </a:t>
            </a:r>
            <a:r>
              <a:rPr lang="en-US" sz="1200" b="0" i="0" dirty="0" err="1">
                <a:solidFill>
                  <a:srgbClr val="000088"/>
                </a:solidFill>
                <a:effectLst/>
                <a:latin typeface="CourierNewPSMT"/>
              </a:rPr>
              <a:t>torch</a:t>
            </a:r>
            <a:r>
              <a:rPr lang="en-US" sz="1200" b="0" i="0" dirty="0" err="1">
                <a:solidFill>
                  <a:srgbClr val="555555"/>
                </a:solidFill>
                <a:effectLst/>
                <a:latin typeface="CourierNewPSMT"/>
              </a:rPr>
              <a:t>.</a:t>
            </a:r>
            <a:r>
              <a:rPr lang="en-US" sz="1200" b="0" i="0" dirty="0" err="1">
                <a:solidFill>
                  <a:srgbClr val="000088"/>
                </a:solidFill>
                <a:effectLst/>
                <a:latin typeface="CourierNewPSMT"/>
              </a:rPr>
              <a:t>stack</a:t>
            </a:r>
            <a:r>
              <a:rPr lang="en-US" sz="1200" b="0" i="0" dirty="0">
                <a:solidFill>
                  <a:srgbClr val="000000"/>
                </a:solidFill>
                <a:effectLst/>
                <a:latin typeface="CourierNewPSMT"/>
              </a:rPr>
              <a:t>(</a:t>
            </a:r>
            <a:r>
              <a:rPr lang="en-US" sz="1200" b="0" i="0" dirty="0" err="1">
                <a:solidFill>
                  <a:srgbClr val="000088"/>
                </a:solidFill>
                <a:effectLst/>
                <a:latin typeface="CourierNewPSMT"/>
              </a:rPr>
              <a:t>three_tensors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float</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255</a:t>
            </a:r>
            <a:br>
              <a:rPr lang="en-US" sz="1200" b="0" i="0" dirty="0">
                <a:solidFill>
                  <a:srgbClr val="FF6600"/>
                </a:solidFill>
                <a:effectLst/>
                <a:latin typeface="CourierNewPSMT"/>
              </a:rPr>
            </a:br>
            <a:r>
              <a:rPr lang="en-US" sz="1200" b="0" i="0" dirty="0" err="1">
                <a:solidFill>
                  <a:srgbClr val="000088"/>
                </a:solidFill>
                <a:effectLst/>
                <a:latin typeface="CourierNewPSMT"/>
              </a:rPr>
              <a:t>stacked_threes</a:t>
            </a:r>
            <a:r>
              <a:rPr lang="en-US" sz="1200" b="0" i="0" dirty="0" err="1">
                <a:solidFill>
                  <a:srgbClr val="555555"/>
                </a:solidFill>
                <a:effectLst/>
                <a:latin typeface="CourierNewPSMT"/>
              </a:rPr>
              <a:t>.</a:t>
            </a:r>
            <a:r>
              <a:rPr lang="en-US" sz="1200" b="0" i="0" dirty="0" err="1">
                <a:solidFill>
                  <a:srgbClr val="000088"/>
                </a:solidFill>
                <a:effectLst/>
                <a:latin typeface="CourierNewPSMT"/>
              </a:rPr>
              <a:t>shape</a:t>
            </a:r>
            <a:endParaRPr lang="en-US" sz="1200" dirty="0"/>
          </a:p>
        </p:txBody>
      </p:sp>
      <p:pic>
        <p:nvPicPr>
          <p:cNvPr id="22" name="Picture 21">
            <a:extLst>
              <a:ext uri="{FF2B5EF4-FFF2-40B4-BE49-F238E27FC236}">
                <a16:creationId xmlns:a16="http://schemas.microsoft.com/office/drawing/2014/main" id="{9B549C21-BDED-4A59-A36D-CEA69EC5DFC8}"/>
              </a:ext>
            </a:extLst>
          </p:cNvPr>
          <p:cNvPicPr>
            <a:picLocks noChangeAspect="1"/>
          </p:cNvPicPr>
          <p:nvPr/>
        </p:nvPicPr>
        <p:blipFill>
          <a:blip r:embed="rId3"/>
          <a:stretch>
            <a:fillRect/>
          </a:stretch>
        </p:blipFill>
        <p:spPr>
          <a:xfrm>
            <a:off x="5557893" y="1281705"/>
            <a:ext cx="2996931" cy="1726546"/>
          </a:xfrm>
          <a:prstGeom prst="rect">
            <a:avLst/>
          </a:prstGeom>
        </p:spPr>
      </p:pic>
      <p:sp>
        <p:nvSpPr>
          <p:cNvPr id="25" name="TextBox 24">
            <a:extLst>
              <a:ext uri="{FF2B5EF4-FFF2-40B4-BE49-F238E27FC236}">
                <a16:creationId xmlns:a16="http://schemas.microsoft.com/office/drawing/2014/main" id="{444032FA-9E24-460F-9445-335AE4621330}"/>
              </a:ext>
            </a:extLst>
          </p:cNvPr>
          <p:cNvSpPr txBox="1"/>
          <p:nvPr/>
        </p:nvSpPr>
        <p:spPr>
          <a:xfrm>
            <a:off x="481167" y="3821215"/>
            <a:ext cx="4575686" cy="261610"/>
          </a:xfrm>
          <a:prstGeom prst="rect">
            <a:avLst/>
          </a:prstGeom>
          <a:noFill/>
        </p:spPr>
        <p:txBody>
          <a:bodyPr wrap="square">
            <a:spAutoFit/>
          </a:bodyPr>
          <a:lstStyle/>
          <a:p>
            <a:r>
              <a:rPr lang="en-US" sz="1100" b="0" i="0" dirty="0" err="1">
                <a:solidFill>
                  <a:srgbClr val="404040"/>
                </a:solidFill>
                <a:effectLst/>
                <a:latin typeface="CourierNewPSMT"/>
              </a:rPr>
              <a:t>torch.Size</a:t>
            </a:r>
            <a:r>
              <a:rPr lang="en-US" sz="1100" b="0" i="0" dirty="0">
                <a:solidFill>
                  <a:srgbClr val="404040"/>
                </a:solidFill>
                <a:effectLst/>
                <a:latin typeface="CourierNewPSMT"/>
              </a:rPr>
              <a:t>([6131, 28, 28])</a:t>
            </a:r>
            <a:r>
              <a:rPr lang="en-US" sz="1100" dirty="0"/>
              <a:t> </a:t>
            </a:r>
          </a:p>
        </p:txBody>
      </p:sp>
      <p:sp>
        <p:nvSpPr>
          <p:cNvPr id="27" name="TextBox 26">
            <a:extLst>
              <a:ext uri="{FF2B5EF4-FFF2-40B4-BE49-F238E27FC236}">
                <a16:creationId xmlns:a16="http://schemas.microsoft.com/office/drawing/2014/main" id="{74F21172-DA2D-4012-85EE-6BF74719D331}"/>
              </a:ext>
            </a:extLst>
          </p:cNvPr>
          <p:cNvSpPr txBox="1"/>
          <p:nvPr/>
        </p:nvSpPr>
        <p:spPr>
          <a:xfrm>
            <a:off x="6135903" y="3600217"/>
            <a:ext cx="3564743" cy="738664"/>
          </a:xfrm>
          <a:prstGeom prst="rect">
            <a:avLst/>
          </a:prstGeom>
          <a:noFill/>
        </p:spPr>
        <p:txBody>
          <a:bodyPr wrap="square">
            <a:spAutoFit/>
          </a:bodyPr>
          <a:lstStyle/>
          <a:p>
            <a:pPr algn="just"/>
            <a:r>
              <a:rPr lang="vi-VN" sz="1400" dirty="0">
                <a:solidFill>
                  <a:srgbClr val="000088"/>
                </a:solidFill>
                <a:latin typeface="Muli"/>
              </a:rPr>
              <a:t>rank</a:t>
            </a:r>
            <a:r>
              <a:rPr lang="vi-VN" sz="1400" dirty="0">
                <a:latin typeface="Muli"/>
              </a:rPr>
              <a:t> là số trục hoặc </a:t>
            </a:r>
            <a:r>
              <a:rPr lang="en-US" dirty="0" err="1">
                <a:latin typeface="Muli"/>
              </a:rPr>
              <a:t>chiều</a:t>
            </a:r>
            <a:r>
              <a:rPr lang="vi-VN" sz="1400" dirty="0">
                <a:latin typeface="Muli"/>
              </a:rPr>
              <a:t> </a:t>
            </a:r>
            <a:endParaRPr lang="en-US" sz="1400" dirty="0">
              <a:latin typeface="Muli"/>
            </a:endParaRPr>
          </a:p>
          <a:p>
            <a:pPr algn="just"/>
            <a:r>
              <a:rPr lang="en-US" sz="1400" dirty="0">
                <a:solidFill>
                  <a:srgbClr val="000088"/>
                </a:solidFill>
                <a:latin typeface="Muli"/>
              </a:rPr>
              <a:t>shape</a:t>
            </a:r>
            <a:r>
              <a:rPr lang="en-US" sz="1400" dirty="0">
                <a:latin typeface="Muli"/>
              </a:rPr>
              <a:t> </a:t>
            </a:r>
            <a:r>
              <a:rPr lang="vi-VN" sz="1400" dirty="0">
                <a:latin typeface="Muli"/>
              </a:rPr>
              <a:t>là kích thước của mỗi trục</a:t>
            </a:r>
            <a:endParaRPr lang="en-US" sz="1400" dirty="0">
              <a:latin typeface="Muli"/>
            </a:endParaRPr>
          </a:p>
          <a:p>
            <a:pPr algn="just"/>
            <a:r>
              <a:rPr lang="en-US" sz="1400" dirty="0">
                <a:solidFill>
                  <a:srgbClr val="000088"/>
                </a:solidFill>
                <a:latin typeface="Muli"/>
              </a:rPr>
              <a:t>Length</a:t>
            </a:r>
            <a:r>
              <a:rPr lang="en-US" sz="1400" dirty="0">
                <a:latin typeface="Muli"/>
              </a:rPr>
              <a:t> </a:t>
            </a:r>
            <a:r>
              <a:rPr lang="en-US" sz="1400" dirty="0" err="1">
                <a:latin typeface="Muli"/>
              </a:rPr>
              <a:t>của</a:t>
            </a:r>
            <a:r>
              <a:rPr lang="en-US" sz="1400" dirty="0">
                <a:latin typeface="Muli"/>
              </a:rPr>
              <a:t> </a:t>
            </a:r>
            <a:r>
              <a:rPr lang="en-US" sz="1400" dirty="0" err="1">
                <a:latin typeface="Muli"/>
              </a:rPr>
              <a:t>tensor’shape</a:t>
            </a:r>
            <a:r>
              <a:rPr lang="en-US" sz="1400" dirty="0">
                <a:latin typeface="Muli"/>
              </a:rPr>
              <a:t> </a:t>
            </a:r>
            <a:r>
              <a:rPr lang="en-US" sz="1400" dirty="0" err="1">
                <a:latin typeface="Muli"/>
              </a:rPr>
              <a:t>là</a:t>
            </a:r>
            <a:r>
              <a:rPr lang="en-US" sz="1400" dirty="0">
                <a:latin typeface="Muli"/>
              </a:rPr>
              <a:t> </a:t>
            </a:r>
            <a:r>
              <a:rPr lang="en-US" sz="1400" dirty="0">
                <a:solidFill>
                  <a:srgbClr val="000088"/>
                </a:solidFill>
                <a:latin typeface="Muli"/>
              </a:rPr>
              <a:t>rank</a:t>
            </a:r>
            <a:endParaRPr lang="en-US" sz="1400" dirty="0">
              <a:latin typeface="Muli"/>
            </a:endParaRPr>
          </a:p>
        </p:txBody>
      </p:sp>
      <p:sp>
        <p:nvSpPr>
          <p:cNvPr id="29" name="TextBox 28">
            <a:extLst>
              <a:ext uri="{FF2B5EF4-FFF2-40B4-BE49-F238E27FC236}">
                <a16:creationId xmlns:a16="http://schemas.microsoft.com/office/drawing/2014/main" id="{C1A8CF6C-5F2F-455D-825A-E8F138B12899}"/>
              </a:ext>
            </a:extLst>
          </p:cNvPr>
          <p:cNvSpPr txBox="1"/>
          <p:nvPr/>
        </p:nvSpPr>
        <p:spPr>
          <a:xfrm>
            <a:off x="6079518" y="3160941"/>
            <a:ext cx="4870654" cy="461665"/>
          </a:xfrm>
          <a:prstGeom prst="rect">
            <a:avLst/>
          </a:prstGeom>
          <a:noFill/>
        </p:spPr>
        <p:txBody>
          <a:bodyPr wrap="square">
            <a:spAutoFit/>
          </a:bodyPr>
          <a:lstStyle/>
          <a:p>
            <a:r>
              <a:rPr lang="en-US" sz="1200" b="0" i="0" dirty="0" err="1">
                <a:solidFill>
                  <a:srgbClr val="336666"/>
                </a:solidFill>
                <a:effectLst/>
                <a:latin typeface="CourierNewPSMT"/>
              </a:rPr>
              <a:t>len</a:t>
            </a:r>
            <a:r>
              <a:rPr lang="en-US" sz="1200" b="0" i="0" dirty="0">
                <a:solidFill>
                  <a:srgbClr val="000000"/>
                </a:solidFill>
                <a:effectLst/>
                <a:latin typeface="CourierNewPSMT"/>
              </a:rPr>
              <a:t>(</a:t>
            </a:r>
            <a:r>
              <a:rPr lang="en-US" sz="1200" b="0" i="0" dirty="0" err="1">
                <a:solidFill>
                  <a:srgbClr val="000088"/>
                </a:solidFill>
                <a:effectLst/>
                <a:latin typeface="CourierNewPSMT"/>
              </a:rPr>
              <a:t>stacked_threes</a:t>
            </a:r>
            <a:r>
              <a:rPr lang="en-US" sz="1200" b="0" i="0" dirty="0" err="1">
                <a:solidFill>
                  <a:srgbClr val="555555"/>
                </a:solidFill>
                <a:effectLst/>
                <a:latin typeface="CourierNewPSMT"/>
              </a:rPr>
              <a:t>.</a:t>
            </a:r>
            <a:r>
              <a:rPr lang="en-US" sz="1200" b="0" i="0" dirty="0" err="1">
                <a:solidFill>
                  <a:srgbClr val="000088"/>
                </a:solidFill>
                <a:effectLst/>
                <a:latin typeface="CourierNewPSMT"/>
              </a:rPr>
              <a:t>shape</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404040"/>
                </a:solidFill>
                <a:effectLst/>
                <a:latin typeface="CourierNewPSMT"/>
              </a:rPr>
              <a:t>3</a:t>
            </a:r>
            <a:r>
              <a:rPr lang="en-US" sz="1200" dirty="0"/>
              <a:t> </a:t>
            </a:r>
          </a:p>
        </p:txBody>
      </p:sp>
      <p:sp>
        <p:nvSpPr>
          <p:cNvPr id="23" name="TextBox 22">
            <a:extLst>
              <a:ext uri="{FF2B5EF4-FFF2-40B4-BE49-F238E27FC236}">
                <a16:creationId xmlns:a16="http://schemas.microsoft.com/office/drawing/2014/main" id="{FBE4B6D5-201F-4EAD-8430-3AB01ED6E98C}"/>
              </a:ext>
            </a:extLst>
          </p:cNvPr>
          <p:cNvSpPr txBox="1"/>
          <p:nvPr/>
        </p:nvSpPr>
        <p:spPr>
          <a:xfrm>
            <a:off x="481167" y="4104543"/>
            <a:ext cx="4360820" cy="984885"/>
          </a:xfrm>
          <a:prstGeom prst="rect">
            <a:avLst/>
          </a:prstGeom>
          <a:noFill/>
        </p:spPr>
        <p:txBody>
          <a:bodyPr wrap="square">
            <a:spAutoFit/>
          </a:bodyPr>
          <a:lstStyle/>
          <a:p>
            <a:r>
              <a:rPr lang="en-US" sz="1200" b="0" i="0" dirty="0">
                <a:solidFill>
                  <a:srgbClr val="000088"/>
                </a:solidFill>
                <a:effectLst/>
                <a:latin typeface="CourierNewPSMT"/>
              </a:rPr>
              <a:t>mean3 </a:t>
            </a:r>
            <a:r>
              <a:rPr lang="en-US" sz="1200" b="0" i="0" dirty="0">
                <a:solidFill>
                  <a:srgbClr val="555555"/>
                </a:solidFill>
                <a:effectLst/>
                <a:latin typeface="CourierNewPSMT"/>
              </a:rPr>
              <a:t>= </a:t>
            </a:r>
            <a:r>
              <a:rPr lang="en-US" sz="1200" b="0" i="0" dirty="0" err="1">
                <a:solidFill>
                  <a:srgbClr val="000088"/>
                </a:solidFill>
                <a:effectLst/>
                <a:latin typeface="CourierNewPSMT"/>
              </a:rPr>
              <a:t>stacked_threes</a:t>
            </a:r>
            <a:r>
              <a:rPr lang="en-US" sz="1200" b="0" i="0" dirty="0" err="1">
                <a:solidFill>
                  <a:srgbClr val="555555"/>
                </a:solidFill>
                <a:effectLst/>
                <a:latin typeface="CourierNewPSMT"/>
              </a:rPr>
              <a:t>.</a:t>
            </a:r>
            <a:r>
              <a:rPr lang="en-US" sz="1200" b="0" i="0" dirty="0" err="1">
                <a:solidFill>
                  <a:srgbClr val="000088"/>
                </a:solidFill>
                <a:effectLst/>
                <a:latin typeface="CourierNewPSMT"/>
              </a:rPr>
              <a:t>mean</a:t>
            </a:r>
            <a:r>
              <a:rPr lang="en-US" sz="1200" b="0" i="0" dirty="0">
                <a:solidFill>
                  <a:srgbClr val="000000"/>
                </a:solidFill>
                <a:effectLst/>
                <a:latin typeface="CourierNewPSMT"/>
              </a:rPr>
              <a:t>(</a:t>
            </a:r>
            <a:r>
              <a:rPr lang="en-US" sz="1200" b="0" i="0" dirty="0">
                <a:solidFill>
                  <a:srgbClr val="FF6600"/>
                </a:solidFill>
                <a:effectLst/>
                <a:latin typeface="CourierNewPSMT"/>
              </a:rPr>
              <a:t>0</a:t>
            </a:r>
            <a:r>
              <a:rPr lang="en-US" sz="1200" b="0" i="0" dirty="0">
                <a:solidFill>
                  <a:srgbClr val="000000"/>
                </a:solidFill>
                <a:effectLst/>
                <a:latin typeface="CourierNewPSMT"/>
              </a:rPr>
              <a:t>)</a:t>
            </a:r>
          </a:p>
          <a:p>
            <a:r>
              <a:rPr lang="en-US" sz="1200" b="0" i="0" dirty="0">
                <a:solidFill>
                  <a:srgbClr val="000088"/>
                </a:solidFill>
                <a:effectLst/>
                <a:latin typeface="CourierNewPSMT"/>
              </a:rPr>
              <a:t>mean7 </a:t>
            </a:r>
            <a:r>
              <a:rPr lang="en-US" sz="1200" b="0" i="0" dirty="0">
                <a:solidFill>
                  <a:srgbClr val="555555"/>
                </a:solidFill>
                <a:effectLst/>
                <a:latin typeface="CourierNewPSMT"/>
              </a:rPr>
              <a:t>= </a:t>
            </a:r>
            <a:r>
              <a:rPr lang="en-US" sz="1200" b="0" i="0" dirty="0" err="1">
                <a:solidFill>
                  <a:srgbClr val="000088"/>
                </a:solidFill>
                <a:effectLst/>
                <a:latin typeface="CourierNewPSMT"/>
              </a:rPr>
              <a:t>stacked_sevens</a:t>
            </a:r>
            <a:r>
              <a:rPr lang="en-US" sz="1200" b="0" i="0" dirty="0" err="1">
                <a:solidFill>
                  <a:srgbClr val="555555"/>
                </a:solidFill>
                <a:effectLst/>
                <a:latin typeface="CourierNewPSMT"/>
              </a:rPr>
              <a:t>.</a:t>
            </a:r>
            <a:r>
              <a:rPr lang="en-US" sz="1200" b="0" i="0" dirty="0" err="1">
                <a:solidFill>
                  <a:srgbClr val="000088"/>
                </a:solidFill>
                <a:effectLst/>
                <a:latin typeface="CourierNewPSMT"/>
              </a:rPr>
              <a:t>mean</a:t>
            </a:r>
            <a:r>
              <a:rPr lang="en-US" sz="1200" b="0" i="0" dirty="0">
                <a:solidFill>
                  <a:srgbClr val="000000"/>
                </a:solidFill>
                <a:effectLst/>
                <a:latin typeface="CourierNewPSMT"/>
              </a:rPr>
              <a:t>(</a:t>
            </a:r>
            <a:r>
              <a:rPr lang="en-US" sz="1200" b="0" i="0" dirty="0">
                <a:solidFill>
                  <a:srgbClr val="FF6600"/>
                </a:solidFill>
                <a:effectLst/>
                <a:latin typeface="CourierNewPSMT"/>
              </a:rPr>
              <a:t>0</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err="1">
                <a:solidFill>
                  <a:srgbClr val="000088"/>
                </a:solidFill>
                <a:effectLst/>
                <a:latin typeface="CourierNewPSMT"/>
              </a:rPr>
              <a:t>show_image</a:t>
            </a:r>
            <a:r>
              <a:rPr lang="en-US" sz="1200" b="0" i="0" dirty="0">
                <a:solidFill>
                  <a:srgbClr val="000000"/>
                </a:solidFill>
                <a:effectLst/>
                <a:latin typeface="CourierNewPSMT"/>
              </a:rPr>
              <a:t>(</a:t>
            </a:r>
            <a:r>
              <a:rPr lang="en-US" sz="1200" b="0" i="0" dirty="0">
                <a:solidFill>
                  <a:srgbClr val="000088"/>
                </a:solidFill>
                <a:effectLst/>
                <a:latin typeface="CourierNewPSMT"/>
              </a:rPr>
              <a:t>mean3</a:t>
            </a:r>
            <a:r>
              <a:rPr lang="en-US" sz="1200" b="0" i="0" dirty="0">
                <a:solidFill>
                  <a:srgbClr val="000000"/>
                </a:solidFill>
                <a:effectLst/>
                <a:latin typeface="CourierNewPSMT"/>
              </a:rPr>
              <a:t>);</a:t>
            </a:r>
            <a:r>
              <a:rPr lang="en-US" sz="1200" dirty="0"/>
              <a:t> </a:t>
            </a:r>
            <a:r>
              <a:rPr lang="en-US" sz="1200" b="0" i="0" dirty="0" err="1">
                <a:solidFill>
                  <a:srgbClr val="000088"/>
                </a:solidFill>
                <a:effectLst/>
                <a:latin typeface="CourierNewPSMT"/>
              </a:rPr>
              <a:t>show_image</a:t>
            </a:r>
            <a:r>
              <a:rPr lang="en-US" sz="1200" b="0" i="0" dirty="0">
                <a:solidFill>
                  <a:srgbClr val="000000"/>
                </a:solidFill>
                <a:effectLst/>
                <a:latin typeface="CourierNewPSMT"/>
              </a:rPr>
              <a:t>(</a:t>
            </a:r>
            <a:r>
              <a:rPr lang="en-US" sz="1200" b="0" i="0" dirty="0">
                <a:solidFill>
                  <a:srgbClr val="000088"/>
                </a:solidFill>
                <a:effectLst/>
                <a:latin typeface="CourierNewPSMT"/>
              </a:rPr>
              <a:t>mean7</a:t>
            </a:r>
            <a:r>
              <a:rPr lang="en-US" sz="1200" b="0" i="0" dirty="0">
                <a:solidFill>
                  <a:srgbClr val="000000"/>
                </a:solidFill>
                <a:effectLst/>
                <a:latin typeface="CourierNewPSMT"/>
              </a:rPr>
              <a:t>);</a:t>
            </a:r>
            <a:r>
              <a:rPr lang="en-US" sz="1200" dirty="0"/>
              <a:t> </a:t>
            </a:r>
            <a:br>
              <a:rPr lang="en-US" sz="2000" dirty="0"/>
            </a:br>
            <a:endParaRPr lang="en-US" sz="2000" dirty="0"/>
          </a:p>
        </p:txBody>
      </p:sp>
      <p:pic>
        <p:nvPicPr>
          <p:cNvPr id="24" name="Picture 23">
            <a:extLst>
              <a:ext uri="{FF2B5EF4-FFF2-40B4-BE49-F238E27FC236}">
                <a16:creationId xmlns:a16="http://schemas.microsoft.com/office/drawing/2014/main" id="{4D888E92-66D5-4E69-A15D-F4FF39497E51}"/>
              </a:ext>
            </a:extLst>
          </p:cNvPr>
          <p:cNvPicPr>
            <a:picLocks noChangeAspect="1"/>
          </p:cNvPicPr>
          <p:nvPr/>
        </p:nvPicPr>
        <p:blipFill>
          <a:blip r:embed="rId4"/>
          <a:stretch>
            <a:fillRect/>
          </a:stretch>
        </p:blipFill>
        <p:spPr>
          <a:xfrm>
            <a:off x="4189688" y="3943241"/>
            <a:ext cx="647790" cy="781159"/>
          </a:xfrm>
          <a:prstGeom prst="rect">
            <a:avLst/>
          </a:prstGeom>
        </p:spPr>
      </p:pic>
      <p:pic>
        <p:nvPicPr>
          <p:cNvPr id="26" name="Picture 25">
            <a:extLst>
              <a:ext uri="{FF2B5EF4-FFF2-40B4-BE49-F238E27FC236}">
                <a16:creationId xmlns:a16="http://schemas.microsoft.com/office/drawing/2014/main" id="{4FCAE8C9-CA99-46E3-BAA9-92B7E94A56F8}"/>
              </a:ext>
            </a:extLst>
          </p:cNvPr>
          <p:cNvPicPr>
            <a:picLocks noChangeAspect="1"/>
          </p:cNvPicPr>
          <p:nvPr/>
        </p:nvPicPr>
        <p:blipFill>
          <a:blip r:embed="rId5"/>
          <a:stretch>
            <a:fillRect/>
          </a:stretch>
        </p:blipFill>
        <p:spPr>
          <a:xfrm>
            <a:off x="5043352" y="3938959"/>
            <a:ext cx="638264" cy="781159"/>
          </a:xfrm>
          <a:prstGeom prst="rect">
            <a:avLst/>
          </a:prstGeom>
        </p:spPr>
      </p:pic>
    </p:spTree>
    <p:extLst>
      <p:ext uri="{BB962C8B-B14F-4D97-AF65-F5344CB8AC3E}">
        <p14:creationId xmlns:p14="http://schemas.microsoft.com/office/powerpoint/2010/main" val="411193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2" y="0"/>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Bước</a:t>
            </a:r>
            <a:r>
              <a:rPr lang="en-US" dirty="0"/>
              <a:t> </a:t>
            </a:r>
            <a:r>
              <a:rPr lang="en-US" dirty="0" err="1"/>
              <a:t>đầu</a:t>
            </a:r>
            <a:r>
              <a:rPr lang="en-US" dirty="0"/>
              <a:t> </a:t>
            </a:r>
            <a:r>
              <a:rPr lang="en-US" dirty="0" err="1"/>
              <a:t>tiên</a:t>
            </a:r>
            <a:r>
              <a:rPr lang="en-US" dirty="0"/>
              <a:t>: </a:t>
            </a:r>
            <a:r>
              <a:rPr lang="en-US" dirty="0" err="1"/>
              <a:t>Tìm</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của</a:t>
            </a:r>
            <a:r>
              <a:rPr lang="en-US" dirty="0"/>
              <a:t> </a:t>
            </a:r>
            <a:r>
              <a:rPr lang="en-US" dirty="0" err="1"/>
              <a:t>các</a:t>
            </a:r>
            <a:r>
              <a:rPr lang="en-US" dirty="0"/>
              <a:t> pixel</a:t>
            </a:r>
          </a:p>
        </p:txBody>
      </p:sp>
      <p:sp>
        <p:nvSpPr>
          <p:cNvPr id="8" name="TextBox 7">
            <a:extLst>
              <a:ext uri="{FF2B5EF4-FFF2-40B4-BE49-F238E27FC236}">
                <a16:creationId xmlns:a16="http://schemas.microsoft.com/office/drawing/2014/main" id="{ED25E436-305B-493B-8C61-1F9A3A03F716}"/>
              </a:ext>
            </a:extLst>
          </p:cNvPr>
          <p:cNvSpPr txBox="1"/>
          <p:nvPr/>
        </p:nvSpPr>
        <p:spPr>
          <a:xfrm>
            <a:off x="550392" y="1372174"/>
            <a:ext cx="3925744" cy="1815882"/>
          </a:xfrm>
          <a:prstGeom prst="rect">
            <a:avLst/>
          </a:prstGeom>
          <a:noFill/>
        </p:spPr>
        <p:txBody>
          <a:bodyPr wrap="square">
            <a:spAutoFit/>
          </a:bodyPr>
          <a:lstStyle/>
          <a:p>
            <a:pPr algn="just"/>
            <a:r>
              <a:rPr lang="en-US" dirty="0">
                <a:solidFill>
                  <a:schemeClr val="bg2"/>
                </a:solidFill>
                <a:latin typeface="Muli"/>
              </a:rPr>
              <a:t>- </a:t>
            </a:r>
            <a:r>
              <a:rPr lang="vi-VN" dirty="0">
                <a:solidFill>
                  <a:schemeClr val="bg2"/>
                </a:solidFill>
                <a:latin typeface="Muli"/>
              </a:rPr>
              <a:t>Lấy giá trị trung bình của giá trị tuyệt đối các chênh lệch. Đây được gọi là chênh lệch tuyệt đối trung bình</a:t>
            </a:r>
            <a:r>
              <a:rPr lang="en-US" dirty="0">
                <a:solidFill>
                  <a:schemeClr val="bg2"/>
                </a:solidFill>
                <a:latin typeface="Muli"/>
              </a:rPr>
              <a:t> (mean absolute difference)</a:t>
            </a:r>
            <a:r>
              <a:rPr lang="vi-VN" dirty="0">
                <a:solidFill>
                  <a:schemeClr val="bg2"/>
                </a:solidFill>
                <a:latin typeface="Muli"/>
              </a:rPr>
              <a:t> hoặc L1</a:t>
            </a:r>
            <a:r>
              <a:rPr lang="en-US" dirty="0">
                <a:solidFill>
                  <a:schemeClr val="bg2"/>
                </a:solidFill>
                <a:latin typeface="Muli"/>
              </a:rPr>
              <a:t> </a:t>
            </a:r>
            <a:r>
              <a:rPr lang="en-US" dirty="0" err="1">
                <a:solidFill>
                  <a:schemeClr val="bg2"/>
                </a:solidFill>
                <a:latin typeface="Muli"/>
              </a:rPr>
              <a:t>norn</a:t>
            </a:r>
            <a:r>
              <a:rPr lang="vi-VN" dirty="0">
                <a:solidFill>
                  <a:schemeClr val="bg2"/>
                </a:solidFill>
                <a:latin typeface="Muli"/>
              </a:rPr>
              <a:t>.</a:t>
            </a:r>
            <a:endParaRPr lang="en-US" dirty="0">
              <a:solidFill>
                <a:schemeClr val="bg2"/>
              </a:solidFill>
              <a:latin typeface="Muli"/>
            </a:endParaRPr>
          </a:p>
          <a:p>
            <a:pPr algn="just"/>
            <a:endParaRPr lang="en-US" dirty="0">
              <a:solidFill>
                <a:schemeClr val="bg2"/>
              </a:solidFill>
              <a:latin typeface="Muli"/>
            </a:endParaRPr>
          </a:p>
          <a:p>
            <a:pPr algn="just"/>
            <a:r>
              <a:rPr lang="en-US" dirty="0">
                <a:solidFill>
                  <a:schemeClr val="bg2"/>
                </a:solidFill>
                <a:latin typeface="Muli"/>
              </a:rPr>
              <a:t>- </a:t>
            </a:r>
            <a:r>
              <a:rPr lang="vi-VN" dirty="0">
                <a:solidFill>
                  <a:schemeClr val="bg2"/>
                </a:solidFill>
                <a:latin typeface="Muli"/>
              </a:rPr>
              <a:t>Lấy trung bình của bình phương chênh lệch và sau đó lấy căn bậc</a:t>
            </a:r>
            <a:r>
              <a:rPr lang="en-US" dirty="0">
                <a:solidFill>
                  <a:schemeClr val="bg2"/>
                </a:solidFill>
                <a:latin typeface="Muli"/>
              </a:rPr>
              <a:t> </a:t>
            </a:r>
            <a:r>
              <a:rPr lang="en-US" dirty="0" err="1">
                <a:solidFill>
                  <a:schemeClr val="bg2"/>
                </a:solidFill>
                <a:latin typeface="Muli"/>
              </a:rPr>
              <a:t>hai</a:t>
            </a:r>
            <a:r>
              <a:rPr lang="vi-VN" dirty="0">
                <a:solidFill>
                  <a:schemeClr val="bg2"/>
                </a:solidFill>
                <a:latin typeface="Muli"/>
              </a:rPr>
              <a:t>. Đây được gọi là sai số bình phương trung bình </a:t>
            </a:r>
            <a:r>
              <a:rPr lang="en-US" dirty="0" err="1">
                <a:solidFill>
                  <a:schemeClr val="bg2"/>
                </a:solidFill>
                <a:latin typeface="Muli"/>
              </a:rPr>
              <a:t>căn</a:t>
            </a:r>
            <a:r>
              <a:rPr lang="vi-VN" dirty="0">
                <a:solidFill>
                  <a:schemeClr val="bg2"/>
                </a:solidFill>
                <a:latin typeface="Muli"/>
              </a:rPr>
              <a:t> (RMSE) hoặc L2</a:t>
            </a:r>
            <a:r>
              <a:rPr lang="en-US" dirty="0">
                <a:solidFill>
                  <a:schemeClr val="bg2"/>
                </a:solidFill>
                <a:latin typeface="Muli"/>
              </a:rPr>
              <a:t> norm</a:t>
            </a:r>
            <a:r>
              <a:rPr lang="vi-VN" dirty="0">
                <a:solidFill>
                  <a:schemeClr val="bg2"/>
                </a:solidFill>
                <a:latin typeface="Muli"/>
              </a:rPr>
              <a:t>.</a:t>
            </a:r>
            <a:endParaRPr lang="en-US" dirty="0">
              <a:solidFill>
                <a:schemeClr val="bg2"/>
              </a:solidFill>
              <a:latin typeface="Muli"/>
            </a:endParaRPr>
          </a:p>
        </p:txBody>
      </p:sp>
      <p:sp>
        <p:nvSpPr>
          <p:cNvPr id="5" name="TextBox 4">
            <a:extLst>
              <a:ext uri="{FF2B5EF4-FFF2-40B4-BE49-F238E27FC236}">
                <a16:creationId xmlns:a16="http://schemas.microsoft.com/office/drawing/2014/main" id="{E4E9E501-9D62-4778-A2D7-F2DD16BC3FB5}"/>
              </a:ext>
            </a:extLst>
          </p:cNvPr>
          <p:cNvSpPr txBox="1"/>
          <p:nvPr/>
        </p:nvSpPr>
        <p:spPr>
          <a:xfrm>
            <a:off x="580902" y="604131"/>
            <a:ext cx="3704518" cy="738664"/>
          </a:xfrm>
          <a:prstGeom prst="rect">
            <a:avLst/>
          </a:prstGeom>
          <a:noFill/>
        </p:spPr>
        <p:txBody>
          <a:bodyPr wrap="square">
            <a:spAutoFit/>
          </a:bodyPr>
          <a:lstStyle/>
          <a:p>
            <a:pPr algn="just"/>
            <a:r>
              <a:rPr lang="en-US" dirty="0">
                <a:solidFill>
                  <a:schemeClr val="bg2"/>
                </a:solidFill>
                <a:latin typeface="Muli"/>
              </a:rPr>
              <a:t>Ta </a:t>
            </a:r>
            <a:r>
              <a:rPr lang="en-US" dirty="0" err="1">
                <a:solidFill>
                  <a:schemeClr val="bg2"/>
                </a:solidFill>
                <a:latin typeface="Muli"/>
              </a:rPr>
              <a:t>sẽ</a:t>
            </a:r>
            <a:r>
              <a:rPr lang="en-US" dirty="0">
                <a:solidFill>
                  <a:schemeClr val="bg2"/>
                </a:solidFill>
                <a:latin typeface="Muli"/>
              </a:rPr>
              <a:t> </a:t>
            </a:r>
            <a:r>
              <a:rPr lang="en-US" dirty="0" err="1">
                <a:solidFill>
                  <a:schemeClr val="bg2"/>
                </a:solidFill>
                <a:latin typeface="Muli"/>
              </a:rPr>
              <a:t>lấy</a:t>
            </a:r>
            <a:r>
              <a:rPr lang="en-US" dirty="0">
                <a:solidFill>
                  <a:schemeClr val="bg2"/>
                </a:solidFill>
                <a:latin typeface="Muli"/>
              </a:rPr>
              <a:t> </a:t>
            </a:r>
            <a:r>
              <a:rPr lang="en-US" dirty="0" err="1">
                <a:solidFill>
                  <a:schemeClr val="bg2"/>
                </a:solidFill>
                <a:latin typeface="Muli"/>
              </a:rPr>
              <a:t>một</a:t>
            </a:r>
            <a:r>
              <a:rPr lang="en-US" dirty="0">
                <a:solidFill>
                  <a:schemeClr val="bg2"/>
                </a:solidFill>
                <a:latin typeface="Muli"/>
              </a:rPr>
              <a:t> </a:t>
            </a:r>
            <a:r>
              <a:rPr lang="en-US" dirty="0" err="1">
                <a:solidFill>
                  <a:schemeClr val="bg2"/>
                </a:solidFill>
                <a:latin typeface="Muli"/>
              </a:rPr>
              <a:t>số</a:t>
            </a:r>
            <a:r>
              <a:rPr lang="en-US" dirty="0">
                <a:solidFill>
                  <a:schemeClr val="bg2"/>
                </a:solidFill>
                <a:latin typeface="Muli"/>
              </a:rPr>
              <a:t> </a:t>
            </a:r>
            <a:r>
              <a:rPr lang="en-US" dirty="0" err="1">
                <a:solidFill>
                  <a:schemeClr val="bg2"/>
                </a:solidFill>
                <a:latin typeface="Muli"/>
              </a:rPr>
              <a:t>bất</a:t>
            </a:r>
            <a:r>
              <a:rPr lang="en-US" dirty="0">
                <a:solidFill>
                  <a:schemeClr val="bg2"/>
                </a:solidFill>
                <a:latin typeface="Muli"/>
              </a:rPr>
              <a:t> </a:t>
            </a:r>
            <a:r>
              <a:rPr lang="en-US" dirty="0" err="1">
                <a:solidFill>
                  <a:schemeClr val="bg2"/>
                </a:solidFill>
                <a:latin typeface="Muli"/>
              </a:rPr>
              <a:t>kỳ</a:t>
            </a:r>
            <a:r>
              <a:rPr lang="en-US" dirty="0">
                <a:solidFill>
                  <a:schemeClr val="bg2"/>
                </a:solidFill>
                <a:latin typeface="Muli"/>
              </a:rPr>
              <a:t> </a:t>
            </a:r>
            <a:r>
              <a:rPr lang="en-US" dirty="0" err="1">
                <a:solidFill>
                  <a:schemeClr val="bg2"/>
                </a:solidFill>
                <a:latin typeface="Muli"/>
              </a:rPr>
              <a:t>đối</a:t>
            </a:r>
            <a:r>
              <a:rPr lang="en-US" dirty="0">
                <a:solidFill>
                  <a:schemeClr val="bg2"/>
                </a:solidFill>
                <a:latin typeface="Muli"/>
              </a:rPr>
              <a:t> </a:t>
            </a:r>
            <a:r>
              <a:rPr lang="en-US" dirty="0" err="1">
                <a:solidFill>
                  <a:schemeClr val="bg2"/>
                </a:solidFill>
                <a:latin typeface="Muli"/>
              </a:rPr>
              <a:t>chiếu</a:t>
            </a:r>
            <a:r>
              <a:rPr lang="en-US" dirty="0">
                <a:solidFill>
                  <a:schemeClr val="bg2"/>
                </a:solidFill>
                <a:latin typeface="Muli"/>
              </a:rPr>
              <a:t> </a:t>
            </a:r>
            <a:r>
              <a:rPr lang="en-US" dirty="0" err="1">
                <a:solidFill>
                  <a:schemeClr val="bg2"/>
                </a:solidFill>
                <a:latin typeface="Muli"/>
              </a:rPr>
              <a:t>với</a:t>
            </a:r>
            <a:r>
              <a:rPr lang="en-US" dirty="0">
                <a:solidFill>
                  <a:schemeClr val="bg2"/>
                </a:solidFill>
                <a:latin typeface="Muli"/>
              </a:rPr>
              <a:t> </a:t>
            </a:r>
            <a:r>
              <a:rPr lang="en-US" dirty="0" err="1">
                <a:solidFill>
                  <a:schemeClr val="bg2"/>
                </a:solidFill>
                <a:latin typeface="Muli"/>
              </a:rPr>
              <a:t>số</a:t>
            </a:r>
            <a:r>
              <a:rPr lang="en-US" dirty="0">
                <a:solidFill>
                  <a:schemeClr val="bg2"/>
                </a:solidFill>
                <a:latin typeface="Muli"/>
              </a:rPr>
              <a:t> </a:t>
            </a:r>
            <a:r>
              <a:rPr lang="en-US" dirty="0" err="1">
                <a:solidFill>
                  <a:schemeClr val="bg2"/>
                </a:solidFill>
                <a:latin typeface="Muli"/>
              </a:rPr>
              <a:t>lý</a:t>
            </a:r>
            <a:r>
              <a:rPr lang="en-US" dirty="0">
                <a:solidFill>
                  <a:schemeClr val="bg2"/>
                </a:solidFill>
                <a:latin typeface="Muli"/>
              </a:rPr>
              <a:t> </a:t>
            </a:r>
            <a:r>
              <a:rPr lang="en-US" dirty="0" err="1">
                <a:solidFill>
                  <a:schemeClr val="bg2"/>
                </a:solidFill>
                <a:latin typeface="Muli"/>
              </a:rPr>
              <a:t>tưởng</a:t>
            </a:r>
            <a:r>
              <a:rPr lang="en-US" dirty="0">
                <a:solidFill>
                  <a:schemeClr val="bg2"/>
                </a:solidFill>
                <a:latin typeface="Muli"/>
              </a:rPr>
              <a:t> </a:t>
            </a:r>
            <a:r>
              <a:rPr lang="en-US" dirty="0" err="1">
                <a:solidFill>
                  <a:schemeClr val="bg2"/>
                </a:solidFill>
                <a:latin typeface="Muli"/>
              </a:rPr>
              <a:t>bằng</a:t>
            </a:r>
            <a:r>
              <a:rPr lang="en-US" dirty="0">
                <a:solidFill>
                  <a:schemeClr val="bg2"/>
                </a:solidFill>
                <a:latin typeface="Muli"/>
              </a:rPr>
              <a:t> </a:t>
            </a:r>
            <a:r>
              <a:rPr lang="en-US" dirty="0" err="1">
                <a:solidFill>
                  <a:schemeClr val="bg2"/>
                </a:solidFill>
                <a:latin typeface="Muli"/>
              </a:rPr>
              <a:t>cách</a:t>
            </a:r>
            <a:r>
              <a:rPr lang="en-US" dirty="0">
                <a:solidFill>
                  <a:schemeClr val="bg2"/>
                </a:solidFill>
                <a:latin typeface="Muli"/>
              </a:rPr>
              <a:t> </a:t>
            </a:r>
            <a:r>
              <a:rPr lang="en-US" dirty="0" err="1">
                <a:solidFill>
                  <a:schemeClr val="bg2"/>
                </a:solidFill>
                <a:latin typeface="Muli"/>
              </a:rPr>
              <a:t>tính</a:t>
            </a:r>
            <a:r>
              <a:rPr lang="en-US" dirty="0">
                <a:solidFill>
                  <a:schemeClr val="bg2"/>
                </a:solidFill>
                <a:latin typeface="Muli"/>
              </a:rPr>
              <a:t> </a:t>
            </a:r>
            <a:r>
              <a:rPr lang="en-US" dirty="0" err="1">
                <a:solidFill>
                  <a:schemeClr val="bg2"/>
                </a:solidFill>
                <a:latin typeface="Muli"/>
              </a:rPr>
              <a:t>khoảng</a:t>
            </a:r>
            <a:r>
              <a:rPr lang="en-US" dirty="0">
                <a:solidFill>
                  <a:schemeClr val="bg2"/>
                </a:solidFill>
                <a:latin typeface="Muli"/>
              </a:rPr>
              <a:t> </a:t>
            </a:r>
            <a:r>
              <a:rPr lang="en-US" dirty="0" err="1">
                <a:solidFill>
                  <a:schemeClr val="bg2"/>
                </a:solidFill>
                <a:latin typeface="Muli"/>
              </a:rPr>
              <a:t>cách</a:t>
            </a:r>
            <a:r>
              <a:rPr lang="en-US" dirty="0">
                <a:solidFill>
                  <a:schemeClr val="bg2"/>
                </a:solidFill>
                <a:latin typeface="Muli"/>
              </a:rPr>
              <a:t> </a:t>
            </a:r>
            <a:r>
              <a:rPr lang="en-US" dirty="0" err="1">
                <a:solidFill>
                  <a:schemeClr val="bg2"/>
                </a:solidFill>
                <a:latin typeface="Muli"/>
              </a:rPr>
              <a:t>giữa</a:t>
            </a:r>
            <a:r>
              <a:rPr lang="en-US" dirty="0">
                <a:solidFill>
                  <a:schemeClr val="bg2"/>
                </a:solidFill>
                <a:latin typeface="Muli"/>
              </a:rPr>
              <a:t> </a:t>
            </a:r>
            <a:r>
              <a:rPr lang="en-US" dirty="0" err="1">
                <a:solidFill>
                  <a:schemeClr val="bg2"/>
                </a:solidFill>
                <a:latin typeface="Muli"/>
              </a:rPr>
              <a:t>chúng</a:t>
            </a:r>
            <a:r>
              <a:rPr lang="en-US" dirty="0">
                <a:solidFill>
                  <a:schemeClr val="bg2"/>
                </a:solidFill>
                <a:latin typeface="Muli"/>
              </a:rPr>
              <a:t>. Hai </a:t>
            </a:r>
            <a:r>
              <a:rPr lang="en-US" dirty="0" err="1">
                <a:solidFill>
                  <a:schemeClr val="bg2"/>
                </a:solidFill>
                <a:latin typeface="Muli"/>
              </a:rPr>
              <a:t>cách</a:t>
            </a:r>
            <a:r>
              <a:rPr lang="en-US" dirty="0">
                <a:solidFill>
                  <a:schemeClr val="bg2"/>
                </a:solidFill>
                <a:latin typeface="Muli"/>
              </a:rPr>
              <a:t> </a:t>
            </a:r>
            <a:r>
              <a:rPr lang="en-US" dirty="0" err="1">
                <a:solidFill>
                  <a:schemeClr val="bg2"/>
                </a:solidFill>
                <a:latin typeface="Muli"/>
              </a:rPr>
              <a:t>chính</a:t>
            </a:r>
            <a:r>
              <a:rPr lang="en-US" dirty="0">
                <a:solidFill>
                  <a:schemeClr val="bg2"/>
                </a:solidFill>
                <a:latin typeface="Muli"/>
              </a:rPr>
              <a:t> </a:t>
            </a:r>
            <a:r>
              <a:rPr lang="en-US" dirty="0" err="1">
                <a:solidFill>
                  <a:schemeClr val="bg2"/>
                </a:solidFill>
                <a:latin typeface="Muli"/>
              </a:rPr>
              <a:t>để</a:t>
            </a:r>
            <a:r>
              <a:rPr lang="en-US" dirty="0">
                <a:solidFill>
                  <a:schemeClr val="bg2"/>
                </a:solidFill>
                <a:latin typeface="Muli"/>
              </a:rPr>
              <a:t> </a:t>
            </a:r>
            <a:r>
              <a:rPr lang="en-US" dirty="0" err="1">
                <a:solidFill>
                  <a:schemeClr val="bg2"/>
                </a:solidFill>
                <a:latin typeface="Muli"/>
              </a:rPr>
              <a:t>đo</a:t>
            </a:r>
            <a:r>
              <a:rPr lang="en-US" dirty="0">
                <a:solidFill>
                  <a:schemeClr val="bg2"/>
                </a:solidFill>
                <a:latin typeface="Muli"/>
              </a:rPr>
              <a:t> </a:t>
            </a:r>
            <a:r>
              <a:rPr lang="en-US" dirty="0" err="1">
                <a:solidFill>
                  <a:schemeClr val="bg2"/>
                </a:solidFill>
                <a:latin typeface="Muli"/>
              </a:rPr>
              <a:t>khoảng</a:t>
            </a:r>
            <a:r>
              <a:rPr lang="en-US" dirty="0">
                <a:solidFill>
                  <a:schemeClr val="bg2"/>
                </a:solidFill>
                <a:latin typeface="Muli"/>
              </a:rPr>
              <a:t> </a:t>
            </a:r>
            <a:r>
              <a:rPr lang="en-US" dirty="0" err="1">
                <a:solidFill>
                  <a:schemeClr val="bg2"/>
                </a:solidFill>
                <a:latin typeface="Muli"/>
              </a:rPr>
              <a:t>cách</a:t>
            </a:r>
            <a:r>
              <a:rPr lang="en-US" dirty="0">
                <a:solidFill>
                  <a:schemeClr val="bg2"/>
                </a:solidFill>
                <a:latin typeface="Muli"/>
              </a:rPr>
              <a:t> </a:t>
            </a:r>
            <a:r>
              <a:rPr lang="en-US" dirty="0" err="1">
                <a:solidFill>
                  <a:schemeClr val="bg2"/>
                </a:solidFill>
                <a:latin typeface="Muli"/>
              </a:rPr>
              <a:t>trong</a:t>
            </a:r>
            <a:r>
              <a:rPr lang="en-US" dirty="0">
                <a:solidFill>
                  <a:schemeClr val="bg2"/>
                </a:solidFill>
                <a:latin typeface="Muli"/>
              </a:rPr>
              <a:t> </a:t>
            </a:r>
            <a:r>
              <a:rPr lang="en-US" dirty="0" err="1">
                <a:solidFill>
                  <a:schemeClr val="bg2"/>
                </a:solidFill>
                <a:latin typeface="Muli"/>
              </a:rPr>
              <a:t>trường</a:t>
            </a:r>
            <a:r>
              <a:rPr lang="en-US" dirty="0">
                <a:solidFill>
                  <a:schemeClr val="bg2"/>
                </a:solidFill>
                <a:latin typeface="Muli"/>
              </a:rPr>
              <a:t> </a:t>
            </a:r>
            <a:r>
              <a:rPr lang="en-US" dirty="0" err="1">
                <a:solidFill>
                  <a:schemeClr val="bg2"/>
                </a:solidFill>
                <a:latin typeface="Muli"/>
              </a:rPr>
              <a:t>hợp</a:t>
            </a:r>
            <a:r>
              <a:rPr lang="en-US" dirty="0">
                <a:solidFill>
                  <a:schemeClr val="bg2"/>
                </a:solidFill>
                <a:latin typeface="Muli"/>
              </a:rPr>
              <a:t> </a:t>
            </a:r>
            <a:r>
              <a:rPr lang="en-US" dirty="0" err="1">
                <a:solidFill>
                  <a:schemeClr val="bg2"/>
                </a:solidFill>
                <a:latin typeface="Muli"/>
              </a:rPr>
              <a:t>này</a:t>
            </a:r>
            <a:r>
              <a:rPr lang="en-US" dirty="0">
                <a:solidFill>
                  <a:schemeClr val="bg2"/>
                </a:solidFill>
                <a:latin typeface="Muli"/>
              </a:rPr>
              <a:t>:</a:t>
            </a:r>
          </a:p>
        </p:txBody>
      </p:sp>
      <p:sp>
        <p:nvSpPr>
          <p:cNvPr id="7" name="TextBox 6">
            <a:extLst>
              <a:ext uri="{FF2B5EF4-FFF2-40B4-BE49-F238E27FC236}">
                <a16:creationId xmlns:a16="http://schemas.microsoft.com/office/drawing/2014/main" id="{AEF1968B-5872-499F-A050-706D628BFF9A}"/>
              </a:ext>
            </a:extLst>
          </p:cNvPr>
          <p:cNvSpPr txBox="1"/>
          <p:nvPr/>
        </p:nvSpPr>
        <p:spPr>
          <a:xfrm>
            <a:off x="4740594" y="1372174"/>
            <a:ext cx="4575686" cy="830997"/>
          </a:xfrm>
          <a:prstGeom prst="rect">
            <a:avLst/>
          </a:prstGeom>
          <a:noFill/>
        </p:spPr>
        <p:txBody>
          <a:bodyPr wrap="square">
            <a:spAutoFit/>
          </a:bodyPr>
          <a:lstStyle/>
          <a:p>
            <a:r>
              <a:rPr lang="en-US" sz="1200" b="0" i="0" dirty="0">
                <a:solidFill>
                  <a:srgbClr val="000088"/>
                </a:solidFill>
                <a:effectLst/>
                <a:latin typeface="CourierNewPSMT"/>
              </a:rPr>
              <a:t>dist_3_abs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000088"/>
                </a:solidFill>
                <a:effectLst/>
                <a:latin typeface="CourierNewPSMT"/>
              </a:rPr>
              <a:t>a_3 </a:t>
            </a:r>
            <a:r>
              <a:rPr lang="en-US" sz="1200" b="0" i="0" dirty="0">
                <a:solidFill>
                  <a:srgbClr val="555555"/>
                </a:solidFill>
                <a:effectLst/>
                <a:latin typeface="CourierNewPSMT"/>
              </a:rPr>
              <a:t>- </a:t>
            </a:r>
            <a:r>
              <a:rPr lang="en-US" sz="1200" b="0" i="0" dirty="0">
                <a:solidFill>
                  <a:srgbClr val="000088"/>
                </a:solidFill>
                <a:effectLst/>
                <a:latin typeface="CourierNewPSMT"/>
              </a:rPr>
              <a:t>mean3</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abs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p>
          <a:p>
            <a:r>
              <a:rPr lang="en-US" sz="1200" b="0" i="0" dirty="0">
                <a:solidFill>
                  <a:srgbClr val="000088"/>
                </a:solidFill>
                <a:effectLst/>
                <a:latin typeface="CourierNewPSMT"/>
              </a:rPr>
              <a:t>dist_7_abs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000088"/>
                </a:solidFill>
                <a:effectLst/>
                <a:latin typeface="CourierNewPSMT"/>
              </a:rPr>
              <a:t>a_3 </a:t>
            </a:r>
            <a:r>
              <a:rPr lang="en-US" sz="1200" b="0" i="0" dirty="0">
                <a:solidFill>
                  <a:srgbClr val="555555"/>
                </a:solidFill>
                <a:effectLst/>
                <a:latin typeface="CourierNewPSMT"/>
              </a:rPr>
              <a:t>- </a:t>
            </a:r>
            <a:r>
              <a:rPr lang="en-US" sz="1200" b="0" i="0" dirty="0">
                <a:solidFill>
                  <a:srgbClr val="000088"/>
                </a:solidFill>
                <a:effectLst/>
                <a:latin typeface="CourierNewPSMT"/>
              </a:rPr>
              <a:t>mean7</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abs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dist_3_abs</a:t>
            </a:r>
            <a:r>
              <a:rPr lang="en-US" sz="1200" b="0" i="0" dirty="0">
                <a:solidFill>
                  <a:srgbClr val="000000"/>
                </a:solidFill>
                <a:effectLst/>
                <a:latin typeface="CourierNewPSMT"/>
              </a:rPr>
              <a:t>,</a:t>
            </a:r>
            <a:r>
              <a:rPr lang="en-US" sz="1200" b="0" i="0" dirty="0">
                <a:solidFill>
                  <a:srgbClr val="000088"/>
                </a:solidFill>
                <a:effectLst/>
                <a:latin typeface="CourierNewPSMT"/>
              </a:rPr>
              <a:t>dist_7_abs</a:t>
            </a:r>
            <a:br>
              <a:rPr lang="en-US" sz="1200" b="0" i="0" dirty="0">
                <a:solidFill>
                  <a:srgbClr val="000088"/>
                </a:solidFill>
                <a:effectLst/>
                <a:latin typeface="CourierNewPSMT"/>
              </a:rPr>
            </a:br>
            <a:r>
              <a:rPr lang="en-US" sz="1200" b="0" i="0" dirty="0">
                <a:solidFill>
                  <a:srgbClr val="404040"/>
                </a:solidFill>
                <a:effectLst/>
                <a:latin typeface="CourierNewPSMT"/>
              </a:rPr>
              <a:t>(tensor(0.1114), tensor(0.1586))</a:t>
            </a:r>
            <a:r>
              <a:rPr lang="en-US" sz="1200" dirty="0"/>
              <a:t> </a:t>
            </a:r>
          </a:p>
        </p:txBody>
      </p:sp>
      <p:sp>
        <p:nvSpPr>
          <p:cNvPr id="9" name="TextBox 8">
            <a:extLst>
              <a:ext uri="{FF2B5EF4-FFF2-40B4-BE49-F238E27FC236}">
                <a16:creationId xmlns:a16="http://schemas.microsoft.com/office/drawing/2014/main" id="{8131AF75-485F-42A7-86DC-4BCD99BCBAE7}"/>
              </a:ext>
            </a:extLst>
          </p:cNvPr>
          <p:cNvSpPr txBox="1"/>
          <p:nvPr/>
        </p:nvSpPr>
        <p:spPr>
          <a:xfrm>
            <a:off x="4740594" y="2446571"/>
            <a:ext cx="4575686" cy="830997"/>
          </a:xfrm>
          <a:prstGeom prst="rect">
            <a:avLst/>
          </a:prstGeom>
          <a:noFill/>
        </p:spPr>
        <p:txBody>
          <a:bodyPr wrap="square">
            <a:spAutoFit/>
          </a:bodyPr>
          <a:lstStyle/>
          <a:p>
            <a:r>
              <a:rPr lang="en-US" sz="1200" b="0" i="0" dirty="0">
                <a:solidFill>
                  <a:srgbClr val="000088"/>
                </a:solidFill>
                <a:effectLst/>
                <a:latin typeface="CourierNewPSMT"/>
              </a:rPr>
              <a:t>dist_3_sqr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000088"/>
                </a:solidFill>
                <a:effectLst/>
                <a:latin typeface="CourierNewPSMT"/>
              </a:rPr>
              <a:t>a_3 </a:t>
            </a:r>
            <a:r>
              <a:rPr lang="en-US" sz="1200" b="0" i="0" dirty="0">
                <a:solidFill>
                  <a:srgbClr val="555555"/>
                </a:solidFill>
                <a:effectLst/>
                <a:latin typeface="CourierNewPSMT"/>
              </a:rPr>
              <a:t>- </a:t>
            </a:r>
            <a:r>
              <a:rPr lang="en-US" sz="1200" b="0" i="0" dirty="0">
                <a:solidFill>
                  <a:srgbClr val="000088"/>
                </a:solidFill>
                <a:effectLst/>
                <a:latin typeface="CourierNewPSMT"/>
              </a:rPr>
              <a:t>mean3</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2</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sqrt</a:t>
            </a:r>
            <a:r>
              <a:rPr lang="en-US" sz="1200" b="0" i="0" dirty="0">
                <a:solidFill>
                  <a:srgbClr val="000000"/>
                </a:solidFill>
                <a:effectLst/>
                <a:latin typeface="CourierNewPSMT"/>
              </a:rPr>
              <a:t>()</a:t>
            </a:r>
            <a:endParaRPr lang="en-US" sz="1200" b="0" i="0" dirty="0">
              <a:solidFill>
                <a:srgbClr val="000088"/>
              </a:solidFill>
              <a:effectLst/>
              <a:latin typeface="CourierNewPSMT"/>
            </a:endParaRPr>
          </a:p>
          <a:p>
            <a:r>
              <a:rPr lang="en-US" sz="1200" b="0" i="0" dirty="0">
                <a:solidFill>
                  <a:srgbClr val="000088"/>
                </a:solidFill>
                <a:effectLst/>
                <a:latin typeface="CourierNewPSMT"/>
              </a:rPr>
              <a:t>dist_7_sqr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000088"/>
                </a:solidFill>
                <a:effectLst/>
                <a:latin typeface="CourierNewPSMT"/>
              </a:rPr>
              <a:t>a_3 </a:t>
            </a:r>
            <a:r>
              <a:rPr lang="en-US" sz="1200" b="0" i="0" dirty="0">
                <a:solidFill>
                  <a:srgbClr val="555555"/>
                </a:solidFill>
                <a:effectLst/>
                <a:latin typeface="CourierNewPSMT"/>
              </a:rPr>
              <a:t>- </a:t>
            </a:r>
            <a:r>
              <a:rPr lang="en-US" sz="1200" b="0" i="0" dirty="0">
                <a:solidFill>
                  <a:srgbClr val="000088"/>
                </a:solidFill>
                <a:effectLst/>
                <a:latin typeface="CourierNewPSMT"/>
              </a:rPr>
              <a:t>mean7</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2</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sqrt</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dist_3_sqr</a:t>
            </a:r>
            <a:r>
              <a:rPr lang="en-US" sz="1200" b="0" i="0" dirty="0">
                <a:solidFill>
                  <a:srgbClr val="000000"/>
                </a:solidFill>
                <a:effectLst/>
                <a:latin typeface="CourierNewPSMT"/>
              </a:rPr>
              <a:t>,</a:t>
            </a:r>
            <a:r>
              <a:rPr lang="en-US" sz="1200" b="0" i="0" dirty="0">
                <a:solidFill>
                  <a:srgbClr val="000088"/>
                </a:solidFill>
                <a:effectLst/>
                <a:latin typeface="CourierNewPSMT"/>
              </a:rPr>
              <a:t>dist_7_sqr</a:t>
            </a:r>
            <a:br>
              <a:rPr lang="en-US" sz="1200" b="0" i="0" dirty="0">
                <a:solidFill>
                  <a:srgbClr val="000088"/>
                </a:solidFill>
                <a:effectLst/>
                <a:latin typeface="CourierNewPSMT"/>
              </a:rPr>
            </a:br>
            <a:r>
              <a:rPr lang="en-US" sz="1200" b="0" i="0" dirty="0">
                <a:solidFill>
                  <a:srgbClr val="404040"/>
                </a:solidFill>
                <a:effectLst/>
                <a:latin typeface="CourierNewPSMT"/>
              </a:rPr>
              <a:t>(tensor(0.2021),tensor(0.3021))</a:t>
            </a:r>
            <a:r>
              <a:rPr lang="en-US" sz="1200" dirty="0"/>
              <a:t> </a:t>
            </a:r>
          </a:p>
        </p:txBody>
      </p:sp>
      <p:sp>
        <p:nvSpPr>
          <p:cNvPr id="11" name="TextBox 10">
            <a:extLst>
              <a:ext uri="{FF2B5EF4-FFF2-40B4-BE49-F238E27FC236}">
                <a16:creationId xmlns:a16="http://schemas.microsoft.com/office/drawing/2014/main" id="{4A6E087E-D7CA-4229-AF09-78021B2AC155}"/>
              </a:ext>
            </a:extLst>
          </p:cNvPr>
          <p:cNvSpPr txBox="1"/>
          <p:nvPr/>
        </p:nvSpPr>
        <p:spPr>
          <a:xfrm>
            <a:off x="4740594" y="602116"/>
            <a:ext cx="3764525" cy="738664"/>
          </a:xfrm>
          <a:prstGeom prst="rect">
            <a:avLst/>
          </a:prstGeom>
          <a:noFill/>
        </p:spPr>
        <p:txBody>
          <a:bodyPr wrap="square">
            <a:spAutoFit/>
          </a:bodyPr>
          <a:lstStyle/>
          <a:p>
            <a:pPr algn="just"/>
            <a:r>
              <a:rPr lang="en-US" sz="1400" dirty="0">
                <a:latin typeface="Muli"/>
              </a:rPr>
              <a:t>Ở </a:t>
            </a:r>
            <a:r>
              <a:rPr lang="en-US" sz="1400" dirty="0" err="1">
                <a:latin typeface="Muli"/>
              </a:rPr>
              <a:t>cả</a:t>
            </a:r>
            <a:r>
              <a:rPr lang="en-US" sz="1400" dirty="0">
                <a:latin typeface="Muli"/>
              </a:rPr>
              <a:t> </a:t>
            </a:r>
            <a:r>
              <a:rPr lang="en-US" sz="1400" dirty="0" err="1">
                <a:latin typeface="Muli"/>
              </a:rPr>
              <a:t>hai</a:t>
            </a:r>
            <a:r>
              <a:rPr lang="en-US" sz="1400" dirty="0">
                <a:latin typeface="Muli"/>
              </a:rPr>
              <a:t> </a:t>
            </a:r>
            <a:r>
              <a:rPr lang="en-US" sz="1400" dirty="0" err="1">
                <a:latin typeface="Muli"/>
              </a:rPr>
              <a:t>cách</a:t>
            </a:r>
            <a:r>
              <a:rPr lang="en-US" sz="1400" dirty="0">
                <a:latin typeface="Muli"/>
              </a:rPr>
              <a:t>, </a:t>
            </a:r>
            <a:r>
              <a:rPr lang="en-US" sz="1400" dirty="0" err="1">
                <a:latin typeface="Muli"/>
              </a:rPr>
              <a:t>khoảng</a:t>
            </a:r>
            <a:r>
              <a:rPr lang="en-US" sz="1400" dirty="0">
                <a:latin typeface="Muli"/>
              </a:rPr>
              <a:t> </a:t>
            </a:r>
            <a:r>
              <a:rPr lang="en-US" sz="1400" dirty="0" err="1">
                <a:latin typeface="Muli"/>
              </a:rPr>
              <a:t>cách</a:t>
            </a:r>
            <a:r>
              <a:rPr lang="en-US" sz="1400" dirty="0">
                <a:latin typeface="Muli"/>
              </a:rPr>
              <a:t> </a:t>
            </a:r>
            <a:r>
              <a:rPr lang="en-US" sz="1400" dirty="0" err="1">
                <a:latin typeface="Muli"/>
              </a:rPr>
              <a:t>giữa</a:t>
            </a:r>
            <a:r>
              <a:rPr lang="en-US" sz="1400" dirty="0">
                <a:latin typeface="Muli"/>
              </a:rPr>
              <a:t> </a:t>
            </a:r>
            <a:r>
              <a:rPr lang="en-US" sz="1400" dirty="0" err="1">
                <a:latin typeface="Muli"/>
              </a:rPr>
              <a:t>số</a:t>
            </a:r>
            <a:r>
              <a:rPr lang="en-US" sz="1400" dirty="0">
                <a:latin typeface="Muli"/>
              </a:rPr>
              <a:t> 3 </a:t>
            </a:r>
            <a:r>
              <a:rPr lang="en-US" sz="1400" dirty="0" err="1">
                <a:latin typeface="Muli"/>
              </a:rPr>
              <a:t>đến</a:t>
            </a:r>
            <a:r>
              <a:rPr lang="en-US" sz="1400" dirty="0">
                <a:latin typeface="Muli"/>
              </a:rPr>
              <a:t> </a:t>
            </a:r>
            <a:r>
              <a:rPr lang="en-US" sz="1400" dirty="0" err="1">
                <a:latin typeface="Muli"/>
              </a:rPr>
              <a:t>số</a:t>
            </a:r>
            <a:r>
              <a:rPr lang="en-US" sz="1400" dirty="0">
                <a:latin typeface="Muli"/>
              </a:rPr>
              <a:t> 3 </a:t>
            </a:r>
            <a:r>
              <a:rPr lang="en-US" sz="1400" dirty="0" err="1">
                <a:latin typeface="Muli"/>
              </a:rPr>
              <a:t>lý</a:t>
            </a:r>
            <a:r>
              <a:rPr lang="en-US" sz="1400" dirty="0">
                <a:latin typeface="Muli"/>
              </a:rPr>
              <a:t> </a:t>
            </a:r>
            <a:r>
              <a:rPr lang="en-US" sz="1400" dirty="0" err="1">
                <a:latin typeface="Muli"/>
              </a:rPr>
              <a:t>tưởng</a:t>
            </a:r>
            <a:r>
              <a:rPr lang="en-US" sz="1400" dirty="0">
                <a:latin typeface="Muli"/>
              </a:rPr>
              <a:t> </a:t>
            </a:r>
            <a:r>
              <a:rPr lang="en-US" sz="1400" dirty="0" err="1">
                <a:latin typeface="Muli"/>
              </a:rPr>
              <a:t>nhỏ</a:t>
            </a:r>
            <a:r>
              <a:rPr lang="en-US" sz="1400" dirty="0">
                <a:latin typeface="Muli"/>
              </a:rPr>
              <a:t> </a:t>
            </a:r>
            <a:r>
              <a:rPr lang="en-US" sz="1400" dirty="0" err="1">
                <a:latin typeface="Muli"/>
              </a:rPr>
              <a:t>hơn</a:t>
            </a:r>
            <a:r>
              <a:rPr lang="en-US" sz="1400" dirty="0">
                <a:latin typeface="Muli"/>
              </a:rPr>
              <a:t> </a:t>
            </a:r>
            <a:r>
              <a:rPr lang="en-US" sz="1400" dirty="0" err="1">
                <a:latin typeface="Muli"/>
              </a:rPr>
              <a:t>khoảng</a:t>
            </a:r>
            <a:r>
              <a:rPr lang="en-US" sz="1400" dirty="0">
                <a:latin typeface="Muli"/>
              </a:rPr>
              <a:t> </a:t>
            </a:r>
            <a:r>
              <a:rPr lang="en-US" sz="1400" dirty="0" err="1">
                <a:latin typeface="Muli"/>
              </a:rPr>
              <a:t>cách</a:t>
            </a:r>
            <a:r>
              <a:rPr lang="en-US" sz="1400" dirty="0">
                <a:latin typeface="Muli"/>
              </a:rPr>
              <a:t> </a:t>
            </a:r>
            <a:r>
              <a:rPr lang="en-US" sz="1400" dirty="0" err="1">
                <a:latin typeface="Muli"/>
              </a:rPr>
              <a:t>đến</a:t>
            </a:r>
            <a:r>
              <a:rPr lang="en-US" sz="1400" dirty="0">
                <a:latin typeface="Muli"/>
              </a:rPr>
              <a:t> </a:t>
            </a:r>
            <a:r>
              <a:rPr lang="en-US" sz="1400" dirty="0" err="1">
                <a:latin typeface="Muli"/>
              </a:rPr>
              <a:t>số</a:t>
            </a:r>
            <a:r>
              <a:rPr lang="en-US" sz="1400" dirty="0">
                <a:latin typeface="Muli"/>
              </a:rPr>
              <a:t> 7 </a:t>
            </a:r>
            <a:r>
              <a:rPr lang="en-US" sz="1400" dirty="0" err="1">
                <a:latin typeface="Muli"/>
              </a:rPr>
              <a:t>lý</a:t>
            </a:r>
            <a:r>
              <a:rPr lang="en-US" sz="1400" dirty="0">
                <a:latin typeface="Muli"/>
              </a:rPr>
              <a:t> </a:t>
            </a:r>
            <a:r>
              <a:rPr lang="en-US" sz="1400" dirty="0" err="1">
                <a:latin typeface="Muli"/>
              </a:rPr>
              <a:t>tưởng</a:t>
            </a:r>
            <a:r>
              <a:rPr lang="en-US" sz="1400" dirty="0">
                <a:latin typeface="Muli"/>
              </a:rPr>
              <a:t>. </a:t>
            </a:r>
            <a:r>
              <a:rPr lang="en-US" sz="1400" dirty="0" err="1">
                <a:latin typeface="Muli"/>
              </a:rPr>
              <a:t>Trong</a:t>
            </a:r>
            <a:r>
              <a:rPr lang="en-US" sz="1400" dirty="0">
                <a:latin typeface="Muli"/>
              </a:rPr>
              <a:t> </a:t>
            </a:r>
            <a:r>
              <a:rPr lang="en-US" sz="1400" dirty="0" err="1">
                <a:latin typeface="Muli"/>
              </a:rPr>
              <a:t>trường</a:t>
            </a:r>
            <a:r>
              <a:rPr lang="en-US" sz="1400" dirty="0">
                <a:latin typeface="Muli"/>
              </a:rPr>
              <a:t> </a:t>
            </a:r>
            <a:r>
              <a:rPr lang="en-US" sz="1400" dirty="0" err="1">
                <a:latin typeface="Muli"/>
              </a:rPr>
              <a:t>hợp</a:t>
            </a:r>
            <a:r>
              <a:rPr lang="en-US" sz="1400" dirty="0">
                <a:latin typeface="Muli"/>
              </a:rPr>
              <a:t> </a:t>
            </a:r>
            <a:r>
              <a:rPr lang="en-US" sz="1400" dirty="0" err="1">
                <a:latin typeface="Muli"/>
              </a:rPr>
              <a:t>này</a:t>
            </a:r>
            <a:r>
              <a:rPr lang="en-US" sz="1400" dirty="0">
                <a:latin typeface="Muli"/>
              </a:rPr>
              <a:t> </a:t>
            </a:r>
            <a:r>
              <a:rPr lang="en-US" sz="1400" dirty="0" err="1">
                <a:latin typeface="Muli"/>
              </a:rPr>
              <a:t>mô</a:t>
            </a:r>
            <a:r>
              <a:rPr lang="en-US" sz="1400" dirty="0">
                <a:latin typeface="Muli"/>
              </a:rPr>
              <a:t> </a:t>
            </a:r>
            <a:r>
              <a:rPr lang="en-US" sz="1400" dirty="0" err="1">
                <a:latin typeface="Muli"/>
              </a:rPr>
              <a:t>hình</a:t>
            </a:r>
            <a:r>
              <a:rPr lang="en-US" sz="1400" dirty="0">
                <a:latin typeface="Muli"/>
              </a:rPr>
              <a:t> </a:t>
            </a:r>
            <a:r>
              <a:rPr lang="en-US" sz="1400" dirty="0" err="1">
                <a:latin typeface="Muli"/>
              </a:rPr>
              <a:t>dự</a:t>
            </a:r>
            <a:r>
              <a:rPr lang="en-US" sz="1400" dirty="0">
                <a:latin typeface="Muli"/>
              </a:rPr>
              <a:t> </a:t>
            </a:r>
            <a:r>
              <a:rPr lang="en-US" sz="1400" dirty="0" err="1">
                <a:latin typeface="Muli"/>
              </a:rPr>
              <a:t>đoán</a:t>
            </a:r>
            <a:r>
              <a:rPr lang="en-US" sz="1400" dirty="0">
                <a:latin typeface="Muli"/>
              </a:rPr>
              <a:t> </a:t>
            </a:r>
            <a:r>
              <a:rPr lang="en-US" sz="1400" dirty="0" err="1">
                <a:latin typeface="Muli"/>
              </a:rPr>
              <a:t>đúng</a:t>
            </a:r>
            <a:r>
              <a:rPr lang="en-US" sz="1400" dirty="0">
                <a:latin typeface="Muli"/>
              </a:rPr>
              <a:t>.</a:t>
            </a:r>
          </a:p>
        </p:txBody>
      </p:sp>
      <p:sp>
        <p:nvSpPr>
          <p:cNvPr id="13" name="TextBox 12">
            <a:extLst>
              <a:ext uri="{FF2B5EF4-FFF2-40B4-BE49-F238E27FC236}">
                <a16:creationId xmlns:a16="http://schemas.microsoft.com/office/drawing/2014/main" id="{104DEEAE-350B-40E3-9085-1340989BF789}"/>
              </a:ext>
            </a:extLst>
          </p:cNvPr>
          <p:cNvSpPr txBox="1"/>
          <p:nvPr/>
        </p:nvSpPr>
        <p:spPr>
          <a:xfrm>
            <a:off x="550392" y="3431456"/>
            <a:ext cx="5724218" cy="523220"/>
          </a:xfrm>
          <a:prstGeom prst="rect">
            <a:avLst/>
          </a:prstGeom>
          <a:noFill/>
        </p:spPr>
        <p:txBody>
          <a:bodyPr wrap="square">
            <a:spAutoFit/>
          </a:bodyPr>
          <a:lstStyle/>
          <a:p>
            <a:pPr algn="just"/>
            <a:r>
              <a:rPr lang="en-US" sz="1400" dirty="0" err="1">
                <a:solidFill>
                  <a:schemeClr val="bg2"/>
                </a:solidFill>
                <a:latin typeface="Muli"/>
              </a:rPr>
              <a:t>Pytorch</a:t>
            </a:r>
            <a:r>
              <a:rPr lang="en-US" sz="1400" dirty="0">
                <a:solidFill>
                  <a:schemeClr val="bg2"/>
                </a:solidFill>
                <a:latin typeface="Muli"/>
              </a:rPr>
              <a:t> </a:t>
            </a:r>
            <a:r>
              <a:rPr lang="en-US" sz="1400" dirty="0" err="1">
                <a:solidFill>
                  <a:schemeClr val="bg2"/>
                </a:solidFill>
                <a:latin typeface="Muli"/>
              </a:rPr>
              <a:t>cung</a:t>
            </a:r>
            <a:r>
              <a:rPr lang="en-US" sz="1400" dirty="0">
                <a:solidFill>
                  <a:schemeClr val="bg2"/>
                </a:solidFill>
                <a:latin typeface="Muli"/>
              </a:rPr>
              <a:t> </a:t>
            </a:r>
            <a:r>
              <a:rPr lang="en-US" sz="1400" dirty="0" err="1">
                <a:solidFill>
                  <a:schemeClr val="bg2"/>
                </a:solidFill>
                <a:latin typeface="Muli"/>
              </a:rPr>
              <a:t>cấp</a:t>
            </a:r>
            <a:r>
              <a:rPr lang="en-US" sz="1400" dirty="0">
                <a:solidFill>
                  <a:schemeClr val="bg2"/>
                </a:solidFill>
                <a:latin typeface="Muli"/>
              </a:rPr>
              <a:t> </a:t>
            </a:r>
            <a:r>
              <a:rPr lang="en-US" sz="1400" dirty="0" err="1">
                <a:solidFill>
                  <a:schemeClr val="bg2"/>
                </a:solidFill>
                <a:latin typeface="Muli"/>
              </a:rPr>
              <a:t>cả</a:t>
            </a:r>
            <a:r>
              <a:rPr lang="en-US" sz="1400" dirty="0">
                <a:solidFill>
                  <a:schemeClr val="bg2"/>
                </a:solidFill>
                <a:latin typeface="Muli"/>
              </a:rPr>
              <a:t> </a:t>
            </a:r>
            <a:r>
              <a:rPr lang="en-US" sz="1400" dirty="0" err="1">
                <a:solidFill>
                  <a:schemeClr val="bg2"/>
                </a:solidFill>
                <a:latin typeface="Muli"/>
              </a:rPr>
              <a:t>hai</a:t>
            </a:r>
            <a:r>
              <a:rPr lang="en-US" sz="1400" dirty="0">
                <a:solidFill>
                  <a:schemeClr val="bg2"/>
                </a:solidFill>
                <a:latin typeface="Muli"/>
              </a:rPr>
              <a:t> </a:t>
            </a:r>
            <a:r>
              <a:rPr lang="en-US" sz="1400" dirty="0" err="1">
                <a:solidFill>
                  <a:schemeClr val="bg2"/>
                </a:solidFill>
                <a:latin typeface="Muli"/>
              </a:rPr>
              <a:t>cách</a:t>
            </a:r>
            <a:r>
              <a:rPr lang="en-US" sz="1400" dirty="0">
                <a:solidFill>
                  <a:schemeClr val="bg2"/>
                </a:solidFill>
                <a:latin typeface="Muli"/>
              </a:rPr>
              <a:t> </a:t>
            </a:r>
            <a:r>
              <a:rPr lang="en-US" sz="1400" dirty="0" err="1">
                <a:solidFill>
                  <a:schemeClr val="bg2"/>
                </a:solidFill>
                <a:latin typeface="Muli"/>
              </a:rPr>
              <a:t>tính</a:t>
            </a:r>
            <a:r>
              <a:rPr lang="en-US" sz="1400" dirty="0">
                <a:solidFill>
                  <a:schemeClr val="bg2"/>
                </a:solidFill>
                <a:latin typeface="Muli"/>
              </a:rPr>
              <a:t> </a:t>
            </a:r>
            <a:r>
              <a:rPr lang="en-US" sz="1400" dirty="0" err="1">
                <a:solidFill>
                  <a:schemeClr val="bg2"/>
                </a:solidFill>
                <a:latin typeface="Muli"/>
              </a:rPr>
              <a:t>khoảng</a:t>
            </a:r>
            <a:r>
              <a:rPr lang="en-US" sz="1400" dirty="0">
                <a:solidFill>
                  <a:schemeClr val="bg2"/>
                </a:solidFill>
                <a:latin typeface="Muli"/>
              </a:rPr>
              <a:t> </a:t>
            </a:r>
            <a:r>
              <a:rPr lang="en-US" sz="1400" dirty="0" err="1">
                <a:solidFill>
                  <a:schemeClr val="bg2"/>
                </a:solidFill>
                <a:latin typeface="Muli"/>
              </a:rPr>
              <a:t>cách</a:t>
            </a:r>
            <a:r>
              <a:rPr lang="en-US" sz="1400" dirty="0">
                <a:solidFill>
                  <a:schemeClr val="bg2"/>
                </a:solidFill>
                <a:latin typeface="Muli"/>
              </a:rPr>
              <a:t> </a:t>
            </a:r>
            <a:r>
              <a:rPr lang="en-US" sz="1400" dirty="0" err="1">
                <a:solidFill>
                  <a:schemeClr val="bg2"/>
                </a:solidFill>
                <a:latin typeface="Muli"/>
              </a:rPr>
              <a:t>này</a:t>
            </a:r>
            <a:r>
              <a:rPr lang="en-US" sz="1400" dirty="0">
                <a:solidFill>
                  <a:schemeClr val="bg2"/>
                </a:solidFill>
                <a:latin typeface="Muli"/>
              </a:rPr>
              <a:t> </a:t>
            </a:r>
            <a:r>
              <a:rPr lang="en-US" sz="1400" dirty="0" err="1">
                <a:solidFill>
                  <a:schemeClr val="bg2"/>
                </a:solidFill>
                <a:latin typeface="Muli"/>
              </a:rPr>
              <a:t>dưới</a:t>
            </a:r>
            <a:r>
              <a:rPr lang="en-US" sz="1400" dirty="0">
                <a:solidFill>
                  <a:schemeClr val="bg2"/>
                </a:solidFill>
                <a:latin typeface="Muli"/>
              </a:rPr>
              <a:t> </a:t>
            </a:r>
            <a:r>
              <a:rPr lang="en-US" sz="1400" dirty="0" err="1">
                <a:solidFill>
                  <a:schemeClr val="bg2"/>
                </a:solidFill>
                <a:latin typeface="Muli"/>
              </a:rPr>
              <a:t>dạng</a:t>
            </a:r>
            <a:r>
              <a:rPr lang="en-US" sz="1400" dirty="0">
                <a:solidFill>
                  <a:schemeClr val="bg2"/>
                </a:solidFill>
                <a:latin typeface="Muli"/>
              </a:rPr>
              <a:t> loss function. Ta </a:t>
            </a:r>
            <a:r>
              <a:rPr lang="en-US" sz="1400" dirty="0" err="1">
                <a:solidFill>
                  <a:schemeClr val="bg2"/>
                </a:solidFill>
                <a:latin typeface="Muli"/>
              </a:rPr>
              <a:t>có</a:t>
            </a:r>
            <a:r>
              <a:rPr lang="en-US" sz="1400" dirty="0">
                <a:solidFill>
                  <a:schemeClr val="bg2"/>
                </a:solidFill>
                <a:latin typeface="Muli"/>
              </a:rPr>
              <a:t> </a:t>
            </a:r>
            <a:r>
              <a:rPr lang="en-US" sz="1400" dirty="0" err="1">
                <a:solidFill>
                  <a:schemeClr val="bg2"/>
                </a:solidFill>
                <a:latin typeface="Muli"/>
              </a:rPr>
              <a:t>thể</a:t>
            </a:r>
            <a:r>
              <a:rPr lang="en-US" sz="1400" dirty="0">
                <a:solidFill>
                  <a:schemeClr val="bg2"/>
                </a:solidFill>
                <a:latin typeface="Muli"/>
              </a:rPr>
              <a:t> </a:t>
            </a:r>
            <a:r>
              <a:rPr lang="en-US" sz="1400" dirty="0" err="1">
                <a:solidFill>
                  <a:schemeClr val="bg2"/>
                </a:solidFill>
                <a:latin typeface="Muli"/>
              </a:rPr>
              <a:t>tìm</a:t>
            </a:r>
            <a:r>
              <a:rPr lang="en-US" sz="1400" dirty="0">
                <a:solidFill>
                  <a:schemeClr val="bg2"/>
                </a:solidFill>
                <a:latin typeface="Muli"/>
              </a:rPr>
              <a:t> </a:t>
            </a:r>
            <a:r>
              <a:rPr lang="en-US" sz="1400" dirty="0" err="1">
                <a:solidFill>
                  <a:schemeClr val="bg2"/>
                </a:solidFill>
                <a:latin typeface="Muli"/>
              </a:rPr>
              <a:t>thấy</a:t>
            </a:r>
            <a:r>
              <a:rPr lang="en-US" sz="1400" dirty="0">
                <a:solidFill>
                  <a:schemeClr val="bg2"/>
                </a:solidFill>
                <a:latin typeface="Muli"/>
              </a:rPr>
              <a:t> </a:t>
            </a:r>
            <a:r>
              <a:rPr lang="en-US" sz="1400" dirty="0" err="1">
                <a:solidFill>
                  <a:schemeClr val="bg2"/>
                </a:solidFill>
                <a:latin typeface="Muli"/>
              </a:rPr>
              <a:t>trong</a:t>
            </a:r>
            <a:r>
              <a:rPr lang="en-US" sz="1400" dirty="0">
                <a:solidFill>
                  <a:schemeClr val="bg2"/>
                </a:solidFill>
                <a:latin typeface="Muli"/>
              </a:rPr>
              <a:t> </a:t>
            </a:r>
            <a:r>
              <a:rPr lang="en-US" sz="1400" dirty="0" err="1">
                <a:solidFill>
                  <a:srgbClr val="000088"/>
                </a:solidFill>
                <a:latin typeface="Muli"/>
              </a:rPr>
              <a:t>torch.nn.functional</a:t>
            </a:r>
            <a:r>
              <a:rPr lang="en-US" sz="1400" dirty="0">
                <a:solidFill>
                  <a:srgbClr val="000088"/>
                </a:solidFill>
                <a:latin typeface="Muli"/>
              </a:rPr>
              <a:t> </a:t>
            </a:r>
            <a:r>
              <a:rPr lang="en-US" sz="1400" dirty="0" err="1">
                <a:solidFill>
                  <a:schemeClr val="bg2"/>
                </a:solidFill>
                <a:latin typeface="Muli"/>
              </a:rPr>
              <a:t>viết</a:t>
            </a:r>
            <a:r>
              <a:rPr lang="en-US" sz="1400" dirty="0">
                <a:solidFill>
                  <a:schemeClr val="bg2"/>
                </a:solidFill>
                <a:latin typeface="Muli"/>
              </a:rPr>
              <a:t> </a:t>
            </a:r>
            <a:r>
              <a:rPr lang="en-US" sz="1400" dirty="0" err="1">
                <a:solidFill>
                  <a:schemeClr val="bg2"/>
                </a:solidFill>
                <a:latin typeface="Muli"/>
              </a:rPr>
              <a:t>gọn</a:t>
            </a:r>
            <a:r>
              <a:rPr lang="en-US" sz="1400" dirty="0">
                <a:solidFill>
                  <a:schemeClr val="bg2"/>
                </a:solidFill>
                <a:latin typeface="Muli"/>
              </a:rPr>
              <a:t> </a:t>
            </a:r>
            <a:r>
              <a:rPr lang="en-US" sz="1400" dirty="0" err="1">
                <a:solidFill>
                  <a:schemeClr val="bg2"/>
                </a:solidFill>
                <a:latin typeface="Muli"/>
              </a:rPr>
              <a:t>dưới</a:t>
            </a:r>
            <a:r>
              <a:rPr lang="en-US" sz="1400" dirty="0">
                <a:solidFill>
                  <a:schemeClr val="bg2"/>
                </a:solidFill>
                <a:latin typeface="Muli"/>
              </a:rPr>
              <a:t> </a:t>
            </a:r>
            <a:r>
              <a:rPr lang="en-US" sz="1400" dirty="0" err="1">
                <a:solidFill>
                  <a:schemeClr val="bg2"/>
                </a:solidFill>
                <a:latin typeface="Muli"/>
              </a:rPr>
              <a:t>dạng</a:t>
            </a:r>
            <a:r>
              <a:rPr lang="en-US" sz="1400" dirty="0">
                <a:solidFill>
                  <a:schemeClr val="bg2"/>
                </a:solidFill>
                <a:latin typeface="Muli"/>
              </a:rPr>
              <a:t> </a:t>
            </a:r>
            <a:r>
              <a:rPr lang="en-US" sz="1400" dirty="0">
                <a:solidFill>
                  <a:srgbClr val="000088"/>
                </a:solidFill>
                <a:latin typeface="Muli"/>
              </a:rPr>
              <a:t>F</a:t>
            </a:r>
            <a:r>
              <a:rPr lang="en-US" sz="1400" dirty="0">
                <a:solidFill>
                  <a:schemeClr val="bg2"/>
                </a:solidFill>
                <a:latin typeface="Muli"/>
              </a:rPr>
              <a:t>.</a:t>
            </a:r>
            <a:endParaRPr lang="en-US" sz="1400" dirty="0">
              <a:solidFill>
                <a:srgbClr val="000088"/>
              </a:solidFill>
              <a:latin typeface="Muli"/>
            </a:endParaRPr>
          </a:p>
        </p:txBody>
      </p:sp>
      <p:sp>
        <p:nvSpPr>
          <p:cNvPr id="15" name="TextBox 14">
            <a:extLst>
              <a:ext uri="{FF2B5EF4-FFF2-40B4-BE49-F238E27FC236}">
                <a16:creationId xmlns:a16="http://schemas.microsoft.com/office/drawing/2014/main" id="{1BED7D45-0764-4EB2-AB8D-94117FBFAF09}"/>
              </a:ext>
            </a:extLst>
          </p:cNvPr>
          <p:cNvSpPr txBox="1"/>
          <p:nvPr/>
        </p:nvSpPr>
        <p:spPr>
          <a:xfrm>
            <a:off x="580902" y="4136521"/>
            <a:ext cx="6791447" cy="738664"/>
          </a:xfrm>
          <a:prstGeom prst="rect">
            <a:avLst/>
          </a:prstGeom>
          <a:noFill/>
        </p:spPr>
        <p:txBody>
          <a:bodyPr wrap="square">
            <a:spAutoFit/>
          </a:bodyPr>
          <a:lstStyle/>
          <a:p>
            <a:r>
              <a:rPr lang="en-US" sz="1400" b="0" i="0" dirty="0">
                <a:solidFill>
                  <a:srgbClr val="000088"/>
                </a:solidFill>
                <a:effectLst/>
                <a:latin typeface="CourierNewPSMT"/>
              </a:rPr>
              <a:t>F</a:t>
            </a:r>
            <a:r>
              <a:rPr lang="en-US" sz="1400" b="0" i="0" dirty="0">
                <a:solidFill>
                  <a:srgbClr val="555555"/>
                </a:solidFill>
                <a:effectLst/>
                <a:latin typeface="CourierNewPSMT"/>
              </a:rPr>
              <a:t>.</a:t>
            </a:r>
            <a:r>
              <a:rPr lang="en-US" sz="1400" b="0" i="0" dirty="0">
                <a:solidFill>
                  <a:srgbClr val="000088"/>
                </a:solidFill>
                <a:effectLst/>
                <a:latin typeface="CourierNewPSMT"/>
              </a:rPr>
              <a:t>l1_loss</a:t>
            </a:r>
            <a:r>
              <a:rPr lang="en-US" sz="1400" b="0" i="0" dirty="0">
                <a:solidFill>
                  <a:srgbClr val="000000"/>
                </a:solidFill>
                <a:effectLst/>
                <a:latin typeface="CourierNewPSMT"/>
              </a:rPr>
              <a:t>(</a:t>
            </a:r>
            <a:r>
              <a:rPr lang="en-US" sz="1400" b="0" i="0" dirty="0">
                <a:solidFill>
                  <a:srgbClr val="000088"/>
                </a:solidFill>
                <a:effectLst/>
                <a:latin typeface="CourierNewPSMT"/>
              </a:rPr>
              <a:t>a_3</a:t>
            </a:r>
            <a:r>
              <a:rPr lang="en-US" sz="1400" b="0" i="0" dirty="0">
                <a:solidFill>
                  <a:srgbClr val="555555"/>
                </a:solidFill>
                <a:effectLst/>
                <a:latin typeface="CourierNewPSMT"/>
              </a:rPr>
              <a:t>.</a:t>
            </a:r>
            <a:r>
              <a:rPr lang="en-US" sz="1400" b="0" i="0" dirty="0">
                <a:solidFill>
                  <a:srgbClr val="000088"/>
                </a:solidFill>
                <a:effectLst/>
                <a:latin typeface="CourierNewPSMT"/>
              </a:rPr>
              <a:t>float</a:t>
            </a:r>
            <a:r>
              <a:rPr lang="en-US" sz="1400" b="0" i="0" dirty="0">
                <a:solidFill>
                  <a:srgbClr val="000000"/>
                </a:solidFill>
                <a:effectLst/>
                <a:latin typeface="CourierNewPSMT"/>
              </a:rPr>
              <a:t>(),</a:t>
            </a:r>
            <a:r>
              <a:rPr lang="en-US" sz="1400" b="0" i="0" dirty="0">
                <a:solidFill>
                  <a:srgbClr val="000088"/>
                </a:solidFill>
                <a:effectLst/>
                <a:latin typeface="CourierNewPSMT"/>
              </a:rPr>
              <a:t>mean7</a:t>
            </a:r>
            <a:r>
              <a:rPr lang="en-US" sz="1400" b="0" i="0" dirty="0">
                <a:solidFill>
                  <a:srgbClr val="000000"/>
                </a:solidFill>
                <a:effectLst/>
                <a:latin typeface="CourierNewPSMT"/>
              </a:rPr>
              <a:t>), </a:t>
            </a:r>
            <a:r>
              <a:rPr lang="en-US" sz="1400" b="0" i="0" dirty="0" err="1">
                <a:solidFill>
                  <a:srgbClr val="000088"/>
                </a:solidFill>
                <a:effectLst/>
                <a:latin typeface="CourierNewPSMT"/>
              </a:rPr>
              <a:t>F</a:t>
            </a:r>
            <a:r>
              <a:rPr lang="en-US" sz="1400" b="0" i="0" dirty="0" err="1">
                <a:solidFill>
                  <a:srgbClr val="555555"/>
                </a:solidFill>
                <a:effectLst/>
                <a:latin typeface="CourierNewPSMT"/>
              </a:rPr>
              <a:t>.</a:t>
            </a:r>
            <a:r>
              <a:rPr lang="en-US" sz="1400" b="0" i="0" dirty="0" err="1">
                <a:solidFill>
                  <a:srgbClr val="000088"/>
                </a:solidFill>
                <a:effectLst/>
                <a:latin typeface="CourierNewPSMT"/>
              </a:rPr>
              <a:t>mse_loss</a:t>
            </a:r>
            <a:r>
              <a:rPr lang="en-US" sz="1400" b="0" i="0" dirty="0">
                <a:solidFill>
                  <a:srgbClr val="000000"/>
                </a:solidFill>
                <a:effectLst/>
                <a:latin typeface="CourierNewPSMT"/>
              </a:rPr>
              <a:t>(</a:t>
            </a:r>
            <a:r>
              <a:rPr lang="en-US" sz="1400" b="0" i="0" dirty="0">
                <a:solidFill>
                  <a:srgbClr val="000088"/>
                </a:solidFill>
                <a:effectLst/>
                <a:latin typeface="CourierNewPSMT"/>
              </a:rPr>
              <a:t>a_3</a:t>
            </a:r>
            <a:r>
              <a:rPr lang="en-US" sz="1400" b="0" i="0" dirty="0">
                <a:solidFill>
                  <a:srgbClr val="000000"/>
                </a:solidFill>
                <a:effectLst/>
                <a:latin typeface="CourierNewPSMT"/>
              </a:rPr>
              <a:t>,</a:t>
            </a:r>
            <a:r>
              <a:rPr lang="en-US" sz="1400" b="0" i="0" dirty="0">
                <a:solidFill>
                  <a:srgbClr val="000088"/>
                </a:solidFill>
                <a:effectLst/>
                <a:latin typeface="CourierNewPSMT"/>
              </a:rPr>
              <a:t>mean7</a:t>
            </a:r>
            <a:r>
              <a:rPr lang="en-US" sz="1400" b="0" i="0" dirty="0">
                <a:solidFill>
                  <a:srgbClr val="000000"/>
                </a:solidFill>
                <a:effectLst/>
                <a:latin typeface="CourierNewPSMT"/>
              </a:rPr>
              <a:t>)</a:t>
            </a:r>
            <a:r>
              <a:rPr lang="en-US" sz="1400" b="0" i="0" dirty="0">
                <a:solidFill>
                  <a:srgbClr val="555555"/>
                </a:solidFill>
                <a:effectLst/>
                <a:latin typeface="CourierNewPSMT"/>
              </a:rPr>
              <a:t>.</a:t>
            </a:r>
            <a:r>
              <a:rPr lang="en-US" sz="1400" b="0" i="0" dirty="0">
                <a:solidFill>
                  <a:srgbClr val="000088"/>
                </a:solidFill>
                <a:effectLst/>
                <a:latin typeface="CourierNewPSMT"/>
              </a:rPr>
              <a:t>sqrt</a:t>
            </a:r>
            <a:r>
              <a:rPr lang="en-US" sz="1400" b="0" i="0" dirty="0">
                <a:solidFill>
                  <a:srgbClr val="000000"/>
                </a:solidFill>
                <a:effectLst/>
                <a:latin typeface="CourierNewPSMT"/>
              </a:rPr>
              <a:t>()</a:t>
            </a:r>
            <a:br>
              <a:rPr lang="en-US" sz="1400" b="0" i="0" dirty="0">
                <a:solidFill>
                  <a:srgbClr val="000000"/>
                </a:solidFill>
                <a:effectLst/>
                <a:latin typeface="CourierNewPSMT"/>
              </a:rPr>
            </a:br>
            <a:endParaRPr lang="en-US" sz="1400" b="0" i="0" dirty="0">
              <a:solidFill>
                <a:srgbClr val="000000"/>
              </a:solidFill>
              <a:effectLst/>
              <a:latin typeface="CourierNewPSMT"/>
            </a:endParaRPr>
          </a:p>
          <a:p>
            <a:r>
              <a:rPr lang="en-US" sz="1400" b="0" i="0" dirty="0">
                <a:solidFill>
                  <a:srgbClr val="404040"/>
                </a:solidFill>
                <a:effectLst/>
                <a:latin typeface="CourierNewPSMT"/>
              </a:rPr>
              <a:t>(tensor(0.1586), tensor(0.3021))</a:t>
            </a:r>
            <a:r>
              <a:rPr lang="en-US" sz="1400" dirty="0"/>
              <a:t> </a:t>
            </a:r>
            <a:endParaRPr lang="en-US" dirty="0"/>
          </a:p>
        </p:txBody>
      </p:sp>
    </p:spTree>
    <p:extLst>
      <p:ext uri="{BB962C8B-B14F-4D97-AF65-F5344CB8AC3E}">
        <p14:creationId xmlns:p14="http://schemas.microsoft.com/office/powerpoint/2010/main" val="127821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9341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Sử</a:t>
            </a:r>
            <a:r>
              <a:rPr lang="en-US" dirty="0"/>
              <a:t> </a:t>
            </a:r>
            <a:r>
              <a:rPr lang="en-US" dirty="0" err="1"/>
              <a:t>dụng</a:t>
            </a:r>
            <a:r>
              <a:rPr lang="en-US" dirty="0"/>
              <a:t> Broadcasting </a:t>
            </a:r>
            <a:r>
              <a:rPr lang="en-US" dirty="0" err="1"/>
              <a:t>để</a:t>
            </a:r>
            <a:r>
              <a:rPr lang="en-US" dirty="0"/>
              <a:t> </a:t>
            </a:r>
            <a:r>
              <a:rPr lang="en-US" dirty="0" err="1"/>
              <a:t>tính</a:t>
            </a:r>
            <a:r>
              <a:rPr lang="en-US" dirty="0"/>
              <a:t> </a:t>
            </a:r>
            <a:r>
              <a:rPr lang="en-US" dirty="0" err="1"/>
              <a:t>toán</a:t>
            </a:r>
            <a:r>
              <a:rPr lang="en-US" dirty="0"/>
              <a:t> </a:t>
            </a:r>
            <a:r>
              <a:rPr lang="en-US" dirty="0" err="1"/>
              <a:t>số</a:t>
            </a:r>
            <a:r>
              <a:rPr lang="en-US" dirty="0"/>
              <a:t> </a:t>
            </a:r>
            <a:r>
              <a:rPr lang="en-US" dirty="0" err="1"/>
              <a:t>liệu</a:t>
            </a:r>
            <a:endParaRPr lang="en-US" dirty="0"/>
          </a:p>
        </p:txBody>
      </p:sp>
      <p:sp>
        <p:nvSpPr>
          <p:cNvPr id="8" name="TextBox 7">
            <a:extLst>
              <a:ext uri="{FF2B5EF4-FFF2-40B4-BE49-F238E27FC236}">
                <a16:creationId xmlns:a16="http://schemas.microsoft.com/office/drawing/2014/main" id="{ED25E436-305B-493B-8C61-1F9A3A03F716}"/>
              </a:ext>
            </a:extLst>
          </p:cNvPr>
          <p:cNvSpPr txBox="1"/>
          <p:nvPr/>
        </p:nvSpPr>
        <p:spPr>
          <a:xfrm>
            <a:off x="410282" y="722551"/>
            <a:ext cx="3815131" cy="1692771"/>
          </a:xfrm>
          <a:prstGeom prst="rect">
            <a:avLst/>
          </a:prstGeom>
          <a:noFill/>
        </p:spPr>
        <p:txBody>
          <a:bodyPr wrap="square">
            <a:spAutoFit/>
          </a:bodyPr>
          <a:lstStyle/>
          <a:p>
            <a:pPr algn="just"/>
            <a:r>
              <a:rPr lang="en-US" dirty="0">
                <a:solidFill>
                  <a:schemeClr val="bg2"/>
                </a:solidFill>
                <a:latin typeface="Muli"/>
              </a:rPr>
              <a:t>Ta </a:t>
            </a:r>
            <a:r>
              <a:rPr lang="en-US" dirty="0" err="1">
                <a:solidFill>
                  <a:schemeClr val="bg2"/>
                </a:solidFill>
                <a:latin typeface="Muli"/>
              </a:rPr>
              <a:t>cần</a:t>
            </a:r>
            <a:r>
              <a:rPr lang="en-US" dirty="0">
                <a:solidFill>
                  <a:schemeClr val="bg2"/>
                </a:solidFill>
                <a:latin typeface="Muli"/>
              </a:rPr>
              <a:t> </a:t>
            </a:r>
            <a:r>
              <a:rPr lang="vi-VN" dirty="0">
                <a:solidFill>
                  <a:schemeClr val="bg2"/>
                </a:solidFill>
                <a:latin typeface="Muli"/>
              </a:rPr>
              <a:t>một số được tính toán dựa trên các dự đoán về mô hình và các nhãn chính xác trong tập dữ liệu</a:t>
            </a:r>
            <a:r>
              <a:rPr lang="en-US" dirty="0">
                <a:solidFill>
                  <a:schemeClr val="bg2"/>
                </a:solidFill>
                <a:latin typeface="Muli"/>
              </a:rPr>
              <a:t> đ</a:t>
            </a:r>
            <a:r>
              <a:rPr lang="vi-VN" dirty="0">
                <a:solidFill>
                  <a:schemeClr val="bg2"/>
                </a:solidFill>
                <a:latin typeface="Muli"/>
              </a:rPr>
              <a:t>ể biết mô hình </a:t>
            </a:r>
            <a:r>
              <a:rPr lang="en-US" dirty="0" err="1">
                <a:solidFill>
                  <a:schemeClr val="bg2"/>
                </a:solidFill>
                <a:latin typeface="Muli"/>
              </a:rPr>
              <a:t>hoạt</a:t>
            </a:r>
            <a:r>
              <a:rPr lang="en-US" dirty="0">
                <a:solidFill>
                  <a:schemeClr val="bg2"/>
                </a:solidFill>
                <a:latin typeface="Muli"/>
              </a:rPr>
              <a:t> </a:t>
            </a:r>
            <a:r>
              <a:rPr lang="en-US" dirty="0" err="1">
                <a:solidFill>
                  <a:schemeClr val="bg2"/>
                </a:solidFill>
                <a:latin typeface="Muli"/>
              </a:rPr>
              <a:t>động</a:t>
            </a:r>
            <a:r>
              <a:rPr lang="en-US" dirty="0">
                <a:solidFill>
                  <a:schemeClr val="bg2"/>
                </a:solidFill>
                <a:latin typeface="Muli"/>
              </a:rPr>
              <a:t> </a:t>
            </a:r>
            <a:r>
              <a:rPr lang="vi-VN" dirty="0">
                <a:solidFill>
                  <a:schemeClr val="bg2"/>
                </a:solidFill>
                <a:latin typeface="Muli"/>
              </a:rPr>
              <a:t>tốt như thế nào</a:t>
            </a:r>
            <a:r>
              <a:rPr lang="en-US" dirty="0">
                <a:solidFill>
                  <a:schemeClr val="bg2"/>
                </a:solidFill>
                <a:latin typeface="Muli"/>
              </a:rPr>
              <a:t>, </a:t>
            </a:r>
            <a:r>
              <a:rPr lang="vi-VN" dirty="0">
                <a:solidFill>
                  <a:schemeClr val="bg2"/>
                </a:solidFill>
                <a:latin typeface="Muli"/>
              </a:rPr>
              <a:t>thường sử dụng độ chính xác</a:t>
            </a:r>
            <a:r>
              <a:rPr lang="en-US" dirty="0">
                <a:solidFill>
                  <a:schemeClr val="bg2"/>
                </a:solidFill>
                <a:latin typeface="Muli"/>
              </a:rPr>
              <a:t> (accuracy)</a:t>
            </a:r>
            <a:r>
              <a:rPr lang="vi-VN" dirty="0">
                <a:solidFill>
                  <a:schemeClr val="bg2"/>
                </a:solidFill>
                <a:latin typeface="Muli"/>
              </a:rPr>
              <a:t> làm thước đo cho các mô hình phân loại</a:t>
            </a:r>
            <a:r>
              <a:rPr lang="en-US" dirty="0">
                <a:solidFill>
                  <a:schemeClr val="bg2"/>
                </a:solidFill>
                <a:latin typeface="Muli"/>
              </a:rPr>
              <a:t>. </a:t>
            </a:r>
          </a:p>
          <a:p>
            <a:pPr algn="just"/>
            <a:endParaRPr lang="en-US" dirty="0">
              <a:solidFill>
                <a:schemeClr val="bg2"/>
              </a:solidFill>
              <a:latin typeface="Muli"/>
            </a:endParaRPr>
          </a:p>
          <a:p>
            <a:pPr algn="just"/>
            <a:endParaRPr lang="en-US" sz="2000" dirty="0">
              <a:solidFill>
                <a:schemeClr val="bg2"/>
              </a:solidFill>
              <a:latin typeface="Muli"/>
            </a:endParaRPr>
          </a:p>
        </p:txBody>
      </p:sp>
      <p:sp>
        <p:nvSpPr>
          <p:cNvPr id="5" name="TextBox 4">
            <a:extLst>
              <a:ext uri="{FF2B5EF4-FFF2-40B4-BE49-F238E27FC236}">
                <a16:creationId xmlns:a16="http://schemas.microsoft.com/office/drawing/2014/main" id="{A75E468F-5EE9-4496-A4B4-2639D6810F90}"/>
              </a:ext>
            </a:extLst>
          </p:cNvPr>
          <p:cNvSpPr txBox="1"/>
          <p:nvPr/>
        </p:nvSpPr>
        <p:spPr>
          <a:xfrm>
            <a:off x="4418986" y="722551"/>
            <a:ext cx="4575686" cy="738664"/>
          </a:xfrm>
          <a:prstGeom prst="rect">
            <a:avLst/>
          </a:prstGeom>
          <a:noFill/>
        </p:spPr>
        <p:txBody>
          <a:bodyPr wrap="square">
            <a:spAutoFit/>
          </a:bodyPr>
          <a:lstStyle/>
          <a:p>
            <a:pPr algn="just"/>
            <a:r>
              <a:rPr lang="en-US" sz="1400" dirty="0" err="1">
                <a:solidFill>
                  <a:schemeClr val="bg2"/>
                </a:solidFill>
                <a:latin typeface="Muli"/>
              </a:rPr>
              <a:t>Chúng</a:t>
            </a:r>
            <a:r>
              <a:rPr lang="en-US" sz="1400" dirty="0">
                <a:solidFill>
                  <a:schemeClr val="bg2"/>
                </a:solidFill>
                <a:latin typeface="Muli"/>
              </a:rPr>
              <a:t> </a:t>
            </a:r>
            <a:r>
              <a:rPr lang="vi-VN" sz="1400" dirty="0">
                <a:solidFill>
                  <a:schemeClr val="bg2"/>
                </a:solidFill>
                <a:latin typeface="Muli"/>
              </a:rPr>
              <a:t>t</a:t>
            </a:r>
            <a:r>
              <a:rPr lang="en-US" sz="1400" dirty="0">
                <a:solidFill>
                  <a:schemeClr val="bg2"/>
                </a:solidFill>
                <a:latin typeface="Muli"/>
              </a:rPr>
              <a:t>a</a:t>
            </a:r>
            <a:r>
              <a:rPr lang="vi-VN" sz="1400" dirty="0">
                <a:solidFill>
                  <a:schemeClr val="bg2"/>
                </a:solidFill>
                <a:latin typeface="Muli"/>
              </a:rPr>
              <a:t> tính toán </a:t>
            </a:r>
            <a:r>
              <a:rPr lang="en-US" dirty="0" err="1">
                <a:solidFill>
                  <a:schemeClr val="bg2"/>
                </a:solidFill>
                <a:latin typeface="Muli"/>
              </a:rPr>
              <a:t>số</a:t>
            </a:r>
            <a:r>
              <a:rPr lang="en-US" dirty="0">
                <a:solidFill>
                  <a:schemeClr val="bg2"/>
                </a:solidFill>
                <a:latin typeface="Muli"/>
              </a:rPr>
              <a:t> </a:t>
            </a:r>
            <a:r>
              <a:rPr lang="en-US" dirty="0" err="1">
                <a:solidFill>
                  <a:schemeClr val="bg2"/>
                </a:solidFill>
                <a:latin typeface="Muli"/>
              </a:rPr>
              <a:t>liệu</a:t>
            </a:r>
            <a:r>
              <a:rPr lang="en-US" dirty="0">
                <a:solidFill>
                  <a:schemeClr val="bg2"/>
                </a:solidFill>
                <a:latin typeface="Muli"/>
              </a:rPr>
              <a:t> </a:t>
            </a:r>
            <a:r>
              <a:rPr lang="en-US" dirty="0" err="1">
                <a:solidFill>
                  <a:schemeClr val="bg2"/>
                </a:solidFill>
                <a:latin typeface="Muli"/>
              </a:rPr>
              <a:t>này</a:t>
            </a:r>
            <a:r>
              <a:rPr lang="vi-VN" sz="1400" dirty="0">
                <a:solidFill>
                  <a:schemeClr val="bg2"/>
                </a:solidFill>
                <a:latin typeface="Muli"/>
              </a:rPr>
              <a:t> qua </a:t>
            </a:r>
            <a:r>
              <a:rPr lang="en-US" sz="1400" dirty="0">
                <a:solidFill>
                  <a:schemeClr val="bg2"/>
                </a:solidFill>
                <a:latin typeface="Muli"/>
              </a:rPr>
              <a:t>validation set</a:t>
            </a:r>
            <a:r>
              <a:rPr lang="vi-VN" sz="1400" dirty="0">
                <a:solidFill>
                  <a:schemeClr val="bg2"/>
                </a:solidFill>
                <a:latin typeface="Muli"/>
              </a:rPr>
              <a:t>. Điều này </a:t>
            </a:r>
            <a:r>
              <a:rPr lang="en-US" sz="1400" dirty="0" err="1">
                <a:solidFill>
                  <a:schemeClr val="bg2"/>
                </a:solidFill>
                <a:latin typeface="Muli"/>
              </a:rPr>
              <a:t>giúp</a:t>
            </a:r>
            <a:r>
              <a:rPr lang="en-US" sz="1400" dirty="0">
                <a:solidFill>
                  <a:schemeClr val="bg2"/>
                </a:solidFill>
                <a:latin typeface="Muli"/>
              </a:rPr>
              <a:t> </a:t>
            </a:r>
            <a:r>
              <a:rPr lang="vi-VN" sz="1400" dirty="0">
                <a:solidFill>
                  <a:schemeClr val="bg2"/>
                </a:solidFill>
                <a:latin typeface="Muli"/>
              </a:rPr>
              <a:t>không</a:t>
            </a:r>
            <a:r>
              <a:rPr lang="en-US" sz="1400" dirty="0">
                <a:solidFill>
                  <a:schemeClr val="bg2"/>
                </a:solidFill>
                <a:latin typeface="Muli"/>
              </a:rPr>
              <a:t> </a:t>
            </a:r>
            <a:r>
              <a:rPr lang="en-US" sz="1400" dirty="0" err="1">
                <a:solidFill>
                  <a:schemeClr val="bg2"/>
                </a:solidFill>
                <a:latin typeface="Muli"/>
              </a:rPr>
              <a:t>bị</a:t>
            </a:r>
            <a:r>
              <a:rPr lang="vi-VN" sz="1400" dirty="0">
                <a:solidFill>
                  <a:schemeClr val="bg2"/>
                </a:solidFill>
                <a:latin typeface="Muli"/>
              </a:rPr>
              <a:t> tình tr</a:t>
            </a:r>
            <a:r>
              <a:rPr lang="en-US" sz="1400" dirty="0">
                <a:solidFill>
                  <a:schemeClr val="bg2"/>
                </a:solidFill>
                <a:latin typeface="Muli"/>
              </a:rPr>
              <a:t>ạ</a:t>
            </a:r>
            <a:r>
              <a:rPr lang="vi-VN" sz="1400" dirty="0">
                <a:solidFill>
                  <a:schemeClr val="bg2"/>
                </a:solidFill>
                <a:latin typeface="Muli"/>
              </a:rPr>
              <a:t>ng </a:t>
            </a:r>
            <a:r>
              <a:rPr lang="en-US" sz="1400" dirty="0">
                <a:solidFill>
                  <a:schemeClr val="bg2"/>
                </a:solidFill>
                <a:latin typeface="Muli"/>
              </a:rPr>
              <a:t>overfit </a:t>
            </a:r>
            <a:r>
              <a:rPr lang="vi-VN" sz="1400" dirty="0">
                <a:solidFill>
                  <a:schemeClr val="bg2"/>
                </a:solidFill>
                <a:latin typeface="Muli"/>
              </a:rPr>
              <a:t>— nghĩa là, </a:t>
            </a:r>
            <a:r>
              <a:rPr lang="en-US" sz="1400" dirty="0" err="1">
                <a:solidFill>
                  <a:schemeClr val="bg2"/>
                </a:solidFill>
                <a:latin typeface="Muli"/>
              </a:rPr>
              <a:t>huấn</a:t>
            </a:r>
            <a:r>
              <a:rPr lang="en-US" sz="1400" dirty="0">
                <a:solidFill>
                  <a:schemeClr val="bg2"/>
                </a:solidFill>
                <a:latin typeface="Muli"/>
              </a:rPr>
              <a:t> </a:t>
            </a:r>
            <a:r>
              <a:rPr lang="en-US" sz="1400" dirty="0" err="1">
                <a:solidFill>
                  <a:schemeClr val="bg2"/>
                </a:solidFill>
                <a:latin typeface="Muli"/>
              </a:rPr>
              <a:t>luyện</a:t>
            </a:r>
            <a:r>
              <a:rPr lang="en-US" sz="1400" dirty="0">
                <a:solidFill>
                  <a:schemeClr val="bg2"/>
                </a:solidFill>
                <a:latin typeface="Muli"/>
              </a:rPr>
              <a:t> </a:t>
            </a:r>
            <a:r>
              <a:rPr lang="vi-VN" sz="1400" dirty="0">
                <a:solidFill>
                  <a:schemeClr val="bg2"/>
                </a:solidFill>
                <a:latin typeface="Muli"/>
              </a:rPr>
              <a:t>một mô hình chỉ hoạt động tốt trên dữ liệu </a:t>
            </a:r>
            <a:r>
              <a:rPr lang="en-US" sz="1400" dirty="0">
                <a:solidFill>
                  <a:schemeClr val="bg2"/>
                </a:solidFill>
                <a:latin typeface="Muli"/>
              </a:rPr>
              <a:t>train.</a:t>
            </a:r>
          </a:p>
        </p:txBody>
      </p:sp>
      <p:sp>
        <p:nvSpPr>
          <p:cNvPr id="7" name="TextBox 6">
            <a:extLst>
              <a:ext uri="{FF2B5EF4-FFF2-40B4-BE49-F238E27FC236}">
                <a16:creationId xmlns:a16="http://schemas.microsoft.com/office/drawing/2014/main" id="{63741508-C56F-4923-B07F-59CC5492151A}"/>
              </a:ext>
            </a:extLst>
          </p:cNvPr>
          <p:cNvSpPr txBox="1"/>
          <p:nvPr/>
        </p:nvSpPr>
        <p:spPr>
          <a:xfrm>
            <a:off x="4418986" y="1409595"/>
            <a:ext cx="4968362" cy="1277273"/>
          </a:xfrm>
          <a:prstGeom prst="rect">
            <a:avLst/>
          </a:prstGeom>
          <a:noFill/>
        </p:spPr>
        <p:txBody>
          <a:bodyPr wrap="square">
            <a:spAutoFit/>
          </a:bodyPr>
          <a:lstStyle/>
          <a:p>
            <a:r>
              <a:rPr lang="en-US" sz="1100" b="0" i="0" dirty="0">
                <a:solidFill>
                  <a:srgbClr val="000088"/>
                </a:solidFill>
                <a:effectLst/>
                <a:latin typeface="CourierNewPSMT"/>
              </a:rPr>
              <a:t>valid_3_tens </a:t>
            </a:r>
            <a:r>
              <a:rPr lang="en-US" sz="1100" b="0" i="0" dirty="0">
                <a:solidFill>
                  <a:srgbClr val="555555"/>
                </a:solidFill>
                <a:effectLst/>
                <a:latin typeface="CourierNewPSMT"/>
              </a:rPr>
              <a:t>= </a:t>
            </a:r>
            <a:r>
              <a:rPr lang="en-US" sz="1100" b="0" i="0" dirty="0" err="1">
                <a:solidFill>
                  <a:srgbClr val="000088"/>
                </a:solidFill>
                <a:effectLst/>
                <a:latin typeface="CourierNewPSMT"/>
              </a:rPr>
              <a:t>torch</a:t>
            </a:r>
            <a:r>
              <a:rPr lang="en-US" sz="1100" b="0" i="0" dirty="0" err="1">
                <a:solidFill>
                  <a:srgbClr val="555555"/>
                </a:solidFill>
                <a:effectLst/>
                <a:latin typeface="CourierNewPSMT"/>
              </a:rPr>
              <a:t>.</a:t>
            </a:r>
            <a:r>
              <a:rPr lang="en-US" sz="1100" b="0" i="0" dirty="0" err="1">
                <a:solidFill>
                  <a:srgbClr val="000088"/>
                </a:solidFill>
                <a:effectLst/>
                <a:latin typeface="CourierNewPSMT"/>
              </a:rPr>
              <a:t>stack</a:t>
            </a:r>
            <a:r>
              <a:rPr lang="en-US" sz="1100" b="0" i="0" dirty="0">
                <a:solidFill>
                  <a:srgbClr val="000000"/>
                </a:solidFill>
                <a:effectLst/>
                <a:latin typeface="CourierNewPSMT"/>
              </a:rPr>
              <a:t>([</a:t>
            </a:r>
            <a:r>
              <a:rPr lang="en-US" sz="1100" b="0" i="0" dirty="0">
                <a:solidFill>
                  <a:srgbClr val="000088"/>
                </a:solidFill>
                <a:effectLst/>
                <a:latin typeface="CourierNewPSMT"/>
              </a:rPr>
              <a:t>tensor</a:t>
            </a:r>
            <a:r>
              <a:rPr lang="en-US" sz="1100" b="0" i="0" dirty="0">
                <a:solidFill>
                  <a:srgbClr val="000000"/>
                </a:solidFill>
                <a:effectLst/>
                <a:latin typeface="CourierNewPSMT"/>
              </a:rPr>
              <a:t>(</a:t>
            </a:r>
            <a:r>
              <a:rPr lang="en-US" sz="1100" b="0" i="0" dirty="0" err="1">
                <a:solidFill>
                  <a:srgbClr val="000088"/>
                </a:solidFill>
                <a:effectLst/>
                <a:latin typeface="CourierNewPSMT"/>
              </a:rPr>
              <a:t>Image</a:t>
            </a:r>
            <a:r>
              <a:rPr lang="en-US" sz="1100" b="0" i="0" dirty="0" err="1">
                <a:solidFill>
                  <a:srgbClr val="555555"/>
                </a:solidFill>
                <a:effectLst/>
                <a:latin typeface="CourierNewPSMT"/>
              </a:rPr>
              <a:t>.</a:t>
            </a:r>
            <a:r>
              <a:rPr lang="en-US" sz="1100" b="0" i="0" dirty="0" err="1">
                <a:solidFill>
                  <a:srgbClr val="000088"/>
                </a:solidFill>
                <a:effectLst/>
                <a:latin typeface="CourierNewPSMT"/>
              </a:rPr>
              <a:t>open</a:t>
            </a:r>
            <a:r>
              <a:rPr lang="en-US" sz="1100" b="0" i="0" dirty="0">
                <a:solidFill>
                  <a:srgbClr val="000000"/>
                </a:solidFill>
                <a:effectLst/>
                <a:latin typeface="CourierNewPSMT"/>
              </a:rPr>
              <a:t>(</a:t>
            </a:r>
            <a:r>
              <a:rPr lang="en-US" sz="1100" b="0" i="0" dirty="0">
                <a:solidFill>
                  <a:srgbClr val="000088"/>
                </a:solidFill>
                <a:effectLst/>
                <a:latin typeface="CourierNewPSMT"/>
              </a:rPr>
              <a:t>o</a:t>
            </a:r>
            <a:r>
              <a:rPr lang="en-US" sz="1100" b="0" i="0" dirty="0">
                <a:solidFill>
                  <a:srgbClr val="000000"/>
                </a:solidFill>
                <a:effectLst/>
                <a:latin typeface="CourierNewPSMT"/>
              </a:rPr>
              <a:t>))</a:t>
            </a:r>
            <a:br>
              <a:rPr lang="en-US" sz="1100" b="0" i="0" dirty="0">
                <a:solidFill>
                  <a:srgbClr val="000000"/>
                </a:solidFill>
                <a:effectLst/>
                <a:latin typeface="CourierNewPSMT"/>
              </a:rPr>
            </a:br>
            <a:r>
              <a:rPr lang="en-US" sz="1100" b="0" i="0" dirty="0">
                <a:solidFill>
                  <a:srgbClr val="000000"/>
                </a:solidFill>
                <a:effectLst/>
                <a:latin typeface="CourierNewPSMT"/>
              </a:rPr>
              <a:t>	        </a:t>
            </a:r>
            <a:r>
              <a:rPr lang="en-US" sz="1100" b="1" i="0" dirty="0">
                <a:solidFill>
                  <a:srgbClr val="006699"/>
                </a:solidFill>
                <a:effectLst/>
                <a:latin typeface="CourierNewPS-BoldMT"/>
              </a:rPr>
              <a:t>for </a:t>
            </a:r>
            <a:r>
              <a:rPr lang="en-US" sz="1100" b="0" i="0" dirty="0">
                <a:solidFill>
                  <a:srgbClr val="000088"/>
                </a:solidFill>
                <a:effectLst/>
                <a:latin typeface="CourierNewPSMT"/>
              </a:rPr>
              <a:t>o </a:t>
            </a:r>
            <a:r>
              <a:rPr lang="en-US" sz="1100" b="1" i="0" dirty="0">
                <a:solidFill>
                  <a:srgbClr val="000000"/>
                </a:solidFill>
                <a:effectLst/>
                <a:latin typeface="CourierNewPS-BoldMT"/>
              </a:rPr>
              <a:t>in </a:t>
            </a:r>
            <a:r>
              <a:rPr lang="en-US" sz="1100" b="0" i="0" dirty="0">
                <a:solidFill>
                  <a:srgbClr val="000000"/>
                </a:solidFill>
                <a:effectLst/>
                <a:latin typeface="CourierNewPSMT"/>
              </a:rPr>
              <a:t>(</a:t>
            </a:r>
            <a:r>
              <a:rPr lang="en-US" sz="1100" b="0" i="0" dirty="0">
                <a:solidFill>
                  <a:srgbClr val="000088"/>
                </a:solidFill>
                <a:effectLst/>
                <a:latin typeface="CourierNewPSMT"/>
              </a:rPr>
              <a:t>path</a:t>
            </a:r>
            <a:r>
              <a:rPr lang="en-US" sz="1100" b="0" i="0" dirty="0">
                <a:solidFill>
                  <a:srgbClr val="555555"/>
                </a:solidFill>
                <a:effectLst/>
                <a:latin typeface="CourierNewPSMT"/>
              </a:rPr>
              <a:t>/</a:t>
            </a:r>
            <a:r>
              <a:rPr lang="en-US" sz="1100" b="0" i="0" dirty="0">
                <a:solidFill>
                  <a:srgbClr val="CC3300"/>
                </a:solidFill>
                <a:effectLst/>
                <a:latin typeface="CourierNewPSMT"/>
              </a:rPr>
              <a:t>'valid'</a:t>
            </a:r>
            <a:r>
              <a:rPr lang="en-US" sz="1100" b="0" i="0" dirty="0">
                <a:solidFill>
                  <a:srgbClr val="555555"/>
                </a:solidFill>
                <a:effectLst/>
                <a:latin typeface="CourierNewPSMT"/>
              </a:rPr>
              <a:t>/</a:t>
            </a:r>
            <a:r>
              <a:rPr lang="en-US" sz="1100" b="0" i="0" dirty="0">
                <a:solidFill>
                  <a:srgbClr val="CC3300"/>
                </a:solidFill>
                <a:effectLst/>
                <a:latin typeface="CourierNewPSMT"/>
              </a:rPr>
              <a:t>'3'</a:t>
            </a:r>
            <a:r>
              <a:rPr lang="en-US" sz="1100" b="0" i="0" dirty="0">
                <a:solidFill>
                  <a:srgbClr val="000000"/>
                </a:solidFill>
                <a:effectLst/>
                <a:latin typeface="CourierNewPSMT"/>
              </a:rPr>
              <a:t>)</a:t>
            </a:r>
            <a:r>
              <a:rPr lang="en-US" sz="1100" b="0" i="0" dirty="0">
                <a:solidFill>
                  <a:srgbClr val="555555"/>
                </a:solidFill>
                <a:effectLst/>
                <a:latin typeface="CourierNewPSMT"/>
              </a:rPr>
              <a:t>.</a:t>
            </a:r>
            <a:r>
              <a:rPr lang="en-US" sz="1100" b="0" i="0" dirty="0">
                <a:solidFill>
                  <a:srgbClr val="000088"/>
                </a:solidFill>
                <a:effectLst/>
                <a:latin typeface="CourierNewPSMT"/>
              </a:rPr>
              <a:t>ls</a:t>
            </a:r>
            <a:r>
              <a:rPr lang="en-US" sz="1100" b="0" i="0" dirty="0">
                <a:solidFill>
                  <a:srgbClr val="000000"/>
                </a:solidFill>
                <a:effectLst/>
                <a:latin typeface="CourierNewPSMT"/>
              </a:rPr>
              <a:t>()])</a:t>
            </a:r>
            <a:br>
              <a:rPr lang="en-US" sz="1100" b="0" i="0" dirty="0">
                <a:solidFill>
                  <a:srgbClr val="000000"/>
                </a:solidFill>
                <a:effectLst/>
                <a:latin typeface="CourierNewPSMT"/>
              </a:rPr>
            </a:br>
            <a:r>
              <a:rPr lang="en-US" sz="1100" b="0" i="0" dirty="0">
                <a:solidFill>
                  <a:srgbClr val="000088"/>
                </a:solidFill>
                <a:effectLst/>
                <a:latin typeface="CourierNewPSMT"/>
              </a:rPr>
              <a:t>valid_3_tens </a:t>
            </a:r>
            <a:r>
              <a:rPr lang="en-US" sz="1100" b="0" i="0" dirty="0">
                <a:solidFill>
                  <a:srgbClr val="555555"/>
                </a:solidFill>
                <a:effectLst/>
                <a:latin typeface="CourierNewPSMT"/>
              </a:rPr>
              <a:t>= </a:t>
            </a:r>
            <a:r>
              <a:rPr lang="en-US" sz="1100" b="0" i="0" dirty="0">
                <a:solidFill>
                  <a:srgbClr val="000088"/>
                </a:solidFill>
                <a:effectLst/>
                <a:latin typeface="CourierNewPSMT"/>
              </a:rPr>
              <a:t>valid_3_tens</a:t>
            </a:r>
            <a:r>
              <a:rPr lang="en-US" sz="1100" b="0" i="0" dirty="0">
                <a:solidFill>
                  <a:srgbClr val="555555"/>
                </a:solidFill>
                <a:effectLst/>
                <a:latin typeface="CourierNewPSMT"/>
              </a:rPr>
              <a:t>.</a:t>
            </a:r>
            <a:r>
              <a:rPr lang="en-US" sz="1100" b="0" i="0" dirty="0">
                <a:solidFill>
                  <a:srgbClr val="000088"/>
                </a:solidFill>
                <a:effectLst/>
                <a:latin typeface="CourierNewPSMT"/>
              </a:rPr>
              <a:t>float</a:t>
            </a:r>
            <a:r>
              <a:rPr lang="en-US" sz="1100" b="0" i="0" dirty="0">
                <a:solidFill>
                  <a:srgbClr val="000000"/>
                </a:solidFill>
                <a:effectLst/>
                <a:latin typeface="CourierNewPSMT"/>
              </a:rPr>
              <a:t>()</a:t>
            </a:r>
            <a:r>
              <a:rPr lang="en-US" sz="1100" b="0" i="0" dirty="0">
                <a:solidFill>
                  <a:srgbClr val="555555"/>
                </a:solidFill>
                <a:effectLst/>
                <a:latin typeface="CourierNewPSMT"/>
              </a:rPr>
              <a:t>/</a:t>
            </a:r>
            <a:r>
              <a:rPr lang="en-US" sz="1100" b="0" i="0" dirty="0">
                <a:solidFill>
                  <a:srgbClr val="FF6600"/>
                </a:solidFill>
                <a:effectLst/>
                <a:latin typeface="CourierNewPSMT"/>
              </a:rPr>
              <a:t>255</a:t>
            </a:r>
            <a:br>
              <a:rPr lang="en-US" sz="1100" b="0" i="0" dirty="0">
                <a:solidFill>
                  <a:srgbClr val="FF6600"/>
                </a:solidFill>
                <a:effectLst/>
                <a:latin typeface="CourierNewPSMT"/>
              </a:rPr>
            </a:br>
            <a:r>
              <a:rPr lang="en-US" sz="1100" b="0" i="0" dirty="0">
                <a:solidFill>
                  <a:srgbClr val="000088"/>
                </a:solidFill>
                <a:effectLst/>
                <a:latin typeface="CourierNewPSMT"/>
              </a:rPr>
              <a:t>valid_7_tens </a:t>
            </a:r>
            <a:r>
              <a:rPr lang="en-US" sz="1100" b="0" i="0" dirty="0">
                <a:solidFill>
                  <a:srgbClr val="555555"/>
                </a:solidFill>
                <a:effectLst/>
                <a:latin typeface="CourierNewPSMT"/>
              </a:rPr>
              <a:t>= </a:t>
            </a:r>
            <a:r>
              <a:rPr lang="en-US" sz="1100" b="0" i="0" dirty="0" err="1">
                <a:solidFill>
                  <a:srgbClr val="000088"/>
                </a:solidFill>
                <a:effectLst/>
                <a:latin typeface="CourierNewPSMT"/>
              </a:rPr>
              <a:t>torch</a:t>
            </a:r>
            <a:r>
              <a:rPr lang="en-US" sz="1100" b="0" i="0" dirty="0" err="1">
                <a:solidFill>
                  <a:srgbClr val="555555"/>
                </a:solidFill>
                <a:effectLst/>
                <a:latin typeface="CourierNewPSMT"/>
              </a:rPr>
              <a:t>.</a:t>
            </a:r>
            <a:r>
              <a:rPr lang="en-US" sz="1100" b="0" i="0" dirty="0" err="1">
                <a:solidFill>
                  <a:srgbClr val="000088"/>
                </a:solidFill>
                <a:effectLst/>
                <a:latin typeface="CourierNewPSMT"/>
              </a:rPr>
              <a:t>stack</a:t>
            </a:r>
            <a:r>
              <a:rPr lang="en-US" sz="1100" b="0" i="0" dirty="0">
                <a:solidFill>
                  <a:srgbClr val="000000"/>
                </a:solidFill>
                <a:effectLst/>
                <a:latin typeface="CourierNewPSMT"/>
              </a:rPr>
              <a:t>([</a:t>
            </a:r>
            <a:r>
              <a:rPr lang="en-US" sz="1100" b="0" i="0" dirty="0">
                <a:solidFill>
                  <a:srgbClr val="000088"/>
                </a:solidFill>
                <a:effectLst/>
                <a:latin typeface="CourierNewPSMT"/>
              </a:rPr>
              <a:t>tensor</a:t>
            </a:r>
            <a:r>
              <a:rPr lang="en-US" sz="1100" b="0" i="0" dirty="0">
                <a:solidFill>
                  <a:srgbClr val="000000"/>
                </a:solidFill>
                <a:effectLst/>
                <a:latin typeface="CourierNewPSMT"/>
              </a:rPr>
              <a:t>(</a:t>
            </a:r>
            <a:r>
              <a:rPr lang="en-US" sz="1100" b="0" i="0" dirty="0" err="1">
                <a:solidFill>
                  <a:srgbClr val="000088"/>
                </a:solidFill>
                <a:effectLst/>
                <a:latin typeface="CourierNewPSMT"/>
              </a:rPr>
              <a:t>Image</a:t>
            </a:r>
            <a:r>
              <a:rPr lang="en-US" sz="1100" b="0" i="0" dirty="0" err="1">
                <a:solidFill>
                  <a:srgbClr val="555555"/>
                </a:solidFill>
                <a:effectLst/>
                <a:latin typeface="CourierNewPSMT"/>
              </a:rPr>
              <a:t>.</a:t>
            </a:r>
            <a:r>
              <a:rPr lang="en-US" sz="1100" b="0" i="0" dirty="0" err="1">
                <a:solidFill>
                  <a:srgbClr val="000088"/>
                </a:solidFill>
                <a:effectLst/>
                <a:latin typeface="CourierNewPSMT"/>
              </a:rPr>
              <a:t>open</a:t>
            </a:r>
            <a:r>
              <a:rPr lang="en-US" sz="1100" b="0" i="0" dirty="0">
                <a:solidFill>
                  <a:srgbClr val="000000"/>
                </a:solidFill>
                <a:effectLst/>
                <a:latin typeface="CourierNewPSMT"/>
              </a:rPr>
              <a:t>(</a:t>
            </a:r>
            <a:r>
              <a:rPr lang="en-US" sz="1100" b="0" i="0" dirty="0">
                <a:solidFill>
                  <a:srgbClr val="000088"/>
                </a:solidFill>
                <a:effectLst/>
                <a:latin typeface="CourierNewPSMT"/>
              </a:rPr>
              <a:t>o</a:t>
            </a:r>
            <a:r>
              <a:rPr lang="en-US" sz="1100" b="0" i="0" dirty="0">
                <a:solidFill>
                  <a:srgbClr val="000000"/>
                </a:solidFill>
                <a:effectLst/>
                <a:latin typeface="CourierNewPSMT"/>
              </a:rPr>
              <a:t>))</a:t>
            </a:r>
            <a:br>
              <a:rPr lang="en-US" sz="1100" b="0" i="0" dirty="0">
                <a:solidFill>
                  <a:srgbClr val="000000"/>
                </a:solidFill>
                <a:effectLst/>
                <a:latin typeface="CourierNewPSMT"/>
              </a:rPr>
            </a:br>
            <a:r>
              <a:rPr lang="en-US" sz="1100" b="0" i="0" dirty="0">
                <a:solidFill>
                  <a:srgbClr val="000000"/>
                </a:solidFill>
                <a:effectLst/>
                <a:latin typeface="CourierNewPSMT"/>
              </a:rPr>
              <a:t>	</a:t>
            </a:r>
            <a:r>
              <a:rPr lang="en-US" sz="1100" dirty="0">
                <a:latin typeface="CourierNewPSMT"/>
              </a:rPr>
              <a:t>        </a:t>
            </a:r>
            <a:r>
              <a:rPr lang="en-US" sz="1100" b="1" i="0" dirty="0">
                <a:solidFill>
                  <a:srgbClr val="006699"/>
                </a:solidFill>
                <a:effectLst/>
                <a:latin typeface="CourierNewPS-BoldMT"/>
              </a:rPr>
              <a:t>for </a:t>
            </a:r>
            <a:r>
              <a:rPr lang="en-US" sz="1100" b="0" i="0" dirty="0">
                <a:solidFill>
                  <a:srgbClr val="000088"/>
                </a:solidFill>
                <a:effectLst/>
                <a:latin typeface="CourierNewPSMT"/>
              </a:rPr>
              <a:t>o </a:t>
            </a:r>
            <a:r>
              <a:rPr lang="en-US" sz="1100" b="1" i="0" dirty="0">
                <a:solidFill>
                  <a:srgbClr val="000000"/>
                </a:solidFill>
                <a:effectLst/>
                <a:latin typeface="CourierNewPS-BoldMT"/>
              </a:rPr>
              <a:t>in </a:t>
            </a:r>
            <a:r>
              <a:rPr lang="en-US" sz="1100" b="0" i="0" dirty="0">
                <a:solidFill>
                  <a:srgbClr val="000000"/>
                </a:solidFill>
                <a:effectLst/>
                <a:latin typeface="CourierNewPSMT"/>
              </a:rPr>
              <a:t>(</a:t>
            </a:r>
            <a:r>
              <a:rPr lang="en-US" sz="1100" b="0" i="0" dirty="0">
                <a:solidFill>
                  <a:srgbClr val="000088"/>
                </a:solidFill>
                <a:effectLst/>
                <a:latin typeface="CourierNewPSMT"/>
              </a:rPr>
              <a:t>path</a:t>
            </a:r>
            <a:r>
              <a:rPr lang="en-US" sz="1100" b="0" i="0" dirty="0">
                <a:solidFill>
                  <a:srgbClr val="555555"/>
                </a:solidFill>
                <a:effectLst/>
                <a:latin typeface="CourierNewPSMT"/>
              </a:rPr>
              <a:t>/</a:t>
            </a:r>
            <a:r>
              <a:rPr lang="en-US" sz="1100" b="0" i="0" dirty="0">
                <a:solidFill>
                  <a:srgbClr val="CC3300"/>
                </a:solidFill>
                <a:effectLst/>
                <a:latin typeface="CourierNewPSMT"/>
              </a:rPr>
              <a:t>'valid'</a:t>
            </a:r>
            <a:r>
              <a:rPr lang="en-US" sz="1100" b="0" i="0" dirty="0">
                <a:solidFill>
                  <a:srgbClr val="555555"/>
                </a:solidFill>
                <a:effectLst/>
                <a:latin typeface="CourierNewPSMT"/>
              </a:rPr>
              <a:t>/</a:t>
            </a:r>
            <a:r>
              <a:rPr lang="en-US" sz="1100" b="0" i="0" dirty="0">
                <a:solidFill>
                  <a:srgbClr val="CC3300"/>
                </a:solidFill>
                <a:effectLst/>
                <a:latin typeface="CourierNewPSMT"/>
              </a:rPr>
              <a:t>'7'</a:t>
            </a:r>
            <a:r>
              <a:rPr lang="en-US" sz="1100" b="0" i="0" dirty="0">
                <a:solidFill>
                  <a:srgbClr val="000000"/>
                </a:solidFill>
                <a:effectLst/>
                <a:latin typeface="CourierNewPSMT"/>
              </a:rPr>
              <a:t>)</a:t>
            </a:r>
            <a:r>
              <a:rPr lang="en-US" sz="1100" b="0" i="0" dirty="0">
                <a:solidFill>
                  <a:srgbClr val="555555"/>
                </a:solidFill>
                <a:effectLst/>
                <a:latin typeface="CourierNewPSMT"/>
              </a:rPr>
              <a:t>.</a:t>
            </a:r>
            <a:r>
              <a:rPr lang="en-US" sz="1100" b="0" i="0" dirty="0">
                <a:solidFill>
                  <a:srgbClr val="000088"/>
                </a:solidFill>
                <a:effectLst/>
                <a:latin typeface="CourierNewPSMT"/>
              </a:rPr>
              <a:t>ls</a:t>
            </a:r>
            <a:r>
              <a:rPr lang="en-US" sz="1100" b="0" i="0" dirty="0">
                <a:solidFill>
                  <a:srgbClr val="000000"/>
                </a:solidFill>
                <a:effectLst/>
                <a:latin typeface="CourierNewPSMT"/>
              </a:rPr>
              <a:t>()])</a:t>
            </a:r>
            <a:br>
              <a:rPr lang="en-US" sz="1100" b="0" i="0" dirty="0">
                <a:solidFill>
                  <a:srgbClr val="000000"/>
                </a:solidFill>
                <a:effectLst/>
                <a:latin typeface="CourierNewPSMT"/>
              </a:rPr>
            </a:br>
            <a:r>
              <a:rPr lang="en-US" sz="1100" b="0" i="0" dirty="0">
                <a:solidFill>
                  <a:srgbClr val="000088"/>
                </a:solidFill>
                <a:effectLst/>
                <a:latin typeface="CourierNewPSMT"/>
              </a:rPr>
              <a:t>valid_7_tens </a:t>
            </a:r>
            <a:r>
              <a:rPr lang="en-US" sz="1100" b="0" i="0" dirty="0">
                <a:solidFill>
                  <a:srgbClr val="555555"/>
                </a:solidFill>
                <a:effectLst/>
                <a:latin typeface="CourierNewPSMT"/>
              </a:rPr>
              <a:t>= </a:t>
            </a:r>
            <a:r>
              <a:rPr lang="en-US" sz="1100" b="0" i="0" dirty="0">
                <a:solidFill>
                  <a:srgbClr val="000088"/>
                </a:solidFill>
                <a:effectLst/>
                <a:latin typeface="CourierNewPSMT"/>
              </a:rPr>
              <a:t>valid_7_tens</a:t>
            </a:r>
            <a:r>
              <a:rPr lang="en-US" sz="1100" b="0" i="0" dirty="0">
                <a:solidFill>
                  <a:srgbClr val="555555"/>
                </a:solidFill>
                <a:effectLst/>
                <a:latin typeface="CourierNewPSMT"/>
              </a:rPr>
              <a:t>.</a:t>
            </a:r>
            <a:r>
              <a:rPr lang="en-US" sz="1100" b="0" i="0" dirty="0">
                <a:solidFill>
                  <a:srgbClr val="000088"/>
                </a:solidFill>
                <a:effectLst/>
                <a:latin typeface="CourierNewPSMT"/>
              </a:rPr>
              <a:t>float</a:t>
            </a:r>
            <a:r>
              <a:rPr lang="en-US" sz="1100" b="0" i="0" dirty="0">
                <a:solidFill>
                  <a:srgbClr val="000000"/>
                </a:solidFill>
                <a:effectLst/>
                <a:latin typeface="CourierNewPSMT"/>
              </a:rPr>
              <a:t>()</a:t>
            </a:r>
            <a:r>
              <a:rPr lang="en-US" sz="1100" b="0" i="0" dirty="0">
                <a:solidFill>
                  <a:srgbClr val="555555"/>
                </a:solidFill>
                <a:effectLst/>
                <a:latin typeface="CourierNewPSMT"/>
              </a:rPr>
              <a:t>/</a:t>
            </a:r>
            <a:r>
              <a:rPr lang="en-US" sz="1100" b="0" i="0" dirty="0">
                <a:solidFill>
                  <a:srgbClr val="FF6600"/>
                </a:solidFill>
                <a:effectLst/>
                <a:latin typeface="CourierNewPSMT"/>
              </a:rPr>
              <a:t>255</a:t>
            </a:r>
            <a:br>
              <a:rPr lang="en-US" sz="1100" b="0" i="0" dirty="0">
                <a:solidFill>
                  <a:srgbClr val="FF6600"/>
                </a:solidFill>
                <a:effectLst/>
                <a:latin typeface="CourierNewPSMT"/>
              </a:rPr>
            </a:br>
            <a:endParaRPr lang="en-US" sz="1100" dirty="0"/>
          </a:p>
        </p:txBody>
      </p:sp>
      <p:sp>
        <p:nvSpPr>
          <p:cNvPr id="9" name="TextBox 8">
            <a:extLst>
              <a:ext uri="{FF2B5EF4-FFF2-40B4-BE49-F238E27FC236}">
                <a16:creationId xmlns:a16="http://schemas.microsoft.com/office/drawing/2014/main" id="{4E594257-0657-4742-8683-62C2D1C3A39A}"/>
              </a:ext>
            </a:extLst>
          </p:cNvPr>
          <p:cNvSpPr txBox="1"/>
          <p:nvPr/>
        </p:nvSpPr>
        <p:spPr>
          <a:xfrm>
            <a:off x="410282" y="1878072"/>
            <a:ext cx="3655757" cy="523220"/>
          </a:xfrm>
          <a:prstGeom prst="rect">
            <a:avLst/>
          </a:prstGeom>
          <a:noFill/>
        </p:spPr>
        <p:txBody>
          <a:bodyPr wrap="square">
            <a:spAutoFit/>
          </a:bodyPr>
          <a:lstStyle/>
          <a:p>
            <a:pPr algn="just"/>
            <a:r>
              <a:rPr lang="en-US" dirty="0" err="1">
                <a:solidFill>
                  <a:schemeClr val="bg2"/>
                </a:solidFill>
                <a:latin typeface="Muli"/>
              </a:rPr>
              <a:t>Đầu</a:t>
            </a:r>
            <a:r>
              <a:rPr lang="en-US" dirty="0">
                <a:solidFill>
                  <a:schemeClr val="bg2"/>
                </a:solidFill>
                <a:latin typeface="Muli"/>
              </a:rPr>
              <a:t> </a:t>
            </a:r>
            <a:r>
              <a:rPr lang="en-US" dirty="0" err="1">
                <a:solidFill>
                  <a:schemeClr val="bg2"/>
                </a:solidFill>
                <a:latin typeface="Muli"/>
              </a:rPr>
              <a:t>tiên</a:t>
            </a:r>
            <a:r>
              <a:rPr lang="vi-VN" dirty="0">
                <a:solidFill>
                  <a:schemeClr val="bg2"/>
                </a:solidFill>
                <a:latin typeface="Muli"/>
              </a:rPr>
              <a:t> ta viết một hàm đơn giản để tính toán sai số tuyệt đối trung bình</a:t>
            </a:r>
            <a:r>
              <a:rPr lang="en-US" dirty="0">
                <a:solidFill>
                  <a:schemeClr val="bg2"/>
                </a:solidFill>
                <a:latin typeface="Muli"/>
              </a:rPr>
              <a:t>:</a:t>
            </a:r>
          </a:p>
        </p:txBody>
      </p:sp>
      <p:sp>
        <p:nvSpPr>
          <p:cNvPr id="11" name="TextBox 10">
            <a:extLst>
              <a:ext uri="{FF2B5EF4-FFF2-40B4-BE49-F238E27FC236}">
                <a16:creationId xmlns:a16="http://schemas.microsoft.com/office/drawing/2014/main" id="{C1366273-BFE5-4B2C-B282-A55AE9FC60FA}"/>
              </a:ext>
            </a:extLst>
          </p:cNvPr>
          <p:cNvSpPr txBox="1"/>
          <p:nvPr/>
        </p:nvSpPr>
        <p:spPr>
          <a:xfrm>
            <a:off x="410282" y="2401292"/>
            <a:ext cx="5868014" cy="830997"/>
          </a:xfrm>
          <a:prstGeom prst="rect">
            <a:avLst/>
          </a:prstGeom>
          <a:noFill/>
        </p:spPr>
        <p:txBody>
          <a:bodyPr wrap="square">
            <a:spAutoFit/>
          </a:bodyPr>
          <a:lstStyle/>
          <a:p>
            <a:r>
              <a:rPr lang="en-US" sz="1200" b="1" i="0" dirty="0">
                <a:solidFill>
                  <a:srgbClr val="006699"/>
                </a:solidFill>
                <a:effectLst/>
                <a:latin typeface="CourierNewPS-BoldMT"/>
              </a:rPr>
              <a:t>def </a:t>
            </a:r>
            <a:r>
              <a:rPr lang="en-US" sz="1200" b="0" i="0" dirty="0" err="1">
                <a:solidFill>
                  <a:srgbClr val="CC00FF"/>
                </a:solidFill>
                <a:effectLst/>
                <a:latin typeface="CourierNewPSMT"/>
              </a:rPr>
              <a:t>mnist_distance</a:t>
            </a:r>
            <a:r>
              <a:rPr lang="en-US" sz="1200" b="0" i="0" dirty="0">
                <a:solidFill>
                  <a:srgbClr val="000000"/>
                </a:solidFill>
                <a:effectLst/>
                <a:latin typeface="CourierNewPSMT"/>
              </a:rPr>
              <a:t>(</a:t>
            </a:r>
            <a:r>
              <a:rPr lang="en-US" sz="1200" b="0" i="0" dirty="0" err="1">
                <a:solidFill>
                  <a:srgbClr val="000088"/>
                </a:solidFill>
                <a:effectLst/>
                <a:latin typeface="CourierNewPSMT"/>
              </a:rPr>
              <a:t>a</a:t>
            </a:r>
            <a:r>
              <a:rPr lang="en-US" sz="1200" b="0" i="0" dirty="0" err="1">
                <a:solidFill>
                  <a:srgbClr val="000000"/>
                </a:solidFill>
                <a:effectLst/>
                <a:latin typeface="CourierNewPSMT"/>
              </a:rPr>
              <a:t>,</a:t>
            </a:r>
            <a:r>
              <a:rPr lang="en-US" sz="1200" b="0" i="0" dirty="0" err="1">
                <a:solidFill>
                  <a:srgbClr val="000088"/>
                </a:solidFill>
                <a:effectLst/>
                <a:latin typeface="CourierNewPSMT"/>
              </a:rPr>
              <a:t>b</a:t>
            </a:r>
            <a:r>
              <a:rPr lang="en-US" sz="1200" b="0" i="0" dirty="0">
                <a:solidFill>
                  <a:srgbClr val="000000"/>
                </a:solidFill>
                <a:effectLst/>
                <a:latin typeface="CourierNewPSMT"/>
              </a:rPr>
              <a:t>): </a:t>
            </a:r>
            <a:endParaRPr lang="en-US" sz="1200" dirty="0">
              <a:latin typeface="CourierNewPSMT"/>
            </a:endParaRPr>
          </a:p>
          <a:p>
            <a:r>
              <a:rPr lang="en-US" sz="1200" dirty="0">
                <a:latin typeface="CourierNewPSMT"/>
              </a:rPr>
              <a:t>	</a:t>
            </a:r>
            <a:r>
              <a:rPr lang="en-US" sz="1200" b="1" i="0" dirty="0">
                <a:solidFill>
                  <a:srgbClr val="006699"/>
                </a:solidFill>
                <a:effectLst/>
                <a:latin typeface="CourierNewPS-BoldMT"/>
              </a:rPr>
              <a:t>return </a:t>
            </a:r>
            <a:r>
              <a:rPr lang="en-US" sz="1200" b="0" i="0" dirty="0">
                <a:solidFill>
                  <a:srgbClr val="000000"/>
                </a:solidFill>
                <a:effectLst/>
                <a:latin typeface="CourierNewPSMT"/>
              </a:rPr>
              <a:t>(</a:t>
            </a:r>
            <a:r>
              <a:rPr lang="en-US" sz="1200" b="0" i="0" dirty="0">
                <a:solidFill>
                  <a:srgbClr val="000088"/>
                </a:solidFill>
                <a:effectLst/>
                <a:latin typeface="CourierNewPSMT"/>
              </a:rPr>
              <a:t>a</a:t>
            </a:r>
            <a:r>
              <a:rPr lang="en-US" sz="1200" b="0" i="0" dirty="0">
                <a:solidFill>
                  <a:srgbClr val="555555"/>
                </a:solidFill>
                <a:effectLst/>
                <a:latin typeface="CourierNewPSMT"/>
              </a:rPr>
              <a:t>-</a:t>
            </a:r>
            <a:r>
              <a:rPr lang="en-US" sz="1200" b="0" i="0" dirty="0">
                <a:solidFill>
                  <a:srgbClr val="000088"/>
                </a:solidFill>
                <a:effectLst/>
                <a:latin typeface="CourierNewPSMT"/>
              </a:rPr>
              <a:t>b</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abs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1</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2</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valid_3_dist </a:t>
            </a:r>
            <a:r>
              <a:rPr lang="en-US" sz="1200" b="0" i="0" dirty="0">
                <a:solidFill>
                  <a:srgbClr val="555555"/>
                </a:solidFill>
                <a:effectLst/>
                <a:latin typeface="CourierNewPSMT"/>
              </a:rPr>
              <a:t>= </a:t>
            </a:r>
            <a:r>
              <a:rPr lang="en-US" sz="1200" b="0" i="0" dirty="0" err="1">
                <a:solidFill>
                  <a:srgbClr val="000088"/>
                </a:solidFill>
                <a:effectLst/>
                <a:latin typeface="CourierNewPSMT"/>
              </a:rPr>
              <a:t>mnist_distance</a:t>
            </a:r>
            <a:r>
              <a:rPr lang="en-US" sz="1200" b="0" i="0" dirty="0">
                <a:solidFill>
                  <a:srgbClr val="000000"/>
                </a:solidFill>
                <a:effectLst/>
                <a:latin typeface="CourierNewPSMT"/>
              </a:rPr>
              <a:t>(</a:t>
            </a:r>
            <a:r>
              <a:rPr lang="en-US" sz="1200" b="0" i="0" dirty="0">
                <a:solidFill>
                  <a:srgbClr val="000088"/>
                </a:solidFill>
                <a:effectLst/>
                <a:latin typeface="CourierNewPSMT"/>
              </a:rPr>
              <a:t>valid_3_tens</a:t>
            </a:r>
            <a:r>
              <a:rPr lang="en-US" sz="1200" b="0" i="0" dirty="0">
                <a:solidFill>
                  <a:srgbClr val="000000"/>
                </a:solidFill>
                <a:effectLst/>
                <a:latin typeface="CourierNewPSMT"/>
              </a:rPr>
              <a:t>, </a:t>
            </a:r>
            <a:r>
              <a:rPr lang="en-US" sz="1200" b="0" i="0" dirty="0">
                <a:solidFill>
                  <a:srgbClr val="000088"/>
                </a:solidFill>
                <a:effectLst/>
                <a:latin typeface="CourierNewPSMT"/>
              </a:rPr>
              <a:t>mean3</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valid_3_dist</a:t>
            </a:r>
            <a:r>
              <a:rPr lang="en-US" sz="1200" b="0" i="0" dirty="0">
                <a:solidFill>
                  <a:srgbClr val="000000"/>
                </a:solidFill>
                <a:effectLst/>
                <a:latin typeface="CourierNewPSMT"/>
              </a:rPr>
              <a:t>, </a:t>
            </a:r>
            <a:r>
              <a:rPr lang="en-US" sz="1200" b="0" i="0" dirty="0">
                <a:solidFill>
                  <a:srgbClr val="000088"/>
                </a:solidFill>
                <a:effectLst/>
                <a:latin typeface="CourierNewPSMT"/>
              </a:rPr>
              <a:t>valid_3_dist</a:t>
            </a:r>
            <a:r>
              <a:rPr lang="en-US" sz="1200" b="0" i="0" dirty="0">
                <a:solidFill>
                  <a:srgbClr val="555555"/>
                </a:solidFill>
                <a:effectLst/>
                <a:latin typeface="CourierNewPSMT"/>
              </a:rPr>
              <a:t>.</a:t>
            </a:r>
            <a:r>
              <a:rPr lang="en-US" sz="1200" b="0" i="0" dirty="0">
                <a:solidFill>
                  <a:srgbClr val="000088"/>
                </a:solidFill>
                <a:effectLst/>
                <a:latin typeface="CourierNewPSMT"/>
              </a:rPr>
              <a:t>shape</a:t>
            </a:r>
            <a:endParaRPr lang="en-US" sz="1200" dirty="0"/>
          </a:p>
        </p:txBody>
      </p:sp>
      <p:sp>
        <p:nvSpPr>
          <p:cNvPr id="13" name="TextBox 12">
            <a:extLst>
              <a:ext uri="{FF2B5EF4-FFF2-40B4-BE49-F238E27FC236}">
                <a16:creationId xmlns:a16="http://schemas.microsoft.com/office/drawing/2014/main" id="{EB7F434B-5154-46DC-9BE5-5754809A4F50}"/>
              </a:ext>
            </a:extLst>
          </p:cNvPr>
          <p:cNvSpPr txBox="1"/>
          <p:nvPr/>
        </p:nvSpPr>
        <p:spPr>
          <a:xfrm>
            <a:off x="410282" y="3191575"/>
            <a:ext cx="3994970" cy="430887"/>
          </a:xfrm>
          <a:prstGeom prst="rect">
            <a:avLst/>
          </a:prstGeom>
          <a:noFill/>
        </p:spPr>
        <p:txBody>
          <a:bodyPr wrap="square">
            <a:spAutoFit/>
          </a:bodyPr>
          <a:lstStyle/>
          <a:p>
            <a:r>
              <a:rPr lang="en-US" sz="1100" b="0" i="0" dirty="0">
                <a:solidFill>
                  <a:srgbClr val="404040"/>
                </a:solidFill>
                <a:effectLst/>
                <a:latin typeface="CourierNewPSMT"/>
              </a:rPr>
              <a:t>(tensor([0.1050, 0.1526, 0.1186, ..., 0.1122, 0.1170, 0.1086]),</a:t>
            </a:r>
            <a:r>
              <a:rPr lang="en-US" sz="1100" b="0" i="0" dirty="0" err="1">
                <a:solidFill>
                  <a:srgbClr val="404040"/>
                </a:solidFill>
                <a:effectLst/>
                <a:latin typeface="CourierNewPSMT"/>
              </a:rPr>
              <a:t>torch.Size</a:t>
            </a:r>
            <a:r>
              <a:rPr lang="en-US" sz="1100" b="0" i="0" dirty="0">
                <a:solidFill>
                  <a:srgbClr val="404040"/>
                </a:solidFill>
                <a:effectLst/>
                <a:latin typeface="CourierNewPSMT"/>
              </a:rPr>
              <a:t>([1010]))</a:t>
            </a:r>
            <a:r>
              <a:rPr lang="en-US" sz="1100" dirty="0"/>
              <a:t> </a:t>
            </a:r>
          </a:p>
        </p:txBody>
      </p:sp>
      <p:sp>
        <p:nvSpPr>
          <p:cNvPr id="15" name="TextBox 14">
            <a:extLst>
              <a:ext uri="{FF2B5EF4-FFF2-40B4-BE49-F238E27FC236}">
                <a16:creationId xmlns:a16="http://schemas.microsoft.com/office/drawing/2014/main" id="{5F982F1F-34F0-4368-B73D-2062A35AD7D3}"/>
              </a:ext>
            </a:extLst>
          </p:cNvPr>
          <p:cNvSpPr txBox="1"/>
          <p:nvPr/>
        </p:nvSpPr>
        <p:spPr>
          <a:xfrm>
            <a:off x="5473496" y="2544869"/>
            <a:ext cx="3181965" cy="1815882"/>
          </a:xfrm>
          <a:prstGeom prst="rect">
            <a:avLst/>
          </a:prstGeom>
          <a:noFill/>
        </p:spPr>
        <p:txBody>
          <a:bodyPr wrap="square">
            <a:spAutoFit/>
          </a:bodyPr>
          <a:lstStyle/>
          <a:p>
            <a:pPr algn="just"/>
            <a:r>
              <a:rPr lang="en-US" sz="1400" dirty="0">
                <a:solidFill>
                  <a:schemeClr val="bg2"/>
                </a:solidFill>
                <a:latin typeface="Muli"/>
              </a:rPr>
              <a:t>Khi </a:t>
            </a:r>
            <a:r>
              <a:rPr lang="vi-VN" sz="1400" dirty="0">
                <a:solidFill>
                  <a:schemeClr val="bg2"/>
                </a:solidFill>
                <a:latin typeface="Muli"/>
              </a:rPr>
              <a:t>thực hiện phép trừ giữa hai tensor có cấp bậc khác nhau, PyTorch sẽ sử </a:t>
            </a:r>
            <a:r>
              <a:rPr lang="en-US" sz="1400" dirty="0">
                <a:solidFill>
                  <a:schemeClr val="bg2"/>
                </a:solidFill>
                <a:latin typeface="Muli"/>
              </a:rPr>
              <a:t>broadcasting</a:t>
            </a:r>
            <a:r>
              <a:rPr lang="vi-VN" sz="1400" dirty="0">
                <a:solidFill>
                  <a:schemeClr val="bg2"/>
                </a:solidFill>
                <a:latin typeface="Muli"/>
              </a:rPr>
              <a:t>: nó sẽ tự động mở rộng tensor cấp bậc nhỏ hơn để có cùng kích thước với tensor có cấp bậc lớn hơn.</a:t>
            </a:r>
            <a:r>
              <a:rPr lang="en-US" sz="1400" dirty="0">
                <a:solidFill>
                  <a:schemeClr val="bg2"/>
                </a:solidFill>
                <a:latin typeface="Muli"/>
              </a:rPr>
              <a:t> </a:t>
            </a:r>
            <a:r>
              <a:rPr lang="en-US" dirty="0">
                <a:solidFill>
                  <a:schemeClr val="bg2"/>
                </a:solidFill>
                <a:latin typeface="Muli"/>
              </a:rPr>
              <a:t>N</a:t>
            </a:r>
            <a:r>
              <a:rPr lang="vi-VN" sz="1400" dirty="0">
                <a:solidFill>
                  <a:schemeClr val="bg2"/>
                </a:solidFill>
                <a:latin typeface="Muli"/>
              </a:rPr>
              <a:t>ó trả về khoảng cách cho mọi hình ảnh dưới dạng vectơ (tức là tensor bậc 1) có độ dài 1,010 (số </a:t>
            </a:r>
            <a:r>
              <a:rPr lang="en-US" sz="1400" dirty="0" err="1">
                <a:solidFill>
                  <a:schemeClr val="bg2"/>
                </a:solidFill>
                <a:latin typeface="Muli"/>
              </a:rPr>
              <a:t>ảnh</a:t>
            </a:r>
            <a:r>
              <a:rPr lang="vi-VN" sz="1400" dirty="0">
                <a:solidFill>
                  <a:schemeClr val="bg2"/>
                </a:solidFill>
                <a:latin typeface="Muli"/>
              </a:rPr>
              <a:t> trong </a:t>
            </a:r>
            <a:r>
              <a:rPr lang="vi-VN" sz="1400">
                <a:solidFill>
                  <a:schemeClr val="bg2"/>
                </a:solidFill>
                <a:latin typeface="Muli"/>
              </a:rPr>
              <a:t>tập xác </a:t>
            </a:r>
            <a:r>
              <a:rPr lang="vi-VN" sz="1400" dirty="0">
                <a:solidFill>
                  <a:schemeClr val="bg2"/>
                </a:solidFill>
                <a:latin typeface="Muli"/>
              </a:rPr>
              <a:t>thực).</a:t>
            </a:r>
            <a:endParaRPr lang="en-US" sz="1400" dirty="0">
              <a:solidFill>
                <a:schemeClr val="bg2"/>
              </a:solidFill>
              <a:latin typeface="Muli"/>
            </a:endParaRPr>
          </a:p>
        </p:txBody>
      </p:sp>
      <p:pic>
        <p:nvPicPr>
          <p:cNvPr id="20" name="Picture 19">
            <a:extLst>
              <a:ext uri="{FF2B5EF4-FFF2-40B4-BE49-F238E27FC236}">
                <a16:creationId xmlns:a16="http://schemas.microsoft.com/office/drawing/2014/main" id="{E64ED74D-2AF1-4632-8EF7-0DEC69D3FEFC}"/>
              </a:ext>
            </a:extLst>
          </p:cNvPr>
          <p:cNvPicPr>
            <a:picLocks noChangeAspect="1"/>
          </p:cNvPicPr>
          <p:nvPr/>
        </p:nvPicPr>
        <p:blipFill>
          <a:blip r:embed="rId3"/>
          <a:stretch>
            <a:fillRect/>
          </a:stretch>
        </p:blipFill>
        <p:spPr>
          <a:xfrm>
            <a:off x="1611581" y="3645816"/>
            <a:ext cx="2660616" cy="1306874"/>
          </a:xfrm>
          <a:prstGeom prst="rect">
            <a:avLst/>
          </a:prstGeom>
        </p:spPr>
      </p:pic>
    </p:spTree>
    <p:extLst>
      <p:ext uri="{BB962C8B-B14F-4D97-AF65-F5344CB8AC3E}">
        <p14:creationId xmlns:p14="http://schemas.microsoft.com/office/powerpoint/2010/main" val="27772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9341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Sử</a:t>
            </a:r>
            <a:r>
              <a:rPr lang="en-US" dirty="0"/>
              <a:t> </a:t>
            </a:r>
            <a:r>
              <a:rPr lang="en-US" dirty="0" err="1"/>
              <a:t>dụng</a:t>
            </a:r>
            <a:r>
              <a:rPr lang="en-US" dirty="0"/>
              <a:t> Broadcasting </a:t>
            </a:r>
            <a:r>
              <a:rPr lang="en-US" dirty="0" err="1"/>
              <a:t>để</a:t>
            </a:r>
            <a:r>
              <a:rPr lang="en-US" dirty="0"/>
              <a:t> </a:t>
            </a:r>
            <a:r>
              <a:rPr lang="en-US" dirty="0" err="1"/>
              <a:t>tính</a:t>
            </a:r>
            <a:r>
              <a:rPr lang="en-US" dirty="0"/>
              <a:t> </a:t>
            </a:r>
            <a:r>
              <a:rPr lang="en-US" dirty="0" err="1"/>
              <a:t>toán</a:t>
            </a:r>
            <a:r>
              <a:rPr lang="en-US" dirty="0"/>
              <a:t> </a:t>
            </a:r>
            <a:r>
              <a:rPr lang="en-US" dirty="0" err="1"/>
              <a:t>số</a:t>
            </a:r>
            <a:r>
              <a:rPr lang="en-US" dirty="0"/>
              <a:t> </a:t>
            </a:r>
            <a:r>
              <a:rPr lang="en-US" dirty="0" err="1"/>
              <a:t>liệu</a:t>
            </a:r>
            <a:endParaRPr lang="en-US" dirty="0"/>
          </a:p>
        </p:txBody>
      </p:sp>
      <p:sp>
        <p:nvSpPr>
          <p:cNvPr id="8" name="TextBox 7">
            <a:extLst>
              <a:ext uri="{FF2B5EF4-FFF2-40B4-BE49-F238E27FC236}">
                <a16:creationId xmlns:a16="http://schemas.microsoft.com/office/drawing/2014/main" id="{ED25E436-305B-493B-8C61-1F9A3A03F716}"/>
              </a:ext>
            </a:extLst>
          </p:cNvPr>
          <p:cNvSpPr txBox="1"/>
          <p:nvPr/>
        </p:nvSpPr>
        <p:spPr>
          <a:xfrm>
            <a:off x="527694" y="1382446"/>
            <a:ext cx="3510693" cy="1846659"/>
          </a:xfrm>
          <a:prstGeom prst="rect">
            <a:avLst/>
          </a:prstGeom>
          <a:noFill/>
        </p:spPr>
        <p:txBody>
          <a:bodyPr wrap="square">
            <a:spAutoFit/>
          </a:bodyPr>
          <a:lstStyle/>
          <a:p>
            <a:pPr algn="just"/>
            <a:r>
              <a:rPr lang="en-US" dirty="0">
                <a:solidFill>
                  <a:schemeClr val="bg2"/>
                </a:solidFill>
                <a:latin typeface="Muli"/>
              </a:rPr>
              <a:t>T</a:t>
            </a:r>
            <a:r>
              <a:rPr lang="vi-VN" dirty="0">
                <a:solidFill>
                  <a:schemeClr val="bg2"/>
                </a:solidFill>
                <a:latin typeface="Muli"/>
              </a:rPr>
              <a:t>a </a:t>
            </a:r>
            <a:r>
              <a:rPr lang="en-US" dirty="0" err="1">
                <a:solidFill>
                  <a:schemeClr val="bg2"/>
                </a:solidFill>
                <a:latin typeface="Muli"/>
              </a:rPr>
              <a:t>tạo</a:t>
            </a:r>
            <a:r>
              <a:rPr lang="en-US" dirty="0">
                <a:solidFill>
                  <a:schemeClr val="bg2"/>
                </a:solidFill>
                <a:latin typeface="Muli"/>
              </a:rPr>
              <a:t> </a:t>
            </a:r>
            <a:r>
              <a:rPr lang="en-US" dirty="0">
                <a:solidFill>
                  <a:srgbClr val="000088"/>
                </a:solidFill>
                <a:latin typeface="Muli"/>
              </a:rPr>
              <a:t>is_3 </a:t>
            </a:r>
            <a:r>
              <a:rPr lang="vi-VN" dirty="0">
                <a:solidFill>
                  <a:schemeClr val="bg2"/>
                </a:solidFill>
                <a:latin typeface="Muli"/>
              </a:rPr>
              <a:t>để xác định xem một hình ảnh có phải là số 3 hay không bằng cách sử dụng logic sau: nếu khoảng cách giữa chữ số được đề cập và số 3 lý tưởng nhỏ hơn khoảng cách đến số 7 lý tưởng, thì đó là số 3</a:t>
            </a:r>
            <a:r>
              <a:rPr lang="vi-VN" sz="1200" dirty="0">
                <a:solidFill>
                  <a:schemeClr val="bg2"/>
                </a:solidFill>
                <a:latin typeface="Muli"/>
              </a:rPr>
              <a:t>. </a:t>
            </a:r>
            <a:endParaRPr lang="en-US" sz="1800" dirty="0">
              <a:solidFill>
                <a:schemeClr val="bg2"/>
              </a:solidFill>
              <a:latin typeface="Muli"/>
            </a:endParaRPr>
          </a:p>
          <a:p>
            <a:pPr algn="just"/>
            <a:endParaRPr lang="en-US" sz="2000" dirty="0">
              <a:solidFill>
                <a:schemeClr val="bg2"/>
              </a:solidFill>
              <a:latin typeface="Muli"/>
            </a:endParaRPr>
          </a:p>
          <a:p>
            <a:pPr algn="just"/>
            <a:endParaRPr lang="en-US" sz="2400" dirty="0">
              <a:solidFill>
                <a:schemeClr val="bg2"/>
              </a:solidFill>
              <a:latin typeface="Muli"/>
            </a:endParaRPr>
          </a:p>
        </p:txBody>
      </p:sp>
      <p:sp>
        <p:nvSpPr>
          <p:cNvPr id="7" name="TextBox 6">
            <a:extLst>
              <a:ext uri="{FF2B5EF4-FFF2-40B4-BE49-F238E27FC236}">
                <a16:creationId xmlns:a16="http://schemas.microsoft.com/office/drawing/2014/main" id="{A5846FCC-0052-4EFF-AA2B-4385EF6F5B67}"/>
              </a:ext>
            </a:extLst>
          </p:cNvPr>
          <p:cNvSpPr txBox="1"/>
          <p:nvPr/>
        </p:nvSpPr>
        <p:spPr>
          <a:xfrm>
            <a:off x="943897" y="777713"/>
            <a:ext cx="8089490" cy="769441"/>
          </a:xfrm>
          <a:prstGeom prst="rect">
            <a:avLst/>
          </a:prstGeom>
          <a:noFill/>
        </p:spPr>
        <p:txBody>
          <a:bodyPr wrap="square">
            <a:spAutoFit/>
          </a:bodyPr>
          <a:lstStyle/>
          <a:p>
            <a:r>
              <a:rPr lang="en-US" sz="1600" b="1" i="0" dirty="0">
                <a:solidFill>
                  <a:srgbClr val="006699"/>
                </a:solidFill>
                <a:effectLst/>
                <a:latin typeface="CourierNewPS-BoldMT"/>
              </a:rPr>
              <a:t>def </a:t>
            </a:r>
            <a:r>
              <a:rPr lang="en-US" sz="1600" b="0" i="0" dirty="0">
                <a:solidFill>
                  <a:srgbClr val="CC00FF"/>
                </a:solidFill>
                <a:effectLst/>
                <a:latin typeface="CourierNewPSMT"/>
              </a:rPr>
              <a:t>is_3</a:t>
            </a:r>
            <a:r>
              <a:rPr lang="en-US" sz="1600" b="0" i="0" dirty="0">
                <a:solidFill>
                  <a:srgbClr val="000000"/>
                </a:solidFill>
                <a:effectLst/>
                <a:latin typeface="CourierNewPSMT"/>
              </a:rPr>
              <a:t>(</a:t>
            </a:r>
            <a:r>
              <a:rPr lang="en-US" sz="1600" b="0" i="0" dirty="0">
                <a:solidFill>
                  <a:srgbClr val="000088"/>
                </a:solidFill>
                <a:effectLst/>
                <a:latin typeface="CourierNewPSMT"/>
              </a:rPr>
              <a:t>x</a:t>
            </a:r>
            <a:r>
              <a:rPr lang="en-US" sz="1600" b="0" i="0" dirty="0">
                <a:solidFill>
                  <a:srgbClr val="000000"/>
                </a:solidFill>
                <a:effectLst/>
                <a:latin typeface="CourierNewPSMT"/>
              </a:rPr>
              <a:t>): </a:t>
            </a:r>
            <a:endParaRPr lang="en-US" sz="1600" dirty="0">
              <a:latin typeface="CourierNewPSMT"/>
            </a:endParaRPr>
          </a:p>
          <a:p>
            <a:r>
              <a:rPr lang="en-US" sz="1600" b="1" i="0" dirty="0">
                <a:solidFill>
                  <a:srgbClr val="006699"/>
                </a:solidFill>
                <a:effectLst/>
                <a:latin typeface="CourierNewPSMT"/>
              </a:rPr>
              <a:t>    </a:t>
            </a:r>
            <a:r>
              <a:rPr lang="en-US" sz="1600" b="1" i="0" dirty="0">
                <a:solidFill>
                  <a:srgbClr val="006699"/>
                </a:solidFill>
                <a:effectLst/>
                <a:latin typeface="CourierNewPS-BoldMT"/>
              </a:rPr>
              <a:t>return </a:t>
            </a:r>
            <a:r>
              <a:rPr lang="en-US" sz="1600" b="0" i="0" dirty="0" err="1">
                <a:solidFill>
                  <a:srgbClr val="000088"/>
                </a:solidFill>
                <a:effectLst/>
                <a:latin typeface="CourierNewPSMT"/>
              </a:rPr>
              <a:t>mnist_distance</a:t>
            </a:r>
            <a:r>
              <a:rPr lang="en-US" sz="1600" b="0" i="0" dirty="0">
                <a:solidFill>
                  <a:srgbClr val="000000"/>
                </a:solidFill>
                <a:effectLst/>
                <a:latin typeface="CourierNewPSMT"/>
              </a:rPr>
              <a:t>(</a:t>
            </a:r>
            <a:r>
              <a:rPr lang="en-US" sz="1600" b="0" i="0" dirty="0">
                <a:solidFill>
                  <a:srgbClr val="000088"/>
                </a:solidFill>
                <a:effectLst/>
                <a:latin typeface="CourierNewPSMT"/>
              </a:rPr>
              <a:t>x</a:t>
            </a:r>
            <a:r>
              <a:rPr lang="en-US" sz="1600" b="0" i="0" dirty="0">
                <a:solidFill>
                  <a:srgbClr val="000000"/>
                </a:solidFill>
                <a:effectLst/>
                <a:latin typeface="CourierNewPSMT"/>
              </a:rPr>
              <a:t>,</a:t>
            </a:r>
            <a:r>
              <a:rPr lang="en-US" sz="1600" b="0" i="0" dirty="0">
                <a:solidFill>
                  <a:srgbClr val="000088"/>
                </a:solidFill>
                <a:effectLst/>
                <a:latin typeface="CourierNewPSMT"/>
              </a:rPr>
              <a:t>mean3</a:t>
            </a:r>
            <a:r>
              <a:rPr lang="en-US" sz="1600" b="0" i="0" dirty="0">
                <a:solidFill>
                  <a:srgbClr val="000000"/>
                </a:solidFill>
                <a:effectLst/>
                <a:latin typeface="CourierNewPSMT"/>
              </a:rPr>
              <a:t>) </a:t>
            </a:r>
            <a:r>
              <a:rPr lang="en-US" sz="1600" b="0" i="0" dirty="0">
                <a:solidFill>
                  <a:srgbClr val="555555"/>
                </a:solidFill>
                <a:effectLst/>
                <a:latin typeface="CourierNewPSMT"/>
              </a:rPr>
              <a:t>&lt; </a:t>
            </a:r>
            <a:r>
              <a:rPr lang="en-US" sz="1600" b="0" i="0" dirty="0" err="1">
                <a:solidFill>
                  <a:srgbClr val="000088"/>
                </a:solidFill>
                <a:effectLst/>
                <a:latin typeface="CourierNewPSMT"/>
              </a:rPr>
              <a:t>mnist_distance</a:t>
            </a:r>
            <a:r>
              <a:rPr lang="en-US" sz="1600" b="0" i="0" dirty="0">
                <a:solidFill>
                  <a:srgbClr val="000000"/>
                </a:solidFill>
                <a:effectLst/>
                <a:latin typeface="CourierNewPSMT"/>
              </a:rPr>
              <a:t>(</a:t>
            </a:r>
            <a:r>
              <a:rPr lang="en-US" sz="1600" b="0" i="0" dirty="0">
                <a:solidFill>
                  <a:srgbClr val="000088"/>
                </a:solidFill>
                <a:effectLst/>
                <a:latin typeface="CourierNewPSMT"/>
              </a:rPr>
              <a:t>x</a:t>
            </a:r>
            <a:r>
              <a:rPr lang="en-US" sz="1600" b="0" i="0" dirty="0">
                <a:solidFill>
                  <a:srgbClr val="000000"/>
                </a:solidFill>
                <a:effectLst/>
                <a:latin typeface="CourierNewPSMT"/>
              </a:rPr>
              <a:t>,</a:t>
            </a:r>
            <a:r>
              <a:rPr lang="en-US" sz="1600" b="0" i="0" dirty="0">
                <a:solidFill>
                  <a:srgbClr val="000088"/>
                </a:solidFill>
                <a:effectLst/>
                <a:latin typeface="CourierNewPSMT"/>
              </a:rPr>
              <a:t>mean7</a:t>
            </a:r>
            <a:r>
              <a:rPr lang="en-US" sz="1600" b="0" i="0" dirty="0">
                <a:solidFill>
                  <a:srgbClr val="000000"/>
                </a:solidFill>
                <a:effectLst/>
                <a:latin typeface="CourierNewPSMT"/>
              </a:rPr>
              <a:t>)</a:t>
            </a:r>
            <a:r>
              <a:rPr lang="en-US" sz="1600" dirty="0"/>
              <a:t> </a:t>
            </a:r>
            <a:br>
              <a:rPr lang="en-US" sz="1200" dirty="0"/>
            </a:br>
            <a:endParaRPr lang="en-US" sz="1200" dirty="0"/>
          </a:p>
        </p:txBody>
      </p:sp>
      <p:sp>
        <p:nvSpPr>
          <p:cNvPr id="10" name="TextBox 9">
            <a:extLst>
              <a:ext uri="{FF2B5EF4-FFF2-40B4-BE49-F238E27FC236}">
                <a16:creationId xmlns:a16="http://schemas.microsoft.com/office/drawing/2014/main" id="{0903A7A9-5239-497E-8847-2A8CF29FF216}"/>
              </a:ext>
            </a:extLst>
          </p:cNvPr>
          <p:cNvSpPr txBox="1"/>
          <p:nvPr/>
        </p:nvSpPr>
        <p:spPr>
          <a:xfrm>
            <a:off x="3988171" y="1395768"/>
            <a:ext cx="5434273" cy="1046440"/>
          </a:xfrm>
          <a:prstGeom prst="rect">
            <a:avLst/>
          </a:prstGeom>
          <a:noFill/>
        </p:spPr>
        <p:txBody>
          <a:bodyPr wrap="square">
            <a:spAutoFit/>
          </a:bodyPr>
          <a:lstStyle/>
          <a:p>
            <a:r>
              <a:rPr lang="en-US" sz="1200" b="0" i="0" dirty="0">
                <a:solidFill>
                  <a:srgbClr val="000088"/>
                </a:solidFill>
                <a:effectLst/>
                <a:latin typeface="CourierNewPSMT"/>
              </a:rPr>
              <a:t>is_3</a:t>
            </a:r>
            <a:r>
              <a:rPr lang="en-US" sz="1200" b="0" i="0" dirty="0">
                <a:solidFill>
                  <a:srgbClr val="000000"/>
                </a:solidFill>
                <a:effectLst/>
                <a:latin typeface="CourierNewPSMT"/>
              </a:rPr>
              <a:t>(</a:t>
            </a:r>
            <a:r>
              <a:rPr lang="en-US" sz="1200" b="0" i="0" dirty="0">
                <a:solidFill>
                  <a:srgbClr val="000088"/>
                </a:solidFill>
                <a:effectLst/>
                <a:latin typeface="CourierNewPSMT"/>
              </a:rPr>
              <a:t>valid_3_tens</a:t>
            </a:r>
            <a:r>
              <a:rPr lang="en-US" sz="1200" b="0" i="0" dirty="0">
                <a:solidFill>
                  <a:srgbClr val="000000"/>
                </a:solidFill>
                <a:effectLst/>
                <a:latin typeface="CourierNewPSMT"/>
              </a:rPr>
              <a:t>),</a:t>
            </a:r>
            <a:r>
              <a:rPr lang="en-US" sz="1200" b="0" i="0" dirty="0">
                <a:solidFill>
                  <a:srgbClr val="000088"/>
                </a:solidFill>
                <a:effectLst/>
                <a:latin typeface="CourierNewPSMT"/>
              </a:rPr>
              <a:t> </a:t>
            </a:r>
          </a:p>
          <a:p>
            <a:r>
              <a:rPr lang="en-US" sz="1200" b="0" i="0" dirty="0">
                <a:solidFill>
                  <a:srgbClr val="000088"/>
                </a:solidFill>
                <a:effectLst/>
                <a:latin typeface="CourierNewPSMT"/>
              </a:rPr>
              <a:t>is_3</a:t>
            </a:r>
            <a:r>
              <a:rPr lang="en-US" sz="1200" b="0" i="0" dirty="0">
                <a:solidFill>
                  <a:srgbClr val="000000"/>
                </a:solidFill>
                <a:effectLst/>
                <a:latin typeface="CourierNewPSMT"/>
              </a:rPr>
              <a:t>(</a:t>
            </a:r>
            <a:r>
              <a:rPr lang="en-US" sz="1200" b="0" i="0" dirty="0">
                <a:solidFill>
                  <a:srgbClr val="000088"/>
                </a:solidFill>
                <a:effectLst/>
                <a:latin typeface="CourierNewPSMT"/>
              </a:rPr>
              <a:t>valid_3_tens</a:t>
            </a:r>
            <a:r>
              <a:rPr lang="en-US" sz="1200" b="0" i="0" dirty="0">
                <a:solidFill>
                  <a:srgbClr val="000000"/>
                </a:solidFill>
                <a:effectLst/>
                <a:latin typeface="CourierNewPSMT"/>
              </a:rPr>
              <a:t>)</a:t>
            </a:r>
            <a:r>
              <a:rPr lang="en-US" sz="1200" b="0" i="0" dirty="0">
                <a:solidFill>
                  <a:srgbClr val="000088"/>
                </a:solidFill>
                <a:effectLst/>
                <a:latin typeface="CourierNewPSMT"/>
              </a:rPr>
              <a:t>.float()</a:t>
            </a:r>
            <a:r>
              <a:rPr lang="en-US" sz="1200" b="0" i="0" dirty="0">
                <a:solidFill>
                  <a:srgbClr val="000000"/>
                </a:solidFill>
                <a:effectLst/>
                <a:latin typeface="CourierNewPSMT"/>
              </a:rPr>
              <a:t> </a:t>
            </a:r>
            <a:br>
              <a:rPr lang="en-US" sz="1200" b="0" i="0" dirty="0">
                <a:solidFill>
                  <a:srgbClr val="000000"/>
                </a:solidFill>
                <a:effectLst/>
                <a:latin typeface="CourierNewPSMT"/>
              </a:rPr>
            </a:br>
            <a:r>
              <a:rPr kumimoji="0" lang="en-US" altLang="en-US" sz="1100" b="0" i="0" u="none" strike="noStrike" cap="none" normalizeH="0" baseline="0" dirty="0">
                <a:ln>
                  <a:noFill/>
                </a:ln>
                <a:solidFill>
                  <a:srgbClr val="000000"/>
                </a:solidFill>
                <a:effectLst/>
                <a:latin typeface="Courier New" panose="02070309020205020404" pitchFamily="49" charset="0"/>
              </a:rPr>
              <a:t>(tensor([ True, True, True, ..., False, True, True]), tensor([1., 1., 1., ..., 0., 1., 1.]))</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r>
              <a:rPr lang="en-US" b="0" i="0" dirty="0">
                <a:solidFill>
                  <a:srgbClr val="404040"/>
                </a:solidFill>
                <a:effectLst/>
                <a:latin typeface="CourierNewPSMT"/>
              </a:rPr>
              <a:t> </a:t>
            </a:r>
            <a:endParaRPr lang="en-US" dirty="0"/>
          </a:p>
        </p:txBody>
      </p:sp>
      <p:sp>
        <p:nvSpPr>
          <p:cNvPr id="12" name="TextBox 11">
            <a:extLst>
              <a:ext uri="{FF2B5EF4-FFF2-40B4-BE49-F238E27FC236}">
                <a16:creationId xmlns:a16="http://schemas.microsoft.com/office/drawing/2014/main" id="{C0AFA3B6-9484-49F8-B88F-4A56205D61D8}"/>
              </a:ext>
            </a:extLst>
          </p:cNvPr>
          <p:cNvSpPr txBox="1"/>
          <p:nvPr/>
        </p:nvSpPr>
        <p:spPr>
          <a:xfrm>
            <a:off x="793165" y="2602676"/>
            <a:ext cx="3203072" cy="954107"/>
          </a:xfrm>
          <a:prstGeom prst="rect">
            <a:avLst/>
          </a:prstGeom>
          <a:noFill/>
        </p:spPr>
        <p:txBody>
          <a:bodyPr wrap="square">
            <a:spAutoFit/>
          </a:bodyPr>
          <a:lstStyle/>
          <a:p>
            <a:pPr algn="just"/>
            <a:r>
              <a:rPr lang="en-US" dirty="0" err="1">
                <a:solidFill>
                  <a:schemeClr val="bg2"/>
                </a:solidFill>
                <a:latin typeface="Muli"/>
              </a:rPr>
              <a:t>Bây</a:t>
            </a:r>
            <a:r>
              <a:rPr lang="en-US" dirty="0">
                <a:solidFill>
                  <a:schemeClr val="bg2"/>
                </a:solidFill>
                <a:latin typeface="Muli"/>
              </a:rPr>
              <a:t> </a:t>
            </a:r>
            <a:r>
              <a:rPr lang="en-US" dirty="0" err="1">
                <a:solidFill>
                  <a:schemeClr val="bg2"/>
                </a:solidFill>
                <a:latin typeface="Muli"/>
              </a:rPr>
              <a:t>giờ</a:t>
            </a:r>
            <a:r>
              <a:rPr lang="en-US" dirty="0">
                <a:solidFill>
                  <a:schemeClr val="bg2"/>
                </a:solidFill>
                <a:latin typeface="Muli"/>
              </a:rPr>
              <a:t> </a:t>
            </a:r>
            <a:r>
              <a:rPr lang="en-US" dirty="0" err="1">
                <a:solidFill>
                  <a:schemeClr val="bg2"/>
                </a:solidFill>
                <a:latin typeface="Muli"/>
              </a:rPr>
              <a:t>chúng</a:t>
            </a:r>
            <a:r>
              <a:rPr lang="en-US" dirty="0">
                <a:solidFill>
                  <a:schemeClr val="bg2"/>
                </a:solidFill>
                <a:latin typeface="Muli"/>
              </a:rPr>
              <a:t> ta </a:t>
            </a:r>
            <a:r>
              <a:rPr lang="en-US" dirty="0" err="1">
                <a:solidFill>
                  <a:schemeClr val="bg2"/>
                </a:solidFill>
                <a:latin typeface="Muli"/>
              </a:rPr>
              <a:t>có</a:t>
            </a:r>
            <a:r>
              <a:rPr lang="en-US" dirty="0">
                <a:solidFill>
                  <a:schemeClr val="bg2"/>
                </a:solidFill>
                <a:latin typeface="Muli"/>
              </a:rPr>
              <a:t> </a:t>
            </a:r>
            <a:r>
              <a:rPr lang="en-US" dirty="0" err="1">
                <a:solidFill>
                  <a:schemeClr val="bg2"/>
                </a:solidFill>
                <a:latin typeface="Muli"/>
              </a:rPr>
              <a:t>thể</a:t>
            </a:r>
            <a:r>
              <a:rPr lang="en-US" dirty="0">
                <a:solidFill>
                  <a:schemeClr val="bg2"/>
                </a:solidFill>
                <a:latin typeface="Muli"/>
              </a:rPr>
              <a:t> </a:t>
            </a:r>
            <a:r>
              <a:rPr lang="en-US" dirty="0" err="1">
                <a:solidFill>
                  <a:schemeClr val="bg2"/>
                </a:solidFill>
                <a:latin typeface="Muli"/>
              </a:rPr>
              <a:t>tính</a:t>
            </a:r>
            <a:r>
              <a:rPr lang="en-US" dirty="0">
                <a:solidFill>
                  <a:schemeClr val="bg2"/>
                </a:solidFill>
                <a:latin typeface="Muli"/>
              </a:rPr>
              <a:t> </a:t>
            </a:r>
            <a:r>
              <a:rPr lang="en-US" dirty="0" err="1">
                <a:solidFill>
                  <a:schemeClr val="bg2"/>
                </a:solidFill>
                <a:latin typeface="Muli"/>
              </a:rPr>
              <a:t>toán</a:t>
            </a:r>
            <a:r>
              <a:rPr lang="en-US" dirty="0">
                <a:solidFill>
                  <a:schemeClr val="bg2"/>
                </a:solidFill>
                <a:latin typeface="Muli"/>
              </a:rPr>
              <a:t> </a:t>
            </a:r>
            <a:r>
              <a:rPr lang="en-US" dirty="0" err="1">
                <a:solidFill>
                  <a:schemeClr val="bg2"/>
                </a:solidFill>
                <a:latin typeface="Muli"/>
              </a:rPr>
              <a:t>độ</a:t>
            </a:r>
            <a:r>
              <a:rPr lang="en-US" dirty="0">
                <a:solidFill>
                  <a:schemeClr val="bg2"/>
                </a:solidFill>
                <a:latin typeface="Muli"/>
              </a:rPr>
              <a:t> </a:t>
            </a:r>
            <a:r>
              <a:rPr lang="en-US" dirty="0" err="1">
                <a:solidFill>
                  <a:schemeClr val="bg2"/>
                </a:solidFill>
                <a:latin typeface="Muli"/>
              </a:rPr>
              <a:t>chính</a:t>
            </a:r>
            <a:r>
              <a:rPr lang="en-US" dirty="0">
                <a:solidFill>
                  <a:schemeClr val="bg2"/>
                </a:solidFill>
                <a:latin typeface="Muli"/>
              </a:rPr>
              <a:t> </a:t>
            </a:r>
            <a:r>
              <a:rPr lang="en-US" dirty="0" err="1">
                <a:solidFill>
                  <a:schemeClr val="bg2"/>
                </a:solidFill>
                <a:latin typeface="Muli"/>
              </a:rPr>
              <a:t>xác</a:t>
            </a:r>
            <a:r>
              <a:rPr lang="en-US" dirty="0">
                <a:solidFill>
                  <a:schemeClr val="bg2"/>
                </a:solidFill>
                <a:latin typeface="Muli"/>
              </a:rPr>
              <a:t> </a:t>
            </a:r>
            <a:r>
              <a:rPr lang="en-US" dirty="0" err="1">
                <a:solidFill>
                  <a:schemeClr val="bg2"/>
                </a:solidFill>
                <a:latin typeface="Muli"/>
              </a:rPr>
              <a:t>cho</a:t>
            </a:r>
            <a:r>
              <a:rPr lang="en-US" dirty="0">
                <a:solidFill>
                  <a:schemeClr val="bg2"/>
                </a:solidFill>
                <a:latin typeface="Muli"/>
              </a:rPr>
              <a:t> </a:t>
            </a:r>
            <a:r>
              <a:rPr lang="en-US" dirty="0" err="1">
                <a:solidFill>
                  <a:schemeClr val="bg2"/>
                </a:solidFill>
                <a:latin typeface="Muli"/>
              </a:rPr>
              <a:t>từng</a:t>
            </a:r>
            <a:r>
              <a:rPr lang="en-US" dirty="0">
                <a:solidFill>
                  <a:schemeClr val="bg2"/>
                </a:solidFill>
                <a:latin typeface="Muli"/>
              </a:rPr>
              <a:t> </a:t>
            </a:r>
            <a:r>
              <a:rPr lang="en-US" dirty="0" err="1">
                <a:solidFill>
                  <a:schemeClr val="bg2"/>
                </a:solidFill>
                <a:latin typeface="Muli"/>
              </a:rPr>
              <a:t>số</a:t>
            </a:r>
            <a:r>
              <a:rPr lang="en-US" dirty="0">
                <a:solidFill>
                  <a:schemeClr val="bg2"/>
                </a:solidFill>
                <a:latin typeface="Muli"/>
              </a:rPr>
              <a:t> 3 </a:t>
            </a:r>
            <a:r>
              <a:rPr lang="en-US" dirty="0" err="1">
                <a:solidFill>
                  <a:schemeClr val="bg2"/>
                </a:solidFill>
                <a:latin typeface="Muli"/>
              </a:rPr>
              <a:t>và</a:t>
            </a:r>
            <a:r>
              <a:rPr lang="en-US" dirty="0">
                <a:solidFill>
                  <a:schemeClr val="bg2"/>
                </a:solidFill>
                <a:latin typeface="Muli"/>
              </a:rPr>
              <a:t> 7, </a:t>
            </a:r>
            <a:r>
              <a:rPr lang="en-US" dirty="0" err="1">
                <a:solidFill>
                  <a:schemeClr val="bg2"/>
                </a:solidFill>
                <a:latin typeface="Muli"/>
              </a:rPr>
              <a:t>bằng</a:t>
            </a:r>
            <a:r>
              <a:rPr lang="en-US" dirty="0">
                <a:solidFill>
                  <a:schemeClr val="bg2"/>
                </a:solidFill>
                <a:latin typeface="Muli"/>
              </a:rPr>
              <a:t> </a:t>
            </a:r>
            <a:r>
              <a:rPr lang="en-US" dirty="0" err="1">
                <a:solidFill>
                  <a:schemeClr val="bg2"/>
                </a:solidFill>
                <a:latin typeface="Muli"/>
              </a:rPr>
              <a:t>cách</a:t>
            </a:r>
            <a:r>
              <a:rPr lang="en-US" dirty="0">
                <a:solidFill>
                  <a:schemeClr val="bg2"/>
                </a:solidFill>
                <a:latin typeface="Muli"/>
              </a:rPr>
              <a:t> </a:t>
            </a:r>
            <a:r>
              <a:rPr lang="en-US" dirty="0" err="1">
                <a:solidFill>
                  <a:schemeClr val="bg2"/>
                </a:solidFill>
                <a:latin typeface="Muli"/>
              </a:rPr>
              <a:t>lấy</a:t>
            </a:r>
            <a:r>
              <a:rPr lang="en-US" dirty="0">
                <a:solidFill>
                  <a:schemeClr val="bg2"/>
                </a:solidFill>
                <a:latin typeface="Muli"/>
              </a:rPr>
              <a:t> </a:t>
            </a:r>
            <a:r>
              <a:rPr lang="en-US" dirty="0" err="1">
                <a:solidFill>
                  <a:schemeClr val="bg2"/>
                </a:solidFill>
                <a:latin typeface="Muli"/>
              </a:rPr>
              <a:t>giá</a:t>
            </a:r>
            <a:r>
              <a:rPr lang="en-US" dirty="0">
                <a:solidFill>
                  <a:schemeClr val="bg2"/>
                </a:solidFill>
                <a:latin typeface="Muli"/>
              </a:rPr>
              <a:t> </a:t>
            </a:r>
            <a:r>
              <a:rPr lang="en-US" dirty="0" err="1">
                <a:solidFill>
                  <a:schemeClr val="bg2"/>
                </a:solidFill>
                <a:latin typeface="Muli"/>
              </a:rPr>
              <a:t>trị</a:t>
            </a:r>
            <a:r>
              <a:rPr lang="en-US" dirty="0">
                <a:solidFill>
                  <a:schemeClr val="bg2"/>
                </a:solidFill>
                <a:latin typeface="Muli"/>
              </a:rPr>
              <a:t> </a:t>
            </a:r>
            <a:r>
              <a:rPr lang="en-US" dirty="0" err="1">
                <a:solidFill>
                  <a:schemeClr val="bg2"/>
                </a:solidFill>
                <a:latin typeface="Muli"/>
              </a:rPr>
              <a:t>trung</a:t>
            </a:r>
            <a:r>
              <a:rPr lang="en-US" dirty="0">
                <a:solidFill>
                  <a:schemeClr val="bg2"/>
                </a:solidFill>
                <a:latin typeface="Muli"/>
              </a:rPr>
              <a:t> </a:t>
            </a:r>
            <a:r>
              <a:rPr lang="en-US" dirty="0" err="1">
                <a:solidFill>
                  <a:schemeClr val="bg2"/>
                </a:solidFill>
                <a:latin typeface="Muli"/>
              </a:rPr>
              <a:t>bình</a:t>
            </a:r>
            <a:r>
              <a:rPr lang="en-US" dirty="0">
                <a:solidFill>
                  <a:schemeClr val="bg2"/>
                </a:solidFill>
                <a:latin typeface="Muli"/>
              </a:rPr>
              <a:t> </a:t>
            </a:r>
            <a:r>
              <a:rPr lang="en-US" dirty="0" err="1">
                <a:solidFill>
                  <a:schemeClr val="bg2"/>
                </a:solidFill>
                <a:latin typeface="Muli"/>
              </a:rPr>
              <a:t>của</a:t>
            </a:r>
            <a:r>
              <a:rPr lang="en-US" dirty="0">
                <a:solidFill>
                  <a:schemeClr val="bg2"/>
                </a:solidFill>
                <a:latin typeface="Muli"/>
              </a:rPr>
              <a:t> </a:t>
            </a:r>
            <a:r>
              <a:rPr lang="en-US" dirty="0" err="1">
                <a:solidFill>
                  <a:schemeClr val="bg2"/>
                </a:solidFill>
                <a:latin typeface="Muli"/>
              </a:rPr>
              <a:t>hàm</a:t>
            </a:r>
            <a:r>
              <a:rPr lang="en-US" dirty="0">
                <a:solidFill>
                  <a:schemeClr val="bg2"/>
                </a:solidFill>
                <a:latin typeface="Muli"/>
              </a:rPr>
              <a:t> </a:t>
            </a:r>
            <a:r>
              <a:rPr lang="en-US" dirty="0" err="1">
                <a:solidFill>
                  <a:schemeClr val="bg2"/>
                </a:solidFill>
                <a:latin typeface="Muli"/>
              </a:rPr>
              <a:t>đó</a:t>
            </a:r>
            <a:r>
              <a:rPr lang="en-US" dirty="0">
                <a:solidFill>
                  <a:schemeClr val="bg2"/>
                </a:solidFill>
                <a:latin typeface="Muli"/>
              </a:rPr>
              <a:t> </a:t>
            </a:r>
            <a:r>
              <a:rPr lang="en-US" dirty="0" err="1">
                <a:solidFill>
                  <a:schemeClr val="bg2"/>
                </a:solidFill>
                <a:latin typeface="Muli"/>
              </a:rPr>
              <a:t>cho</a:t>
            </a:r>
            <a:r>
              <a:rPr lang="en-US" dirty="0">
                <a:solidFill>
                  <a:schemeClr val="bg2"/>
                </a:solidFill>
                <a:latin typeface="Muli"/>
              </a:rPr>
              <a:t> </a:t>
            </a:r>
            <a:r>
              <a:rPr lang="en-US" dirty="0" err="1">
                <a:solidFill>
                  <a:schemeClr val="bg2"/>
                </a:solidFill>
                <a:latin typeface="Muli"/>
              </a:rPr>
              <a:t>cả</a:t>
            </a:r>
            <a:r>
              <a:rPr lang="en-US" dirty="0">
                <a:solidFill>
                  <a:schemeClr val="bg2"/>
                </a:solidFill>
                <a:latin typeface="Muli"/>
              </a:rPr>
              <a:t> 3 </a:t>
            </a:r>
            <a:r>
              <a:rPr lang="en-US" dirty="0" err="1">
                <a:solidFill>
                  <a:schemeClr val="bg2"/>
                </a:solidFill>
                <a:latin typeface="Muli"/>
              </a:rPr>
              <a:t>và</a:t>
            </a:r>
            <a:r>
              <a:rPr lang="en-US" dirty="0">
                <a:solidFill>
                  <a:schemeClr val="bg2"/>
                </a:solidFill>
                <a:latin typeface="Muli"/>
              </a:rPr>
              <a:t> </a:t>
            </a:r>
            <a:r>
              <a:rPr lang="en-US" dirty="0" err="1">
                <a:solidFill>
                  <a:schemeClr val="bg2"/>
                </a:solidFill>
                <a:latin typeface="Muli"/>
              </a:rPr>
              <a:t>nghịch</a:t>
            </a:r>
            <a:r>
              <a:rPr lang="en-US" dirty="0">
                <a:solidFill>
                  <a:schemeClr val="bg2"/>
                </a:solidFill>
                <a:latin typeface="Muli"/>
              </a:rPr>
              <a:t> </a:t>
            </a:r>
            <a:r>
              <a:rPr lang="en-US" dirty="0" err="1">
                <a:solidFill>
                  <a:schemeClr val="bg2"/>
                </a:solidFill>
                <a:latin typeface="Muli"/>
              </a:rPr>
              <a:t>đảo</a:t>
            </a:r>
            <a:r>
              <a:rPr lang="en-US" dirty="0">
                <a:solidFill>
                  <a:schemeClr val="bg2"/>
                </a:solidFill>
                <a:latin typeface="Muli"/>
              </a:rPr>
              <a:t> </a:t>
            </a:r>
            <a:r>
              <a:rPr lang="en-US" dirty="0" err="1">
                <a:solidFill>
                  <a:schemeClr val="bg2"/>
                </a:solidFill>
                <a:latin typeface="Muli"/>
              </a:rPr>
              <a:t>của</a:t>
            </a:r>
            <a:r>
              <a:rPr lang="en-US" dirty="0">
                <a:solidFill>
                  <a:schemeClr val="bg2"/>
                </a:solidFill>
                <a:latin typeface="Muli"/>
              </a:rPr>
              <a:t> </a:t>
            </a:r>
            <a:r>
              <a:rPr lang="en-US" dirty="0" err="1">
                <a:solidFill>
                  <a:schemeClr val="bg2"/>
                </a:solidFill>
                <a:latin typeface="Muli"/>
              </a:rPr>
              <a:t>nó</a:t>
            </a:r>
            <a:r>
              <a:rPr lang="en-US" dirty="0">
                <a:solidFill>
                  <a:schemeClr val="bg2"/>
                </a:solidFill>
                <a:latin typeface="Muli"/>
              </a:rPr>
              <a:t> </a:t>
            </a:r>
            <a:r>
              <a:rPr lang="en-US" dirty="0" err="1">
                <a:solidFill>
                  <a:schemeClr val="bg2"/>
                </a:solidFill>
                <a:latin typeface="Muli"/>
              </a:rPr>
              <a:t>cho</a:t>
            </a:r>
            <a:r>
              <a:rPr lang="en-US" dirty="0">
                <a:solidFill>
                  <a:schemeClr val="bg2"/>
                </a:solidFill>
                <a:latin typeface="Muli"/>
              </a:rPr>
              <a:t> </a:t>
            </a:r>
            <a:r>
              <a:rPr lang="en-US" dirty="0" err="1">
                <a:solidFill>
                  <a:schemeClr val="bg2"/>
                </a:solidFill>
                <a:latin typeface="Muli"/>
              </a:rPr>
              <a:t>tất</a:t>
            </a:r>
            <a:r>
              <a:rPr lang="en-US" dirty="0">
                <a:solidFill>
                  <a:schemeClr val="bg2"/>
                </a:solidFill>
                <a:latin typeface="Muli"/>
              </a:rPr>
              <a:t> </a:t>
            </a:r>
            <a:r>
              <a:rPr lang="en-US" dirty="0" err="1">
                <a:solidFill>
                  <a:schemeClr val="bg2"/>
                </a:solidFill>
                <a:latin typeface="Muli"/>
              </a:rPr>
              <a:t>cả</a:t>
            </a:r>
            <a:r>
              <a:rPr lang="en-US" dirty="0">
                <a:solidFill>
                  <a:schemeClr val="bg2"/>
                </a:solidFill>
                <a:latin typeface="Muli"/>
              </a:rPr>
              <a:t> 7.</a:t>
            </a:r>
          </a:p>
        </p:txBody>
      </p:sp>
      <p:sp>
        <p:nvSpPr>
          <p:cNvPr id="14" name="TextBox 13">
            <a:extLst>
              <a:ext uri="{FF2B5EF4-FFF2-40B4-BE49-F238E27FC236}">
                <a16:creationId xmlns:a16="http://schemas.microsoft.com/office/drawing/2014/main" id="{18859DB6-AEFF-40D3-B8B7-17C9B5804370}"/>
              </a:ext>
            </a:extLst>
          </p:cNvPr>
          <p:cNvSpPr txBox="1"/>
          <p:nvPr/>
        </p:nvSpPr>
        <p:spPr>
          <a:xfrm>
            <a:off x="3988171" y="2607365"/>
            <a:ext cx="5737121" cy="1200329"/>
          </a:xfrm>
          <a:prstGeom prst="rect">
            <a:avLst/>
          </a:prstGeom>
          <a:noFill/>
        </p:spPr>
        <p:txBody>
          <a:bodyPr wrap="square">
            <a:spAutoFit/>
          </a:bodyPr>
          <a:lstStyle/>
          <a:p>
            <a:r>
              <a:rPr lang="en-US" sz="1200" b="0" i="0" dirty="0">
                <a:solidFill>
                  <a:srgbClr val="000088"/>
                </a:solidFill>
                <a:effectLst/>
                <a:latin typeface="CourierNewPSMT"/>
              </a:rPr>
              <a:t>accuracy_3s </a:t>
            </a:r>
            <a:r>
              <a:rPr lang="en-US" sz="1200" b="0" i="0" dirty="0">
                <a:solidFill>
                  <a:srgbClr val="555555"/>
                </a:solidFill>
                <a:effectLst/>
                <a:latin typeface="CourierNewPSMT"/>
              </a:rPr>
              <a:t>= </a:t>
            </a:r>
            <a:r>
              <a:rPr lang="en-US" sz="1200" b="0" i="0" dirty="0">
                <a:solidFill>
                  <a:srgbClr val="000088"/>
                </a:solidFill>
                <a:effectLst/>
                <a:latin typeface="CourierNewPSMT"/>
              </a:rPr>
              <a:t>is_3</a:t>
            </a:r>
            <a:r>
              <a:rPr lang="en-US" sz="1200" b="0" i="0" dirty="0">
                <a:solidFill>
                  <a:srgbClr val="000000"/>
                </a:solidFill>
                <a:effectLst/>
                <a:latin typeface="CourierNewPSMT"/>
              </a:rPr>
              <a:t>(</a:t>
            </a:r>
            <a:r>
              <a:rPr lang="en-US" sz="1200" b="0" i="0" dirty="0">
                <a:solidFill>
                  <a:srgbClr val="000088"/>
                </a:solidFill>
                <a:effectLst/>
                <a:latin typeface="CourierNewPSMT"/>
              </a:rPr>
              <a:t>valid_3_tens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float</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accuracy_7s </a:t>
            </a:r>
            <a:r>
              <a:rPr lang="en-US" sz="1200" b="0" i="0" dirty="0">
                <a:solidFill>
                  <a:srgbClr val="555555"/>
                </a:solidFill>
                <a:effectLst/>
                <a:latin typeface="CourierNewPSMT"/>
              </a:rPr>
              <a:t>= </a:t>
            </a:r>
            <a:r>
              <a:rPr lang="en-US" sz="1200" b="0" i="0" dirty="0">
                <a:solidFill>
                  <a:srgbClr val="000000"/>
                </a:solidFill>
                <a:effectLst/>
                <a:latin typeface="CourierNewPSMT"/>
              </a:rPr>
              <a:t>(</a:t>
            </a:r>
            <a:r>
              <a:rPr lang="en-US" sz="1200" b="0" i="0" dirty="0">
                <a:solidFill>
                  <a:srgbClr val="FF6600"/>
                </a:solidFill>
                <a:effectLst/>
                <a:latin typeface="CourierNewPSMT"/>
              </a:rPr>
              <a:t>1 </a:t>
            </a:r>
            <a:r>
              <a:rPr lang="en-US" sz="1200" b="0" i="0" dirty="0">
                <a:solidFill>
                  <a:srgbClr val="555555"/>
                </a:solidFill>
                <a:effectLst/>
                <a:latin typeface="CourierNewPSMT"/>
              </a:rPr>
              <a:t>- </a:t>
            </a:r>
            <a:r>
              <a:rPr lang="en-US" sz="1200" b="0" i="0" dirty="0">
                <a:solidFill>
                  <a:srgbClr val="000088"/>
                </a:solidFill>
                <a:effectLst/>
                <a:latin typeface="CourierNewPSMT"/>
              </a:rPr>
              <a:t>is_3</a:t>
            </a:r>
            <a:r>
              <a:rPr lang="en-US" sz="1200" b="0" i="0" dirty="0">
                <a:solidFill>
                  <a:srgbClr val="000000"/>
                </a:solidFill>
                <a:effectLst/>
                <a:latin typeface="CourierNewPSMT"/>
              </a:rPr>
              <a:t>(</a:t>
            </a:r>
            <a:r>
              <a:rPr lang="en-US" sz="1200" b="0" i="0" dirty="0">
                <a:solidFill>
                  <a:srgbClr val="000088"/>
                </a:solidFill>
                <a:effectLst/>
                <a:latin typeface="CourierNewPSMT"/>
              </a:rPr>
              <a:t>valid_7_tens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float</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000088"/>
                </a:solidFill>
                <a:effectLst/>
                <a:latin typeface="CourierNewPSMT"/>
              </a:rPr>
              <a:t>mean</a:t>
            </a:r>
            <a:r>
              <a:rPr lang="en-US" sz="1200" b="0" i="0" dirty="0">
                <a:solidFill>
                  <a:srgbClr val="000000"/>
                </a:solidFill>
                <a:effectLst/>
                <a:latin typeface="CourierNewPSMT"/>
              </a:rPr>
              <a:t>()</a:t>
            </a:r>
            <a:br>
              <a:rPr lang="en-US" sz="1200" b="0" i="0" dirty="0">
                <a:solidFill>
                  <a:srgbClr val="000000"/>
                </a:solidFill>
                <a:effectLst/>
                <a:latin typeface="CourierNewPSMT"/>
              </a:rPr>
            </a:br>
            <a:r>
              <a:rPr lang="en-US" sz="1200" b="0" i="0" dirty="0">
                <a:solidFill>
                  <a:srgbClr val="000088"/>
                </a:solidFill>
                <a:effectLst/>
                <a:latin typeface="CourierNewPSMT"/>
              </a:rPr>
              <a:t>accuracy_3s</a:t>
            </a:r>
            <a:r>
              <a:rPr lang="en-US" sz="1200" b="0" i="0" dirty="0">
                <a:solidFill>
                  <a:srgbClr val="000000"/>
                </a:solidFill>
                <a:effectLst/>
                <a:latin typeface="CourierNewPSMT"/>
              </a:rPr>
              <a:t>,</a:t>
            </a:r>
            <a:r>
              <a:rPr lang="en-US" sz="1200" b="0" i="0" dirty="0">
                <a:solidFill>
                  <a:srgbClr val="000088"/>
                </a:solidFill>
                <a:effectLst/>
                <a:latin typeface="CourierNewPSMT"/>
              </a:rPr>
              <a:t>accuracy_7s</a:t>
            </a:r>
            <a:r>
              <a:rPr lang="en-US" sz="1200" b="0" i="0" dirty="0">
                <a:solidFill>
                  <a:srgbClr val="000000"/>
                </a:solidFill>
                <a:effectLst/>
                <a:latin typeface="CourierNewPSMT"/>
              </a:rPr>
              <a:t>,</a:t>
            </a:r>
          </a:p>
          <a:p>
            <a:r>
              <a:rPr lang="en-US" sz="1200" b="0" i="0" dirty="0">
                <a:solidFill>
                  <a:srgbClr val="000000"/>
                </a:solidFill>
                <a:effectLst/>
                <a:latin typeface="CourierNewPSMT"/>
              </a:rPr>
              <a:t>(</a:t>
            </a:r>
            <a:r>
              <a:rPr lang="en-US" sz="1200" b="0" i="0" dirty="0">
                <a:solidFill>
                  <a:srgbClr val="000088"/>
                </a:solidFill>
                <a:effectLst/>
                <a:latin typeface="CourierNewPSMT"/>
              </a:rPr>
              <a:t>accuracy_3s</a:t>
            </a:r>
            <a:r>
              <a:rPr lang="en-US" sz="1200" b="0" i="0" dirty="0">
                <a:solidFill>
                  <a:srgbClr val="555555"/>
                </a:solidFill>
                <a:effectLst/>
                <a:latin typeface="CourierNewPSMT"/>
              </a:rPr>
              <a:t>+</a:t>
            </a:r>
            <a:r>
              <a:rPr lang="en-US" sz="1200" b="0" i="0" dirty="0">
                <a:solidFill>
                  <a:srgbClr val="000088"/>
                </a:solidFill>
                <a:effectLst/>
                <a:latin typeface="CourierNewPSMT"/>
              </a:rPr>
              <a:t>accuracy_7s</a:t>
            </a:r>
            <a:r>
              <a:rPr lang="en-US" sz="1200" b="0" i="0" dirty="0">
                <a:solidFill>
                  <a:srgbClr val="000000"/>
                </a:solidFill>
                <a:effectLst/>
                <a:latin typeface="CourierNewPSMT"/>
              </a:rPr>
              <a:t>)</a:t>
            </a:r>
            <a:r>
              <a:rPr lang="en-US" sz="1200" b="0" i="0" dirty="0">
                <a:solidFill>
                  <a:srgbClr val="555555"/>
                </a:solidFill>
                <a:effectLst/>
                <a:latin typeface="CourierNewPSMT"/>
              </a:rPr>
              <a:t>/</a:t>
            </a:r>
            <a:r>
              <a:rPr lang="en-US" sz="1200" b="0" i="0" dirty="0">
                <a:solidFill>
                  <a:srgbClr val="FF6600"/>
                </a:solidFill>
                <a:effectLst/>
                <a:latin typeface="CourierNewPSMT"/>
              </a:rPr>
              <a:t>2</a:t>
            </a:r>
            <a:br>
              <a:rPr lang="en-US" sz="1200" b="0" i="0" dirty="0">
                <a:solidFill>
                  <a:srgbClr val="FF6600"/>
                </a:solidFill>
                <a:effectLst/>
                <a:latin typeface="CourierNewPSMT"/>
              </a:rPr>
            </a:br>
            <a:endParaRPr lang="en-US" sz="1200" b="0" i="0" dirty="0">
              <a:solidFill>
                <a:srgbClr val="FF6600"/>
              </a:solidFill>
              <a:effectLst/>
              <a:latin typeface="CourierNewPSMT"/>
            </a:endParaRPr>
          </a:p>
          <a:p>
            <a:r>
              <a:rPr lang="en-US" sz="1100" b="0" i="0" dirty="0">
                <a:solidFill>
                  <a:srgbClr val="404040"/>
                </a:solidFill>
                <a:effectLst/>
                <a:latin typeface="CourierNewPSMT"/>
              </a:rPr>
              <a:t>(tensor(0.9168), tensor(0.9854), tensor(0.9511))</a:t>
            </a:r>
            <a:r>
              <a:rPr lang="en-US" sz="1100" dirty="0"/>
              <a:t> </a:t>
            </a:r>
          </a:p>
        </p:txBody>
      </p:sp>
      <p:sp>
        <p:nvSpPr>
          <p:cNvPr id="16" name="TextBox 15">
            <a:extLst>
              <a:ext uri="{FF2B5EF4-FFF2-40B4-BE49-F238E27FC236}">
                <a16:creationId xmlns:a16="http://schemas.microsoft.com/office/drawing/2014/main" id="{6A5E37A3-0460-42C3-9B6C-46C899C553FF}"/>
              </a:ext>
            </a:extLst>
          </p:cNvPr>
          <p:cNvSpPr txBox="1"/>
          <p:nvPr/>
        </p:nvSpPr>
        <p:spPr>
          <a:xfrm>
            <a:off x="1001046" y="4035211"/>
            <a:ext cx="7317044" cy="738664"/>
          </a:xfrm>
          <a:prstGeom prst="rect">
            <a:avLst/>
          </a:prstGeom>
          <a:noFill/>
        </p:spPr>
        <p:txBody>
          <a:bodyPr wrap="square">
            <a:spAutoFit/>
          </a:bodyPr>
          <a:lstStyle/>
          <a:p>
            <a:pPr algn="just"/>
            <a:r>
              <a:rPr lang="en-US" dirty="0" err="1">
                <a:latin typeface="Muli"/>
              </a:rPr>
              <a:t>P</a:t>
            </a:r>
            <a:r>
              <a:rPr lang="en-US" sz="1400" dirty="0" err="1">
                <a:latin typeface="Muli"/>
              </a:rPr>
              <a:t>hương</a:t>
            </a:r>
            <a:r>
              <a:rPr lang="en-US" sz="1400" dirty="0">
                <a:latin typeface="Muli"/>
              </a:rPr>
              <a:t> </a:t>
            </a:r>
            <a:r>
              <a:rPr lang="en-US" sz="1400" dirty="0" err="1">
                <a:latin typeface="Muli"/>
              </a:rPr>
              <a:t>pháp</a:t>
            </a:r>
            <a:r>
              <a:rPr lang="en-US" sz="1400" dirty="0">
                <a:latin typeface="Muli"/>
              </a:rPr>
              <a:t> </a:t>
            </a:r>
            <a:r>
              <a:rPr lang="en-US" sz="1400" dirty="0" err="1">
                <a:latin typeface="Muli"/>
              </a:rPr>
              <a:t>tương</a:t>
            </a:r>
            <a:r>
              <a:rPr lang="en-US" sz="1400" dirty="0">
                <a:latin typeface="Muli"/>
              </a:rPr>
              <a:t> </a:t>
            </a:r>
            <a:r>
              <a:rPr lang="en-US" sz="1400" dirty="0" err="1">
                <a:latin typeface="Muli"/>
              </a:rPr>
              <a:t>đồng</a:t>
            </a:r>
            <a:r>
              <a:rPr lang="en-US" sz="1400" dirty="0">
                <a:latin typeface="Muli"/>
              </a:rPr>
              <a:t> pixel </a:t>
            </a:r>
            <a:r>
              <a:rPr lang="en-US" sz="1400" dirty="0" err="1">
                <a:latin typeface="Muli"/>
              </a:rPr>
              <a:t>không</a:t>
            </a:r>
            <a:r>
              <a:rPr lang="en-US" sz="1400" dirty="0">
                <a:latin typeface="Muli"/>
              </a:rPr>
              <a:t> </a:t>
            </a:r>
            <a:r>
              <a:rPr lang="en-US" sz="1400" dirty="0" err="1">
                <a:latin typeface="Muli"/>
              </a:rPr>
              <a:t>thực</a:t>
            </a:r>
            <a:r>
              <a:rPr lang="en-US" sz="1400" dirty="0">
                <a:latin typeface="Muli"/>
              </a:rPr>
              <a:t> </a:t>
            </a:r>
            <a:r>
              <a:rPr lang="en-US" sz="1400" dirty="0" err="1">
                <a:latin typeface="Muli"/>
              </a:rPr>
              <a:t>sự</a:t>
            </a:r>
            <a:r>
              <a:rPr lang="en-US" sz="1400" dirty="0">
                <a:latin typeface="Muli"/>
              </a:rPr>
              <a:t> </a:t>
            </a:r>
            <a:r>
              <a:rPr lang="en-US" sz="1400" dirty="0" err="1">
                <a:latin typeface="Muli"/>
              </a:rPr>
              <a:t>đáp</a:t>
            </a:r>
            <a:r>
              <a:rPr lang="en-US" sz="1400" dirty="0">
                <a:latin typeface="Muli"/>
              </a:rPr>
              <a:t> </a:t>
            </a:r>
            <a:r>
              <a:rPr lang="en-US" sz="1400" dirty="0" err="1">
                <a:latin typeface="Muli"/>
              </a:rPr>
              <a:t>ứng</a:t>
            </a:r>
            <a:r>
              <a:rPr lang="en-US" sz="1400" dirty="0">
                <a:latin typeface="Muli"/>
              </a:rPr>
              <a:t> </a:t>
            </a:r>
            <a:r>
              <a:rPr lang="en-US" sz="1400" dirty="0" err="1">
                <a:latin typeface="Muli"/>
              </a:rPr>
              <a:t>được</a:t>
            </a:r>
            <a:r>
              <a:rPr lang="en-US" sz="1400" dirty="0">
                <a:latin typeface="Muli"/>
              </a:rPr>
              <a:t> </a:t>
            </a:r>
            <a:r>
              <a:rPr lang="en-US" sz="1400" dirty="0" err="1">
                <a:latin typeface="Muli"/>
              </a:rPr>
              <a:t>yêu</a:t>
            </a:r>
            <a:r>
              <a:rPr lang="en-US" sz="1400" dirty="0">
                <a:latin typeface="Muli"/>
              </a:rPr>
              <a:t> </a:t>
            </a:r>
            <a:r>
              <a:rPr lang="en-US" sz="1400" dirty="0" err="1">
                <a:latin typeface="Muli"/>
              </a:rPr>
              <a:t>cầu</a:t>
            </a:r>
            <a:r>
              <a:rPr lang="en-US" sz="1400" dirty="0">
                <a:latin typeface="Muli"/>
              </a:rPr>
              <a:t> </a:t>
            </a:r>
            <a:r>
              <a:rPr lang="en-US" sz="1400" dirty="0" err="1">
                <a:latin typeface="Muli"/>
              </a:rPr>
              <a:t>tạo</a:t>
            </a:r>
            <a:r>
              <a:rPr lang="en-US" sz="1400" dirty="0">
                <a:latin typeface="Muli"/>
              </a:rPr>
              <a:t> ra </a:t>
            </a:r>
            <a:r>
              <a:rPr lang="en-US" sz="1400" dirty="0" err="1">
                <a:latin typeface="Muli"/>
              </a:rPr>
              <a:t>một</a:t>
            </a:r>
            <a:r>
              <a:rPr lang="en-US" sz="1400" dirty="0">
                <a:latin typeface="Muli"/>
              </a:rPr>
              <a:t> </a:t>
            </a:r>
            <a:r>
              <a:rPr lang="en-US" sz="1400" dirty="0" err="1">
                <a:latin typeface="Muli"/>
              </a:rPr>
              <a:t>mô</a:t>
            </a:r>
            <a:r>
              <a:rPr lang="en-US" sz="1400" dirty="0">
                <a:latin typeface="Muli"/>
              </a:rPr>
              <a:t> </a:t>
            </a:r>
            <a:r>
              <a:rPr lang="en-US" sz="1400" dirty="0" err="1">
                <a:latin typeface="Muli"/>
              </a:rPr>
              <a:t>hình</a:t>
            </a:r>
            <a:r>
              <a:rPr lang="en-US" sz="1400" dirty="0">
                <a:latin typeface="Muli"/>
              </a:rPr>
              <a:t> </a:t>
            </a:r>
            <a:r>
              <a:rPr lang="en-US" sz="1400" dirty="0" err="1">
                <a:latin typeface="Muli"/>
              </a:rPr>
              <a:t>có</a:t>
            </a:r>
            <a:r>
              <a:rPr lang="en-US" sz="1400" dirty="0">
                <a:latin typeface="Muli"/>
              </a:rPr>
              <a:t> </a:t>
            </a:r>
            <a:r>
              <a:rPr lang="en-US" sz="1400" dirty="0" err="1">
                <a:latin typeface="Muli"/>
              </a:rPr>
              <a:t>thể</a:t>
            </a:r>
            <a:r>
              <a:rPr lang="en-US" sz="1400" dirty="0">
                <a:latin typeface="Muli"/>
              </a:rPr>
              <a:t> </a:t>
            </a:r>
            <a:r>
              <a:rPr lang="en-US" sz="1400" dirty="0" err="1">
                <a:latin typeface="Muli"/>
              </a:rPr>
              <a:t>ngày</a:t>
            </a:r>
            <a:r>
              <a:rPr lang="en-US" sz="1400" dirty="0">
                <a:latin typeface="Muli"/>
              </a:rPr>
              <a:t> </a:t>
            </a:r>
            <a:r>
              <a:rPr lang="en-US" sz="1400" dirty="0" err="1">
                <a:latin typeface="Muli"/>
              </a:rPr>
              <a:t>càng</a:t>
            </a:r>
            <a:r>
              <a:rPr lang="en-US" sz="1400" dirty="0">
                <a:latin typeface="Muli"/>
              </a:rPr>
              <a:t> </a:t>
            </a:r>
            <a:r>
              <a:rPr lang="en-US" sz="1400" dirty="0" err="1">
                <a:latin typeface="Muli"/>
              </a:rPr>
              <a:t>tốt</a:t>
            </a:r>
            <a:r>
              <a:rPr lang="en-US" sz="1400" dirty="0">
                <a:latin typeface="Muli"/>
              </a:rPr>
              <a:t> </a:t>
            </a:r>
            <a:r>
              <a:rPr lang="en-US" sz="1400" dirty="0" err="1">
                <a:latin typeface="Muli"/>
              </a:rPr>
              <a:t>hơn</a:t>
            </a:r>
            <a:r>
              <a:rPr lang="en-US" dirty="0">
                <a:latin typeface="Muli"/>
              </a:rPr>
              <a:t>, </a:t>
            </a:r>
            <a:r>
              <a:rPr lang="en-US" sz="1400" dirty="0" err="1">
                <a:latin typeface="Muli"/>
              </a:rPr>
              <a:t>có</a:t>
            </a:r>
            <a:r>
              <a:rPr lang="en-US" sz="1400" dirty="0">
                <a:latin typeface="Muli"/>
              </a:rPr>
              <a:t> </a:t>
            </a:r>
            <a:r>
              <a:rPr lang="en-US" sz="1400" dirty="0" err="1">
                <a:latin typeface="Muli"/>
              </a:rPr>
              <a:t>thể</a:t>
            </a:r>
            <a:r>
              <a:rPr lang="en-US" sz="1400" dirty="0">
                <a:latin typeface="Muli"/>
              </a:rPr>
              <a:t> </a:t>
            </a:r>
            <a:r>
              <a:rPr lang="en-US" sz="1400" dirty="0" err="1">
                <a:latin typeface="Muli"/>
              </a:rPr>
              <a:t>tự</a:t>
            </a:r>
            <a:r>
              <a:rPr lang="en-US" sz="1400" dirty="0">
                <a:latin typeface="Muli"/>
              </a:rPr>
              <a:t> </a:t>
            </a:r>
            <a:r>
              <a:rPr lang="en-US" sz="1400" dirty="0" err="1">
                <a:latin typeface="Muli"/>
              </a:rPr>
              <a:t>học</a:t>
            </a:r>
            <a:r>
              <a:rPr lang="en-US" sz="1400" dirty="0">
                <a:latin typeface="Muli"/>
              </a:rPr>
              <a:t> </a:t>
            </a:r>
            <a:r>
              <a:rPr lang="en-US" sz="1400" dirty="0" err="1">
                <a:latin typeface="Muli"/>
              </a:rPr>
              <a:t>hỏi</a:t>
            </a:r>
            <a:r>
              <a:rPr lang="en-US" sz="1400" dirty="0">
                <a:latin typeface="Muli"/>
              </a:rPr>
              <a:t> </a:t>
            </a:r>
            <a:r>
              <a:rPr lang="en-US" sz="1400" dirty="0" err="1">
                <a:latin typeface="Muli"/>
              </a:rPr>
              <a:t>được</a:t>
            </a:r>
            <a:r>
              <a:rPr lang="en-US" sz="1400" dirty="0">
                <a:latin typeface="Muli"/>
              </a:rPr>
              <a:t> . Ta </a:t>
            </a:r>
            <a:r>
              <a:rPr lang="en-US" sz="1400" dirty="0" err="1">
                <a:latin typeface="Muli"/>
              </a:rPr>
              <a:t>không</a:t>
            </a:r>
            <a:r>
              <a:rPr lang="en-US" sz="1400" dirty="0">
                <a:latin typeface="Muli"/>
              </a:rPr>
              <a:t> </a:t>
            </a:r>
            <a:r>
              <a:rPr lang="en-US" sz="1400" dirty="0" err="1">
                <a:latin typeface="Muli"/>
              </a:rPr>
              <a:t>thể</a:t>
            </a:r>
            <a:r>
              <a:rPr lang="en-US" sz="1400" dirty="0">
                <a:latin typeface="Muli"/>
              </a:rPr>
              <a:t> </a:t>
            </a:r>
            <a:r>
              <a:rPr lang="en-US" sz="1400" dirty="0" err="1">
                <a:latin typeface="Muli"/>
              </a:rPr>
              <a:t>thực</a:t>
            </a:r>
            <a:r>
              <a:rPr lang="en-US" sz="1400" dirty="0">
                <a:latin typeface="Muli"/>
              </a:rPr>
              <a:t> </a:t>
            </a:r>
            <a:r>
              <a:rPr lang="en-US" sz="1400" dirty="0" err="1">
                <a:latin typeface="Muli"/>
              </a:rPr>
              <a:t>sự</a:t>
            </a:r>
            <a:r>
              <a:rPr lang="en-US" sz="1400" dirty="0">
                <a:latin typeface="Muli"/>
              </a:rPr>
              <a:t> </a:t>
            </a:r>
            <a:r>
              <a:rPr lang="en-US" sz="1400" dirty="0" err="1">
                <a:latin typeface="Muli"/>
              </a:rPr>
              <a:t>cải</a:t>
            </a:r>
            <a:r>
              <a:rPr lang="en-US" sz="1400" dirty="0">
                <a:latin typeface="Muli"/>
              </a:rPr>
              <a:t> </a:t>
            </a:r>
            <a:r>
              <a:rPr lang="en-US" sz="1400" dirty="0" err="1">
                <a:latin typeface="Muli"/>
              </a:rPr>
              <a:t>thiện</a:t>
            </a:r>
            <a:r>
              <a:rPr lang="en-US" sz="1400" dirty="0">
                <a:latin typeface="Muli"/>
              </a:rPr>
              <a:t> </a:t>
            </a:r>
            <a:r>
              <a:rPr lang="en-US" sz="1400" dirty="0" err="1">
                <a:latin typeface="Muli"/>
              </a:rPr>
              <a:t>phương</a:t>
            </a:r>
            <a:r>
              <a:rPr lang="en-US" sz="1400" dirty="0">
                <a:latin typeface="Muli"/>
              </a:rPr>
              <a:t> </a:t>
            </a:r>
            <a:r>
              <a:rPr lang="en-US" sz="1400" dirty="0" err="1">
                <a:latin typeface="Muli"/>
              </a:rPr>
              <a:t>pháp</a:t>
            </a:r>
            <a:r>
              <a:rPr lang="en-US" sz="1400" dirty="0">
                <a:latin typeface="Muli"/>
              </a:rPr>
              <a:t> </a:t>
            </a:r>
            <a:r>
              <a:rPr lang="en-US" sz="1400" dirty="0" err="1">
                <a:latin typeface="Muli"/>
              </a:rPr>
              <a:t>tương</a:t>
            </a:r>
            <a:r>
              <a:rPr lang="en-US" sz="1400" dirty="0">
                <a:latin typeface="Muli"/>
              </a:rPr>
              <a:t> </a:t>
            </a:r>
            <a:r>
              <a:rPr lang="en-US" sz="1400" dirty="0" err="1">
                <a:latin typeface="Muli"/>
              </a:rPr>
              <a:t>đồng</a:t>
            </a:r>
            <a:r>
              <a:rPr lang="en-US" sz="1400" dirty="0">
                <a:latin typeface="Muli"/>
              </a:rPr>
              <a:t> pixel </a:t>
            </a:r>
            <a:r>
              <a:rPr lang="en-US" sz="1400" dirty="0" err="1">
                <a:latin typeface="Muli"/>
              </a:rPr>
              <a:t>bằng</a:t>
            </a:r>
            <a:r>
              <a:rPr lang="en-US" sz="1400" dirty="0">
                <a:latin typeface="Muli"/>
              </a:rPr>
              <a:t> </a:t>
            </a:r>
            <a:r>
              <a:rPr lang="en-US" sz="1400" dirty="0" err="1">
                <a:latin typeface="Muli"/>
              </a:rPr>
              <a:t>cách</a:t>
            </a:r>
            <a:r>
              <a:rPr lang="en-US" sz="1400" dirty="0">
                <a:latin typeface="Muli"/>
              </a:rPr>
              <a:t> </a:t>
            </a:r>
            <a:r>
              <a:rPr lang="en-US" sz="1400" dirty="0" err="1">
                <a:latin typeface="Muli"/>
              </a:rPr>
              <a:t>sửa</a:t>
            </a:r>
            <a:r>
              <a:rPr lang="en-US" sz="1400" dirty="0">
                <a:latin typeface="Muli"/>
              </a:rPr>
              <a:t> </a:t>
            </a:r>
            <a:r>
              <a:rPr lang="en-US" sz="1400" dirty="0" err="1">
                <a:latin typeface="Muli"/>
              </a:rPr>
              <a:t>đổi</a:t>
            </a:r>
            <a:r>
              <a:rPr lang="en-US" sz="1400" dirty="0">
                <a:latin typeface="Muli"/>
              </a:rPr>
              <a:t> </a:t>
            </a:r>
            <a:r>
              <a:rPr lang="en-US" sz="1400" dirty="0" err="1">
                <a:latin typeface="Muli"/>
              </a:rPr>
              <a:t>một</a:t>
            </a:r>
            <a:r>
              <a:rPr lang="en-US" sz="1400" dirty="0">
                <a:latin typeface="Muli"/>
              </a:rPr>
              <a:t> </a:t>
            </a:r>
            <a:r>
              <a:rPr lang="en-US" sz="1400" dirty="0" err="1">
                <a:latin typeface="Muli"/>
              </a:rPr>
              <a:t>bộ</a:t>
            </a:r>
            <a:r>
              <a:rPr lang="en-US" sz="1400" dirty="0">
                <a:latin typeface="Muli"/>
              </a:rPr>
              <a:t> </a:t>
            </a:r>
            <a:r>
              <a:rPr lang="en-US" sz="1400" dirty="0" err="1">
                <a:latin typeface="Muli"/>
              </a:rPr>
              <a:t>thông</a:t>
            </a:r>
            <a:r>
              <a:rPr lang="en-US" sz="1400" dirty="0">
                <a:latin typeface="Muli"/>
              </a:rPr>
              <a:t> </a:t>
            </a:r>
            <a:r>
              <a:rPr lang="en-US" sz="1400" dirty="0" err="1">
                <a:latin typeface="Muli"/>
              </a:rPr>
              <a:t>số</a:t>
            </a:r>
            <a:r>
              <a:rPr lang="en-US" dirty="0">
                <a:latin typeface="Muli"/>
              </a:rPr>
              <a:t> </a:t>
            </a:r>
            <a:r>
              <a:rPr lang="en-US" dirty="0" err="1">
                <a:latin typeface="Muli"/>
              </a:rPr>
              <a:t>nào</a:t>
            </a:r>
            <a:r>
              <a:rPr lang="en-US" dirty="0">
                <a:latin typeface="Muli"/>
              </a:rPr>
              <a:t> </a:t>
            </a:r>
            <a:r>
              <a:rPr lang="en-US" dirty="0" err="1">
                <a:latin typeface="Muli"/>
              </a:rPr>
              <a:t>đó</a:t>
            </a:r>
            <a:r>
              <a:rPr lang="en-US" dirty="0">
                <a:latin typeface="Muli"/>
              </a:rPr>
              <a:t>.</a:t>
            </a:r>
            <a:endParaRPr lang="en-US" sz="1400" dirty="0">
              <a:latin typeface="Muli"/>
            </a:endParaRPr>
          </a:p>
        </p:txBody>
      </p:sp>
      <p:grpSp>
        <p:nvGrpSpPr>
          <p:cNvPr id="17" name="Google Shape;1385;p42">
            <a:extLst>
              <a:ext uri="{FF2B5EF4-FFF2-40B4-BE49-F238E27FC236}">
                <a16:creationId xmlns:a16="http://schemas.microsoft.com/office/drawing/2014/main" id="{77594EEB-A0FB-4226-9F1D-DF052B833865}"/>
              </a:ext>
            </a:extLst>
          </p:cNvPr>
          <p:cNvGrpSpPr/>
          <p:nvPr/>
        </p:nvGrpSpPr>
        <p:grpSpPr>
          <a:xfrm rot="8357708">
            <a:off x="7569070" y="3991397"/>
            <a:ext cx="2928633" cy="358005"/>
            <a:chOff x="2142525" y="3876725"/>
            <a:chExt cx="2414850" cy="295200"/>
          </a:xfrm>
        </p:grpSpPr>
        <p:sp>
          <p:nvSpPr>
            <p:cNvPr id="18" name="Google Shape;1386;p42">
              <a:extLst>
                <a:ext uri="{FF2B5EF4-FFF2-40B4-BE49-F238E27FC236}">
                  <a16:creationId xmlns:a16="http://schemas.microsoft.com/office/drawing/2014/main" id="{080989BC-2760-4DE9-BCBF-28FECDF8AD4C}"/>
                </a:ext>
              </a:extLst>
            </p:cNvPr>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387;p42">
              <a:extLst>
                <a:ext uri="{FF2B5EF4-FFF2-40B4-BE49-F238E27FC236}">
                  <a16:creationId xmlns:a16="http://schemas.microsoft.com/office/drawing/2014/main" id="{3672A917-E468-428F-86D2-8690396A919E}"/>
                </a:ext>
              </a:extLst>
            </p:cNvPr>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388;p42">
              <a:extLst>
                <a:ext uri="{FF2B5EF4-FFF2-40B4-BE49-F238E27FC236}">
                  <a16:creationId xmlns:a16="http://schemas.microsoft.com/office/drawing/2014/main" id="{DFE45BC4-79CF-45E7-85BE-E4E67DF326CF}"/>
                </a:ext>
              </a:extLst>
            </p:cNvPr>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389;p42">
              <a:extLst>
                <a:ext uri="{FF2B5EF4-FFF2-40B4-BE49-F238E27FC236}">
                  <a16:creationId xmlns:a16="http://schemas.microsoft.com/office/drawing/2014/main" id="{540DE3FA-1074-498C-A064-A9A75F9ED4BB}"/>
                </a:ext>
              </a:extLst>
            </p:cNvPr>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390;p42">
              <a:extLst>
                <a:ext uri="{FF2B5EF4-FFF2-40B4-BE49-F238E27FC236}">
                  <a16:creationId xmlns:a16="http://schemas.microsoft.com/office/drawing/2014/main" id="{35C3E465-E289-4F71-B9FE-698661284840}"/>
                </a:ext>
              </a:extLst>
            </p:cNvPr>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391;p42">
              <a:extLst>
                <a:ext uri="{FF2B5EF4-FFF2-40B4-BE49-F238E27FC236}">
                  <a16:creationId xmlns:a16="http://schemas.microsoft.com/office/drawing/2014/main" id="{086EB666-1CD6-45EB-847A-B7E99F8E5B4F}"/>
                </a:ext>
              </a:extLst>
            </p:cNvPr>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392;p42">
              <a:extLst>
                <a:ext uri="{FF2B5EF4-FFF2-40B4-BE49-F238E27FC236}">
                  <a16:creationId xmlns:a16="http://schemas.microsoft.com/office/drawing/2014/main" id="{BE039186-DCD6-488C-81E8-D0B4A8E2D712}"/>
                </a:ext>
              </a:extLst>
            </p:cNvPr>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393;p42">
              <a:extLst>
                <a:ext uri="{FF2B5EF4-FFF2-40B4-BE49-F238E27FC236}">
                  <a16:creationId xmlns:a16="http://schemas.microsoft.com/office/drawing/2014/main" id="{F4CDD2D7-D02E-492A-99BC-13179CDE78C7}"/>
                </a:ext>
              </a:extLst>
            </p:cNvPr>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394;p42">
              <a:extLst>
                <a:ext uri="{FF2B5EF4-FFF2-40B4-BE49-F238E27FC236}">
                  <a16:creationId xmlns:a16="http://schemas.microsoft.com/office/drawing/2014/main" id="{450E59F6-A19A-4DAC-BC7B-B1B609294360}"/>
                </a:ext>
              </a:extLst>
            </p:cNvPr>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395;p42">
              <a:extLst>
                <a:ext uri="{FF2B5EF4-FFF2-40B4-BE49-F238E27FC236}">
                  <a16:creationId xmlns:a16="http://schemas.microsoft.com/office/drawing/2014/main" id="{78AEED51-A917-4D42-87AA-61E9BE6C86B1}"/>
                </a:ext>
              </a:extLst>
            </p:cNvPr>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396;p42">
              <a:extLst>
                <a:ext uri="{FF2B5EF4-FFF2-40B4-BE49-F238E27FC236}">
                  <a16:creationId xmlns:a16="http://schemas.microsoft.com/office/drawing/2014/main" id="{4BE17287-F68D-4E11-9B23-54A14777627D}"/>
                </a:ext>
              </a:extLst>
            </p:cNvPr>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397;p42">
              <a:extLst>
                <a:ext uri="{FF2B5EF4-FFF2-40B4-BE49-F238E27FC236}">
                  <a16:creationId xmlns:a16="http://schemas.microsoft.com/office/drawing/2014/main" id="{8FBC65DD-D9C8-4DED-9187-03C7A5DBCA08}"/>
                </a:ext>
              </a:extLst>
            </p:cNvPr>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398;p42">
              <a:extLst>
                <a:ext uri="{FF2B5EF4-FFF2-40B4-BE49-F238E27FC236}">
                  <a16:creationId xmlns:a16="http://schemas.microsoft.com/office/drawing/2014/main" id="{B7EF53D0-FCDA-4153-8360-4EEE5F8CB9B8}"/>
                </a:ext>
              </a:extLst>
            </p:cNvPr>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399;p42">
              <a:extLst>
                <a:ext uri="{FF2B5EF4-FFF2-40B4-BE49-F238E27FC236}">
                  <a16:creationId xmlns:a16="http://schemas.microsoft.com/office/drawing/2014/main" id="{2BE32986-31A8-4225-A812-C96D559AFB7D}"/>
                </a:ext>
              </a:extLst>
            </p:cNvPr>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400;p42">
              <a:extLst>
                <a:ext uri="{FF2B5EF4-FFF2-40B4-BE49-F238E27FC236}">
                  <a16:creationId xmlns:a16="http://schemas.microsoft.com/office/drawing/2014/main" id="{630E8EFA-B7DD-4145-A8C9-EB95A403CA38}"/>
                </a:ext>
              </a:extLst>
            </p:cNvPr>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401;p42">
              <a:extLst>
                <a:ext uri="{FF2B5EF4-FFF2-40B4-BE49-F238E27FC236}">
                  <a16:creationId xmlns:a16="http://schemas.microsoft.com/office/drawing/2014/main" id="{6D56325D-6DA8-480D-B0D0-7103C1BAA0E1}"/>
                </a:ext>
              </a:extLst>
            </p:cNvPr>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6" name="Google Shape;1594;p46">
            <a:extLst>
              <a:ext uri="{FF2B5EF4-FFF2-40B4-BE49-F238E27FC236}">
                <a16:creationId xmlns:a16="http://schemas.microsoft.com/office/drawing/2014/main" id="{E51D586A-8BB8-4A62-BD6E-0EA1915A867B}"/>
              </a:ext>
            </a:extLst>
          </p:cNvPr>
          <p:cNvGrpSpPr/>
          <p:nvPr/>
        </p:nvGrpSpPr>
        <p:grpSpPr>
          <a:xfrm flipH="1">
            <a:off x="1904071" y="4809410"/>
            <a:ext cx="5563761" cy="153508"/>
            <a:chOff x="4345425" y="2175475"/>
            <a:chExt cx="800750" cy="176025"/>
          </a:xfrm>
        </p:grpSpPr>
        <p:sp>
          <p:nvSpPr>
            <p:cNvPr id="37" name="Google Shape;1595;p46">
              <a:extLst>
                <a:ext uri="{FF2B5EF4-FFF2-40B4-BE49-F238E27FC236}">
                  <a16:creationId xmlns:a16="http://schemas.microsoft.com/office/drawing/2014/main" id="{605F01F1-F7D1-4690-8295-FBCFFB4E1E86}"/>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596;p46">
              <a:extLst>
                <a:ext uri="{FF2B5EF4-FFF2-40B4-BE49-F238E27FC236}">
                  <a16:creationId xmlns:a16="http://schemas.microsoft.com/office/drawing/2014/main" id="{1D1D2292-5AA2-485B-8DAE-99002238D13F}"/>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921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5" name="Google Shape;1244;p40">
            <a:extLst>
              <a:ext uri="{FF2B5EF4-FFF2-40B4-BE49-F238E27FC236}">
                <a16:creationId xmlns:a16="http://schemas.microsoft.com/office/drawing/2014/main" id="{7310922D-27F2-464C-9E0B-85F4F41A3EF9}"/>
              </a:ext>
            </a:extLst>
          </p:cNvPr>
          <p:cNvGrpSpPr/>
          <p:nvPr/>
        </p:nvGrpSpPr>
        <p:grpSpPr>
          <a:xfrm>
            <a:off x="3664060" y="815029"/>
            <a:ext cx="5392642" cy="3696868"/>
            <a:chOff x="1857000" y="3245400"/>
            <a:chExt cx="1233825" cy="1186575"/>
          </a:xfrm>
        </p:grpSpPr>
        <p:sp>
          <p:nvSpPr>
            <p:cNvPr id="6" name="Google Shape;1245;p40">
              <a:extLst>
                <a:ext uri="{FF2B5EF4-FFF2-40B4-BE49-F238E27FC236}">
                  <a16:creationId xmlns:a16="http://schemas.microsoft.com/office/drawing/2014/main" id="{37B5CDB2-BB45-440A-BE71-0ABC4A2F3EE8}"/>
                </a:ext>
              </a:extLst>
            </p:cNvPr>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246;p40">
              <a:extLst>
                <a:ext uri="{FF2B5EF4-FFF2-40B4-BE49-F238E27FC236}">
                  <a16:creationId xmlns:a16="http://schemas.microsoft.com/office/drawing/2014/main" id="{9FAF3273-6FB5-4D49-8CBB-369EE517550A}"/>
                </a:ext>
              </a:extLst>
            </p:cNvPr>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247;p40">
              <a:extLst>
                <a:ext uri="{FF2B5EF4-FFF2-40B4-BE49-F238E27FC236}">
                  <a16:creationId xmlns:a16="http://schemas.microsoft.com/office/drawing/2014/main" id="{F4251E7E-07A7-415A-B871-B4397F080708}"/>
                </a:ext>
              </a:extLst>
            </p:cNvPr>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248;p40">
              <a:extLst>
                <a:ext uri="{FF2B5EF4-FFF2-40B4-BE49-F238E27FC236}">
                  <a16:creationId xmlns:a16="http://schemas.microsoft.com/office/drawing/2014/main" id="{AB8E6CB4-2375-43C6-86CD-6E9A2426272F}"/>
                </a:ext>
              </a:extLst>
            </p:cNvPr>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249;p40">
              <a:extLst>
                <a:ext uri="{FF2B5EF4-FFF2-40B4-BE49-F238E27FC236}">
                  <a16:creationId xmlns:a16="http://schemas.microsoft.com/office/drawing/2014/main" id="{5746C3F5-58B1-48C8-9315-032056A19DE6}"/>
                </a:ext>
              </a:extLst>
            </p:cNvPr>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250;p40">
              <a:extLst>
                <a:ext uri="{FF2B5EF4-FFF2-40B4-BE49-F238E27FC236}">
                  <a16:creationId xmlns:a16="http://schemas.microsoft.com/office/drawing/2014/main" id="{1C98FEED-08C3-49A1-B102-1ACE87077B6B}"/>
                </a:ext>
              </a:extLst>
            </p:cNvPr>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23" name="Google Shape;823;p30"/>
          <p:cNvSpPr txBox="1">
            <a:spLocks noGrp="1"/>
          </p:cNvSpPr>
          <p:nvPr>
            <p:ph type="title"/>
          </p:nvPr>
        </p:nvSpPr>
        <p:spPr>
          <a:xfrm>
            <a:off x="489049" y="7510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Stochastic Gradient Descent </a:t>
            </a:r>
            <a:br>
              <a:rPr lang="en-US" dirty="0"/>
            </a:br>
            <a:br>
              <a:rPr lang="en-US" dirty="0"/>
            </a:br>
            <a:endParaRPr lang="en-US" dirty="0"/>
          </a:p>
        </p:txBody>
      </p:sp>
      <p:sp>
        <p:nvSpPr>
          <p:cNvPr id="7" name="TextBox 6">
            <a:extLst>
              <a:ext uri="{FF2B5EF4-FFF2-40B4-BE49-F238E27FC236}">
                <a16:creationId xmlns:a16="http://schemas.microsoft.com/office/drawing/2014/main" id="{0D2434B5-1367-46CE-AF61-E0F60F2CD906}"/>
              </a:ext>
            </a:extLst>
          </p:cNvPr>
          <p:cNvSpPr txBox="1"/>
          <p:nvPr/>
        </p:nvSpPr>
        <p:spPr>
          <a:xfrm>
            <a:off x="458638" y="999843"/>
            <a:ext cx="3205422" cy="2677656"/>
          </a:xfrm>
          <a:prstGeom prst="rect">
            <a:avLst/>
          </a:prstGeom>
          <a:noFill/>
        </p:spPr>
        <p:txBody>
          <a:bodyPr wrap="square">
            <a:spAutoFit/>
          </a:bodyPr>
          <a:lstStyle/>
          <a:p>
            <a:pPr algn="just"/>
            <a:r>
              <a:rPr lang="vi-VN" dirty="0">
                <a:latin typeface="Muli"/>
              </a:rPr>
              <a:t>Thay vì cố gắng tìm sự giống nhau giữa một hình ảnh và một “hình ảnh lý tưởng”, </a:t>
            </a:r>
            <a:r>
              <a:rPr lang="en-US" dirty="0">
                <a:latin typeface="Muli"/>
              </a:rPr>
              <a:t>ta </a:t>
            </a:r>
            <a:r>
              <a:rPr lang="vi-VN" dirty="0">
                <a:latin typeface="Muli"/>
              </a:rPr>
              <a:t>có thể xem xét từng pixel riêng lẻ và đưa ra một tập hợp các trọng số cho mỗi</a:t>
            </a:r>
            <a:r>
              <a:rPr lang="en-US" dirty="0">
                <a:latin typeface="Muli"/>
              </a:rPr>
              <a:t> pixel</a:t>
            </a:r>
            <a:r>
              <a:rPr lang="vi-VN" dirty="0">
                <a:latin typeface="Muli"/>
              </a:rPr>
              <a:t>, sao cho các trọng số cao nhất được liên kết với các pixel đó nhiều khả năng. Ví dụ: các pixel ở phía dưới bên phải không có nhiều khả năng </a:t>
            </a:r>
            <a:r>
              <a:rPr lang="en-US" dirty="0" err="1">
                <a:latin typeface="Muli"/>
              </a:rPr>
              <a:t>chỉ</a:t>
            </a:r>
            <a:r>
              <a:rPr lang="en-US" dirty="0">
                <a:latin typeface="Muli"/>
              </a:rPr>
              <a:t> ra </a:t>
            </a:r>
            <a:r>
              <a:rPr lang="en-US" dirty="0" err="1">
                <a:latin typeface="Muli"/>
              </a:rPr>
              <a:t>số</a:t>
            </a:r>
            <a:r>
              <a:rPr lang="en-US" dirty="0">
                <a:latin typeface="Muli"/>
              </a:rPr>
              <a:t> </a:t>
            </a:r>
            <a:r>
              <a:rPr lang="vi-VN" dirty="0">
                <a:latin typeface="Muli"/>
              </a:rPr>
              <a:t>7, </a:t>
            </a:r>
            <a:r>
              <a:rPr lang="en-US" dirty="0" err="1">
                <a:latin typeface="Muli"/>
              </a:rPr>
              <a:t>nên</a:t>
            </a:r>
            <a:r>
              <a:rPr lang="vi-VN" dirty="0">
                <a:latin typeface="Muli"/>
              </a:rPr>
              <a:t> có trọng</a:t>
            </a:r>
            <a:r>
              <a:rPr lang="en-US" dirty="0">
                <a:latin typeface="Muli"/>
              </a:rPr>
              <a:t> </a:t>
            </a:r>
            <a:r>
              <a:rPr lang="en-US" dirty="0" err="1">
                <a:latin typeface="Muli"/>
              </a:rPr>
              <a:t>số</a:t>
            </a:r>
            <a:r>
              <a:rPr lang="en-US" dirty="0">
                <a:latin typeface="Muli"/>
              </a:rPr>
              <a:t> </a:t>
            </a:r>
            <a:r>
              <a:rPr lang="vi-VN" dirty="0">
                <a:latin typeface="Muli"/>
              </a:rPr>
              <a:t>thấp đối với </a:t>
            </a:r>
            <a:r>
              <a:rPr lang="en-US" dirty="0" err="1">
                <a:latin typeface="Muli"/>
              </a:rPr>
              <a:t>số</a:t>
            </a:r>
            <a:r>
              <a:rPr lang="en-US" dirty="0">
                <a:latin typeface="Muli"/>
              </a:rPr>
              <a:t> </a:t>
            </a:r>
            <a:r>
              <a:rPr lang="vi-VN" dirty="0">
                <a:latin typeface="Muli"/>
              </a:rPr>
              <a:t>7, nhưng chúng có khả năng </a:t>
            </a:r>
            <a:r>
              <a:rPr lang="en-US" dirty="0" err="1">
                <a:latin typeface="Muli"/>
              </a:rPr>
              <a:t>chỉ</a:t>
            </a:r>
            <a:r>
              <a:rPr lang="en-US" dirty="0">
                <a:latin typeface="Muli"/>
              </a:rPr>
              <a:t> ra </a:t>
            </a:r>
            <a:r>
              <a:rPr lang="en-US" dirty="0" err="1">
                <a:latin typeface="Muli"/>
              </a:rPr>
              <a:t>số</a:t>
            </a:r>
            <a:r>
              <a:rPr lang="en-US" dirty="0">
                <a:latin typeface="Muli"/>
              </a:rPr>
              <a:t> 3</a:t>
            </a:r>
            <a:r>
              <a:rPr lang="vi-VN" dirty="0">
                <a:latin typeface="Muli"/>
              </a:rPr>
              <a:t>, </a:t>
            </a:r>
            <a:r>
              <a:rPr lang="en-US" dirty="0" err="1">
                <a:latin typeface="Muli"/>
              </a:rPr>
              <a:t>nên</a:t>
            </a:r>
            <a:r>
              <a:rPr lang="en-US" dirty="0">
                <a:latin typeface="Muli"/>
              </a:rPr>
              <a:t> </a:t>
            </a:r>
            <a:r>
              <a:rPr lang="vi-VN" dirty="0">
                <a:latin typeface="Muli"/>
              </a:rPr>
              <a:t>có trọng </a:t>
            </a:r>
            <a:r>
              <a:rPr lang="en-US" dirty="0" err="1">
                <a:latin typeface="Muli"/>
              </a:rPr>
              <a:t>số</a:t>
            </a:r>
            <a:r>
              <a:rPr lang="vi-VN" dirty="0">
                <a:latin typeface="Muli"/>
              </a:rPr>
              <a:t> cao đối với</a:t>
            </a:r>
            <a:r>
              <a:rPr lang="en-US" dirty="0">
                <a:latin typeface="Muli"/>
              </a:rPr>
              <a:t> </a:t>
            </a:r>
            <a:r>
              <a:rPr lang="en-US" dirty="0" err="1">
                <a:latin typeface="Muli"/>
              </a:rPr>
              <a:t>số</a:t>
            </a:r>
            <a:r>
              <a:rPr lang="vi-VN" dirty="0">
                <a:latin typeface="Muli"/>
              </a:rPr>
              <a:t> </a:t>
            </a:r>
            <a:r>
              <a:rPr lang="en-US" dirty="0">
                <a:latin typeface="Muli"/>
              </a:rPr>
              <a:t>3. </a:t>
            </a:r>
            <a:r>
              <a:rPr lang="en-US" dirty="0" err="1">
                <a:latin typeface="Muli"/>
              </a:rPr>
              <a:t>Điều</a:t>
            </a:r>
            <a:r>
              <a:rPr lang="en-US" dirty="0">
                <a:latin typeface="Muli"/>
              </a:rPr>
              <a:t> </a:t>
            </a:r>
            <a:r>
              <a:rPr lang="en-US" dirty="0" err="1">
                <a:latin typeface="Muli"/>
              </a:rPr>
              <a:t>này</a:t>
            </a:r>
            <a:r>
              <a:rPr lang="en-US" dirty="0">
                <a:latin typeface="Muli"/>
              </a:rPr>
              <a:t> </a:t>
            </a:r>
            <a:r>
              <a:rPr lang="en-US" dirty="0" err="1">
                <a:latin typeface="Muli"/>
              </a:rPr>
              <a:t>có</a:t>
            </a:r>
            <a:r>
              <a:rPr lang="en-US" dirty="0">
                <a:latin typeface="Muli"/>
              </a:rPr>
              <a:t> </a:t>
            </a:r>
            <a:r>
              <a:rPr lang="en-US" dirty="0" err="1">
                <a:latin typeface="Muli"/>
              </a:rPr>
              <a:t>thể</a:t>
            </a:r>
            <a:r>
              <a:rPr lang="en-US" dirty="0">
                <a:latin typeface="Muli"/>
              </a:rPr>
              <a:t> </a:t>
            </a:r>
            <a:r>
              <a:rPr lang="en-US" dirty="0" err="1">
                <a:latin typeface="Muli"/>
              </a:rPr>
              <a:t>biểu</a:t>
            </a:r>
            <a:r>
              <a:rPr lang="en-US" dirty="0">
                <a:latin typeface="Muli"/>
              </a:rPr>
              <a:t> </a:t>
            </a:r>
            <a:r>
              <a:rPr lang="en-US" dirty="0" err="1">
                <a:latin typeface="Muli"/>
              </a:rPr>
              <a:t>diễn</a:t>
            </a:r>
            <a:r>
              <a:rPr lang="en-US" dirty="0">
                <a:latin typeface="Muli"/>
              </a:rPr>
              <a:t> </a:t>
            </a:r>
            <a:r>
              <a:rPr lang="en-US" dirty="0" err="1">
                <a:latin typeface="Muli"/>
              </a:rPr>
              <a:t>thành</a:t>
            </a:r>
            <a:r>
              <a:rPr lang="en-US" dirty="0">
                <a:latin typeface="Muli"/>
              </a:rPr>
              <a:t> </a:t>
            </a:r>
            <a:r>
              <a:rPr lang="en-US" dirty="0" err="1">
                <a:latin typeface="Muli"/>
              </a:rPr>
              <a:t>môt</a:t>
            </a:r>
            <a:r>
              <a:rPr lang="en-US" dirty="0">
                <a:latin typeface="Muli"/>
              </a:rPr>
              <a:t> </a:t>
            </a:r>
            <a:r>
              <a:rPr lang="en-US" dirty="0" err="1">
                <a:latin typeface="Muli"/>
              </a:rPr>
              <a:t>hàm</a:t>
            </a:r>
            <a:r>
              <a:rPr lang="en-US" dirty="0">
                <a:latin typeface="Muli"/>
              </a:rPr>
              <a:t>.</a:t>
            </a:r>
          </a:p>
        </p:txBody>
      </p:sp>
      <p:sp>
        <p:nvSpPr>
          <p:cNvPr id="9" name="TextBox 8">
            <a:extLst>
              <a:ext uri="{FF2B5EF4-FFF2-40B4-BE49-F238E27FC236}">
                <a16:creationId xmlns:a16="http://schemas.microsoft.com/office/drawing/2014/main" id="{5E0D61A0-2027-4A01-B2D9-2C2FF0AD04ED}"/>
              </a:ext>
            </a:extLst>
          </p:cNvPr>
          <p:cNvSpPr txBox="1"/>
          <p:nvPr/>
        </p:nvSpPr>
        <p:spPr>
          <a:xfrm>
            <a:off x="4155799" y="978254"/>
            <a:ext cx="4575686" cy="584775"/>
          </a:xfrm>
          <a:prstGeom prst="rect">
            <a:avLst/>
          </a:prstGeom>
          <a:noFill/>
        </p:spPr>
        <p:txBody>
          <a:bodyPr wrap="square">
            <a:spAutoFit/>
          </a:bodyPr>
          <a:lstStyle/>
          <a:p>
            <a:r>
              <a:rPr lang="pl-PL" sz="1800" b="1" i="0" dirty="0">
                <a:solidFill>
                  <a:srgbClr val="1C4587"/>
                </a:solidFill>
                <a:effectLst/>
                <a:latin typeface="CourierNewPSMT"/>
              </a:rPr>
              <a:t>def pr_</a:t>
            </a:r>
            <a:r>
              <a:rPr lang="en-US" sz="1800" b="1" dirty="0">
                <a:solidFill>
                  <a:srgbClr val="1C4587"/>
                </a:solidFill>
                <a:latin typeface="CourierNewPSMT"/>
              </a:rPr>
              <a:t>three</a:t>
            </a:r>
            <a:r>
              <a:rPr lang="pl-PL" sz="1800" b="1" i="0" dirty="0">
                <a:solidFill>
                  <a:srgbClr val="1C4587"/>
                </a:solidFill>
                <a:effectLst/>
                <a:latin typeface="CourierNewPSMT"/>
              </a:rPr>
              <a:t>(x,w) = (x*w).sum()</a:t>
            </a:r>
            <a:r>
              <a:rPr lang="pl-PL" sz="1800" b="1" dirty="0">
                <a:solidFill>
                  <a:srgbClr val="1C4587"/>
                </a:solidFill>
              </a:rPr>
              <a:t> </a:t>
            </a:r>
            <a:br>
              <a:rPr lang="pl-PL" dirty="0"/>
            </a:br>
            <a:endParaRPr lang="en-US" dirty="0"/>
          </a:p>
        </p:txBody>
      </p:sp>
      <p:sp>
        <p:nvSpPr>
          <p:cNvPr id="14" name="TextBox 13">
            <a:extLst>
              <a:ext uri="{FF2B5EF4-FFF2-40B4-BE49-F238E27FC236}">
                <a16:creationId xmlns:a16="http://schemas.microsoft.com/office/drawing/2014/main" id="{37C64BF8-940A-4C6C-99F6-8B0DB343844E}"/>
              </a:ext>
            </a:extLst>
          </p:cNvPr>
          <p:cNvSpPr txBox="1"/>
          <p:nvPr/>
        </p:nvSpPr>
        <p:spPr>
          <a:xfrm>
            <a:off x="4082797" y="1712156"/>
            <a:ext cx="4601496" cy="1600438"/>
          </a:xfrm>
          <a:prstGeom prst="rect">
            <a:avLst/>
          </a:prstGeom>
          <a:noFill/>
        </p:spPr>
        <p:txBody>
          <a:bodyPr wrap="square">
            <a:spAutoFit/>
          </a:bodyPr>
          <a:lstStyle/>
          <a:p>
            <a:pPr algn="just"/>
            <a:r>
              <a:rPr lang="vi-VN" sz="1400" dirty="0">
                <a:latin typeface="Muli"/>
              </a:rPr>
              <a:t>Ở đây, </a:t>
            </a:r>
            <a:r>
              <a:rPr lang="en-US" sz="1400" dirty="0">
                <a:latin typeface="Muli"/>
              </a:rPr>
              <a:t>ta</a:t>
            </a:r>
            <a:r>
              <a:rPr lang="vi-VN" sz="1400" dirty="0">
                <a:latin typeface="Muli"/>
              </a:rPr>
              <a:t> giả định rằng</a:t>
            </a:r>
            <a:r>
              <a:rPr lang="vi-VN" sz="1400" dirty="0">
                <a:solidFill>
                  <a:srgbClr val="000088"/>
                </a:solidFill>
                <a:latin typeface="Muli"/>
              </a:rPr>
              <a:t> </a:t>
            </a:r>
            <a:r>
              <a:rPr lang="en-US" sz="1400" dirty="0">
                <a:solidFill>
                  <a:srgbClr val="000088"/>
                </a:solidFill>
                <a:latin typeface="Muli"/>
              </a:rPr>
              <a:t>x</a:t>
            </a:r>
            <a:r>
              <a:rPr lang="vi-VN" sz="1400" dirty="0">
                <a:solidFill>
                  <a:srgbClr val="000088"/>
                </a:solidFill>
                <a:latin typeface="Muli"/>
              </a:rPr>
              <a:t> </a:t>
            </a:r>
            <a:r>
              <a:rPr lang="vi-VN" sz="1400" dirty="0">
                <a:latin typeface="Muli"/>
              </a:rPr>
              <a:t>là hình ảnh, được biểu diễn dưới dạng vectơ —với tất cả các hàng được xếp chồng lên nhau để thành một dòng dài. Và giả định rằng các trọng số là một vectơ </a:t>
            </a:r>
            <a:r>
              <a:rPr lang="en-US" sz="1400" dirty="0">
                <a:solidFill>
                  <a:srgbClr val="000088"/>
                </a:solidFill>
                <a:latin typeface="Muli"/>
              </a:rPr>
              <a:t>w</a:t>
            </a:r>
            <a:r>
              <a:rPr lang="vi-VN" sz="1400" dirty="0">
                <a:latin typeface="Muli"/>
              </a:rPr>
              <a:t>. </a:t>
            </a:r>
            <a:r>
              <a:rPr lang="en-US" sz="1400" dirty="0" err="1">
                <a:latin typeface="Muli"/>
              </a:rPr>
              <a:t>Với</a:t>
            </a:r>
            <a:r>
              <a:rPr lang="en-US" sz="1400" dirty="0">
                <a:latin typeface="Muli"/>
              </a:rPr>
              <a:t> </a:t>
            </a:r>
            <a:r>
              <a:rPr lang="en-US" sz="1400" dirty="0" err="1">
                <a:latin typeface="Muli"/>
              </a:rPr>
              <a:t>hàm</a:t>
            </a:r>
            <a:r>
              <a:rPr lang="en-US" sz="1400" dirty="0">
                <a:latin typeface="Muli"/>
              </a:rPr>
              <a:t> </a:t>
            </a:r>
            <a:r>
              <a:rPr lang="en-US" sz="1400" dirty="0" err="1">
                <a:latin typeface="Muli"/>
              </a:rPr>
              <a:t>này</a:t>
            </a:r>
            <a:r>
              <a:rPr lang="vi-VN" sz="1400" dirty="0">
                <a:latin typeface="Muli"/>
              </a:rPr>
              <a:t>, ta chỉ cần một số cách để cập nhật các trọng số để chúng tốt hơn một chút</a:t>
            </a:r>
            <a:r>
              <a:rPr lang="en-US" sz="1400" dirty="0">
                <a:latin typeface="Muli"/>
              </a:rPr>
              <a:t>, </a:t>
            </a:r>
            <a:r>
              <a:rPr lang="vi-VN" sz="1400" dirty="0">
                <a:latin typeface="Muli"/>
              </a:rPr>
              <a:t>có thể lặp lại bước đó nhiều lần, làm cho t</a:t>
            </a:r>
            <a:r>
              <a:rPr lang="en-US" sz="1400" dirty="0" err="1">
                <a:latin typeface="Muli"/>
              </a:rPr>
              <a:t>rọng</a:t>
            </a:r>
            <a:r>
              <a:rPr lang="en-US" sz="1400" dirty="0">
                <a:latin typeface="Muli"/>
              </a:rPr>
              <a:t> </a:t>
            </a:r>
            <a:r>
              <a:rPr lang="en-US" sz="1400" dirty="0" err="1">
                <a:latin typeface="Muli"/>
              </a:rPr>
              <a:t>số</a:t>
            </a:r>
            <a:r>
              <a:rPr lang="vi-VN" sz="1400" dirty="0">
                <a:latin typeface="Muli"/>
              </a:rPr>
              <a:t> ngày càng tốt hơn, cho đến khi chúng đạt yêu cầu tốt nhất có thể.</a:t>
            </a:r>
            <a:endParaRPr lang="en-US" sz="1400" dirty="0">
              <a:latin typeface="Muli"/>
            </a:endParaRPr>
          </a:p>
        </p:txBody>
      </p:sp>
    </p:spTree>
    <p:extLst>
      <p:ext uri="{BB962C8B-B14F-4D97-AF65-F5344CB8AC3E}">
        <p14:creationId xmlns:p14="http://schemas.microsoft.com/office/powerpoint/2010/main" val="183922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3" name="Google Shape;823;p30"/>
          <p:cNvSpPr txBox="1">
            <a:spLocks noGrp="1"/>
          </p:cNvSpPr>
          <p:nvPr>
            <p:ph type="title"/>
          </p:nvPr>
        </p:nvSpPr>
        <p:spPr>
          <a:xfrm>
            <a:off x="550393" y="193413"/>
            <a:ext cx="8165903"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Stochastic Gradient Descent </a:t>
            </a:r>
            <a:br>
              <a:rPr lang="en-US" dirty="0"/>
            </a:br>
            <a:br>
              <a:rPr lang="en-US" dirty="0"/>
            </a:br>
            <a:endParaRPr lang="en-US" dirty="0"/>
          </a:p>
        </p:txBody>
      </p:sp>
      <p:sp>
        <p:nvSpPr>
          <p:cNvPr id="7" name="TextBox 6">
            <a:extLst>
              <a:ext uri="{FF2B5EF4-FFF2-40B4-BE49-F238E27FC236}">
                <a16:creationId xmlns:a16="http://schemas.microsoft.com/office/drawing/2014/main" id="{0D2434B5-1367-46CE-AF61-E0F60F2CD906}"/>
              </a:ext>
            </a:extLst>
          </p:cNvPr>
          <p:cNvSpPr txBox="1"/>
          <p:nvPr/>
        </p:nvSpPr>
        <p:spPr>
          <a:xfrm>
            <a:off x="489049" y="755442"/>
            <a:ext cx="4134570" cy="4278094"/>
          </a:xfrm>
          <a:prstGeom prst="rect">
            <a:avLst/>
          </a:prstGeom>
          <a:noFill/>
        </p:spPr>
        <p:txBody>
          <a:bodyPr wrap="square">
            <a:spAutoFit/>
          </a:bodyPr>
          <a:lstStyle/>
          <a:p>
            <a:pPr algn="just"/>
            <a:r>
              <a:rPr lang="en-US" sz="1600" dirty="0">
                <a:latin typeface="Muli"/>
              </a:rPr>
              <a:t>C</a:t>
            </a:r>
            <a:r>
              <a:rPr lang="vi-VN" sz="1600" dirty="0">
                <a:latin typeface="Muli"/>
              </a:rPr>
              <a:t>ác bước cần thiết để biến </a:t>
            </a:r>
            <a:r>
              <a:rPr lang="en-US" sz="1600" dirty="0">
                <a:latin typeface="Muli"/>
              </a:rPr>
              <a:t>ý </a:t>
            </a:r>
            <a:r>
              <a:rPr lang="en-US" sz="1600" dirty="0" err="1">
                <a:latin typeface="Muli"/>
              </a:rPr>
              <a:t>tưởng</a:t>
            </a:r>
            <a:r>
              <a:rPr lang="en-US" sz="1600" dirty="0">
                <a:latin typeface="Muli"/>
              </a:rPr>
              <a:t> </a:t>
            </a:r>
            <a:r>
              <a:rPr lang="vi-VN" sz="1600" dirty="0">
                <a:latin typeface="Muli"/>
              </a:rPr>
              <a:t>này thành bộ phân loại học máy:</a:t>
            </a:r>
            <a:endParaRPr lang="en-US" sz="1600" dirty="0">
              <a:latin typeface="Muli"/>
            </a:endParaRPr>
          </a:p>
          <a:p>
            <a:pPr marL="457200" indent="-457200" algn="just">
              <a:buAutoNum type="arabicPeriod"/>
            </a:pPr>
            <a:r>
              <a:rPr lang="en-US" sz="1600" dirty="0" err="1">
                <a:latin typeface="Muli"/>
              </a:rPr>
              <a:t>Khởi</a:t>
            </a:r>
            <a:r>
              <a:rPr lang="en-US" sz="1600" dirty="0">
                <a:latin typeface="Muli"/>
              </a:rPr>
              <a:t> </a:t>
            </a:r>
            <a:r>
              <a:rPr lang="en-US" sz="1600" dirty="0" err="1">
                <a:latin typeface="Muli"/>
              </a:rPr>
              <a:t>tạo</a:t>
            </a:r>
            <a:r>
              <a:rPr lang="en-US" sz="1600" dirty="0">
                <a:latin typeface="Muli"/>
              </a:rPr>
              <a:t> </a:t>
            </a:r>
            <a:r>
              <a:rPr lang="en-US" sz="1600" dirty="0" err="1">
                <a:latin typeface="Muli"/>
              </a:rPr>
              <a:t>các</a:t>
            </a:r>
            <a:r>
              <a:rPr lang="en-US" sz="1600" dirty="0">
                <a:latin typeface="Muli"/>
              </a:rPr>
              <a:t> </a:t>
            </a:r>
            <a:r>
              <a:rPr lang="en-US" sz="1600" dirty="0" err="1">
                <a:latin typeface="Muli"/>
              </a:rPr>
              <a:t>trọng</a:t>
            </a:r>
            <a:r>
              <a:rPr lang="en-US" sz="1600" dirty="0">
                <a:latin typeface="Muli"/>
              </a:rPr>
              <a:t> </a:t>
            </a:r>
            <a:r>
              <a:rPr lang="en-US" sz="1600" dirty="0" err="1">
                <a:latin typeface="Muli"/>
              </a:rPr>
              <a:t>số</a:t>
            </a:r>
            <a:r>
              <a:rPr lang="en-US" sz="1600" dirty="0">
                <a:latin typeface="Muli"/>
              </a:rPr>
              <a:t>.</a:t>
            </a:r>
          </a:p>
          <a:p>
            <a:pPr marL="457200" indent="-457200" algn="just">
              <a:buAutoNum type="arabicPeriod"/>
            </a:pPr>
            <a:r>
              <a:rPr lang="en-US" sz="1600" dirty="0" err="1">
                <a:latin typeface="Muli"/>
              </a:rPr>
              <a:t>Đối</a:t>
            </a:r>
            <a:r>
              <a:rPr lang="en-US" sz="1600" dirty="0">
                <a:latin typeface="Muli"/>
              </a:rPr>
              <a:t> </a:t>
            </a:r>
            <a:r>
              <a:rPr lang="en-US" sz="1600" dirty="0" err="1">
                <a:latin typeface="Muli"/>
              </a:rPr>
              <a:t>với</a:t>
            </a:r>
            <a:r>
              <a:rPr lang="en-US" sz="1600" dirty="0">
                <a:latin typeface="Muli"/>
              </a:rPr>
              <a:t> </a:t>
            </a:r>
            <a:r>
              <a:rPr lang="en-US" sz="1600" dirty="0" err="1">
                <a:latin typeface="Muli"/>
              </a:rPr>
              <a:t>mỗi</a:t>
            </a:r>
            <a:r>
              <a:rPr lang="en-US" sz="1600" dirty="0">
                <a:latin typeface="Muli"/>
              </a:rPr>
              <a:t> </a:t>
            </a:r>
            <a:r>
              <a:rPr lang="en-US" sz="1600" dirty="0" err="1">
                <a:latin typeface="Muli"/>
              </a:rPr>
              <a:t>ảnh</a:t>
            </a:r>
            <a:r>
              <a:rPr lang="en-US" sz="1600" dirty="0">
                <a:latin typeface="Muli"/>
              </a:rPr>
              <a:t>, </a:t>
            </a:r>
            <a:r>
              <a:rPr lang="en-US" sz="1600" dirty="0" err="1">
                <a:latin typeface="Muli"/>
              </a:rPr>
              <a:t>sử</a:t>
            </a:r>
            <a:r>
              <a:rPr lang="en-US" sz="1600" dirty="0">
                <a:latin typeface="Muli"/>
              </a:rPr>
              <a:t> </a:t>
            </a:r>
            <a:r>
              <a:rPr lang="en-US" sz="1600" dirty="0" err="1">
                <a:latin typeface="Muli"/>
              </a:rPr>
              <a:t>dụng</a:t>
            </a:r>
            <a:r>
              <a:rPr lang="en-US" sz="1600" dirty="0">
                <a:latin typeface="Muli"/>
              </a:rPr>
              <a:t> </a:t>
            </a:r>
            <a:r>
              <a:rPr lang="en-US" sz="1600" dirty="0" err="1">
                <a:latin typeface="Muli"/>
              </a:rPr>
              <a:t>các</a:t>
            </a:r>
            <a:r>
              <a:rPr lang="en-US" sz="1600" dirty="0">
                <a:latin typeface="Muli"/>
              </a:rPr>
              <a:t> </a:t>
            </a:r>
            <a:r>
              <a:rPr lang="en-US" sz="1600" dirty="0" err="1">
                <a:latin typeface="Muli"/>
              </a:rPr>
              <a:t>trọng</a:t>
            </a:r>
            <a:r>
              <a:rPr lang="en-US" sz="1600" dirty="0">
                <a:latin typeface="Muli"/>
              </a:rPr>
              <a:t> </a:t>
            </a:r>
            <a:r>
              <a:rPr lang="en-US" sz="1600" dirty="0" err="1">
                <a:latin typeface="Muli"/>
              </a:rPr>
              <a:t>số</a:t>
            </a:r>
            <a:r>
              <a:rPr lang="en-US" sz="1600" dirty="0">
                <a:latin typeface="Muli"/>
              </a:rPr>
              <a:t> </a:t>
            </a:r>
            <a:r>
              <a:rPr lang="en-US" sz="1600" dirty="0" err="1">
                <a:latin typeface="Muli"/>
              </a:rPr>
              <a:t>này</a:t>
            </a:r>
            <a:r>
              <a:rPr lang="en-US" sz="1600" dirty="0">
                <a:latin typeface="Muli"/>
              </a:rPr>
              <a:t> </a:t>
            </a:r>
            <a:r>
              <a:rPr lang="en-US" sz="1600" dirty="0" err="1">
                <a:latin typeface="Muli"/>
              </a:rPr>
              <a:t>để</a:t>
            </a:r>
            <a:r>
              <a:rPr lang="en-US" sz="1600" dirty="0">
                <a:latin typeface="Muli"/>
              </a:rPr>
              <a:t> </a:t>
            </a:r>
            <a:r>
              <a:rPr lang="en-US" sz="1600" dirty="0" err="1">
                <a:latin typeface="Muli"/>
              </a:rPr>
              <a:t>dự</a:t>
            </a:r>
            <a:r>
              <a:rPr lang="en-US" sz="1600" dirty="0">
                <a:latin typeface="Muli"/>
              </a:rPr>
              <a:t> </a:t>
            </a:r>
            <a:r>
              <a:rPr lang="en-US" sz="1600" dirty="0" err="1">
                <a:latin typeface="Muli"/>
              </a:rPr>
              <a:t>đoán</a:t>
            </a:r>
            <a:r>
              <a:rPr lang="en-US" sz="1600" dirty="0">
                <a:latin typeface="Muli"/>
              </a:rPr>
              <a:t> </a:t>
            </a:r>
            <a:r>
              <a:rPr lang="en-US" sz="1600" dirty="0" err="1">
                <a:latin typeface="Muli"/>
              </a:rPr>
              <a:t>xem</a:t>
            </a:r>
            <a:r>
              <a:rPr lang="en-US" sz="1600" dirty="0">
                <a:latin typeface="Muli"/>
              </a:rPr>
              <a:t> </a:t>
            </a:r>
            <a:r>
              <a:rPr lang="en-US" sz="1600" dirty="0" err="1">
                <a:latin typeface="Muli"/>
              </a:rPr>
              <a:t>hình</a:t>
            </a:r>
            <a:r>
              <a:rPr lang="en-US" sz="1600" dirty="0">
                <a:latin typeface="Muli"/>
              </a:rPr>
              <a:t> </a:t>
            </a:r>
            <a:r>
              <a:rPr lang="en-US" sz="1600" dirty="0" err="1">
                <a:latin typeface="Muli"/>
              </a:rPr>
              <a:t>ảnh</a:t>
            </a:r>
            <a:r>
              <a:rPr lang="en-US" sz="1600" dirty="0">
                <a:latin typeface="Muli"/>
              </a:rPr>
              <a:t> </a:t>
            </a:r>
            <a:r>
              <a:rPr lang="en-US" sz="1600" dirty="0" err="1">
                <a:latin typeface="Muli"/>
              </a:rPr>
              <a:t>đó</a:t>
            </a:r>
            <a:r>
              <a:rPr lang="en-US" sz="1600" dirty="0">
                <a:latin typeface="Muli"/>
              </a:rPr>
              <a:t> </a:t>
            </a:r>
            <a:r>
              <a:rPr lang="en-US" sz="1600" dirty="0" err="1">
                <a:latin typeface="Muli"/>
              </a:rPr>
              <a:t>là</a:t>
            </a:r>
            <a:r>
              <a:rPr lang="en-US" sz="1600" dirty="0">
                <a:latin typeface="Muli"/>
              </a:rPr>
              <a:t> </a:t>
            </a:r>
            <a:r>
              <a:rPr lang="en-US" sz="1600" dirty="0" err="1">
                <a:latin typeface="Muli"/>
              </a:rPr>
              <a:t>số</a:t>
            </a:r>
            <a:r>
              <a:rPr lang="en-US" sz="1600" dirty="0">
                <a:latin typeface="Muli"/>
              </a:rPr>
              <a:t> 3 hay </a:t>
            </a:r>
            <a:r>
              <a:rPr lang="en-US" sz="1600" dirty="0" err="1">
                <a:latin typeface="Muli"/>
              </a:rPr>
              <a:t>số</a:t>
            </a:r>
            <a:r>
              <a:rPr lang="en-US" sz="1600" dirty="0">
                <a:latin typeface="Muli"/>
              </a:rPr>
              <a:t> 7.</a:t>
            </a:r>
          </a:p>
          <a:p>
            <a:pPr marL="457200" indent="-457200" algn="just">
              <a:buAutoNum type="arabicPeriod"/>
            </a:pPr>
            <a:r>
              <a:rPr lang="en-US" sz="1600" dirty="0" err="1">
                <a:latin typeface="Muli"/>
              </a:rPr>
              <a:t>Dựa</a:t>
            </a:r>
            <a:r>
              <a:rPr lang="en-US" sz="1600" dirty="0">
                <a:latin typeface="Muli"/>
              </a:rPr>
              <a:t> </a:t>
            </a:r>
            <a:r>
              <a:rPr lang="en-US" sz="1600" dirty="0" err="1">
                <a:latin typeface="Muli"/>
              </a:rPr>
              <a:t>trên</a:t>
            </a:r>
            <a:r>
              <a:rPr lang="en-US" sz="1600" dirty="0">
                <a:latin typeface="Muli"/>
              </a:rPr>
              <a:t> </a:t>
            </a:r>
            <a:r>
              <a:rPr lang="en-US" sz="1600" dirty="0" err="1">
                <a:latin typeface="Muli"/>
              </a:rPr>
              <a:t>những</a:t>
            </a:r>
            <a:r>
              <a:rPr lang="en-US" sz="1600" dirty="0">
                <a:latin typeface="Muli"/>
              </a:rPr>
              <a:t> </a:t>
            </a:r>
            <a:r>
              <a:rPr lang="en-US" sz="1600" dirty="0" err="1">
                <a:latin typeface="Muli"/>
              </a:rPr>
              <a:t>dự</a:t>
            </a:r>
            <a:r>
              <a:rPr lang="en-US" sz="1600" dirty="0">
                <a:latin typeface="Muli"/>
              </a:rPr>
              <a:t> </a:t>
            </a:r>
            <a:r>
              <a:rPr lang="en-US" sz="1600" dirty="0" err="1">
                <a:latin typeface="Muli"/>
              </a:rPr>
              <a:t>đoán</a:t>
            </a:r>
            <a:r>
              <a:rPr lang="en-US" sz="1600" dirty="0">
                <a:latin typeface="Muli"/>
              </a:rPr>
              <a:t> </a:t>
            </a:r>
            <a:r>
              <a:rPr lang="en-US" sz="1600" dirty="0" err="1">
                <a:latin typeface="Muli"/>
              </a:rPr>
              <a:t>này</a:t>
            </a:r>
            <a:r>
              <a:rPr lang="en-US" sz="1600" dirty="0">
                <a:latin typeface="Muli"/>
              </a:rPr>
              <a:t>, </a:t>
            </a:r>
            <a:r>
              <a:rPr lang="en-US" sz="1600" dirty="0" err="1">
                <a:latin typeface="Muli"/>
              </a:rPr>
              <a:t>tính</a:t>
            </a:r>
            <a:r>
              <a:rPr lang="en-US" sz="1600" dirty="0">
                <a:latin typeface="Muli"/>
              </a:rPr>
              <a:t> </a:t>
            </a:r>
            <a:r>
              <a:rPr lang="en-US" sz="1600" dirty="0" err="1">
                <a:latin typeface="Muli"/>
              </a:rPr>
              <a:t>toán</a:t>
            </a:r>
            <a:r>
              <a:rPr lang="en-US" sz="1600" dirty="0">
                <a:latin typeface="Muli"/>
              </a:rPr>
              <a:t> </a:t>
            </a:r>
            <a:r>
              <a:rPr lang="en-US" sz="1600" dirty="0" err="1">
                <a:latin typeface="Muli"/>
              </a:rPr>
              <a:t>mức</a:t>
            </a:r>
            <a:r>
              <a:rPr lang="en-US" sz="1600" dirty="0">
                <a:latin typeface="Muli"/>
              </a:rPr>
              <a:t> </a:t>
            </a:r>
            <a:r>
              <a:rPr lang="en-US" sz="1600" dirty="0" err="1">
                <a:latin typeface="Muli"/>
              </a:rPr>
              <a:t>độ</a:t>
            </a:r>
            <a:r>
              <a:rPr lang="en-US" sz="1600" dirty="0">
                <a:latin typeface="Muli"/>
              </a:rPr>
              <a:t> </a:t>
            </a:r>
            <a:r>
              <a:rPr lang="en-US" sz="1600" dirty="0" err="1">
                <a:latin typeface="Muli"/>
              </a:rPr>
              <a:t>tốt</a:t>
            </a:r>
            <a:r>
              <a:rPr lang="en-US" sz="1600" dirty="0">
                <a:latin typeface="Muli"/>
              </a:rPr>
              <a:t> </a:t>
            </a:r>
            <a:r>
              <a:rPr lang="en-US" sz="1600" dirty="0" err="1">
                <a:latin typeface="Muli"/>
              </a:rPr>
              <a:t>của</a:t>
            </a:r>
            <a:r>
              <a:rPr lang="en-US" sz="1600" dirty="0">
                <a:latin typeface="Muli"/>
              </a:rPr>
              <a:t> </a:t>
            </a:r>
            <a:r>
              <a:rPr lang="en-US" sz="1600" dirty="0" err="1">
                <a:latin typeface="Muli"/>
              </a:rPr>
              <a:t>mô</a:t>
            </a:r>
            <a:r>
              <a:rPr lang="en-US" sz="1600" dirty="0">
                <a:latin typeface="Muli"/>
              </a:rPr>
              <a:t> </a:t>
            </a:r>
            <a:r>
              <a:rPr lang="en-US" sz="1600" dirty="0" err="1">
                <a:latin typeface="Muli"/>
              </a:rPr>
              <a:t>hình</a:t>
            </a:r>
            <a:r>
              <a:rPr lang="en-US" sz="1600" dirty="0">
                <a:latin typeface="Muli"/>
              </a:rPr>
              <a:t> (loss).</a:t>
            </a:r>
          </a:p>
          <a:p>
            <a:pPr marL="457200" indent="-457200" algn="just">
              <a:buAutoNum type="arabicPeriod"/>
            </a:pPr>
            <a:r>
              <a:rPr lang="vi-VN" sz="1600" dirty="0">
                <a:latin typeface="Muli"/>
              </a:rPr>
              <a:t>Tính toán gradient</a:t>
            </a:r>
            <a:r>
              <a:rPr lang="en-US" sz="1600" dirty="0">
                <a:latin typeface="Muli"/>
              </a:rPr>
              <a:t> </a:t>
            </a:r>
            <a:r>
              <a:rPr lang="vi-VN" sz="1600" dirty="0">
                <a:latin typeface="Muli"/>
              </a:rPr>
              <a:t>cho mỗi trọng </a:t>
            </a:r>
            <a:r>
              <a:rPr lang="en-US" sz="1600" dirty="0" err="1">
                <a:latin typeface="Muli"/>
              </a:rPr>
              <a:t>số</a:t>
            </a:r>
            <a:r>
              <a:rPr lang="vi-VN" sz="1600" dirty="0">
                <a:latin typeface="Muli"/>
              </a:rPr>
              <a:t> xem việc thay đổi trọng </a:t>
            </a:r>
            <a:r>
              <a:rPr lang="en-US" sz="1600" dirty="0" err="1">
                <a:latin typeface="Muli"/>
              </a:rPr>
              <a:t>số</a:t>
            </a:r>
            <a:r>
              <a:rPr lang="vi-VN" sz="1600" dirty="0">
                <a:latin typeface="Muli"/>
              </a:rPr>
              <a:t> đó sẽ thay đổi mức độ </a:t>
            </a:r>
            <a:r>
              <a:rPr lang="en-US" sz="1600" dirty="0">
                <a:latin typeface="Muli"/>
              </a:rPr>
              <a:t>loss </a:t>
            </a:r>
            <a:r>
              <a:rPr lang="vi-VN" sz="1600" dirty="0">
                <a:latin typeface="Muli"/>
              </a:rPr>
              <a:t>như thế nào.</a:t>
            </a:r>
            <a:endParaRPr lang="en-US" sz="1600" dirty="0">
              <a:latin typeface="Muli"/>
            </a:endParaRPr>
          </a:p>
          <a:p>
            <a:pPr marL="457200" indent="-457200" algn="just">
              <a:buAutoNum type="arabicPeriod"/>
            </a:pPr>
            <a:r>
              <a:rPr lang="en-US" sz="1600" dirty="0">
                <a:latin typeface="Muli"/>
              </a:rPr>
              <a:t>Step </a:t>
            </a:r>
            <a:r>
              <a:rPr lang="vi-VN" sz="1600" dirty="0">
                <a:latin typeface="Muli"/>
              </a:rPr>
              <a:t>nghĩa là thay đổi tất cả các trọng số dựa trên phép tính đó.</a:t>
            </a:r>
            <a:endParaRPr lang="en-US" sz="1600" dirty="0">
              <a:latin typeface="Muli"/>
            </a:endParaRPr>
          </a:p>
          <a:p>
            <a:pPr marL="457200" indent="-457200" algn="just">
              <a:buAutoNum type="arabicPeriod"/>
            </a:pPr>
            <a:r>
              <a:rPr lang="vi-VN" sz="1600" dirty="0">
                <a:latin typeface="Muli"/>
              </a:rPr>
              <a:t>Quay lại bước 2 và lặp lại quy trình</a:t>
            </a:r>
            <a:r>
              <a:rPr lang="en-US" sz="1600" dirty="0">
                <a:latin typeface="Muli"/>
              </a:rPr>
              <a:t>.</a:t>
            </a:r>
          </a:p>
          <a:p>
            <a:pPr marL="457200" indent="-457200" algn="just">
              <a:buAutoNum type="arabicPeriod"/>
            </a:pPr>
            <a:r>
              <a:rPr lang="en-US" sz="1600" dirty="0" err="1">
                <a:latin typeface="Muli"/>
              </a:rPr>
              <a:t>Lặp</a:t>
            </a:r>
            <a:r>
              <a:rPr lang="en-US" sz="1600" dirty="0">
                <a:latin typeface="Muli"/>
              </a:rPr>
              <a:t> </a:t>
            </a:r>
            <a:r>
              <a:rPr lang="en-US" sz="1600" dirty="0" err="1">
                <a:latin typeface="Muli"/>
              </a:rPr>
              <a:t>lại</a:t>
            </a:r>
            <a:r>
              <a:rPr lang="en-US" sz="1600" dirty="0">
                <a:latin typeface="Muli"/>
              </a:rPr>
              <a:t> </a:t>
            </a:r>
            <a:r>
              <a:rPr lang="en-US" sz="1600" dirty="0" err="1">
                <a:latin typeface="Muli"/>
              </a:rPr>
              <a:t>cho</a:t>
            </a:r>
            <a:r>
              <a:rPr lang="en-US" sz="1600" dirty="0">
                <a:latin typeface="Muli"/>
              </a:rPr>
              <a:t> </a:t>
            </a:r>
            <a:r>
              <a:rPr lang="en-US" sz="1600" dirty="0" err="1">
                <a:latin typeface="Muli"/>
              </a:rPr>
              <a:t>đến</a:t>
            </a:r>
            <a:r>
              <a:rPr lang="en-US" sz="1600" dirty="0">
                <a:latin typeface="Muli"/>
              </a:rPr>
              <a:t> </a:t>
            </a:r>
            <a:r>
              <a:rPr lang="en-US" sz="1600" dirty="0" err="1">
                <a:latin typeface="Muli"/>
              </a:rPr>
              <a:t>khi</a:t>
            </a:r>
            <a:r>
              <a:rPr lang="en-US" sz="1600" dirty="0">
                <a:latin typeface="Muli"/>
              </a:rPr>
              <a:t> ta </a:t>
            </a:r>
            <a:r>
              <a:rPr lang="en-US" sz="1600" dirty="0" err="1">
                <a:latin typeface="Muli"/>
              </a:rPr>
              <a:t>quyết</a:t>
            </a:r>
            <a:r>
              <a:rPr lang="en-US" sz="1600" dirty="0">
                <a:latin typeface="Muli"/>
              </a:rPr>
              <a:t> </a:t>
            </a:r>
            <a:r>
              <a:rPr lang="en-US" sz="1600" dirty="0" err="1">
                <a:latin typeface="Muli"/>
              </a:rPr>
              <a:t>định</a:t>
            </a:r>
            <a:r>
              <a:rPr lang="en-US" sz="1600" dirty="0">
                <a:latin typeface="Muli"/>
              </a:rPr>
              <a:t> </a:t>
            </a:r>
            <a:r>
              <a:rPr lang="en-US" sz="1600" dirty="0" err="1">
                <a:latin typeface="Muli"/>
              </a:rPr>
              <a:t>dừng</a:t>
            </a:r>
            <a:r>
              <a:rPr lang="en-US" sz="1600" dirty="0">
                <a:latin typeface="Muli"/>
              </a:rPr>
              <a:t> </a:t>
            </a:r>
            <a:r>
              <a:rPr lang="en-US" sz="1600" dirty="0" err="1">
                <a:latin typeface="Muli"/>
              </a:rPr>
              <a:t>quá</a:t>
            </a:r>
            <a:r>
              <a:rPr lang="en-US" sz="1600" dirty="0">
                <a:latin typeface="Muli"/>
              </a:rPr>
              <a:t> </a:t>
            </a:r>
            <a:r>
              <a:rPr lang="en-US" sz="1600" dirty="0" err="1">
                <a:latin typeface="Muli"/>
              </a:rPr>
              <a:t>trình</a:t>
            </a:r>
            <a:r>
              <a:rPr lang="en-US" sz="1600" dirty="0">
                <a:latin typeface="Muli"/>
              </a:rPr>
              <a:t> </a:t>
            </a:r>
            <a:r>
              <a:rPr lang="en-US" sz="1600" dirty="0" err="1">
                <a:latin typeface="Muli"/>
              </a:rPr>
              <a:t>huấn</a:t>
            </a:r>
            <a:r>
              <a:rPr lang="en-US" sz="1600" dirty="0">
                <a:latin typeface="Muli"/>
              </a:rPr>
              <a:t> </a:t>
            </a:r>
            <a:r>
              <a:rPr lang="en-US" sz="1600" dirty="0" err="1">
                <a:latin typeface="Muli"/>
              </a:rPr>
              <a:t>luyện</a:t>
            </a:r>
            <a:r>
              <a:rPr lang="en-US" sz="1600" dirty="0">
                <a:latin typeface="Muli"/>
              </a:rPr>
              <a:t> (</a:t>
            </a:r>
            <a:r>
              <a:rPr lang="en-US" sz="1600" dirty="0" err="1">
                <a:latin typeface="Muli"/>
              </a:rPr>
              <a:t>vì</a:t>
            </a:r>
            <a:r>
              <a:rPr lang="en-US" sz="1600" dirty="0">
                <a:latin typeface="Muli"/>
              </a:rPr>
              <a:t> </a:t>
            </a:r>
            <a:r>
              <a:rPr lang="en-US" sz="1600" dirty="0" err="1">
                <a:latin typeface="Muli"/>
              </a:rPr>
              <a:t>mô</a:t>
            </a:r>
            <a:r>
              <a:rPr lang="en-US" sz="1600" dirty="0">
                <a:latin typeface="Muli"/>
              </a:rPr>
              <a:t> </a:t>
            </a:r>
            <a:r>
              <a:rPr lang="en-US" sz="1600" dirty="0" err="1">
                <a:latin typeface="Muli"/>
              </a:rPr>
              <a:t>hình</a:t>
            </a:r>
            <a:r>
              <a:rPr lang="en-US" sz="1600" dirty="0">
                <a:latin typeface="Muli"/>
              </a:rPr>
              <a:t> </a:t>
            </a:r>
            <a:r>
              <a:rPr lang="en-US" sz="1600" dirty="0" err="1">
                <a:latin typeface="Muli"/>
              </a:rPr>
              <a:t>đủ</a:t>
            </a:r>
            <a:r>
              <a:rPr lang="en-US" sz="1600" dirty="0">
                <a:latin typeface="Muli"/>
              </a:rPr>
              <a:t> </a:t>
            </a:r>
            <a:r>
              <a:rPr lang="en-US" sz="1600" dirty="0" err="1">
                <a:latin typeface="Muli"/>
              </a:rPr>
              <a:t>tốt</a:t>
            </a:r>
            <a:r>
              <a:rPr lang="en-US" sz="1600" dirty="0">
                <a:latin typeface="Muli"/>
              </a:rPr>
              <a:t> </a:t>
            </a:r>
            <a:r>
              <a:rPr lang="en-US" sz="1600" dirty="0" err="1">
                <a:latin typeface="Muli"/>
              </a:rPr>
              <a:t>hoặc</a:t>
            </a:r>
            <a:r>
              <a:rPr lang="en-US" sz="1600" dirty="0">
                <a:latin typeface="Muli"/>
              </a:rPr>
              <a:t> </a:t>
            </a:r>
            <a:r>
              <a:rPr lang="en-US" sz="1600" dirty="0" err="1">
                <a:latin typeface="Muli"/>
              </a:rPr>
              <a:t>không</a:t>
            </a:r>
            <a:r>
              <a:rPr lang="en-US" sz="1600" dirty="0">
                <a:latin typeface="Muli"/>
              </a:rPr>
              <a:t> </a:t>
            </a:r>
            <a:r>
              <a:rPr lang="en-US" sz="1600" dirty="0" err="1">
                <a:latin typeface="Muli"/>
              </a:rPr>
              <a:t>muốn</a:t>
            </a:r>
            <a:r>
              <a:rPr lang="en-US" sz="1600" dirty="0">
                <a:latin typeface="Muli"/>
              </a:rPr>
              <a:t> </a:t>
            </a:r>
            <a:r>
              <a:rPr lang="en-US" sz="1600" dirty="0" err="1">
                <a:latin typeface="Muli"/>
              </a:rPr>
              <a:t>đợi</a:t>
            </a:r>
            <a:r>
              <a:rPr lang="en-US" sz="1600" dirty="0">
                <a:latin typeface="Muli"/>
              </a:rPr>
              <a:t> </a:t>
            </a:r>
            <a:r>
              <a:rPr lang="en-US" sz="1600" dirty="0" err="1">
                <a:latin typeface="Muli"/>
              </a:rPr>
              <a:t>thêm</a:t>
            </a:r>
            <a:r>
              <a:rPr lang="en-US" sz="1600" dirty="0">
                <a:latin typeface="Muli"/>
              </a:rPr>
              <a:t>).</a:t>
            </a:r>
          </a:p>
        </p:txBody>
      </p:sp>
      <p:pic>
        <p:nvPicPr>
          <p:cNvPr id="4" name="Picture 3">
            <a:extLst>
              <a:ext uri="{FF2B5EF4-FFF2-40B4-BE49-F238E27FC236}">
                <a16:creationId xmlns:a16="http://schemas.microsoft.com/office/drawing/2014/main" id="{0519006C-E2E7-4A8C-949F-5A59CC63FC6B}"/>
              </a:ext>
            </a:extLst>
          </p:cNvPr>
          <p:cNvPicPr>
            <a:picLocks noChangeAspect="1"/>
          </p:cNvPicPr>
          <p:nvPr/>
        </p:nvPicPr>
        <p:blipFill>
          <a:blip r:embed="rId3"/>
          <a:stretch>
            <a:fillRect/>
          </a:stretch>
        </p:blipFill>
        <p:spPr>
          <a:xfrm>
            <a:off x="4837471" y="812592"/>
            <a:ext cx="4143034" cy="1759158"/>
          </a:xfrm>
          <a:prstGeom prst="rect">
            <a:avLst/>
          </a:prstGeom>
        </p:spPr>
      </p:pic>
      <p:pic>
        <p:nvPicPr>
          <p:cNvPr id="3" name="Picture 2">
            <a:extLst>
              <a:ext uri="{FF2B5EF4-FFF2-40B4-BE49-F238E27FC236}">
                <a16:creationId xmlns:a16="http://schemas.microsoft.com/office/drawing/2014/main" id="{E639D174-54CF-48CC-B15F-14CD43BEDD74}"/>
              </a:ext>
            </a:extLst>
          </p:cNvPr>
          <p:cNvPicPr>
            <a:picLocks noChangeAspect="1"/>
          </p:cNvPicPr>
          <p:nvPr/>
        </p:nvPicPr>
        <p:blipFill>
          <a:blip r:embed="rId4"/>
          <a:stretch>
            <a:fillRect/>
          </a:stretch>
        </p:blipFill>
        <p:spPr>
          <a:xfrm>
            <a:off x="4837471" y="2667727"/>
            <a:ext cx="4143034" cy="2365809"/>
          </a:xfrm>
          <a:prstGeom prst="rect">
            <a:avLst/>
          </a:prstGeom>
        </p:spPr>
      </p:pic>
    </p:spTree>
    <p:extLst>
      <p:ext uri="{BB962C8B-B14F-4D97-AF65-F5344CB8AC3E}">
        <p14:creationId xmlns:p14="http://schemas.microsoft.com/office/powerpoint/2010/main" val="735952788"/>
      </p:ext>
    </p:extLst>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4072</TotalTime>
  <Words>8655</Words>
  <Application>Microsoft Office PowerPoint</Application>
  <PresentationFormat>On-screen Show (16:9)</PresentationFormat>
  <Paragraphs>401</Paragraphs>
  <Slides>36</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Arial-BoldMT</vt:lpstr>
      <vt:lpstr>Muli</vt:lpstr>
      <vt:lpstr>Courier New</vt:lpstr>
      <vt:lpstr>Cambria Math</vt:lpstr>
      <vt:lpstr>Merriweather</vt:lpstr>
      <vt:lpstr>CourierNewPSMT</vt:lpstr>
      <vt:lpstr>-apple-system</vt:lpstr>
      <vt:lpstr>Arial</vt:lpstr>
      <vt:lpstr>Itim</vt:lpstr>
      <vt:lpstr>CourierNewPS-BoldMT</vt:lpstr>
      <vt:lpstr>Times New Roman</vt:lpstr>
      <vt:lpstr>Online Notebook by Slidesgo</vt:lpstr>
      <vt:lpstr>Training a Digit Classify</vt:lpstr>
      <vt:lpstr>Pixel: Nền tảng của thị giác máy tính</vt:lpstr>
      <vt:lpstr>Pixel: Nền tảng của thị giác máy tính</vt:lpstr>
      <vt:lpstr>Bước đầu tiên: Tìm điểm giống nhau của các pixel</vt:lpstr>
      <vt:lpstr>Bước đầu tiên: Tìm điểm giống nhau của các pixel</vt:lpstr>
      <vt:lpstr>Sử dụng Broadcasting để tính toán số liệu</vt:lpstr>
      <vt:lpstr>Sử dụng Broadcasting để tính toán số liệu</vt:lpstr>
      <vt:lpstr>Stochastic Gradient Descent   </vt:lpstr>
      <vt:lpstr>Stochastic Gradient Descent   </vt:lpstr>
      <vt:lpstr>Tính toán gradient   </vt:lpstr>
      <vt:lpstr>Learning rate  </vt:lpstr>
      <vt:lpstr>Stochastic Gradient Descent   </vt:lpstr>
      <vt:lpstr>Stochastic Gradient Descent   </vt:lpstr>
      <vt:lpstr>Stochastic Gradient Descent   </vt:lpstr>
      <vt:lpstr>Tổng kết Gradient Descent   </vt:lpstr>
      <vt:lpstr>Loss function của MNIST  </vt:lpstr>
      <vt:lpstr>Loss function của MNIST  </vt:lpstr>
      <vt:lpstr>Loss function của MNIST  </vt:lpstr>
      <vt:lpstr>Loss function của MNIST  </vt:lpstr>
      <vt:lpstr>Loss function của MNIST  </vt:lpstr>
      <vt:lpstr>Loss function của MNIST  </vt:lpstr>
      <vt:lpstr>Thực hiện quy trình huấn luyện  </vt:lpstr>
      <vt:lpstr>Thực hiện quy trình huấn luyện  </vt:lpstr>
      <vt:lpstr>Thực hiện quy trình huấn luyện  </vt:lpstr>
      <vt:lpstr>Thực hiện quy trình huấn luyện  </vt:lpstr>
      <vt:lpstr>Tối ưu hóa  </vt:lpstr>
      <vt:lpstr>Tối ưu hóa  </vt:lpstr>
      <vt:lpstr>Thực hiện mô hình   </vt:lpstr>
      <vt:lpstr>Adding a Nonelinearity  </vt:lpstr>
      <vt:lpstr>Adding a Nonelinearity  </vt:lpstr>
      <vt:lpstr>Adding a Nonelinearity  </vt:lpstr>
      <vt:lpstr>Adding a Nonelinearity  </vt:lpstr>
      <vt:lpstr>Tổng kết  </vt:lpstr>
      <vt:lpstr>Tổng kết  </vt:lpstr>
      <vt:lpstr>Tổng kết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 Digit Classify</dc:title>
  <cp:lastModifiedBy>Danh Phan</cp:lastModifiedBy>
  <cp:revision>113</cp:revision>
  <dcterms:modified xsi:type="dcterms:W3CDTF">2022-04-20T15:00:42Z</dcterms:modified>
</cp:coreProperties>
</file>