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5"/>
  </p:normalViewPr>
  <p:slideViewPr>
    <p:cSldViewPr snapToGrid="0" snapToObjects="1">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88A79-9298-4324-A969-7CB122F9CE73}"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93643-E732-4984-B500-6830C96DFA2D}" type="slidenum">
              <a:rPr lang="en-US" smtClean="0"/>
              <a:t>‹#›</a:t>
            </a:fld>
            <a:endParaRPr lang="en-US"/>
          </a:p>
        </p:txBody>
      </p:sp>
    </p:spTree>
    <p:extLst>
      <p:ext uri="{BB962C8B-B14F-4D97-AF65-F5344CB8AC3E}">
        <p14:creationId xmlns:p14="http://schemas.microsoft.com/office/powerpoint/2010/main" val="326372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https://vi.wikipedia.org/wiki/Heuristic</a:t>
            </a:r>
          </a:p>
        </p:txBody>
      </p:sp>
      <p:sp>
        <p:nvSpPr>
          <p:cNvPr id="4" name="Slide Number Placeholder 3"/>
          <p:cNvSpPr>
            <a:spLocks noGrp="1"/>
          </p:cNvSpPr>
          <p:nvPr>
            <p:ph type="sldNum" sz="quarter" idx="5"/>
          </p:nvPr>
        </p:nvSpPr>
        <p:spPr/>
        <p:txBody>
          <a:bodyPr/>
          <a:lstStyle/>
          <a:p>
            <a:fld id="{F4393643-E732-4984-B500-6830C96DFA2D}" type="slidenum">
              <a:rPr lang="en-US" smtClean="0"/>
              <a:t>5</a:t>
            </a:fld>
            <a:endParaRPr lang="en-US"/>
          </a:p>
        </p:txBody>
      </p:sp>
    </p:spTree>
    <p:extLst>
      <p:ext uri="{BB962C8B-B14F-4D97-AF65-F5344CB8AC3E}">
        <p14:creationId xmlns:p14="http://schemas.microsoft.com/office/powerpoint/2010/main" val="129275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9813-D0F6-B940-B45E-F44BF87CA7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E74B469F-C1E6-BF48-A142-688A33C1C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4411F60-570C-9A48-8023-0B9CC7424779}"/>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5" name="Footer Placeholder 4">
            <a:extLst>
              <a:ext uri="{FF2B5EF4-FFF2-40B4-BE49-F238E27FC236}">
                <a16:creationId xmlns:a16="http://schemas.microsoft.com/office/drawing/2014/main" id="{74EF2425-CEDD-B04B-A4CD-11273745F40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10BD8CD-9785-B243-9FB6-6268C2993176}"/>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37076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B550-2CC5-0841-8861-75BFF5691D87}"/>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B309F54E-CF56-7D48-BF98-C24449F6C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AD01968-0357-D646-AD83-032E1BCCF7DA}"/>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5" name="Footer Placeholder 4">
            <a:extLst>
              <a:ext uri="{FF2B5EF4-FFF2-40B4-BE49-F238E27FC236}">
                <a16:creationId xmlns:a16="http://schemas.microsoft.com/office/drawing/2014/main" id="{0F1DBF75-0FA8-E847-BD74-03D023A1D2D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065A1A9-665E-FD4D-829A-F14D45DAEDE5}"/>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9817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F5185-EE5F-D245-B43B-E545B8897C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24D7C78-0705-D24B-A6FB-27851DA6A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7AEEF03-53BE-4148-9863-04B0D6728410}"/>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5" name="Footer Placeholder 4">
            <a:extLst>
              <a:ext uri="{FF2B5EF4-FFF2-40B4-BE49-F238E27FC236}">
                <a16:creationId xmlns:a16="http://schemas.microsoft.com/office/drawing/2014/main" id="{DC0AE1A7-B29B-C248-AABC-E8E78E7B102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0B58F7C-AA6C-D044-B594-6BB4150B9341}"/>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204370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91D0-D647-CB4B-9D21-0A65328EEB22}"/>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732B4489-6F12-B142-BE23-8BE073480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AB2810E-BEA3-9F47-B9EB-3EEC58AF1DDF}"/>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5" name="Footer Placeholder 4">
            <a:extLst>
              <a:ext uri="{FF2B5EF4-FFF2-40B4-BE49-F238E27FC236}">
                <a16:creationId xmlns:a16="http://schemas.microsoft.com/office/drawing/2014/main" id="{C3E7F938-53D0-0D4F-A286-C30632EE310B}"/>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1C87ACF-DE10-6B4B-9277-E0DFDD5DEED7}"/>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152470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F7B9-AD32-5947-B384-4DFB078A46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AB08F32E-780A-5A41-81BA-545580CC2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8610B-177A-A743-8BA6-84B848D58617}"/>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5" name="Footer Placeholder 4">
            <a:extLst>
              <a:ext uri="{FF2B5EF4-FFF2-40B4-BE49-F238E27FC236}">
                <a16:creationId xmlns:a16="http://schemas.microsoft.com/office/drawing/2014/main" id="{14316E63-AB44-8D4B-AA7F-8650AAFA333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DBFBC37-6D48-B84C-930B-C41FC8885E5F}"/>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119337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EDB4-87DF-EF4F-B6E0-33634CDCB77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6D82A9E-CF44-D542-80FD-A6EE01811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D1169EFF-3F3F-7043-B4D5-5B35713454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ECE29681-9951-3946-B350-9933DEF501ED}"/>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6" name="Footer Placeholder 5">
            <a:extLst>
              <a:ext uri="{FF2B5EF4-FFF2-40B4-BE49-F238E27FC236}">
                <a16:creationId xmlns:a16="http://schemas.microsoft.com/office/drawing/2014/main" id="{E8A13DFA-A4E6-7749-8C04-B88B19639235}"/>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AFE17059-E330-AF40-B30D-BBEED361E004}"/>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213950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2FDC-9C8D-4343-A6E8-B339B5958CF4}"/>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CD88D500-DE9F-9F4D-AF06-F5F7A8E90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5E71AD-DF4F-4740-8A29-604FE3297D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6DFA2A71-FEE0-2747-9095-ACFC0DC28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00BDE0-84E6-9742-9080-700DDDED3B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A6F22264-077B-8543-B1FF-0ACAD3D93CA9}"/>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8" name="Footer Placeholder 7">
            <a:extLst>
              <a:ext uri="{FF2B5EF4-FFF2-40B4-BE49-F238E27FC236}">
                <a16:creationId xmlns:a16="http://schemas.microsoft.com/office/drawing/2014/main" id="{5F601021-0543-4946-B993-9978933E69D9}"/>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FE24AED5-49CD-0742-B234-0A87739EBEE4}"/>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326131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2D5C-503D-1840-AB6F-2DFDD41201CC}"/>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B938B977-8FCC-014B-8A5F-2EC8A2208F86}"/>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4" name="Footer Placeholder 3">
            <a:extLst>
              <a:ext uri="{FF2B5EF4-FFF2-40B4-BE49-F238E27FC236}">
                <a16:creationId xmlns:a16="http://schemas.microsoft.com/office/drawing/2014/main" id="{701AB17C-E2F1-A34D-9FCB-2566413D2C08}"/>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9950331D-09CA-E04A-9B54-AB1591CE844C}"/>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74480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CDA3F6-DF36-A143-BD19-7944B6E00C9D}"/>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3" name="Footer Placeholder 2">
            <a:extLst>
              <a:ext uri="{FF2B5EF4-FFF2-40B4-BE49-F238E27FC236}">
                <a16:creationId xmlns:a16="http://schemas.microsoft.com/office/drawing/2014/main" id="{B74B1935-5AF9-AC4B-9FAD-608991F3ACD6}"/>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146153B5-31B5-AA47-BCD7-8A3B6384FAD1}"/>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314604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58F2-1508-654C-ACB1-CD9383170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59CD623A-A9F2-9745-8A1D-F17DD540D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992D869-77E2-6140-A476-49DE7DD49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890BD-57F0-3D42-8180-76A7D7721126}"/>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6" name="Footer Placeholder 5">
            <a:extLst>
              <a:ext uri="{FF2B5EF4-FFF2-40B4-BE49-F238E27FC236}">
                <a16:creationId xmlns:a16="http://schemas.microsoft.com/office/drawing/2014/main" id="{A71B760F-8177-4D41-8D16-FFDA628234A3}"/>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DEDC780-07FC-B943-8807-98F1969137D7}"/>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364185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19B9-D41E-9241-9BE5-C4064B390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0B239F3C-FB30-ED4A-8282-42699853B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B651768F-A84B-6544-9595-87416DA1F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BC4BE-F07A-1E4F-9E21-36A0FA01AB48}"/>
              </a:ext>
            </a:extLst>
          </p:cNvPr>
          <p:cNvSpPr>
            <a:spLocks noGrp="1"/>
          </p:cNvSpPr>
          <p:nvPr>
            <p:ph type="dt" sz="half" idx="10"/>
          </p:nvPr>
        </p:nvSpPr>
        <p:spPr/>
        <p:txBody>
          <a:bodyPr/>
          <a:lstStyle/>
          <a:p>
            <a:fld id="{746BC8E4-DBFC-6241-B7D2-6F220CF77839}" type="datetimeFigureOut">
              <a:rPr lang="en-VN" smtClean="0"/>
              <a:t>02/13/2022</a:t>
            </a:fld>
            <a:endParaRPr lang="en-VN"/>
          </a:p>
        </p:txBody>
      </p:sp>
      <p:sp>
        <p:nvSpPr>
          <p:cNvPr id="6" name="Footer Placeholder 5">
            <a:extLst>
              <a:ext uri="{FF2B5EF4-FFF2-40B4-BE49-F238E27FC236}">
                <a16:creationId xmlns:a16="http://schemas.microsoft.com/office/drawing/2014/main" id="{775A8C2D-D0FB-C345-B29B-47E159C9DAF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413603D-4C16-FA4D-8FE7-22F770A24AA0}"/>
              </a:ext>
            </a:extLst>
          </p:cNvPr>
          <p:cNvSpPr>
            <a:spLocks noGrp="1"/>
          </p:cNvSpPr>
          <p:nvPr>
            <p:ph type="sldNum" sz="quarter" idx="12"/>
          </p:nvPr>
        </p:nvSpPr>
        <p:spPr/>
        <p:txBody>
          <a:bodyPr/>
          <a:lstStyle/>
          <a:p>
            <a:fld id="{1DECE401-2E37-2742-9DC2-1FB72977196E}" type="slidenum">
              <a:rPr lang="en-VN" smtClean="0"/>
              <a:t>‹#›</a:t>
            </a:fld>
            <a:endParaRPr lang="en-VN"/>
          </a:p>
        </p:txBody>
      </p:sp>
    </p:spTree>
    <p:extLst>
      <p:ext uri="{BB962C8B-B14F-4D97-AF65-F5344CB8AC3E}">
        <p14:creationId xmlns:p14="http://schemas.microsoft.com/office/powerpoint/2010/main" val="403400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7B3FE-E12E-EE43-AE25-051115D22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8AB13438-6569-1849-89CD-7FAD1085EE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1B34AF9-882F-CC48-A912-6026E786F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BC8E4-DBFC-6241-B7D2-6F220CF77839}" type="datetimeFigureOut">
              <a:rPr lang="en-VN" smtClean="0"/>
              <a:t>02/13/2022</a:t>
            </a:fld>
            <a:endParaRPr lang="en-VN"/>
          </a:p>
        </p:txBody>
      </p:sp>
      <p:sp>
        <p:nvSpPr>
          <p:cNvPr id="5" name="Footer Placeholder 4">
            <a:extLst>
              <a:ext uri="{FF2B5EF4-FFF2-40B4-BE49-F238E27FC236}">
                <a16:creationId xmlns:a16="http://schemas.microsoft.com/office/drawing/2014/main" id="{2AF2C4C1-6CB9-5D43-801A-5D5D246E2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4FB2855A-C627-AA48-AA81-732C42C54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CE401-2E37-2742-9DC2-1FB72977196E}" type="slidenum">
              <a:rPr lang="en-VN" smtClean="0"/>
              <a:t>‹#›</a:t>
            </a:fld>
            <a:endParaRPr lang="en-VN"/>
          </a:p>
        </p:txBody>
      </p:sp>
    </p:spTree>
    <p:extLst>
      <p:ext uri="{BB962C8B-B14F-4D97-AF65-F5344CB8AC3E}">
        <p14:creationId xmlns:p14="http://schemas.microsoft.com/office/powerpoint/2010/main" val="80249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B53B-5B0F-4E44-BFA5-E6FF31B80B2A}"/>
              </a:ext>
            </a:extLst>
          </p:cNvPr>
          <p:cNvSpPr>
            <a:spLocks noGrp="1"/>
          </p:cNvSpPr>
          <p:nvPr>
            <p:ph type="ctrTitle"/>
          </p:nvPr>
        </p:nvSpPr>
        <p:spPr/>
        <p:txBody>
          <a:bodyPr/>
          <a:lstStyle/>
          <a:p>
            <a:r>
              <a:rPr lang="en-VN" dirty="0"/>
              <a:t>Astart</a:t>
            </a:r>
          </a:p>
        </p:txBody>
      </p:sp>
    </p:spTree>
    <p:extLst>
      <p:ext uri="{BB962C8B-B14F-4D97-AF65-F5344CB8AC3E}">
        <p14:creationId xmlns:p14="http://schemas.microsoft.com/office/powerpoint/2010/main" val="141049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73FD-EF70-7340-B929-821BECCA9BC9}"/>
              </a:ext>
            </a:extLst>
          </p:cNvPr>
          <p:cNvSpPr>
            <a:spLocks noGrp="1"/>
          </p:cNvSpPr>
          <p:nvPr>
            <p:ph type="title"/>
          </p:nvPr>
        </p:nvSpPr>
        <p:spPr/>
        <p:txBody>
          <a:bodyPr/>
          <a:lstStyle/>
          <a:p>
            <a:r>
              <a:rPr lang="en-VN" dirty="0"/>
              <a:t>Overview</a:t>
            </a:r>
          </a:p>
        </p:txBody>
      </p:sp>
      <p:sp>
        <p:nvSpPr>
          <p:cNvPr id="3" name="Content Placeholder 2">
            <a:extLst>
              <a:ext uri="{FF2B5EF4-FFF2-40B4-BE49-F238E27FC236}">
                <a16:creationId xmlns:a16="http://schemas.microsoft.com/office/drawing/2014/main" id="{F8C58436-6A5A-B142-B33C-D5022AA9E9AB}"/>
              </a:ext>
            </a:extLst>
          </p:cNvPr>
          <p:cNvSpPr>
            <a:spLocks noGrp="1"/>
          </p:cNvSpPr>
          <p:nvPr>
            <p:ph idx="1"/>
          </p:nvPr>
        </p:nvSpPr>
        <p:spPr/>
        <p:txBody>
          <a:bodyPr/>
          <a:lstStyle/>
          <a:p>
            <a:r>
              <a:rPr lang="en-US" i="1" dirty="0"/>
              <a:t>Dijkstra's algorithm</a:t>
            </a:r>
            <a:r>
              <a:rPr lang="en-US" dirty="0"/>
              <a:t>: uninformed search algorithm</a:t>
            </a:r>
          </a:p>
          <a:p>
            <a:r>
              <a:rPr lang="en-US" i="1" dirty="0"/>
              <a:t>A* (A Star) algorithm</a:t>
            </a:r>
            <a:r>
              <a:rPr lang="en-US" dirty="0"/>
              <a:t>: informed search algorithm</a:t>
            </a:r>
          </a:p>
          <a:p>
            <a:endParaRPr lang="en-VN" dirty="0"/>
          </a:p>
        </p:txBody>
      </p:sp>
    </p:spTree>
    <p:extLst>
      <p:ext uri="{BB962C8B-B14F-4D97-AF65-F5344CB8AC3E}">
        <p14:creationId xmlns:p14="http://schemas.microsoft.com/office/powerpoint/2010/main" val="159805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8A76-DB69-404A-97ED-8B902A14856F}"/>
              </a:ext>
            </a:extLst>
          </p:cNvPr>
          <p:cNvSpPr>
            <a:spLocks noGrp="1"/>
          </p:cNvSpPr>
          <p:nvPr>
            <p:ph type="title"/>
          </p:nvPr>
        </p:nvSpPr>
        <p:spPr/>
        <p:txBody>
          <a:bodyPr/>
          <a:lstStyle/>
          <a:p>
            <a:r>
              <a:rPr lang="en-US" b="1" dirty="0"/>
              <a:t>Uninformed Search Algorithms</a:t>
            </a:r>
            <a:endParaRPr lang="en-VN" dirty="0"/>
          </a:p>
        </p:txBody>
      </p:sp>
      <p:sp>
        <p:nvSpPr>
          <p:cNvPr id="3" name="Content Placeholder 2">
            <a:extLst>
              <a:ext uri="{FF2B5EF4-FFF2-40B4-BE49-F238E27FC236}">
                <a16:creationId xmlns:a16="http://schemas.microsoft.com/office/drawing/2014/main" id="{F53F87E8-55DD-294B-B176-B5F028D13F99}"/>
              </a:ext>
            </a:extLst>
          </p:cNvPr>
          <p:cNvSpPr>
            <a:spLocks noGrp="1"/>
          </p:cNvSpPr>
          <p:nvPr>
            <p:ph idx="1"/>
          </p:nvPr>
        </p:nvSpPr>
        <p:spPr/>
        <p:txBody>
          <a:bodyPr/>
          <a:lstStyle/>
          <a:p>
            <a:r>
              <a:rPr lang="en-US" dirty="0"/>
              <a:t>Identify the current state of the problem</a:t>
            </a:r>
          </a:p>
          <a:p>
            <a:r>
              <a:rPr lang="en-US" dirty="0"/>
              <a:t>Use a set of actions to modify the current state</a:t>
            </a:r>
          </a:p>
          <a:p>
            <a:r>
              <a:rPr lang="en-US" dirty="0"/>
              <a:t>Identify the final state</a:t>
            </a:r>
          </a:p>
          <a:p>
            <a:endParaRPr lang="en-VN" dirty="0"/>
          </a:p>
        </p:txBody>
      </p:sp>
    </p:spTree>
    <p:extLst>
      <p:ext uri="{BB962C8B-B14F-4D97-AF65-F5344CB8AC3E}">
        <p14:creationId xmlns:p14="http://schemas.microsoft.com/office/powerpoint/2010/main" val="74954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343B-2126-0743-93A4-433B2760410F}"/>
              </a:ext>
            </a:extLst>
          </p:cNvPr>
          <p:cNvSpPr>
            <a:spLocks noGrp="1"/>
          </p:cNvSpPr>
          <p:nvPr>
            <p:ph type="title"/>
          </p:nvPr>
        </p:nvSpPr>
        <p:spPr/>
        <p:txBody>
          <a:bodyPr/>
          <a:lstStyle/>
          <a:p>
            <a:r>
              <a:rPr lang="en-US" b="1" dirty="0"/>
              <a:t>Dijkstra's algorithm</a:t>
            </a:r>
            <a:endParaRPr lang="en-VN" dirty="0"/>
          </a:p>
        </p:txBody>
      </p:sp>
      <p:sp>
        <p:nvSpPr>
          <p:cNvPr id="3" name="Content Placeholder 2">
            <a:extLst>
              <a:ext uri="{FF2B5EF4-FFF2-40B4-BE49-F238E27FC236}">
                <a16:creationId xmlns:a16="http://schemas.microsoft.com/office/drawing/2014/main" id="{11481762-F1D3-2149-9C3E-AB7507C6E16B}"/>
              </a:ext>
            </a:extLst>
          </p:cNvPr>
          <p:cNvSpPr>
            <a:spLocks noGrp="1"/>
          </p:cNvSpPr>
          <p:nvPr>
            <p:ph idx="1"/>
          </p:nvPr>
        </p:nvSpPr>
        <p:spPr/>
        <p:txBody>
          <a:bodyPr/>
          <a:lstStyle/>
          <a:p>
            <a:r>
              <a:rPr lang="en-US" dirty="0"/>
              <a:t>Dijkstra's algorithm is an algorithm that finds the shortest path between nodes A and B in a directed graph with non-negative edge weights. In a nutshell, it does this by finding the shortest paths from one node A to all other nodes, which will, of course, include B.</a:t>
            </a:r>
            <a:endParaRPr lang="en-VN" dirty="0"/>
          </a:p>
        </p:txBody>
      </p:sp>
    </p:spTree>
    <p:extLst>
      <p:ext uri="{BB962C8B-B14F-4D97-AF65-F5344CB8AC3E}">
        <p14:creationId xmlns:p14="http://schemas.microsoft.com/office/powerpoint/2010/main" val="56062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DBD0-3695-8A4E-8C8D-209C49CE800E}"/>
              </a:ext>
            </a:extLst>
          </p:cNvPr>
          <p:cNvSpPr>
            <a:spLocks noGrp="1"/>
          </p:cNvSpPr>
          <p:nvPr>
            <p:ph type="title"/>
          </p:nvPr>
        </p:nvSpPr>
        <p:spPr/>
        <p:txBody>
          <a:bodyPr/>
          <a:lstStyle/>
          <a:p>
            <a:r>
              <a:rPr lang="en-VN" dirty="0"/>
              <a:t>Astart</a:t>
            </a:r>
          </a:p>
        </p:txBody>
      </p:sp>
      <p:sp>
        <p:nvSpPr>
          <p:cNvPr id="3" name="Content Placeholder 2">
            <a:extLst>
              <a:ext uri="{FF2B5EF4-FFF2-40B4-BE49-F238E27FC236}">
                <a16:creationId xmlns:a16="http://schemas.microsoft.com/office/drawing/2014/main" id="{73B2938F-E552-124B-8A75-D2197AA045B1}"/>
              </a:ext>
            </a:extLst>
          </p:cNvPr>
          <p:cNvSpPr>
            <a:spLocks noGrp="1"/>
          </p:cNvSpPr>
          <p:nvPr>
            <p:ph idx="1"/>
          </p:nvPr>
        </p:nvSpPr>
        <p:spPr/>
        <p:txBody>
          <a:bodyPr/>
          <a:lstStyle/>
          <a:p>
            <a:r>
              <a:rPr lang="en-US" dirty="0"/>
              <a:t>The A* algorithm is based on heuristics for navigating the search, but unlike many similar algorithms with this base (for example Best Search Algorithm), it is both </a:t>
            </a:r>
            <a:r>
              <a:rPr lang="en-US" i="1" dirty="0"/>
              <a:t>complete</a:t>
            </a:r>
            <a:r>
              <a:rPr lang="en-US" dirty="0"/>
              <a:t> and (under certain conditions) </a:t>
            </a:r>
            <a:r>
              <a:rPr lang="en-US" i="1" dirty="0"/>
              <a:t>optimal</a:t>
            </a:r>
            <a:r>
              <a:rPr lang="en-US" dirty="0"/>
              <a:t>:</a:t>
            </a:r>
          </a:p>
          <a:p>
            <a:pPr lvl="1"/>
            <a:r>
              <a:rPr lang="en-US" dirty="0"/>
              <a:t>A </a:t>
            </a:r>
            <a:r>
              <a:rPr lang="en-US" i="1" dirty="0"/>
              <a:t>complete</a:t>
            </a:r>
            <a:r>
              <a:rPr lang="en-US" dirty="0"/>
              <a:t> algorithm is an algorithm that guarantees a correct answer for any correct input, if that answer exists</a:t>
            </a:r>
          </a:p>
          <a:p>
            <a:pPr lvl="1"/>
            <a:r>
              <a:rPr lang="en-US" dirty="0"/>
              <a:t>An </a:t>
            </a:r>
            <a:r>
              <a:rPr lang="en-US" i="1" dirty="0"/>
              <a:t>optimal</a:t>
            </a:r>
            <a:r>
              <a:rPr lang="en-US" dirty="0"/>
              <a:t> algorithm is an algorithm that returns an answer for the shortest possible amount of time.</a:t>
            </a:r>
          </a:p>
          <a:p>
            <a:endParaRPr lang="en-VN" dirty="0"/>
          </a:p>
        </p:txBody>
      </p:sp>
    </p:spTree>
    <p:extLst>
      <p:ext uri="{BB962C8B-B14F-4D97-AF65-F5344CB8AC3E}">
        <p14:creationId xmlns:p14="http://schemas.microsoft.com/office/powerpoint/2010/main" val="139438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E66A-62C9-3942-A888-F30D744053B6}"/>
              </a:ext>
            </a:extLst>
          </p:cNvPr>
          <p:cNvSpPr>
            <a:spLocks noGrp="1"/>
          </p:cNvSpPr>
          <p:nvPr>
            <p:ph type="title"/>
          </p:nvPr>
        </p:nvSpPr>
        <p:spPr/>
        <p:txBody>
          <a:bodyPr/>
          <a:lstStyle/>
          <a:p>
            <a:r>
              <a:rPr lang="en-US" dirty="0"/>
              <a:t>The optimality </a:t>
            </a:r>
            <a:endParaRPr lang="en-VN" dirty="0"/>
          </a:p>
        </p:txBody>
      </p:sp>
      <p:sp>
        <p:nvSpPr>
          <p:cNvPr id="3" name="Content Placeholder 2">
            <a:extLst>
              <a:ext uri="{FF2B5EF4-FFF2-40B4-BE49-F238E27FC236}">
                <a16:creationId xmlns:a16="http://schemas.microsoft.com/office/drawing/2014/main" id="{05610A1B-3665-714D-BD28-368787745932}"/>
              </a:ext>
            </a:extLst>
          </p:cNvPr>
          <p:cNvSpPr>
            <a:spLocks noGrp="1"/>
          </p:cNvSpPr>
          <p:nvPr>
            <p:ph idx="1"/>
          </p:nvPr>
        </p:nvSpPr>
        <p:spPr/>
        <p:txBody>
          <a:bodyPr/>
          <a:lstStyle/>
          <a:p>
            <a:r>
              <a:rPr lang="en-US" dirty="0"/>
              <a:t>the evaluation function has a specific form:</a:t>
            </a:r>
          </a:p>
          <a:p>
            <a:pPr lvl="1"/>
            <a:r>
              <a:rPr lang="en-US" dirty="0"/>
              <a:t>f(n)=g(n)+h(n)</a:t>
            </a:r>
          </a:p>
          <a:p>
            <a:r>
              <a:rPr lang="en-US" dirty="0"/>
              <a:t>Where </a:t>
            </a:r>
            <a:r>
              <a:rPr lang="en-US" i="1" dirty="0"/>
              <a:t>g(n)</a:t>
            </a:r>
            <a:r>
              <a:rPr lang="en-US" dirty="0"/>
              <a:t> represents the shortest cost path from the start node to node n, and h(n) represents the </a:t>
            </a:r>
            <a:r>
              <a:rPr lang="en-US" i="1" dirty="0"/>
              <a:t>heuristic approximation</a:t>
            </a:r>
            <a:r>
              <a:rPr lang="en-US" dirty="0"/>
              <a:t> of the value of node n.</a:t>
            </a:r>
          </a:p>
          <a:p>
            <a:r>
              <a:rPr lang="en-US" dirty="0"/>
              <a:t>Depending on the problem, different heuristic approximations may be used in order to achieve optimality. Choosing a quality heuristic is one of the most important steps when it comes to implementing this algorithm.</a:t>
            </a:r>
            <a:endParaRPr lang="en-VN" dirty="0"/>
          </a:p>
        </p:txBody>
      </p:sp>
    </p:spTree>
    <p:extLst>
      <p:ext uri="{BB962C8B-B14F-4D97-AF65-F5344CB8AC3E}">
        <p14:creationId xmlns:p14="http://schemas.microsoft.com/office/powerpoint/2010/main" val="382991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1FCA-6337-9149-846E-D751C65EDA41}"/>
              </a:ext>
            </a:extLst>
          </p:cNvPr>
          <p:cNvSpPr>
            <a:spLocks noGrp="1"/>
          </p:cNvSpPr>
          <p:nvPr>
            <p:ph type="title"/>
          </p:nvPr>
        </p:nvSpPr>
        <p:spPr/>
        <p:txBody>
          <a:bodyPr/>
          <a:lstStyle/>
          <a:p>
            <a:r>
              <a:rPr lang="en-VN" dirty="0"/>
              <a:t>Algorithm</a:t>
            </a:r>
          </a:p>
        </p:txBody>
      </p:sp>
      <p:sp>
        <p:nvSpPr>
          <p:cNvPr id="3" name="Content Placeholder 2">
            <a:extLst>
              <a:ext uri="{FF2B5EF4-FFF2-40B4-BE49-F238E27FC236}">
                <a16:creationId xmlns:a16="http://schemas.microsoft.com/office/drawing/2014/main" id="{A6B1F502-C915-F14A-B1C0-0B19260390F8}"/>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In order to avoid infinite loops, guarantee completeness and make sure that we can fix already found paths, we need two lists:</a:t>
            </a:r>
          </a:p>
          <a:p>
            <a:pPr lvl="1"/>
            <a:r>
              <a:rPr lang="en-US" i="1" dirty="0"/>
              <a:t>Closed state list</a:t>
            </a:r>
            <a:r>
              <a:rPr lang="en-US" dirty="0"/>
              <a:t>: a list in which we keep the visited states whose neighbors are all also visited</a:t>
            </a:r>
          </a:p>
          <a:p>
            <a:pPr lvl="1"/>
            <a:r>
              <a:rPr lang="en-US" i="1" dirty="0"/>
              <a:t>Open state list</a:t>
            </a:r>
            <a:r>
              <a:rPr lang="en-US" dirty="0"/>
              <a:t>: a list in which we keep the visited states whose neighbors are not necessarily all visited</a:t>
            </a:r>
          </a:p>
          <a:p>
            <a:pPr marL="514350" indent="-514350">
              <a:buFont typeface="+mj-lt"/>
              <a:buAutoNum type="arabicPeriod"/>
            </a:pPr>
            <a:r>
              <a:rPr lang="en-US" dirty="0"/>
              <a:t>At the beginning, the </a:t>
            </a:r>
            <a:r>
              <a:rPr lang="en-US" i="1" dirty="0"/>
              <a:t>open state</a:t>
            </a:r>
            <a:r>
              <a:rPr lang="en-US" dirty="0"/>
              <a:t> list only contains the </a:t>
            </a:r>
            <a:r>
              <a:rPr lang="en-US" i="1" dirty="0"/>
              <a:t>start state</a:t>
            </a:r>
            <a:r>
              <a:rPr lang="en-US" dirty="0"/>
              <a:t> (with the calculated value f(</a:t>
            </a:r>
            <a:r>
              <a:rPr lang="en-US" dirty="0" err="1"/>
              <a:t>start_state</a:t>
            </a:r>
            <a:r>
              <a:rPr lang="en-US" dirty="0"/>
              <a:t>)), while the </a:t>
            </a:r>
            <a:r>
              <a:rPr lang="en-US" i="1" dirty="0"/>
              <a:t>closed state</a:t>
            </a:r>
            <a:r>
              <a:rPr lang="en-US" dirty="0"/>
              <a:t> list is empty.</a:t>
            </a:r>
          </a:p>
          <a:p>
            <a:pPr marL="514350" indent="-514350">
              <a:buFont typeface="+mj-lt"/>
              <a:buAutoNum type="arabicPeriod"/>
            </a:pPr>
            <a:r>
              <a:rPr lang="en-US" dirty="0"/>
              <a:t>We choose state n with the best value of f(n). If state n is also our final state, we are done. If not, we go over its direct neighbors.</a:t>
            </a:r>
          </a:p>
          <a:p>
            <a:pPr marL="514350" indent="-514350">
              <a:buFont typeface="+mj-lt"/>
              <a:buAutoNum type="arabicPeriod"/>
            </a:pPr>
            <a:r>
              <a:rPr lang="en-US" dirty="0"/>
              <a:t>For each neighbor m of the state n, we check whether it's in one of the two lists. If not, we put it in the open states list. We mark n as the parent of m. Then, we calculate g(m) and f(m). However, if the neighbor is in one of the two lists, we check whether the path from the start state to state m over state n is shorter than the current existing path to m. If this is true, we mark n as the parent of m and update g(m) and f(m). If the state m was in the closed list before, we place it in the open list instead.</a:t>
            </a:r>
          </a:p>
          <a:p>
            <a:pPr marL="514350" indent="-514350">
              <a:buFont typeface="+mj-lt"/>
              <a:buAutoNum type="arabicPeriod"/>
            </a:pPr>
            <a:r>
              <a:rPr lang="en-US" dirty="0"/>
              <a:t>Finally, we put the current node in the closed state list.</a:t>
            </a:r>
          </a:p>
          <a:p>
            <a:pPr marL="514350" indent="-514350">
              <a:buFont typeface="+mj-lt"/>
              <a:buAutoNum type="arabicPeriod"/>
            </a:pPr>
            <a:r>
              <a:rPr lang="en-US" dirty="0"/>
              <a:t>As long as there are elements in the open states list, we repeat the steps 2, 3, and 4.</a:t>
            </a:r>
          </a:p>
          <a:p>
            <a:pPr marL="514350" indent="-514350">
              <a:buFont typeface="+mj-lt"/>
              <a:buAutoNum type="arabicPeriod"/>
            </a:pPr>
            <a:r>
              <a:rPr lang="en-US" dirty="0"/>
              <a:t>If we don't get to the final state, but our open states list is empty, the path to the final state doesn't exist</a:t>
            </a:r>
          </a:p>
          <a:p>
            <a:endParaRPr lang="en-VN" dirty="0"/>
          </a:p>
        </p:txBody>
      </p:sp>
    </p:spTree>
    <p:extLst>
      <p:ext uri="{BB962C8B-B14F-4D97-AF65-F5344CB8AC3E}">
        <p14:creationId xmlns:p14="http://schemas.microsoft.com/office/powerpoint/2010/main" val="371129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070D41-E9EC-854E-BB49-86155CAABEBC}"/>
              </a:ext>
            </a:extLst>
          </p:cNvPr>
          <p:cNvPicPr>
            <a:picLocks noGrp="1" noChangeAspect="1"/>
          </p:cNvPicPr>
          <p:nvPr>
            <p:ph idx="1"/>
          </p:nvPr>
        </p:nvPicPr>
        <p:blipFill>
          <a:blip r:embed="rId2"/>
          <a:stretch>
            <a:fillRect/>
          </a:stretch>
        </p:blipFill>
        <p:spPr>
          <a:xfrm>
            <a:off x="2190953" y="1825625"/>
            <a:ext cx="7810093" cy="4351338"/>
          </a:xfrm>
          <a:prstGeom prst="rect">
            <a:avLst/>
          </a:prstGeom>
        </p:spPr>
      </p:pic>
    </p:spTree>
    <p:extLst>
      <p:ext uri="{BB962C8B-B14F-4D97-AF65-F5344CB8AC3E}">
        <p14:creationId xmlns:p14="http://schemas.microsoft.com/office/powerpoint/2010/main" val="175886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612</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Astart</vt:lpstr>
      <vt:lpstr>Overview</vt:lpstr>
      <vt:lpstr>Uninformed Search Algorithms</vt:lpstr>
      <vt:lpstr>Dijkstra's algorithm</vt:lpstr>
      <vt:lpstr>Astart</vt:lpstr>
      <vt:lpstr>The optimality </vt:lpstr>
      <vt:lpstr>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Astart</dc:title>
  <dc:creator>Hung Nguyen</dc:creator>
  <cp:lastModifiedBy>Danh Phan</cp:lastModifiedBy>
  <cp:revision>3</cp:revision>
  <dcterms:created xsi:type="dcterms:W3CDTF">2021-10-10T03:33:16Z</dcterms:created>
  <dcterms:modified xsi:type="dcterms:W3CDTF">2022-02-13T10:05:40Z</dcterms:modified>
</cp:coreProperties>
</file>