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  <a:srgbClr val="41719C"/>
    <a:srgbClr val="33CCFF"/>
    <a:srgbClr val="00FFCC"/>
    <a:srgbClr val="684A40"/>
    <a:srgbClr val="6B4E4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3C8F-62BA-41A6-836B-8790ACEFA7A0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DD6AA-43C0-4C15-A136-4AEC15ACC4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25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51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76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41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453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07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520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36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5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1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36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17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56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36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71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41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7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4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2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8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1BB2-9BA7-4FDD-98A5-D32220C2D1AD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8800" dirty="0">
                <a:latin typeface="Impact" panose="020B0806030902050204" pitchFamily="34" charset="0"/>
              </a:rPr>
              <a:t>Best First Search (Heuristic, </a:t>
            </a:r>
            <a:r>
              <a:rPr lang="en-AU" sz="8800">
                <a:latin typeface="Impact" panose="020B0806030902050204" pitchFamily="34" charset="0"/>
              </a:rPr>
              <a:t>Greddy) </a:t>
            </a:r>
            <a:endParaRPr lang="en-AU" sz="8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9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0000"/>
                </a:solidFill>
              </a:rPr>
              <a:t>5 &lt; 8</a:t>
            </a: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28924" y="4563870"/>
            <a:ext cx="3290507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3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0000"/>
                </a:solidFill>
              </a:rPr>
              <a:t>5 &lt; 8</a:t>
            </a: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28924" y="4563870"/>
            <a:ext cx="3290507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104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0000"/>
                </a:solidFill>
              </a:rPr>
              <a:t>4 &lt; 9</a:t>
            </a: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93198" y="4563870"/>
            <a:ext cx="1526233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3195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4786" y="3236620"/>
            <a:ext cx="3290507" cy="30064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0000"/>
                </a:solidFill>
              </a:rPr>
              <a:t>4 &lt; 9</a:t>
            </a: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93198" y="4563870"/>
            <a:ext cx="1526233" cy="1679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113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IS THIS THE BEST SOLUTION?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1814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[73]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00418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[83]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38447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[82]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8642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[92]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65433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[21]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17530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[26]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5309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[21]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4236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[22]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-73629" y="6133365"/>
            <a:ext cx="8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Costs: </a:t>
            </a:r>
          </a:p>
        </p:txBody>
      </p:sp>
    </p:spTree>
    <p:extLst>
      <p:ext uri="{BB962C8B-B14F-4D97-AF65-F5344CB8AC3E}">
        <p14:creationId xmlns:p14="http://schemas.microsoft.com/office/powerpoint/2010/main" val="6456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ANOTEHR EXAMLE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08537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rgbClr val="FF33CC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1814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[73]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00418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[63]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38447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[82]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8642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[92]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57939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[67]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14597" y="61333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[117]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5309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[21]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4236" y="61333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[22]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-73629" y="6133365"/>
            <a:ext cx="8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Costs: </a:t>
            </a:r>
          </a:p>
        </p:txBody>
      </p:sp>
    </p:spTree>
    <p:extLst>
      <p:ext uri="{BB962C8B-B14F-4D97-AF65-F5344CB8AC3E}">
        <p14:creationId xmlns:p14="http://schemas.microsoft.com/office/powerpoint/2010/main" val="39672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PROS AND CONS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2" name="TextBox 1"/>
          <p:cNvSpPr txBox="1"/>
          <p:nvPr/>
        </p:nvSpPr>
        <p:spPr>
          <a:xfrm>
            <a:off x="351692" y="1617784"/>
            <a:ext cx="7587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cheap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(no queue, no stack)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always find the best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heuristic information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145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5" name="Oval 4"/>
          <p:cNvSpPr/>
          <p:nvPr/>
        </p:nvSpPr>
        <p:spPr>
          <a:xfrm>
            <a:off x="1913056" y="1237835"/>
            <a:ext cx="670039" cy="670039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13056" y="3053768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9" name="Straight Connector 8"/>
          <p:cNvCxnSpPr>
            <a:stCxn id="5" idx="2"/>
            <a:endCxn id="10" idx="7"/>
          </p:cNvCxnSpPr>
          <p:nvPr/>
        </p:nvCxnSpPr>
        <p:spPr>
          <a:xfrm flipH="1">
            <a:off x="1235007" y="1572855"/>
            <a:ext cx="678049" cy="54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3093" y="2018996"/>
            <a:ext cx="670039" cy="670039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107035" y="1929589"/>
            <a:ext cx="670039" cy="67003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2" name="Straight Connector 11"/>
          <p:cNvCxnSpPr>
            <a:stCxn id="5" idx="6"/>
            <a:endCxn id="11" idx="1"/>
          </p:cNvCxnSpPr>
          <p:nvPr/>
        </p:nvCxnSpPr>
        <p:spPr>
          <a:xfrm>
            <a:off x="2583095" y="1572855"/>
            <a:ext cx="622065" cy="454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5"/>
            <a:endCxn id="8" idx="1"/>
          </p:cNvCxnSpPr>
          <p:nvPr/>
        </p:nvCxnSpPr>
        <p:spPr>
          <a:xfrm>
            <a:off x="1235007" y="2590910"/>
            <a:ext cx="776174" cy="56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3"/>
            <a:endCxn id="8" idx="7"/>
          </p:cNvCxnSpPr>
          <p:nvPr/>
        </p:nvCxnSpPr>
        <p:spPr>
          <a:xfrm flipH="1">
            <a:off x="2484970" y="2501503"/>
            <a:ext cx="720190" cy="650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6586" y="4499117"/>
                <a:ext cx="3490956" cy="1833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AU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AU" sz="32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AU" sz="32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fa-IR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AU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AU" sz="3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a-IR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fa-IR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fa-I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6" y="4499117"/>
                <a:ext cx="3490956" cy="1833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39750" y="4499117"/>
            <a:ext cx="356835" cy="356835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39750" y="4980822"/>
            <a:ext cx="356835" cy="35683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539750" y="5462527"/>
            <a:ext cx="356835" cy="35683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539750" y="5944233"/>
            <a:ext cx="356835" cy="35683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1154714" y="4078780"/>
            <a:ext cx="356835" cy="356835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777074" y="4052875"/>
            <a:ext cx="356835" cy="35683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2028834" y="4078780"/>
            <a:ext cx="356835" cy="35683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2902954" y="4078780"/>
            <a:ext cx="356835" cy="35683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5732" y="1456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10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2870062" y="1456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20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819998" y="28643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15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1188857" y="28714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30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4484078" y="3964897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Bahnschrift SemiBold" panose="020B0502040204020203" pitchFamily="34" charset="0"/>
              </a:rPr>
              <a:t>We need a cost matrix </a:t>
            </a:r>
          </a:p>
        </p:txBody>
      </p:sp>
    </p:spTree>
    <p:extLst>
      <p:ext uri="{BB962C8B-B14F-4D97-AF65-F5344CB8AC3E}">
        <p14:creationId xmlns:p14="http://schemas.microsoft.com/office/powerpoint/2010/main" val="10107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66" name="Straight Connector 65"/>
          <p:cNvCxnSpPr>
            <a:stCxn id="121" idx="4"/>
            <a:endCxn id="68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>
            <a:stCxn id="121" idx="4"/>
            <a:endCxn id="69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/>
          <p:cNvCxnSpPr>
            <a:stCxn id="68" idx="4"/>
            <a:endCxn id="72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4"/>
            <a:endCxn id="73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9" idx="4"/>
            <a:endCxn id="101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9" idx="4"/>
            <a:endCxn id="102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/>
          <p:cNvCxnSpPr>
            <a:stCxn id="72" idx="4"/>
            <a:endCxn id="122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2" idx="4"/>
            <a:endCxn id="123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1" idx="4"/>
            <a:endCxn id="107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1" idx="4"/>
            <a:endCxn id="108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4"/>
            <a:endCxn id="110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4"/>
            <a:endCxn id="109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Connector 118"/>
          <p:cNvCxnSpPr>
            <a:stCxn id="73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3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66" name="Straight Connector 65"/>
          <p:cNvCxnSpPr>
            <a:stCxn id="121" idx="4"/>
            <a:endCxn id="68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9" name="Oval 68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71" name="Straight Connector 70"/>
          <p:cNvCxnSpPr>
            <a:stCxn id="121" idx="4"/>
            <a:endCxn id="69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3" name="Oval 72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1" name="Oval 100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02" name="Oval 101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03" name="Straight Connector 102"/>
          <p:cNvCxnSpPr>
            <a:stCxn id="68" idx="4"/>
            <a:endCxn id="72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4"/>
            <a:endCxn id="73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9" idx="4"/>
            <a:endCxn id="101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9" idx="4"/>
            <a:endCxn id="102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08" name="Oval 107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9" name="Oval 108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0" name="Oval 109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11" name="Straight Connector 110"/>
          <p:cNvCxnSpPr>
            <a:stCxn id="72" idx="4"/>
            <a:endCxn id="122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2" idx="4"/>
            <a:endCxn id="123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1" idx="4"/>
            <a:endCxn id="107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1" idx="4"/>
            <a:endCxn id="108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4"/>
            <a:endCxn id="110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4"/>
            <a:endCxn id="109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18" name="Oval 117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19" name="Straight Connector 118"/>
          <p:cNvCxnSpPr>
            <a:stCxn id="73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3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2" name="Oval 121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23" name="Oval 122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780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COST OF EACH STATE TRANSITION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183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FINDING THE SHORTEST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696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409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4786" y="3246316"/>
            <a:ext cx="6998676" cy="29791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0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0000"/>
                </a:solidFill>
              </a:rPr>
              <a:t>22 &gt; 12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4786" y="3246316"/>
            <a:ext cx="6998676" cy="29791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4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BEST-FIRST SEARCH (HEURISTIC)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106" name="Straight Connector 105"/>
          <p:cNvCxnSpPr>
            <a:stCxn id="132" idx="4"/>
            <a:endCxn id="107" idx="0"/>
          </p:cNvCxnSpPr>
          <p:nvPr/>
        </p:nvCxnSpPr>
        <p:spPr>
          <a:xfrm flipH="1">
            <a:off x="2168768" y="1989783"/>
            <a:ext cx="1678690" cy="56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33748" y="25552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5191128" y="2555266"/>
            <a:ext cx="670039" cy="67003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9" name="Straight Connector 108"/>
          <p:cNvCxnSpPr>
            <a:stCxn id="132" idx="4"/>
            <a:endCxn id="108" idx="0"/>
          </p:cNvCxnSpPr>
          <p:nvPr/>
        </p:nvCxnSpPr>
        <p:spPr>
          <a:xfrm>
            <a:off x="3847458" y="1989783"/>
            <a:ext cx="1678690" cy="565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066436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2528832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4508323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3" name="Oval 112"/>
          <p:cNvSpPr/>
          <p:nvPr/>
        </p:nvSpPr>
        <p:spPr>
          <a:xfrm>
            <a:off x="5978839" y="38741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4" name="Straight Connector 113"/>
          <p:cNvCxnSpPr>
            <a:stCxn id="107" idx="4"/>
            <a:endCxn id="110" idx="0"/>
          </p:cNvCxnSpPr>
          <p:nvPr/>
        </p:nvCxnSpPr>
        <p:spPr>
          <a:xfrm flipH="1">
            <a:off x="1401456" y="3225306"/>
            <a:ext cx="767312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7" idx="4"/>
            <a:endCxn id="111" idx="0"/>
          </p:cNvCxnSpPr>
          <p:nvPr/>
        </p:nvCxnSpPr>
        <p:spPr>
          <a:xfrm>
            <a:off x="2168768" y="3225306"/>
            <a:ext cx="695084" cy="648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12" idx="0"/>
          </p:cNvCxnSpPr>
          <p:nvPr/>
        </p:nvCxnSpPr>
        <p:spPr>
          <a:xfrm flipH="1">
            <a:off x="4843343" y="3225305"/>
            <a:ext cx="682805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8" idx="4"/>
            <a:endCxn id="113" idx="0"/>
          </p:cNvCxnSpPr>
          <p:nvPr/>
        </p:nvCxnSpPr>
        <p:spPr>
          <a:xfrm>
            <a:off x="5526148" y="3225305"/>
            <a:ext cx="787711" cy="64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14093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9" name="Oval 118"/>
          <p:cNvSpPr/>
          <p:nvPr/>
        </p:nvSpPr>
        <p:spPr>
          <a:xfrm>
            <a:off x="4890789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0" name="Oval 119"/>
          <p:cNvSpPr/>
          <p:nvPr/>
        </p:nvSpPr>
        <p:spPr>
          <a:xfrm>
            <a:off x="560895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1" name="Oval 120"/>
          <p:cNvSpPr/>
          <p:nvPr/>
        </p:nvSpPr>
        <p:spPr>
          <a:xfrm>
            <a:off x="6383584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2" name="Straight Connector 121"/>
          <p:cNvCxnSpPr>
            <a:stCxn id="110" idx="4"/>
            <a:endCxn id="133" idx="0"/>
          </p:cNvCxnSpPr>
          <p:nvPr/>
        </p:nvCxnSpPr>
        <p:spPr>
          <a:xfrm flipH="1">
            <a:off x="1002805" y="4544153"/>
            <a:ext cx="398651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  <a:endCxn id="134" idx="0"/>
          </p:cNvCxnSpPr>
          <p:nvPr/>
        </p:nvCxnSpPr>
        <p:spPr>
          <a:xfrm>
            <a:off x="1401456" y="4544153"/>
            <a:ext cx="37506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2" idx="4"/>
            <a:endCxn id="118" idx="0"/>
          </p:cNvCxnSpPr>
          <p:nvPr/>
        </p:nvCxnSpPr>
        <p:spPr>
          <a:xfrm flipH="1">
            <a:off x="4475954" y="4544153"/>
            <a:ext cx="367389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2" idx="4"/>
            <a:endCxn id="119" idx="0"/>
          </p:cNvCxnSpPr>
          <p:nvPr/>
        </p:nvCxnSpPr>
        <p:spPr>
          <a:xfrm>
            <a:off x="4843343" y="4544153"/>
            <a:ext cx="382466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3" idx="4"/>
            <a:endCxn id="121" idx="0"/>
          </p:cNvCxnSpPr>
          <p:nvPr/>
        </p:nvCxnSpPr>
        <p:spPr>
          <a:xfrm>
            <a:off x="6313859" y="4544153"/>
            <a:ext cx="40474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3" idx="4"/>
            <a:endCxn id="120" idx="0"/>
          </p:cNvCxnSpPr>
          <p:nvPr/>
        </p:nvCxnSpPr>
        <p:spPr>
          <a:xfrm flipH="1">
            <a:off x="5943977" y="4544153"/>
            <a:ext cx="369882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16876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29" name="Oval 128"/>
          <p:cNvSpPr/>
          <p:nvPr/>
        </p:nvSpPr>
        <p:spPr>
          <a:xfrm>
            <a:off x="2942487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30" name="Straight Connector 129"/>
          <p:cNvCxnSpPr>
            <a:stCxn id="111" idx="4"/>
          </p:cNvCxnSpPr>
          <p:nvPr/>
        </p:nvCxnSpPr>
        <p:spPr>
          <a:xfrm flipH="1">
            <a:off x="2503788" y="4544153"/>
            <a:ext cx="360064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1" idx="4"/>
          </p:cNvCxnSpPr>
          <p:nvPr/>
        </p:nvCxnSpPr>
        <p:spPr>
          <a:xfrm>
            <a:off x="2863852" y="4544153"/>
            <a:ext cx="413655" cy="798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512438" y="1319744"/>
            <a:ext cx="670039" cy="6700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" name="Oval 132"/>
          <p:cNvSpPr/>
          <p:nvPr/>
        </p:nvSpPr>
        <p:spPr>
          <a:xfrm>
            <a:off x="66778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>
          <a:xfrm>
            <a:off x="1441505" y="53424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9507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69594" y="1925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61201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40801" y="3225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218365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19979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3643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35257" y="4759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48441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50055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57676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559290" y="4759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249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104507" y="3225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Oval 49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4786" y="3246316"/>
            <a:ext cx="6998676" cy="29791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637409" y="254056"/>
            <a:ext cx="1709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FF0000"/>
                </a:solidFill>
              </a:rPr>
              <a:t>22 &gt; 12</a:t>
            </a:r>
          </a:p>
        </p:txBody>
      </p:sp>
      <p:sp>
        <p:nvSpPr>
          <p:cNvPr id="51" name="Oval 50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428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594</Words>
  <Application>Microsoft Office PowerPoint</Application>
  <PresentationFormat>Widescreen</PresentationFormat>
  <Paragraphs>471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SemiBold</vt:lpstr>
      <vt:lpstr>Calibri</vt:lpstr>
      <vt:lpstr>Calibri Light</vt:lpstr>
      <vt:lpstr>Cambria Math</vt:lpstr>
      <vt:lpstr>Impact</vt:lpstr>
      <vt:lpstr>Times New Roman</vt:lpstr>
      <vt:lpstr>Office Theme</vt:lpstr>
      <vt:lpstr>Best First Search (Heuristic, Greddy)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Ali Mirjalili</dc:creator>
  <cp:lastModifiedBy>Danh Phan</cp:lastModifiedBy>
  <cp:revision>90</cp:revision>
  <dcterms:created xsi:type="dcterms:W3CDTF">2018-09-26T00:32:27Z</dcterms:created>
  <dcterms:modified xsi:type="dcterms:W3CDTF">2022-03-21T07:00:35Z</dcterms:modified>
</cp:coreProperties>
</file>