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6" r:id="rId4"/>
    <p:sldId id="345" r:id="rId5"/>
    <p:sldId id="341" r:id="rId6"/>
    <p:sldId id="342" r:id="rId7"/>
    <p:sldId id="352" r:id="rId8"/>
    <p:sldId id="298" r:id="rId9"/>
    <p:sldId id="307" r:id="rId10"/>
    <p:sldId id="353" r:id="rId11"/>
    <p:sldId id="354" r:id="rId12"/>
    <p:sldId id="355" r:id="rId13"/>
    <p:sldId id="309" r:id="rId14"/>
    <p:sldId id="356" r:id="rId15"/>
    <p:sldId id="311" r:id="rId16"/>
    <p:sldId id="347" r:id="rId17"/>
    <p:sldId id="357" r:id="rId18"/>
    <p:sldId id="358" r:id="rId19"/>
    <p:sldId id="362" r:id="rId20"/>
    <p:sldId id="313" r:id="rId21"/>
    <p:sldId id="359" r:id="rId22"/>
    <p:sldId id="360" r:id="rId23"/>
    <p:sldId id="361" r:id="rId24"/>
    <p:sldId id="310" r:id="rId25"/>
    <p:sldId id="325" r:id="rId26"/>
    <p:sldId id="322" r:id="rId27"/>
    <p:sldId id="315" r:id="rId28"/>
    <p:sldId id="3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showGuides="1">
      <p:cViewPr varScale="1">
        <p:scale>
          <a:sx n="95" d="100"/>
          <a:sy n="95" d="100"/>
        </p:scale>
        <p:origin x="67" y="144"/>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442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B6167FF-AD5E-41E4-8385-3024DC936CF2}"/>
              </a:ext>
            </a:extLst>
          </p:cNvPr>
          <p:cNvSpPr txBox="1"/>
          <p:nvPr/>
        </p:nvSpPr>
        <p:spPr>
          <a:xfrm>
            <a:off x="7967858" y="6146125"/>
            <a:ext cx="4001230" cy="400110"/>
          </a:xfrm>
          <a:prstGeom prst="rect">
            <a:avLst/>
          </a:prstGeom>
          <a:noFill/>
        </p:spPr>
        <p:txBody>
          <a:bodyPr wrap="square" rtlCol="0" anchor="ctr">
            <a:spAutoFit/>
          </a:bodyPr>
          <a:lstStyle/>
          <a:p>
            <a:r>
              <a:rPr lang="vi-VN" altLang="ko-KR" sz="2000" b="1" dirty="0">
                <a:solidFill>
                  <a:schemeClr val="bg1"/>
                </a:solidFill>
                <a:latin typeface="+mj-lt"/>
                <a:cs typeface="Arial" pitchFamily="34" charset="0"/>
              </a:rPr>
              <a:t>GVHD</a:t>
            </a:r>
            <a:r>
              <a:rPr lang="vi-VN" altLang="ko-KR" sz="2000" b="1">
                <a:solidFill>
                  <a:schemeClr val="bg1"/>
                </a:solidFill>
                <a:latin typeface="+mj-lt"/>
                <a:cs typeface="Arial" pitchFamily="34" charset="0"/>
              </a:rPr>
              <a:t>: </a:t>
            </a:r>
            <a:r>
              <a:rPr lang="en-US" altLang="ko-KR" sz="2000" b="1">
                <a:solidFill>
                  <a:schemeClr val="bg1"/>
                </a:solidFill>
                <a:latin typeface="+mj-lt"/>
                <a:cs typeface="Arial" pitchFamily="34" charset="0"/>
              </a:rPr>
              <a:t>TS. </a:t>
            </a:r>
            <a:r>
              <a:rPr lang="vi-VN" altLang="ko-KR" sz="2000" b="1">
                <a:solidFill>
                  <a:schemeClr val="bg1"/>
                </a:solidFill>
                <a:latin typeface="+mj-lt"/>
                <a:cs typeface="Arial" pitchFamily="34" charset="0"/>
              </a:rPr>
              <a:t>PHẠM </a:t>
            </a:r>
            <a:r>
              <a:rPr lang="vi-VN" altLang="ko-KR" sz="2000" b="1" dirty="0">
                <a:solidFill>
                  <a:schemeClr val="bg1"/>
                </a:solidFill>
                <a:latin typeface="+mj-lt"/>
                <a:cs typeface="Arial" pitchFamily="34" charset="0"/>
              </a:rPr>
              <a:t>VĂN KHOA</a:t>
            </a:r>
            <a:endParaRPr lang="ko-KR" altLang="en-US" sz="2000" b="1" dirty="0">
              <a:solidFill>
                <a:schemeClr val="bg1"/>
              </a:solidFill>
              <a:latin typeface="+mj-lt"/>
              <a:cs typeface="Arial" pitchFamily="34" charset="0"/>
            </a:endParaRPr>
          </a:p>
        </p:txBody>
      </p:sp>
      <p:sp>
        <p:nvSpPr>
          <p:cNvPr id="2" name="TextBox 1">
            <a:extLst>
              <a:ext uri="{FF2B5EF4-FFF2-40B4-BE49-F238E27FC236}">
                <a16:creationId xmlns:a16="http://schemas.microsoft.com/office/drawing/2014/main" id="{DDA24F80-44D6-4CE1-BFDE-53B5DF46C467}"/>
              </a:ext>
            </a:extLst>
          </p:cNvPr>
          <p:cNvSpPr txBox="1"/>
          <p:nvPr/>
        </p:nvSpPr>
        <p:spPr>
          <a:xfrm>
            <a:off x="4698659" y="489030"/>
            <a:ext cx="7493341" cy="1323439"/>
          </a:xfrm>
          <a:prstGeom prst="rect">
            <a:avLst/>
          </a:prstGeom>
          <a:noFill/>
        </p:spPr>
        <p:txBody>
          <a:bodyPr wrap="square" rtlCol="0">
            <a:spAutoFit/>
          </a:bodyPr>
          <a:lstStyle/>
          <a:p>
            <a:pPr algn="ctr"/>
            <a:r>
              <a:rPr lang="vi-VN" sz="4000" b="1" dirty="0">
                <a:solidFill>
                  <a:schemeClr val="bg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MÔN: THIẾT KẾ HỆ THỐNG VÀ VI MẠCH TÍCH HỢP</a:t>
            </a:r>
            <a:endParaRPr lang="en-US" sz="4000" b="1" dirty="0">
              <a:solidFill>
                <a:schemeClr val="bg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F53F9C7-8F7D-441B-AFE4-6A2FEA91F2C8}"/>
              </a:ext>
            </a:extLst>
          </p:cNvPr>
          <p:cNvSpPr txBox="1"/>
          <p:nvPr/>
        </p:nvSpPr>
        <p:spPr>
          <a:xfrm>
            <a:off x="402312" y="5407463"/>
            <a:ext cx="6480314" cy="1200329"/>
          </a:xfrm>
          <a:prstGeom prst="rect">
            <a:avLst/>
          </a:prstGeom>
          <a:noFill/>
        </p:spPr>
        <p:txBody>
          <a:bodyPr wrap="square" rtlCol="0">
            <a:spAutoFit/>
          </a:bodyPr>
          <a:lstStyle/>
          <a:p>
            <a:r>
              <a:rPr lang="vi-VN" sz="3600" b="1">
                <a:solidFill>
                  <a:schemeClr val="bg1"/>
                </a:solidFill>
                <a:latin typeface="Times New Roman" panose="02020603050405020304" pitchFamily="18" charset="0"/>
                <a:cs typeface="Times New Roman" panose="02020603050405020304" pitchFamily="18" charset="0"/>
              </a:rPr>
              <a:t>HỆ THỐNG </a:t>
            </a:r>
            <a:endParaRPr lang="en-US" sz="3600" b="1">
              <a:solidFill>
                <a:schemeClr val="bg1"/>
              </a:solidFill>
              <a:latin typeface="Times New Roman" panose="02020603050405020304" pitchFamily="18" charset="0"/>
              <a:cs typeface="Times New Roman" panose="02020603050405020304" pitchFamily="18" charset="0"/>
            </a:endParaRPr>
          </a:p>
          <a:p>
            <a:r>
              <a:rPr lang="vi-VN" sz="3600" b="1">
                <a:solidFill>
                  <a:schemeClr val="bg1"/>
                </a:solidFill>
                <a:latin typeface="Times New Roman" panose="02020603050405020304" pitchFamily="18" charset="0"/>
                <a:cs typeface="Times New Roman" panose="02020603050405020304" pitchFamily="18" charset="0"/>
              </a:rPr>
              <a:t>BLOCK </a:t>
            </a:r>
            <a:r>
              <a:rPr lang="vi-VN" sz="3600" b="1" dirty="0">
                <a:solidFill>
                  <a:schemeClr val="bg1"/>
                </a:solidFill>
                <a:latin typeface="Times New Roman" panose="02020603050405020304" pitchFamily="18" charset="0"/>
                <a:cs typeface="Times New Roman" panose="02020603050405020304" pitchFamily="18" charset="0"/>
              </a:rPr>
              <a:t>RAM_BASED FIFO</a:t>
            </a:r>
            <a:endParaRPr lang="en-US"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67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427578-1BCF-4273-91B2-4D45CE13122F}"/>
              </a:ext>
            </a:extLst>
          </p:cNvPr>
          <p:cNvSpPr>
            <a:spLocks noGrp="1"/>
          </p:cNvSpPr>
          <p:nvPr>
            <p:ph type="body" sz="quarter" idx="10"/>
          </p:nvPr>
        </p:nvSpPr>
        <p:spPr>
          <a:xfrm>
            <a:off x="2812648" y="271413"/>
            <a:ext cx="7025833" cy="724247"/>
          </a:xfrm>
        </p:spPr>
        <p:txBody>
          <a:bodyPr/>
          <a:lstStyle/>
          <a:p>
            <a:r>
              <a:rPr lang="en-US" sz="4000" b="1">
                <a:latin typeface="Times New Roman" panose="02020603050405020304" pitchFamily="18" charset="0"/>
                <a:cs typeface="Times New Roman" panose="02020603050405020304" pitchFamily="18" charset="0"/>
              </a:rPr>
              <a:t>ỨNG DỤNG BRAM</a:t>
            </a:r>
          </a:p>
        </p:txBody>
      </p:sp>
      <p:sp>
        <p:nvSpPr>
          <p:cNvPr id="3" name="TextBox 2">
            <a:extLst>
              <a:ext uri="{FF2B5EF4-FFF2-40B4-BE49-F238E27FC236}">
                <a16:creationId xmlns:a16="http://schemas.microsoft.com/office/drawing/2014/main" id="{59B0BB29-4438-4093-B439-3E43A0549252}"/>
              </a:ext>
            </a:extLst>
          </p:cNvPr>
          <p:cNvSpPr txBox="1"/>
          <p:nvPr/>
        </p:nvSpPr>
        <p:spPr>
          <a:xfrm>
            <a:off x="526023" y="1423685"/>
            <a:ext cx="5336717" cy="4914166"/>
          </a:xfrm>
          <a:prstGeom prst="rect">
            <a:avLst/>
          </a:prstGeom>
          <a:noFill/>
        </p:spPr>
        <p:txBody>
          <a:bodyPr wrap="none" rtlCol="0">
            <a:spAutoFit/>
          </a:bodyPr>
          <a:lstStyle/>
          <a:p>
            <a:pPr marL="342900" marR="0" lvl="0" indent="-342900" algn="just">
              <a:lnSpc>
                <a:spcPct val="150000"/>
              </a:lnSpc>
              <a:spcBef>
                <a:spcPts val="0"/>
              </a:spcBef>
              <a:spcAft>
                <a:spcPts val="800"/>
              </a:spcAft>
              <a:buFont typeface="Arial" panose="020B0604020202020204" pitchFamily="34" charset="0"/>
              <a:buChar char="•"/>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Lưu trữ lượng lớn dữ liệu </a:t>
            </a:r>
          </a:p>
          <a:p>
            <a:pPr marR="0" lvl="0" algn="just">
              <a:lnSpc>
                <a:spcPct val="150000"/>
              </a:lnSpc>
              <a:spcBef>
                <a:spcPts val="0"/>
              </a:spcBef>
              <a:spcAft>
                <a:spcPts val="800"/>
              </a:spcAf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Ví dụ: Bảng chuyển đổi độ C sang độ F</a:t>
            </a:r>
          </a:p>
          <a:p>
            <a:pPr marL="342900" marR="0" lvl="0" indent="-342900" algn="just">
              <a:lnSpc>
                <a:spcPct val="150000"/>
              </a:lnSpc>
              <a:spcBef>
                <a:spcPts val="0"/>
              </a:spcBef>
              <a:spcAft>
                <a:spcPts val="800"/>
              </a:spcAft>
              <a:buFont typeface="Arial" panose="020B0604020202020204" pitchFamily="34" charset="0"/>
              <a:buChar char="•"/>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Lưu trữ dữ liệu chỉ đọc </a:t>
            </a:r>
          </a:p>
          <a:p>
            <a:pPr marR="0" lvl="0" algn="just">
              <a:lnSpc>
                <a:spcPct val="150000"/>
              </a:lnSpc>
              <a:spcBef>
                <a:spcPts val="0"/>
              </a:spcBef>
              <a:spcAft>
                <a:spcPts val="800"/>
              </a:spcAf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Ví dụ: Thông số hiệu chuẩn</a:t>
            </a:r>
          </a:p>
          <a:p>
            <a:pPr marL="342900" marR="0" lvl="0" indent="-342900" algn="just">
              <a:lnSpc>
                <a:spcPct val="150000"/>
              </a:lnSpc>
              <a:spcBef>
                <a:spcPts val="0"/>
              </a:spcBef>
              <a:spcAft>
                <a:spcPts val="800"/>
              </a:spcAft>
              <a:buFont typeface="Arial" panose="020B0604020202020204" pitchFamily="34" charset="0"/>
              <a:buChar char="•"/>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Lưu trữ giữ liệu đã đọc khỏi thiết bị bên ngoài </a:t>
            </a:r>
          </a:p>
          <a:p>
            <a:pPr marR="0" lvl="0" algn="just">
              <a:lnSpc>
                <a:spcPct val="150000"/>
              </a:lnSpc>
              <a:spcBef>
                <a:spcPts val="0"/>
              </a:spcBef>
              <a:spcAft>
                <a:spcPts val="800"/>
              </a:spcAf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Ví dụ: ADC, Flash,..</a:t>
            </a:r>
          </a:p>
          <a:p>
            <a:pPr marL="342900" marR="0" lvl="0" indent="-342900" algn="just">
              <a:lnSpc>
                <a:spcPct val="150000"/>
              </a:lnSpc>
              <a:spcBef>
                <a:spcPts val="0"/>
              </a:spcBef>
              <a:spcAft>
                <a:spcPts val="800"/>
              </a:spcAft>
              <a:buFont typeface="Arial" panose="020B0604020202020204" pitchFamily="34" charset="0"/>
              <a:buChar char="•"/>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Tạo FIFO để lưu giữ tạm thời  </a:t>
            </a:r>
          </a:p>
          <a:p>
            <a:pPr marR="0" lvl="0" algn="just">
              <a:lnSpc>
                <a:spcPct val="150000"/>
              </a:lnSpc>
              <a:spcBef>
                <a:spcPts val="0"/>
              </a:spcBef>
              <a:spcAft>
                <a:spcPts val="800"/>
              </a:spcAf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Ví dụ: Lưu trữ video</a:t>
            </a:r>
          </a:p>
          <a:p>
            <a:endParaRPr lang="en-US" sz="2000"/>
          </a:p>
        </p:txBody>
      </p:sp>
      <p:pic>
        <p:nvPicPr>
          <p:cNvPr id="5" name="Picture 4">
            <a:extLst>
              <a:ext uri="{FF2B5EF4-FFF2-40B4-BE49-F238E27FC236}">
                <a16:creationId xmlns:a16="http://schemas.microsoft.com/office/drawing/2014/main" id="{F9D47CE7-1038-49B6-8E91-0C4C417A8938}"/>
              </a:ext>
            </a:extLst>
          </p:cNvPr>
          <p:cNvPicPr>
            <a:picLocks noChangeAspect="1"/>
          </p:cNvPicPr>
          <p:nvPr/>
        </p:nvPicPr>
        <p:blipFill rotWithShape="1">
          <a:blip r:embed="rId2">
            <a:extLst>
              <a:ext uri="{28A0092B-C50C-407E-A947-70E740481C1C}">
                <a14:useLocalDpi xmlns:a14="http://schemas.microsoft.com/office/drawing/2010/main" val="0"/>
              </a:ext>
            </a:extLst>
          </a:blip>
          <a:srcRect l="4944" t="3928" r="3668"/>
          <a:stretch/>
        </p:blipFill>
        <p:spPr>
          <a:xfrm>
            <a:off x="5741043" y="1608881"/>
            <a:ext cx="6354501" cy="4529679"/>
          </a:xfrm>
          <a:prstGeom prst="rect">
            <a:avLst/>
          </a:prstGeom>
        </p:spPr>
      </p:pic>
      <p:sp>
        <p:nvSpPr>
          <p:cNvPr id="6" name="Rectangle 5">
            <a:extLst>
              <a:ext uri="{FF2B5EF4-FFF2-40B4-BE49-F238E27FC236}">
                <a16:creationId xmlns:a16="http://schemas.microsoft.com/office/drawing/2014/main" id="{0B5FF492-96E5-4F62-9679-B9161F79E735}"/>
              </a:ext>
            </a:extLst>
          </p:cNvPr>
          <p:cNvSpPr/>
          <p:nvPr/>
        </p:nvSpPr>
        <p:spPr>
          <a:xfrm>
            <a:off x="11816179" y="6573708"/>
            <a:ext cx="284085" cy="19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p>
        </p:txBody>
      </p:sp>
    </p:spTree>
    <p:extLst>
      <p:ext uri="{BB962C8B-B14F-4D97-AF65-F5344CB8AC3E}">
        <p14:creationId xmlns:p14="http://schemas.microsoft.com/office/powerpoint/2010/main" val="402205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575806" y="218604"/>
            <a:ext cx="7256756" cy="724247"/>
          </a:xfrm>
        </p:spPr>
        <p:txBody>
          <a:bodyPr/>
          <a:lstStyle/>
          <a:p>
            <a:r>
              <a:rPr lang="vi-VN" sz="4000" b="1" dirty="0">
                <a:latin typeface="Times New Roman" panose="02020603050405020304" pitchFamily="18" charset="0"/>
                <a:cs typeface="Times New Roman" panose="02020603050405020304" pitchFamily="18" charset="0"/>
              </a:rPr>
              <a:t>DUAL PORT RAM</a:t>
            </a:r>
            <a:endParaRPr lang="en-US" sz="4000" b="1" dirty="0">
              <a:latin typeface="Times New Roman" panose="02020603050405020304" pitchFamily="18" charset="0"/>
              <a:cs typeface="Times New Roman" panose="02020603050405020304" pitchFamily="18" charset="0"/>
            </a:endParaRPr>
          </a:p>
        </p:txBody>
      </p:sp>
      <p:grpSp>
        <p:nvGrpSpPr>
          <p:cNvPr id="73" name="Group 72">
            <a:extLst>
              <a:ext uri="{FF2B5EF4-FFF2-40B4-BE49-F238E27FC236}">
                <a16:creationId xmlns:a16="http://schemas.microsoft.com/office/drawing/2014/main" id="{3D38836D-11B4-49E5-ADEC-86B0E01B84A0}"/>
              </a:ext>
            </a:extLst>
          </p:cNvPr>
          <p:cNvGrpSpPr/>
          <p:nvPr/>
        </p:nvGrpSpPr>
        <p:grpSpPr>
          <a:xfrm rot="1754913">
            <a:off x="-31151" y="1963041"/>
            <a:ext cx="5079769" cy="4292108"/>
            <a:chOff x="529632" y="1735015"/>
            <a:chExt cx="5452397" cy="4606957"/>
          </a:xfrm>
        </p:grpSpPr>
        <p:sp>
          <p:nvSpPr>
            <p:cNvPr id="4" name="Freeform: Shape 3">
              <a:extLst>
                <a:ext uri="{FF2B5EF4-FFF2-40B4-BE49-F238E27FC236}">
                  <a16:creationId xmlns:a16="http://schemas.microsoft.com/office/drawing/2014/main" id="{01FA505C-EA5E-4FC6-A974-938ECE1C4C64}"/>
                </a:ext>
              </a:extLst>
            </p:cNvPr>
            <p:cNvSpPr/>
            <p:nvPr/>
          </p:nvSpPr>
          <p:spPr>
            <a:xfrm>
              <a:off x="529632" y="1738934"/>
              <a:ext cx="5452397" cy="4430933"/>
            </a:xfrm>
            <a:custGeom>
              <a:avLst/>
              <a:gdLst>
                <a:gd name="connsiteX0" fmla="*/ 5387950 w 5452397"/>
                <a:gd name="connsiteY0" fmla="*/ 2870554 h 4430933"/>
                <a:gd name="connsiteX1" fmla="*/ 1180097 w 5452397"/>
                <a:gd name="connsiteY1" fmla="*/ 14370 h 4430933"/>
                <a:gd name="connsiteX2" fmla="*/ 1035960 w 5452397"/>
                <a:gd name="connsiteY2" fmla="*/ 0 h 4430933"/>
                <a:gd name="connsiteX3" fmla="*/ 552164 w 5452397"/>
                <a:gd name="connsiteY3" fmla="*/ 514714 h 4430933"/>
                <a:gd name="connsiteX4" fmla="*/ 553035 w 5452397"/>
                <a:gd name="connsiteY4" fmla="*/ 538664 h 4430933"/>
                <a:gd name="connsiteX5" fmla="*/ 590049 w 5452397"/>
                <a:gd name="connsiteY5" fmla="*/ 581339 h 4430933"/>
                <a:gd name="connsiteX6" fmla="*/ 570453 w 5452397"/>
                <a:gd name="connsiteY6" fmla="*/ 647094 h 4430933"/>
                <a:gd name="connsiteX7" fmla="*/ 486409 w 5452397"/>
                <a:gd name="connsiteY7" fmla="*/ 644046 h 4430933"/>
                <a:gd name="connsiteX8" fmla="*/ 438944 w 5452397"/>
                <a:gd name="connsiteY8" fmla="*/ 654497 h 4430933"/>
                <a:gd name="connsiteX9" fmla="*/ 43111 w 5452397"/>
                <a:gd name="connsiteY9" fmla="*/ 1076022 h 4430933"/>
                <a:gd name="connsiteX10" fmla="*/ 0 w 5452397"/>
                <a:gd name="connsiteY10" fmla="*/ 1509305 h 4430933"/>
                <a:gd name="connsiteX11" fmla="*/ 32660 w 5452397"/>
                <a:gd name="connsiteY11" fmla="*/ 1555899 h 4430933"/>
                <a:gd name="connsiteX12" fmla="*/ 4228319 w 5452397"/>
                <a:gd name="connsiteY12" fmla="*/ 4405551 h 4430933"/>
                <a:gd name="connsiteX13" fmla="*/ 4395536 w 5452397"/>
                <a:gd name="connsiteY13" fmla="*/ 4430808 h 4430933"/>
                <a:gd name="connsiteX14" fmla="*/ 4456065 w 5452397"/>
                <a:gd name="connsiteY14" fmla="*/ 4411212 h 4430933"/>
                <a:gd name="connsiteX15" fmla="*/ 5368789 w 5452397"/>
                <a:gd name="connsiteY15" fmla="*/ 3381784 h 4430933"/>
                <a:gd name="connsiteX16" fmla="*/ 5417561 w 5452397"/>
                <a:gd name="connsiteY16" fmla="*/ 3293821 h 4430933"/>
                <a:gd name="connsiteX17" fmla="*/ 5452398 w 5452397"/>
                <a:gd name="connsiteY17" fmla="*/ 2940663 h 4430933"/>
                <a:gd name="connsiteX18" fmla="*/ 5387950 w 5452397"/>
                <a:gd name="connsiteY18" fmla="*/ 2870554 h 443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52397" h="4430933">
                  <a:moveTo>
                    <a:pt x="5387950" y="2870554"/>
                  </a:moveTo>
                  <a:cubicBezTo>
                    <a:pt x="5382724" y="2860974"/>
                    <a:pt x="1219289" y="40498"/>
                    <a:pt x="1180097" y="14370"/>
                  </a:cubicBezTo>
                  <a:cubicBezTo>
                    <a:pt x="1132197" y="9580"/>
                    <a:pt x="1084296" y="4790"/>
                    <a:pt x="1035960" y="0"/>
                  </a:cubicBezTo>
                  <a:cubicBezTo>
                    <a:pt x="1029428" y="6532"/>
                    <a:pt x="707187" y="350110"/>
                    <a:pt x="552164" y="514714"/>
                  </a:cubicBezTo>
                  <a:cubicBezTo>
                    <a:pt x="542148" y="525165"/>
                    <a:pt x="543890" y="530391"/>
                    <a:pt x="553035" y="538664"/>
                  </a:cubicBezTo>
                  <a:cubicBezTo>
                    <a:pt x="566534" y="551728"/>
                    <a:pt x="579162" y="565663"/>
                    <a:pt x="590049" y="581339"/>
                  </a:cubicBezTo>
                  <a:cubicBezTo>
                    <a:pt x="608338" y="607467"/>
                    <a:pt x="600500" y="638385"/>
                    <a:pt x="570453" y="647094"/>
                  </a:cubicBezTo>
                  <a:cubicBezTo>
                    <a:pt x="542583" y="655368"/>
                    <a:pt x="512972" y="660158"/>
                    <a:pt x="486409" y="644046"/>
                  </a:cubicBezTo>
                  <a:cubicBezTo>
                    <a:pt x="465942" y="631417"/>
                    <a:pt x="453750" y="638820"/>
                    <a:pt x="438944" y="654497"/>
                  </a:cubicBezTo>
                  <a:cubicBezTo>
                    <a:pt x="307435" y="795586"/>
                    <a:pt x="175055" y="935804"/>
                    <a:pt x="43111" y="1076022"/>
                  </a:cubicBezTo>
                  <a:cubicBezTo>
                    <a:pt x="28740" y="1220595"/>
                    <a:pt x="14370" y="1364732"/>
                    <a:pt x="0" y="1509305"/>
                  </a:cubicBezTo>
                  <a:cubicBezTo>
                    <a:pt x="2177" y="1531078"/>
                    <a:pt x="13064" y="1545884"/>
                    <a:pt x="32660" y="1555899"/>
                  </a:cubicBezTo>
                  <a:cubicBezTo>
                    <a:pt x="32660" y="1555899"/>
                    <a:pt x="4222658" y="4404245"/>
                    <a:pt x="4228319" y="4405551"/>
                  </a:cubicBezTo>
                  <a:cubicBezTo>
                    <a:pt x="4283187" y="4418615"/>
                    <a:pt x="4338926" y="4430372"/>
                    <a:pt x="4395536" y="4430808"/>
                  </a:cubicBezTo>
                  <a:cubicBezTo>
                    <a:pt x="4416873" y="4431243"/>
                    <a:pt x="4438211" y="4431679"/>
                    <a:pt x="4456065" y="4411212"/>
                  </a:cubicBezTo>
                  <a:cubicBezTo>
                    <a:pt x="4759580" y="4067634"/>
                    <a:pt x="5063967" y="3724491"/>
                    <a:pt x="5368789" y="3381784"/>
                  </a:cubicBezTo>
                  <a:cubicBezTo>
                    <a:pt x="5391869" y="3355656"/>
                    <a:pt x="5407981" y="3326916"/>
                    <a:pt x="5417561" y="3293821"/>
                  </a:cubicBezTo>
                  <a:cubicBezTo>
                    <a:pt x="5429319" y="3176247"/>
                    <a:pt x="5440640" y="3058673"/>
                    <a:pt x="5452398" y="2940663"/>
                  </a:cubicBezTo>
                  <a:cubicBezTo>
                    <a:pt x="5437592" y="2911052"/>
                    <a:pt x="5416690" y="2887537"/>
                    <a:pt x="5387950" y="2870554"/>
                  </a:cubicBezTo>
                  <a:close/>
                </a:path>
              </a:pathLst>
            </a:custGeom>
            <a:gradFill>
              <a:gsLst>
                <a:gs pos="0">
                  <a:schemeClr val="accent4"/>
                </a:gs>
                <a:gs pos="79000">
                  <a:schemeClr val="accent4">
                    <a:lumMod val="50000"/>
                  </a:schemeClr>
                </a:gs>
                <a:gs pos="100000">
                  <a:schemeClr val="accent4">
                    <a:lumMod val="75000"/>
                  </a:schemeClr>
                </a:gs>
              </a:gsLst>
              <a:lin ang="7200000" scaled="0"/>
            </a:gradFill>
            <a:ln w="435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ECBFDB8-4E2F-4CDF-8ABA-DCCEAED7A220}"/>
                </a:ext>
              </a:extLst>
            </p:cNvPr>
            <p:cNvSpPr/>
            <p:nvPr/>
          </p:nvSpPr>
          <p:spPr>
            <a:xfrm>
              <a:off x="1565592" y="1735015"/>
              <a:ext cx="144137" cy="26495"/>
            </a:xfrm>
            <a:custGeom>
              <a:avLst/>
              <a:gdLst>
                <a:gd name="connsiteX0" fmla="*/ 0 w 144137"/>
                <a:gd name="connsiteY0" fmla="*/ 3919 h 26495"/>
                <a:gd name="connsiteX1" fmla="*/ 1306 w 144137"/>
                <a:gd name="connsiteY1" fmla="*/ 0 h 26495"/>
                <a:gd name="connsiteX2" fmla="*/ 144137 w 144137"/>
                <a:gd name="connsiteY2" fmla="*/ 13935 h 26495"/>
                <a:gd name="connsiteX3" fmla="*/ 144137 w 144137"/>
                <a:gd name="connsiteY3" fmla="*/ 18289 h 26495"/>
                <a:gd name="connsiteX4" fmla="*/ 121058 w 144137"/>
                <a:gd name="connsiteY4" fmla="*/ 26128 h 26495"/>
                <a:gd name="connsiteX5" fmla="*/ 20467 w 144137"/>
                <a:gd name="connsiteY5" fmla="*/ 16112 h 26495"/>
                <a:gd name="connsiteX6" fmla="*/ 0 w 144137"/>
                <a:gd name="connsiteY6" fmla="*/ 3919 h 26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137" h="26495">
                  <a:moveTo>
                    <a:pt x="0" y="3919"/>
                  </a:moveTo>
                  <a:cubicBezTo>
                    <a:pt x="0" y="2613"/>
                    <a:pt x="435" y="1306"/>
                    <a:pt x="1306" y="0"/>
                  </a:cubicBezTo>
                  <a:cubicBezTo>
                    <a:pt x="48772" y="4790"/>
                    <a:pt x="96672" y="9580"/>
                    <a:pt x="144137" y="13935"/>
                  </a:cubicBezTo>
                  <a:cubicBezTo>
                    <a:pt x="143702" y="15241"/>
                    <a:pt x="143266" y="16547"/>
                    <a:pt x="144137" y="18289"/>
                  </a:cubicBezTo>
                  <a:cubicBezTo>
                    <a:pt x="138476" y="26999"/>
                    <a:pt x="129767" y="26999"/>
                    <a:pt x="121058" y="26128"/>
                  </a:cubicBezTo>
                  <a:cubicBezTo>
                    <a:pt x="87528" y="23950"/>
                    <a:pt x="53997" y="20902"/>
                    <a:pt x="20467" y="16112"/>
                  </a:cubicBezTo>
                  <a:cubicBezTo>
                    <a:pt x="12193" y="15241"/>
                    <a:pt x="3484" y="13935"/>
                    <a:pt x="0" y="3919"/>
                  </a:cubicBezTo>
                  <a:close/>
                </a:path>
              </a:pathLst>
            </a:custGeom>
            <a:solidFill>
              <a:srgbClr val="373737"/>
            </a:solidFill>
            <a:ln w="435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53EF805-50D7-4FA3-82EF-4AB649B5D532}"/>
                </a:ext>
              </a:extLst>
            </p:cNvPr>
            <p:cNvSpPr/>
            <p:nvPr/>
          </p:nvSpPr>
          <p:spPr>
            <a:xfrm>
              <a:off x="2904146" y="3354576"/>
              <a:ext cx="1120157" cy="978237"/>
            </a:xfrm>
            <a:custGeom>
              <a:avLst/>
              <a:gdLst>
                <a:gd name="connsiteX0" fmla="*/ 522168 w 1120157"/>
                <a:gd name="connsiteY0" fmla="*/ 975781 h 978237"/>
                <a:gd name="connsiteX1" fmla="*/ 125464 w 1120157"/>
                <a:gd name="connsiteY1" fmla="*/ 786791 h 978237"/>
                <a:gd name="connsiteX2" fmla="*/ 200799 w 1120157"/>
                <a:gd name="connsiteY2" fmla="*/ 106603 h 978237"/>
                <a:gd name="connsiteX3" fmla="*/ 694610 w 1120157"/>
                <a:gd name="connsiteY3" fmla="*/ 18640 h 978237"/>
                <a:gd name="connsiteX4" fmla="*/ 995078 w 1120157"/>
                <a:gd name="connsiteY4" fmla="*/ 191517 h 978237"/>
                <a:gd name="connsiteX5" fmla="*/ 928452 w 1120157"/>
                <a:gd name="connsiteY5" fmla="*/ 865610 h 978237"/>
                <a:gd name="connsiteX6" fmla="*/ 522168 w 1120157"/>
                <a:gd name="connsiteY6" fmla="*/ 975781 h 9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157" h="978237">
                  <a:moveTo>
                    <a:pt x="522168" y="975781"/>
                  </a:moveTo>
                  <a:cubicBezTo>
                    <a:pt x="361483" y="958798"/>
                    <a:pt x="229974" y="900011"/>
                    <a:pt x="125464" y="786791"/>
                  </a:cubicBezTo>
                  <a:cubicBezTo>
                    <a:pt x="-67880" y="577335"/>
                    <a:pt x="-33915" y="268158"/>
                    <a:pt x="200799" y="106603"/>
                  </a:cubicBezTo>
                  <a:cubicBezTo>
                    <a:pt x="351468" y="2963"/>
                    <a:pt x="517378" y="-22294"/>
                    <a:pt x="694610" y="18640"/>
                  </a:cubicBezTo>
                  <a:cubicBezTo>
                    <a:pt x="812185" y="46074"/>
                    <a:pt x="912776" y="103119"/>
                    <a:pt x="995078" y="191517"/>
                  </a:cubicBezTo>
                  <a:cubicBezTo>
                    <a:pt x="1185374" y="395313"/>
                    <a:pt x="1154892" y="702312"/>
                    <a:pt x="928452" y="865610"/>
                  </a:cubicBezTo>
                  <a:cubicBezTo>
                    <a:pt x="804346" y="955314"/>
                    <a:pt x="664999" y="987974"/>
                    <a:pt x="522168" y="975781"/>
                  </a:cubicBezTo>
                  <a:close/>
                </a:path>
              </a:pathLst>
            </a:custGeom>
            <a:solidFill>
              <a:srgbClr val="FEFEFE"/>
            </a:solidFill>
            <a:ln w="435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65F8C22-A868-4648-9DC2-58BD167906AD}"/>
                </a:ext>
              </a:extLst>
            </p:cNvPr>
            <p:cNvSpPr/>
            <p:nvPr/>
          </p:nvSpPr>
          <p:spPr>
            <a:xfrm>
              <a:off x="3100712" y="3535279"/>
              <a:ext cx="727024" cy="662838"/>
            </a:xfrm>
            <a:custGeom>
              <a:avLst/>
              <a:gdLst>
                <a:gd name="connsiteX0" fmla="*/ 701073 w 727024"/>
                <a:gd name="connsiteY0" fmla="*/ 228841 h 662838"/>
                <a:gd name="connsiteX1" fmla="*/ 369688 w 727024"/>
                <a:gd name="connsiteY1" fmla="*/ 12417 h 662838"/>
                <a:gd name="connsiteX2" fmla="*/ 292611 w 727024"/>
                <a:gd name="connsiteY2" fmla="*/ 14159 h 662838"/>
                <a:gd name="connsiteX3" fmla="*/ 9562 w 727024"/>
                <a:gd name="connsiteY3" fmla="*/ 300256 h 662838"/>
                <a:gd name="connsiteX4" fmla="*/ 20013 w 727024"/>
                <a:gd name="connsiteY4" fmla="*/ 386477 h 662838"/>
                <a:gd name="connsiteX5" fmla="*/ 341383 w 727024"/>
                <a:gd name="connsiteY5" fmla="*/ 632512 h 662838"/>
                <a:gd name="connsiteX6" fmla="*/ 442845 w 727024"/>
                <a:gd name="connsiteY6" fmla="*/ 647753 h 662838"/>
                <a:gd name="connsiteX7" fmla="*/ 707169 w 727024"/>
                <a:gd name="connsiteY7" fmla="*/ 338577 h 662838"/>
                <a:gd name="connsiteX8" fmla="*/ 701073 w 727024"/>
                <a:gd name="connsiteY8" fmla="*/ 228841 h 66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024" h="662838">
                  <a:moveTo>
                    <a:pt x="701073" y="228841"/>
                  </a:moveTo>
                  <a:cubicBezTo>
                    <a:pt x="661881" y="195746"/>
                    <a:pt x="391896" y="26787"/>
                    <a:pt x="369688" y="12417"/>
                  </a:cubicBezTo>
                  <a:cubicBezTo>
                    <a:pt x="338770" y="-5872"/>
                    <a:pt x="317868" y="-2824"/>
                    <a:pt x="292611" y="14159"/>
                  </a:cubicBezTo>
                  <a:cubicBezTo>
                    <a:pt x="198116" y="109524"/>
                    <a:pt x="103621" y="204890"/>
                    <a:pt x="9562" y="300256"/>
                  </a:cubicBezTo>
                  <a:cubicBezTo>
                    <a:pt x="-7421" y="317675"/>
                    <a:pt x="-454" y="370801"/>
                    <a:pt x="20013" y="386477"/>
                  </a:cubicBezTo>
                  <a:cubicBezTo>
                    <a:pt x="127136" y="468344"/>
                    <a:pt x="233824" y="550646"/>
                    <a:pt x="341383" y="632512"/>
                  </a:cubicBezTo>
                  <a:cubicBezTo>
                    <a:pt x="402347" y="679107"/>
                    <a:pt x="430652" y="661688"/>
                    <a:pt x="442845" y="647753"/>
                  </a:cubicBezTo>
                  <a:cubicBezTo>
                    <a:pt x="531243" y="544985"/>
                    <a:pt x="617464" y="440039"/>
                    <a:pt x="707169" y="338577"/>
                  </a:cubicBezTo>
                  <a:cubicBezTo>
                    <a:pt x="728942" y="314191"/>
                    <a:pt x="740264" y="261936"/>
                    <a:pt x="701073" y="228841"/>
                  </a:cubicBezTo>
                  <a:close/>
                </a:path>
              </a:pathLst>
            </a:custGeom>
            <a:solidFill>
              <a:schemeClr val="accent2"/>
            </a:solidFill>
            <a:ln w="4352" cap="flat">
              <a:noFill/>
              <a:prstDash val="solid"/>
              <a:miter/>
            </a:ln>
          </p:spPr>
          <p:txBody>
            <a:bodyPr rtlCol="0" anchor="ctr"/>
            <a:lstStyle/>
            <a:p>
              <a:endParaRPr lang="en-US"/>
            </a:p>
          </p:txBody>
        </p:sp>
        <p:grpSp>
          <p:nvGrpSpPr>
            <p:cNvPr id="57" name="Group 56">
              <a:extLst>
                <a:ext uri="{FF2B5EF4-FFF2-40B4-BE49-F238E27FC236}">
                  <a16:creationId xmlns:a16="http://schemas.microsoft.com/office/drawing/2014/main" id="{2E1D7424-78E5-4E6D-9FE1-2C128EFEE7E1}"/>
                </a:ext>
              </a:extLst>
            </p:cNvPr>
            <p:cNvGrpSpPr/>
            <p:nvPr/>
          </p:nvGrpSpPr>
          <p:grpSpPr>
            <a:xfrm>
              <a:off x="575753" y="1783904"/>
              <a:ext cx="5287780" cy="4558068"/>
              <a:chOff x="575753" y="1783904"/>
              <a:chExt cx="5287780" cy="4558068"/>
            </a:xfrm>
            <a:solidFill>
              <a:schemeClr val="accent3"/>
            </a:solidFill>
          </p:grpSpPr>
          <p:sp>
            <p:nvSpPr>
              <p:cNvPr id="6" name="Freeform: Shape 5">
                <a:extLst>
                  <a:ext uri="{FF2B5EF4-FFF2-40B4-BE49-F238E27FC236}">
                    <a16:creationId xmlns:a16="http://schemas.microsoft.com/office/drawing/2014/main" id="{74461773-8C7C-4188-8B1A-B545EA81D8C8}"/>
                  </a:ext>
                </a:extLst>
              </p:cNvPr>
              <p:cNvSpPr/>
              <p:nvPr/>
            </p:nvSpPr>
            <p:spPr>
              <a:xfrm>
                <a:off x="575753" y="3125469"/>
                <a:ext cx="252937" cy="600259"/>
              </a:xfrm>
              <a:custGeom>
                <a:avLst/>
                <a:gdLst>
                  <a:gd name="connsiteX0" fmla="*/ 232574 w 252937"/>
                  <a:gd name="connsiteY0" fmla="*/ 70515 h 600259"/>
                  <a:gd name="connsiteX1" fmla="*/ 134160 w 252937"/>
                  <a:gd name="connsiteY1" fmla="*/ 7373 h 600259"/>
                  <a:gd name="connsiteX2" fmla="*/ 91049 w 252937"/>
                  <a:gd name="connsiteY2" fmla="*/ 6067 h 600259"/>
                  <a:gd name="connsiteX3" fmla="*/ 23553 w 252937"/>
                  <a:gd name="connsiteY3" fmla="*/ 110577 h 600259"/>
                  <a:gd name="connsiteX4" fmla="*/ 8312 w 252937"/>
                  <a:gd name="connsiteY4" fmla="*/ 312195 h 600259"/>
                  <a:gd name="connsiteX5" fmla="*/ 18328 w 252937"/>
                  <a:gd name="connsiteY5" fmla="*/ 341807 h 600259"/>
                  <a:gd name="connsiteX6" fmla="*/ 1780 w 252937"/>
                  <a:gd name="connsiteY6" fmla="*/ 517297 h 600259"/>
                  <a:gd name="connsiteX7" fmla="*/ 3522 w 252937"/>
                  <a:gd name="connsiteY7" fmla="*/ 542554 h 600259"/>
                  <a:gd name="connsiteX8" fmla="*/ 3522 w 252937"/>
                  <a:gd name="connsiteY8" fmla="*/ 542554 h 600259"/>
                  <a:gd name="connsiteX9" fmla="*/ 49681 w 252937"/>
                  <a:gd name="connsiteY9" fmla="*/ 584794 h 600259"/>
                  <a:gd name="connsiteX10" fmla="*/ 108468 w 252937"/>
                  <a:gd name="connsiteY10" fmla="*/ 584358 h 600259"/>
                  <a:gd name="connsiteX11" fmla="*/ 128934 w 252937"/>
                  <a:gd name="connsiteY11" fmla="*/ 401029 h 600259"/>
                  <a:gd name="connsiteX12" fmla="*/ 180754 w 252937"/>
                  <a:gd name="connsiteY12" fmla="*/ 298696 h 600259"/>
                  <a:gd name="connsiteX13" fmla="*/ 222994 w 252937"/>
                  <a:gd name="connsiteY13" fmla="*/ 171977 h 600259"/>
                  <a:gd name="connsiteX14" fmla="*/ 241719 w 252937"/>
                  <a:gd name="connsiteY14" fmla="*/ 154123 h 600259"/>
                  <a:gd name="connsiteX15" fmla="*/ 232574 w 25293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37" h="600259">
                    <a:moveTo>
                      <a:pt x="232574" y="70515"/>
                    </a:moveTo>
                    <a:cubicBezTo>
                      <a:pt x="199915" y="49177"/>
                      <a:pt x="166820" y="28275"/>
                      <a:pt x="134160" y="7373"/>
                    </a:cubicBezTo>
                    <a:cubicBezTo>
                      <a:pt x="120225" y="-1771"/>
                      <a:pt x="103678" y="-2642"/>
                      <a:pt x="91049" y="6067"/>
                    </a:cubicBezTo>
                    <a:cubicBezTo>
                      <a:pt x="54471" y="31324"/>
                      <a:pt x="25295" y="62241"/>
                      <a:pt x="23553" y="110577"/>
                    </a:cubicBezTo>
                    <a:cubicBezTo>
                      <a:pt x="23118" y="127996"/>
                      <a:pt x="7441" y="275617"/>
                      <a:pt x="8312" y="312195"/>
                    </a:cubicBezTo>
                    <a:cubicBezTo>
                      <a:pt x="8312" y="323082"/>
                      <a:pt x="12231" y="332662"/>
                      <a:pt x="18328"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657"/>
                      <a:pt x="255218" y="85321"/>
                      <a:pt x="232574" y="70515"/>
                    </a:cubicBezTo>
                    <a:close/>
                  </a:path>
                </a:pathLst>
              </a:custGeom>
              <a:grpFill/>
              <a:ln w="435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6F07BD1-1988-449F-92A7-052C8EBFF416}"/>
                  </a:ext>
                </a:extLst>
              </p:cNvPr>
              <p:cNvSpPr/>
              <p:nvPr/>
            </p:nvSpPr>
            <p:spPr>
              <a:xfrm>
                <a:off x="678995" y="3526062"/>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2"/>
                      <a:pt x="6532" y="165040"/>
                    </a:cubicBezTo>
                    <a:cubicBezTo>
                      <a:pt x="5661" y="173749"/>
                      <a:pt x="8274" y="184200"/>
                      <a:pt x="0" y="191167"/>
                    </a:cubicBezTo>
                    <a:close/>
                  </a:path>
                </a:pathLst>
              </a:custGeom>
              <a:grpFill/>
              <a:ln w="435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B38E478-AA35-404D-AF4B-2CDC9D2239DE}"/>
                  </a:ext>
                </a:extLst>
              </p:cNvPr>
              <p:cNvSpPr/>
              <p:nvPr/>
            </p:nvSpPr>
            <p:spPr>
              <a:xfrm>
                <a:off x="833110" y="3300088"/>
                <a:ext cx="252969" cy="600259"/>
              </a:xfrm>
              <a:custGeom>
                <a:avLst/>
                <a:gdLst>
                  <a:gd name="connsiteX0" fmla="*/ 233009 w 252969"/>
                  <a:gd name="connsiteY0" fmla="*/ 70515 h 600259"/>
                  <a:gd name="connsiteX1" fmla="*/ 134595 w 252969"/>
                  <a:gd name="connsiteY1" fmla="*/ 7373 h 600259"/>
                  <a:gd name="connsiteX2" fmla="*/ 91485 w 252969"/>
                  <a:gd name="connsiteY2" fmla="*/ 6067 h 600259"/>
                  <a:gd name="connsiteX3" fmla="*/ 23989 w 252969"/>
                  <a:gd name="connsiteY3" fmla="*/ 110577 h 600259"/>
                  <a:gd name="connsiteX4" fmla="*/ 8747 w 252969"/>
                  <a:gd name="connsiteY4" fmla="*/ 312195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4 h 600259"/>
                  <a:gd name="connsiteX10" fmla="*/ 108468 w 252969"/>
                  <a:gd name="connsiteY10" fmla="*/ 584358 h 600259"/>
                  <a:gd name="connsiteX11" fmla="*/ 128934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8"/>
                      <a:pt x="167255" y="28275"/>
                      <a:pt x="134595" y="7373"/>
                    </a:cubicBezTo>
                    <a:cubicBezTo>
                      <a:pt x="120661" y="-1771"/>
                      <a:pt x="104113" y="-2642"/>
                      <a:pt x="91485" y="6067"/>
                    </a:cubicBezTo>
                    <a:cubicBezTo>
                      <a:pt x="54906" y="31324"/>
                      <a:pt x="25730" y="62241"/>
                      <a:pt x="23989"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221"/>
                      <a:pt x="255218" y="85321"/>
                      <a:pt x="233009" y="70515"/>
                    </a:cubicBezTo>
                    <a:close/>
                  </a:path>
                </a:pathLst>
              </a:custGeom>
              <a:grpFill/>
              <a:ln w="435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90E638D-04C4-4C05-8A73-7E1E63A19C05}"/>
                  </a:ext>
                </a:extLst>
              </p:cNvPr>
              <p:cNvSpPr/>
              <p:nvPr/>
            </p:nvSpPr>
            <p:spPr>
              <a:xfrm>
                <a:off x="936352" y="3700682"/>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39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2"/>
                      <a:pt x="6532" y="165039"/>
                    </a:cubicBezTo>
                    <a:cubicBezTo>
                      <a:pt x="5661" y="173749"/>
                      <a:pt x="8274" y="183764"/>
                      <a:pt x="0" y="191167"/>
                    </a:cubicBezTo>
                    <a:close/>
                  </a:path>
                </a:pathLst>
              </a:custGeom>
              <a:grpFill/>
              <a:ln w="4352"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72CF32A-553A-4976-AB40-BFFCD28BA34B}"/>
                  </a:ext>
                </a:extLst>
              </p:cNvPr>
              <p:cNvSpPr/>
              <p:nvPr/>
            </p:nvSpPr>
            <p:spPr>
              <a:xfrm>
                <a:off x="1090467" y="3474272"/>
                <a:ext cx="252969" cy="600259"/>
              </a:xfrm>
              <a:custGeom>
                <a:avLst/>
                <a:gdLst>
                  <a:gd name="connsiteX0" fmla="*/ 233009 w 252969"/>
                  <a:gd name="connsiteY0" fmla="*/ 70515 h 600259"/>
                  <a:gd name="connsiteX1" fmla="*/ 134595 w 252969"/>
                  <a:gd name="connsiteY1" fmla="*/ 7373 h 600259"/>
                  <a:gd name="connsiteX2" fmla="*/ 91485 w 252969"/>
                  <a:gd name="connsiteY2" fmla="*/ 6067 h 600259"/>
                  <a:gd name="connsiteX3" fmla="*/ 23989 w 252969"/>
                  <a:gd name="connsiteY3" fmla="*/ 110577 h 600259"/>
                  <a:gd name="connsiteX4" fmla="*/ 8747 w 252969"/>
                  <a:gd name="connsiteY4" fmla="*/ 312195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4 h 600259"/>
                  <a:gd name="connsiteX10" fmla="*/ 108468 w 252969"/>
                  <a:gd name="connsiteY10" fmla="*/ 584358 h 600259"/>
                  <a:gd name="connsiteX11" fmla="*/ 128934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8"/>
                      <a:pt x="167255" y="28275"/>
                      <a:pt x="134595" y="7373"/>
                    </a:cubicBezTo>
                    <a:cubicBezTo>
                      <a:pt x="120661" y="-1771"/>
                      <a:pt x="104113" y="-2642"/>
                      <a:pt x="91485" y="6067"/>
                    </a:cubicBezTo>
                    <a:cubicBezTo>
                      <a:pt x="54906" y="31324"/>
                      <a:pt x="25730" y="62241"/>
                      <a:pt x="23989"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657"/>
                      <a:pt x="255218" y="85321"/>
                      <a:pt x="233009" y="70515"/>
                    </a:cubicBezTo>
                    <a:close/>
                  </a:path>
                </a:pathLst>
              </a:custGeom>
              <a:grpFill/>
              <a:ln w="435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770B9AE-0DCA-4C7B-9E77-9118DC5D62A8}"/>
                  </a:ext>
                </a:extLst>
              </p:cNvPr>
              <p:cNvSpPr/>
              <p:nvPr/>
            </p:nvSpPr>
            <p:spPr>
              <a:xfrm>
                <a:off x="1193709" y="3874866"/>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39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2"/>
                      <a:pt x="6532" y="165039"/>
                    </a:cubicBezTo>
                    <a:cubicBezTo>
                      <a:pt x="6096" y="173749"/>
                      <a:pt x="8274" y="184200"/>
                      <a:pt x="0" y="191167"/>
                    </a:cubicBezTo>
                    <a:close/>
                  </a:path>
                </a:pathLst>
              </a:custGeom>
              <a:grpFill/>
              <a:ln w="4352"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39F628C-FC7A-42EE-A2D9-725A8356CFFD}"/>
                  </a:ext>
                </a:extLst>
              </p:cNvPr>
              <p:cNvSpPr/>
              <p:nvPr/>
            </p:nvSpPr>
            <p:spPr>
              <a:xfrm>
                <a:off x="1347824" y="3648892"/>
                <a:ext cx="253102" cy="600259"/>
              </a:xfrm>
              <a:custGeom>
                <a:avLst/>
                <a:gdLst>
                  <a:gd name="connsiteX0" fmla="*/ 233009 w 253102"/>
                  <a:gd name="connsiteY0" fmla="*/ 70515 h 600259"/>
                  <a:gd name="connsiteX1" fmla="*/ 134595 w 253102"/>
                  <a:gd name="connsiteY1" fmla="*/ 7373 h 600259"/>
                  <a:gd name="connsiteX2" fmla="*/ 91485 w 253102"/>
                  <a:gd name="connsiteY2" fmla="*/ 6067 h 600259"/>
                  <a:gd name="connsiteX3" fmla="*/ 23989 w 253102"/>
                  <a:gd name="connsiteY3" fmla="*/ 110577 h 600259"/>
                  <a:gd name="connsiteX4" fmla="*/ 8747 w 253102"/>
                  <a:gd name="connsiteY4" fmla="*/ 312195 h 600259"/>
                  <a:gd name="connsiteX5" fmla="*/ 18763 w 253102"/>
                  <a:gd name="connsiteY5" fmla="*/ 341807 h 600259"/>
                  <a:gd name="connsiteX6" fmla="*/ 1780 w 253102"/>
                  <a:gd name="connsiteY6" fmla="*/ 517297 h 600259"/>
                  <a:gd name="connsiteX7" fmla="*/ 3522 w 253102"/>
                  <a:gd name="connsiteY7" fmla="*/ 542554 h 600259"/>
                  <a:gd name="connsiteX8" fmla="*/ 3522 w 253102"/>
                  <a:gd name="connsiteY8" fmla="*/ 542554 h 600259"/>
                  <a:gd name="connsiteX9" fmla="*/ 49681 w 253102"/>
                  <a:gd name="connsiteY9" fmla="*/ 584793 h 600259"/>
                  <a:gd name="connsiteX10" fmla="*/ 108468 w 253102"/>
                  <a:gd name="connsiteY10" fmla="*/ 584358 h 600259"/>
                  <a:gd name="connsiteX11" fmla="*/ 128934 w 253102"/>
                  <a:gd name="connsiteY11" fmla="*/ 401029 h 600259"/>
                  <a:gd name="connsiteX12" fmla="*/ 180754 w 253102"/>
                  <a:gd name="connsiteY12" fmla="*/ 298696 h 600259"/>
                  <a:gd name="connsiteX13" fmla="*/ 222994 w 253102"/>
                  <a:gd name="connsiteY13" fmla="*/ 171977 h 600259"/>
                  <a:gd name="connsiteX14" fmla="*/ 241719 w 253102"/>
                  <a:gd name="connsiteY14" fmla="*/ 154123 h 600259"/>
                  <a:gd name="connsiteX15" fmla="*/ 233009 w 253102"/>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102" h="600259">
                    <a:moveTo>
                      <a:pt x="233009" y="70515"/>
                    </a:moveTo>
                    <a:cubicBezTo>
                      <a:pt x="200350" y="49177"/>
                      <a:pt x="167255" y="28275"/>
                      <a:pt x="134595" y="7373"/>
                    </a:cubicBezTo>
                    <a:cubicBezTo>
                      <a:pt x="120661" y="-1771"/>
                      <a:pt x="104113" y="-2642"/>
                      <a:pt x="91485" y="6067"/>
                    </a:cubicBezTo>
                    <a:cubicBezTo>
                      <a:pt x="54906" y="31324"/>
                      <a:pt x="25730" y="62241"/>
                      <a:pt x="23989"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3"/>
                    </a:cubicBezTo>
                    <a:cubicBezTo>
                      <a:pt x="67970" y="604389"/>
                      <a:pt x="97581" y="606566"/>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221"/>
                      <a:pt x="255653" y="85321"/>
                      <a:pt x="233009" y="70515"/>
                    </a:cubicBezTo>
                    <a:close/>
                  </a:path>
                </a:pathLst>
              </a:custGeom>
              <a:grpFill/>
              <a:ln w="435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6EC4E9F-9C04-40DD-A299-DEE8B49ECB24}"/>
                  </a:ext>
                </a:extLst>
              </p:cNvPr>
              <p:cNvSpPr/>
              <p:nvPr/>
            </p:nvSpPr>
            <p:spPr>
              <a:xfrm>
                <a:off x="1451502" y="4049486"/>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3749"/>
                      <a:pt x="7838" y="183764"/>
                      <a:pt x="0" y="191167"/>
                    </a:cubicBezTo>
                    <a:close/>
                  </a:path>
                </a:pathLst>
              </a:custGeom>
              <a:grpFill/>
              <a:ln w="4352"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86ECB05-EA96-4BEC-85A0-FC1E9CEE63D0}"/>
                  </a:ext>
                </a:extLst>
              </p:cNvPr>
              <p:cNvSpPr/>
              <p:nvPr/>
            </p:nvSpPr>
            <p:spPr>
              <a:xfrm>
                <a:off x="1605181" y="3823076"/>
                <a:ext cx="253287" cy="600259"/>
              </a:xfrm>
              <a:custGeom>
                <a:avLst/>
                <a:gdLst>
                  <a:gd name="connsiteX0" fmla="*/ 233009 w 253287"/>
                  <a:gd name="connsiteY0" fmla="*/ 70515 h 600259"/>
                  <a:gd name="connsiteX1" fmla="*/ 134595 w 253287"/>
                  <a:gd name="connsiteY1" fmla="*/ 7373 h 600259"/>
                  <a:gd name="connsiteX2" fmla="*/ 91485 w 253287"/>
                  <a:gd name="connsiteY2" fmla="*/ 6067 h 600259"/>
                  <a:gd name="connsiteX3" fmla="*/ 23989 w 253287"/>
                  <a:gd name="connsiteY3" fmla="*/ 110577 h 600259"/>
                  <a:gd name="connsiteX4" fmla="*/ 8747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3 h 600259"/>
                  <a:gd name="connsiteX10" fmla="*/ 108468 w 253287"/>
                  <a:gd name="connsiteY10" fmla="*/ 584358 h 600259"/>
                  <a:gd name="connsiteX11" fmla="*/ 128935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09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09" y="70515"/>
                    </a:moveTo>
                    <a:cubicBezTo>
                      <a:pt x="200350" y="49177"/>
                      <a:pt x="167255" y="28275"/>
                      <a:pt x="134595" y="7373"/>
                    </a:cubicBezTo>
                    <a:cubicBezTo>
                      <a:pt x="120661" y="-1771"/>
                      <a:pt x="104113" y="-2642"/>
                      <a:pt x="91485" y="6067"/>
                    </a:cubicBezTo>
                    <a:cubicBezTo>
                      <a:pt x="54906" y="31324"/>
                      <a:pt x="25730" y="62241"/>
                      <a:pt x="23989"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3"/>
                    </a:cubicBezTo>
                    <a:cubicBezTo>
                      <a:pt x="67970" y="604389"/>
                      <a:pt x="97581" y="606566"/>
                      <a:pt x="108468" y="584358"/>
                    </a:cubicBezTo>
                    <a:cubicBezTo>
                      <a:pt x="107162" y="582181"/>
                      <a:pt x="126322" y="401465"/>
                      <a:pt x="128935"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657"/>
                      <a:pt x="255653" y="85321"/>
                      <a:pt x="233009" y="70515"/>
                    </a:cubicBezTo>
                    <a:close/>
                  </a:path>
                </a:pathLst>
              </a:custGeom>
              <a:grpFill/>
              <a:ln w="4352"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161B991-DC54-42EB-B3E5-3200DCC22E5F}"/>
                  </a:ext>
                </a:extLst>
              </p:cNvPr>
              <p:cNvSpPr/>
              <p:nvPr/>
            </p:nvSpPr>
            <p:spPr>
              <a:xfrm>
                <a:off x="1708859" y="4223670"/>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3749"/>
                      <a:pt x="8274" y="184200"/>
                      <a:pt x="0" y="191167"/>
                    </a:cubicBezTo>
                    <a:close/>
                  </a:path>
                </a:pathLst>
              </a:custGeom>
              <a:grpFill/>
              <a:ln w="4352"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6A666AF-72A5-4C87-8925-696198428E8A}"/>
                  </a:ext>
                </a:extLst>
              </p:cNvPr>
              <p:cNvSpPr/>
              <p:nvPr/>
            </p:nvSpPr>
            <p:spPr>
              <a:xfrm>
                <a:off x="1862538" y="3997695"/>
                <a:ext cx="253287" cy="600259"/>
              </a:xfrm>
              <a:custGeom>
                <a:avLst/>
                <a:gdLst>
                  <a:gd name="connsiteX0" fmla="*/ 233010 w 253287"/>
                  <a:gd name="connsiteY0" fmla="*/ 70515 h 600259"/>
                  <a:gd name="connsiteX1" fmla="*/ 134595 w 253287"/>
                  <a:gd name="connsiteY1" fmla="*/ 7373 h 600259"/>
                  <a:gd name="connsiteX2" fmla="*/ 91485 w 253287"/>
                  <a:gd name="connsiteY2" fmla="*/ 6067 h 600259"/>
                  <a:gd name="connsiteX3" fmla="*/ 23989 w 253287"/>
                  <a:gd name="connsiteY3" fmla="*/ 110577 h 600259"/>
                  <a:gd name="connsiteX4" fmla="*/ 8748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4 h 600259"/>
                  <a:gd name="connsiteX10" fmla="*/ 108468 w 253287"/>
                  <a:gd name="connsiteY10" fmla="*/ 584358 h 600259"/>
                  <a:gd name="connsiteX11" fmla="*/ 128935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10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10" y="70515"/>
                    </a:moveTo>
                    <a:cubicBezTo>
                      <a:pt x="200350" y="49178"/>
                      <a:pt x="167255" y="28275"/>
                      <a:pt x="134595" y="7373"/>
                    </a:cubicBezTo>
                    <a:cubicBezTo>
                      <a:pt x="120661" y="-1771"/>
                      <a:pt x="104113" y="-2642"/>
                      <a:pt x="91485" y="6067"/>
                    </a:cubicBezTo>
                    <a:cubicBezTo>
                      <a:pt x="54906" y="31323"/>
                      <a:pt x="25730" y="62241"/>
                      <a:pt x="23989" y="110577"/>
                    </a:cubicBezTo>
                    <a:cubicBezTo>
                      <a:pt x="23553" y="127996"/>
                      <a:pt x="7877" y="275617"/>
                      <a:pt x="8748" y="312195"/>
                    </a:cubicBezTo>
                    <a:cubicBezTo>
                      <a:pt x="8748"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2" y="582181"/>
                      <a:pt x="126322" y="401465"/>
                      <a:pt x="128935"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221"/>
                      <a:pt x="255653" y="85321"/>
                      <a:pt x="233010" y="70515"/>
                    </a:cubicBezTo>
                    <a:close/>
                  </a:path>
                </a:pathLst>
              </a:custGeom>
              <a:grpFill/>
              <a:ln w="4352"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D718822-C8A4-4CB5-B2FE-AEDAB48D8D2E}"/>
                  </a:ext>
                </a:extLst>
              </p:cNvPr>
              <p:cNvSpPr/>
              <p:nvPr/>
            </p:nvSpPr>
            <p:spPr>
              <a:xfrm>
                <a:off x="1966216" y="4398289"/>
                <a:ext cx="25256" cy="191167"/>
              </a:xfrm>
              <a:custGeom>
                <a:avLst/>
                <a:gdLst>
                  <a:gd name="connsiteX0" fmla="*/ 0 w 25256"/>
                  <a:gd name="connsiteY0" fmla="*/ 191167 h 191167"/>
                  <a:gd name="connsiteX1" fmla="*/ 17854 w 25256"/>
                  <a:gd name="connsiteY1" fmla="*/ 23080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80"/>
                    </a:cubicBezTo>
                    <a:cubicBezTo>
                      <a:pt x="18725" y="13935"/>
                      <a:pt x="18725" y="2177"/>
                      <a:pt x="25257" y="0"/>
                    </a:cubicBezTo>
                    <a:cubicBezTo>
                      <a:pt x="17418" y="78383"/>
                      <a:pt x="13935" y="110172"/>
                      <a:pt x="6532" y="165040"/>
                    </a:cubicBezTo>
                    <a:cubicBezTo>
                      <a:pt x="5661" y="173749"/>
                      <a:pt x="8274" y="183764"/>
                      <a:pt x="0" y="191167"/>
                    </a:cubicBezTo>
                    <a:close/>
                  </a:path>
                </a:pathLst>
              </a:custGeom>
              <a:grpFill/>
              <a:ln w="4352"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266E9A2-07AB-46BA-BC39-A4517A967070}"/>
                  </a:ext>
                </a:extLst>
              </p:cNvPr>
              <p:cNvSpPr/>
              <p:nvPr/>
            </p:nvSpPr>
            <p:spPr>
              <a:xfrm>
                <a:off x="2119895" y="4171879"/>
                <a:ext cx="253287" cy="600259"/>
              </a:xfrm>
              <a:custGeom>
                <a:avLst/>
                <a:gdLst>
                  <a:gd name="connsiteX0" fmla="*/ 233010 w 253287"/>
                  <a:gd name="connsiteY0" fmla="*/ 70515 h 600259"/>
                  <a:gd name="connsiteX1" fmla="*/ 134595 w 253287"/>
                  <a:gd name="connsiteY1" fmla="*/ 7373 h 600259"/>
                  <a:gd name="connsiteX2" fmla="*/ 91485 w 253287"/>
                  <a:gd name="connsiteY2" fmla="*/ 6067 h 600259"/>
                  <a:gd name="connsiteX3" fmla="*/ 23989 w 253287"/>
                  <a:gd name="connsiteY3" fmla="*/ 110577 h 600259"/>
                  <a:gd name="connsiteX4" fmla="*/ 8748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4 h 600259"/>
                  <a:gd name="connsiteX10" fmla="*/ 108468 w 253287"/>
                  <a:gd name="connsiteY10" fmla="*/ 584358 h 600259"/>
                  <a:gd name="connsiteX11" fmla="*/ 128934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10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10" y="70515"/>
                    </a:moveTo>
                    <a:cubicBezTo>
                      <a:pt x="200350" y="49178"/>
                      <a:pt x="167255" y="28275"/>
                      <a:pt x="134595" y="7373"/>
                    </a:cubicBezTo>
                    <a:cubicBezTo>
                      <a:pt x="120661" y="-1771"/>
                      <a:pt x="104113" y="-2642"/>
                      <a:pt x="91485" y="6067"/>
                    </a:cubicBezTo>
                    <a:cubicBezTo>
                      <a:pt x="54906" y="31323"/>
                      <a:pt x="25730" y="62241"/>
                      <a:pt x="23989" y="110577"/>
                    </a:cubicBezTo>
                    <a:cubicBezTo>
                      <a:pt x="23553" y="127996"/>
                      <a:pt x="7877" y="275617"/>
                      <a:pt x="8748" y="312195"/>
                    </a:cubicBezTo>
                    <a:cubicBezTo>
                      <a:pt x="8748"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0"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657"/>
                      <a:pt x="255653" y="85321"/>
                      <a:pt x="233010" y="70515"/>
                    </a:cubicBezTo>
                    <a:close/>
                  </a:path>
                </a:pathLst>
              </a:custGeom>
              <a:grpFill/>
              <a:ln w="435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EA26AE5-E644-48D2-813E-86C8C346D9C3}"/>
                  </a:ext>
                </a:extLst>
              </p:cNvPr>
              <p:cNvSpPr/>
              <p:nvPr/>
            </p:nvSpPr>
            <p:spPr>
              <a:xfrm>
                <a:off x="2223573" y="4572473"/>
                <a:ext cx="25256" cy="191167"/>
              </a:xfrm>
              <a:custGeom>
                <a:avLst/>
                <a:gdLst>
                  <a:gd name="connsiteX0" fmla="*/ 0 w 25256"/>
                  <a:gd name="connsiteY0" fmla="*/ 191167 h 191167"/>
                  <a:gd name="connsiteX1" fmla="*/ 17854 w 25256"/>
                  <a:gd name="connsiteY1" fmla="*/ 23080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80"/>
                    </a:cubicBezTo>
                    <a:cubicBezTo>
                      <a:pt x="18725" y="13935"/>
                      <a:pt x="18725" y="2177"/>
                      <a:pt x="25257" y="0"/>
                    </a:cubicBezTo>
                    <a:cubicBezTo>
                      <a:pt x="17418" y="78383"/>
                      <a:pt x="13935" y="110172"/>
                      <a:pt x="6532" y="165040"/>
                    </a:cubicBezTo>
                    <a:cubicBezTo>
                      <a:pt x="5661" y="174184"/>
                      <a:pt x="8274" y="184200"/>
                      <a:pt x="0" y="191167"/>
                    </a:cubicBezTo>
                    <a:close/>
                  </a:path>
                </a:pathLst>
              </a:custGeom>
              <a:grpFill/>
              <a:ln w="435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8D18039-09A3-45F4-9F68-E19BC6951166}"/>
                  </a:ext>
                </a:extLst>
              </p:cNvPr>
              <p:cNvSpPr/>
              <p:nvPr/>
            </p:nvSpPr>
            <p:spPr>
              <a:xfrm>
                <a:off x="2377687" y="4346499"/>
                <a:ext cx="252969" cy="600259"/>
              </a:xfrm>
              <a:custGeom>
                <a:avLst/>
                <a:gdLst>
                  <a:gd name="connsiteX0" fmla="*/ 233009 w 252969"/>
                  <a:gd name="connsiteY0" fmla="*/ 70515 h 600259"/>
                  <a:gd name="connsiteX1" fmla="*/ 134595 w 252969"/>
                  <a:gd name="connsiteY1" fmla="*/ 7373 h 600259"/>
                  <a:gd name="connsiteX2" fmla="*/ 91485 w 252969"/>
                  <a:gd name="connsiteY2" fmla="*/ 6067 h 600259"/>
                  <a:gd name="connsiteX3" fmla="*/ 23989 w 252969"/>
                  <a:gd name="connsiteY3" fmla="*/ 110577 h 600259"/>
                  <a:gd name="connsiteX4" fmla="*/ 8747 w 252969"/>
                  <a:gd name="connsiteY4" fmla="*/ 312196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4 h 600259"/>
                  <a:gd name="connsiteX10" fmla="*/ 108468 w 252969"/>
                  <a:gd name="connsiteY10" fmla="*/ 584358 h 600259"/>
                  <a:gd name="connsiteX11" fmla="*/ 128934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7"/>
                      <a:pt x="167255" y="28275"/>
                      <a:pt x="134595" y="7373"/>
                    </a:cubicBezTo>
                    <a:cubicBezTo>
                      <a:pt x="120661" y="-1771"/>
                      <a:pt x="104113" y="-2642"/>
                      <a:pt x="91485" y="6067"/>
                    </a:cubicBezTo>
                    <a:cubicBezTo>
                      <a:pt x="54906" y="31324"/>
                      <a:pt x="25730" y="62241"/>
                      <a:pt x="23989" y="110577"/>
                    </a:cubicBezTo>
                    <a:cubicBezTo>
                      <a:pt x="23553" y="127996"/>
                      <a:pt x="7877" y="275617"/>
                      <a:pt x="8747" y="312196"/>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221"/>
                      <a:pt x="255218" y="85321"/>
                      <a:pt x="233009" y="70515"/>
                    </a:cubicBezTo>
                    <a:close/>
                  </a:path>
                </a:pathLst>
              </a:custGeom>
              <a:grpFill/>
              <a:ln w="435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6ACBBB6-1234-4C64-99C9-29A4CECBAC7C}"/>
                  </a:ext>
                </a:extLst>
              </p:cNvPr>
              <p:cNvSpPr/>
              <p:nvPr/>
            </p:nvSpPr>
            <p:spPr>
              <a:xfrm>
                <a:off x="2480930" y="4747093"/>
                <a:ext cx="25256" cy="191166"/>
              </a:xfrm>
              <a:custGeom>
                <a:avLst/>
                <a:gdLst>
                  <a:gd name="connsiteX0" fmla="*/ 0 w 25256"/>
                  <a:gd name="connsiteY0" fmla="*/ 191167 h 191166"/>
                  <a:gd name="connsiteX1" fmla="*/ 17854 w 25256"/>
                  <a:gd name="connsiteY1" fmla="*/ 23079 h 191166"/>
                  <a:gd name="connsiteX2" fmla="*/ 25257 w 25256"/>
                  <a:gd name="connsiteY2" fmla="*/ 0 h 191166"/>
                  <a:gd name="connsiteX3" fmla="*/ 6532 w 25256"/>
                  <a:gd name="connsiteY3" fmla="*/ 165039 h 191166"/>
                  <a:gd name="connsiteX4" fmla="*/ 0 w 25256"/>
                  <a:gd name="connsiteY4" fmla="*/ 191167 h 19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6">
                    <a:moveTo>
                      <a:pt x="0" y="191167"/>
                    </a:moveTo>
                    <a:cubicBezTo>
                      <a:pt x="5661" y="135864"/>
                      <a:pt x="12193" y="78383"/>
                      <a:pt x="17854" y="23079"/>
                    </a:cubicBezTo>
                    <a:cubicBezTo>
                      <a:pt x="18725" y="13935"/>
                      <a:pt x="18725" y="2177"/>
                      <a:pt x="25257" y="0"/>
                    </a:cubicBezTo>
                    <a:cubicBezTo>
                      <a:pt x="17418" y="78383"/>
                      <a:pt x="13935" y="110171"/>
                      <a:pt x="6532" y="165039"/>
                    </a:cubicBezTo>
                    <a:cubicBezTo>
                      <a:pt x="6096" y="173748"/>
                      <a:pt x="8274" y="183764"/>
                      <a:pt x="0" y="191167"/>
                    </a:cubicBezTo>
                    <a:close/>
                  </a:path>
                </a:pathLst>
              </a:custGeom>
              <a:grpFill/>
              <a:ln w="435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29CF889-C142-49BD-8D8D-49E037BEF529}"/>
                  </a:ext>
                </a:extLst>
              </p:cNvPr>
              <p:cNvSpPr/>
              <p:nvPr/>
            </p:nvSpPr>
            <p:spPr>
              <a:xfrm>
                <a:off x="2635044" y="4520683"/>
                <a:ext cx="253102" cy="600259"/>
              </a:xfrm>
              <a:custGeom>
                <a:avLst/>
                <a:gdLst>
                  <a:gd name="connsiteX0" fmla="*/ 233009 w 253102"/>
                  <a:gd name="connsiteY0" fmla="*/ 70515 h 600259"/>
                  <a:gd name="connsiteX1" fmla="*/ 134596 w 253102"/>
                  <a:gd name="connsiteY1" fmla="*/ 7373 h 600259"/>
                  <a:gd name="connsiteX2" fmla="*/ 91485 w 253102"/>
                  <a:gd name="connsiteY2" fmla="*/ 6067 h 600259"/>
                  <a:gd name="connsiteX3" fmla="*/ 23989 w 253102"/>
                  <a:gd name="connsiteY3" fmla="*/ 110577 h 600259"/>
                  <a:gd name="connsiteX4" fmla="*/ 8747 w 253102"/>
                  <a:gd name="connsiteY4" fmla="*/ 312196 h 600259"/>
                  <a:gd name="connsiteX5" fmla="*/ 18763 w 253102"/>
                  <a:gd name="connsiteY5" fmla="*/ 341807 h 600259"/>
                  <a:gd name="connsiteX6" fmla="*/ 1780 w 253102"/>
                  <a:gd name="connsiteY6" fmla="*/ 517297 h 600259"/>
                  <a:gd name="connsiteX7" fmla="*/ 3522 w 253102"/>
                  <a:gd name="connsiteY7" fmla="*/ 542554 h 600259"/>
                  <a:gd name="connsiteX8" fmla="*/ 3522 w 253102"/>
                  <a:gd name="connsiteY8" fmla="*/ 542554 h 600259"/>
                  <a:gd name="connsiteX9" fmla="*/ 49681 w 253102"/>
                  <a:gd name="connsiteY9" fmla="*/ 584794 h 600259"/>
                  <a:gd name="connsiteX10" fmla="*/ 108468 w 253102"/>
                  <a:gd name="connsiteY10" fmla="*/ 584358 h 600259"/>
                  <a:gd name="connsiteX11" fmla="*/ 128934 w 253102"/>
                  <a:gd name="connsiteY11" fmla="*/ 401029 h 600259"/>
                  <a:gd name="connsiteX12" fmla="*/ 180754 w 253102"/>
                  <a:gd name="connsiteY12" fmla="*/ 298696 h 600259"/>
                  <a:gd name="connsiteX13" fmla="*/ 222994 w 253102"/>
                  <a:gd name="connsiteY13" fmla="*/ 171977 h 600259"/>
                  <a:gd name="connsiteX14" fmla="*/ 241719 w 253102"/>
                  <a:gd name="connsiteY14" fmla="*/ 154123 h 600259"/>
                  <a:gd name="connsiteX15" fmla="*/ 233009 w 253102"/>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102" h="600259">
                    <a:moveTo>
                      <a:pt x="233009" y="70515"/>
                    </a:moveTo>
                    <a:cubicBezTo>
                      <a:pt x="200350" y="49177"/>
                      <a:pt x="167255" y="28275"/>
                      <a:pt x="134596" y="7373"/>
                    </a:cubicBezTo>
                    <a:cubicBezTo>
                      <a:pt x="120661" y="-1771"/>
                      <a:pt x="104113" y="-2642"/>
                      <a:pt x="91485" y="6067"/>
                    </a:cubicBezTo>
                    <a:cubicBezTo>
                      <a:pt x="54906" y="31324"/>
                      <a:pt x="25730" y="62241"/>
                      <a:pt x="23989" y="110577"/>
                    </a:cubicBezTo>
                    <a:cubicBezTo>
                      <a:pt x="23553" y="127996"/>
                      <a:pt x="7876" y="275617"/>
                      <a:pt x="8747" y="312196"/>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2"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657"/>
                      <a:pt x="255653" y="85756"/>
                      <a:pt x="233009" y="70515"/>
                    </a:cubicBezTo>
                    <a:close/>
                  </a:path>
                </a:pathLst>
              </a:custGeom>
              <a:grpFill/>
              <a:ln w="435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0994132-0B1C-4370-AB54-B9709A4981E6}"/>
                  </a:ext>
                </a:extLst>
              </p:cNvPr>
              <p:cNvSpPr/>
              <p:nvPr/>
            </p:nvSpPr>
            <p:spPr>
              <a:xfrm>
                <a:off x="2738287" y="4921277"/>
                <a:ext cx="25256" cy="191166"/>
              </a:xfrm>
              <a:custGeom>
                <a:avLst/>
                <a:gdLst>
                  <a:gd name="connsiteX0" fmla="*/ 0 w 25256"/>
                  <a:gd name="connsiteY0" fmla="*/ 191167 h 191166"/>
                  <a:gd name="connsiteX1" fmla="*/ 17854 w 25256"/>
                  <a:gd name="connsiteY1" fmla="*/ 23079 h 191166"/>
                  <a:gd name="connsiteX2" fmla="*/ 25257 w 25256"/>
                  <a:gd name="connsiteY2" fmla="*/ 0 h 191166"/>
                  <a:gd name="connsiteX3" fmla="*/ 6532 w 25256"/>
                  <a:gd name="connsiteY3" fmla="*/ 165039 h 191166"/>
                  <a:gd name="connsiteX4" fmla="*/ 0 w 25256"/>
                  <a:gd name="connsiteY4" fmla="*/ 191167 h 19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6">
                    <a:moveTo>
                      <a:pt x="0" y="191167"/>
                    </a:moveTo>
                    <a:cubicBezTo>
                      <a:pt x="5661" y="135864"/>
                      <a:pt x="12193" y="78383"/>
                      <a:pt x="17854" y="23079"/>
                    </a:cubicBezTo>
                    <a:cubicBezTo>
                      <a:pt x="18725" y="13935"/>
                      <a:pt x="18725" y="2177"/>
                      <a:pt x="25257" y="0"/>
                    </a:cubicBezTo>
                    <a:cubicBezTo>
                      <a:pt x="17418" y="78383"/>
                      <a:pt x="13935" y="110171"/>
                      <a:pt x="6532" y="165039"/>
                    </a:cubicBezTo>
                    <a:cubicBezTo>
                      <a:pt x="6096" y="174184"/>
                      <a:pt x="8274" y="184200"/>
                      <a:pt x="0" y="191167"/>
                    </a:cubicBezTo>
                    <a:close/>
                  </a:path>
                </a:pathLst>
              </a:custGeom>
              <a:grpFill/>
              <a:ln w="4352"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3CCF40-1304-4BF5-9F06-DDEC72B6F195}"/>
                  </a:ext>
                </a:extLst>
              </p:cNvPr>
              <p:cNvSpPr/>
              <p:nvPr/>
            </p:nvSpPr>
            <p:spPr>
              <a:xfrm>
                <a:off x="2892401" y="4695303"/>
                <a:ext cx="253287" cy="600258"/>
              </a:xfrm>
              <a:custGeom>
                <a:avLst/>
                <a:gdLst>
                  <a:gd name="connsiteX0" fmla="*/ 233009 w 253287"/>
                  <a:gd name="connsiteY0" fmla="*/ 70515 h 600258"/>
                  <a:gd name="connsiteX1" fmla="*/ 134595 w 253287"/>
                  <a:gd name="connsiteY1" fmla="*/ 7373 h 600258"/>
                  <a:gd name="connsiteX2" fmla="*/ 91485 w 253287"/>
                  <a:gd name="connsiteY2" fmla="*/ 6067 h 600258"/>
                  <a:gd name="connsiteX3" fmla="*/ 23988 w 253287"/>
                  <a:gd name="connsiteY3" fmla="*/ 110577 h 600258"/>
                  <a:gd name="connsiteX4" fmla="*/ 8747 w 253287"/>
                  <a:gd name="connsiteY4" fmla="*/ 312195 h 600258"/>
                  <a:gd name="connsiteX5" fmla="*/ 18763 w 253287"/>
                  <a:gd name="connsiteY5" fmla="*/ 341807 h 600258"/>
                  <a:gd name="connsiteX6" fmla="*/ 1780 w 253287"/>
                  <a:gd name="connsiteY6" fmla="*/ 517297 h 600258"/>
                  <a:gd name="connsiteX7" fmla="*/ 3522 w 253287"/>
                  <a:gd name="connsiteY7" fmla="*/ 542554 h 600258"/>
                  <a:gd name="connsiteX8" fmla="*/ 3522 w 253287"/>
                  <a:gd name="connsiteY8" fmla="*/ 542554 h 600258"/>
                  <a:gd name="connsiteX9" fmla="*/ 49681 w 253287"/>
                  <a:gd name="connsiteY9" fmla="*/ 584793 h 600258"/>
                  <a:gd name="connsiteX10" fmla="*/ 108468 w 253287"/>
                  <a:gd name="connsiteY10" fmla="*/ 584358 h 600258"/>
                  <a:gd name="connsiteX11" fmla="*/ 128935 w 253287"/>
                  <a:gd name="connsiteY11" fmla="*/ 401029 h 600258"/>
                  <a:gd name="connsiteX12" fmla="*/ 180754 w 253287"/>
                  <a:gd name="connsiteY12" fmla="*/ 298696 h 600258"/>
                  <a:gd name="connsiteX13" fmla="*/ 222994 w 253287"/>
                  <a:gd name="connsiteY13" fmla="*/ 171977 h 600258"/>
                  <a:gd name="connsiteX14" fmla="*/ 241719 w 253287"/>
                  <a:gd name="connsiteY14" fmla="*/ 154123 h 600258"/>
                  <a:gd name="connsiteX15" fmla="*/ 233009 w 253287"/>
                  <a:gd name="connsiteY15" fmla="*/ 70515 h 60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8">
                    <a:moveTo>
                      <a:pt x="233009" y="70515"/>
                    </a:moveTo>
                    <a:cubicBezTo>
                      <a:pt x="200350" y="49177"/>
                      <a:pt x="167255" y="28275"/>
                      <a:pt x="134595" y="7373"/>
                    </a:cubicBezTo>
                    <a:cubicBezTo>
                      <a:pt x="120661" y="-1771"/>
                      <a:pt x="104113" y="-2642"/>
                      <a:pt x="91485" y="6067"/>
                    </a:cubicBezTo>
                    <a:cubicBezTo>
                      <a:pt x="54906" y="31323"/>
                      <a:pt x="25730" y="62241"/>
                      <a:pt x="23988"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8"/>
                      <a:pt x="35311" y="569552"/>
                      <a:pt x="49681" y="584793"/>
                    </a:cubicBezTo>
                    <a:cubicBezTo>
                      <a:pt x="67970" y="604389"/>
                      <a:pt x="97581" y="606566"/>
                      <a:pt x="108468" y="584358"/>
                    </a:cubicBezTo>
                    <a:cubicBezTo>
                      <a:pt x="107162" y="582181"/>
                      <a:pt x="126322" y="401465"/>
                      <a:pt x="128935" y="401029"/>
                    </a:cubicBezTo>
                    <a:cubicBezTo>
                      <a:pt x="187722" y="358354"/>
                      <a:pt x="173352" y="394062"/>
                      <a:pt x="180754" y="298696"/>
                    </a:cubicBezTo>
                    <a:cubicBezTo>
                      <a:pt x="187286" y="252102"/>
                      <a:pt x="177271" y="204201"/>
                      <a:pt x="222994" y="171977"/>
                    </a:cubicBezTo>
                    <a:cubicBezTo>
                      <a:pt x="229961" y="167187"/>
                      <a:pt x="236058" y="160220"/>
                      <a:pt x="241719" y="154123"/>
                    </a:cubicBezTo>
                    <a:cubicBezTo>
                      <a:pt x="260444" y="133221"/>
                      <a:pt x="255653" y="85321"/>
                      <a:pt x="233009" y="70515"/>
                    </a:cubicBezTo>
                    <a:close/>
                  </a:path>
                </a:pathLst>
              </a:custGeom>
              <a:grpFill/>
              <a:ln w="435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54C596-D880-428A-82BE-3337041001C6}"/>
                  </a:ext>
                </a:extLst>
              </p:cNvPr>
              <p:cNvSpPr/>
              <p:nvPr/>
            </p:nvSpPr>
            <p:spPr>
              <a:xfrm>
                <a:off x="2996079" y="5095896"/>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3749"/>
                      <a:pt x="7838" y="183764"/>
                      <a:pt x="0" y="191167"/>
                    </a:cubicBezTo>
                    <a:close/>
                  </a:path>
                </a:pathLst>
              </a:custGeom>
              <a:grpFill/>
              <a:ln w="4352"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32E8CA9-AF05-4E90-AD28-C005334B250B}"/>
                  </a:ext>
                </a:extLst>
              </p:cNvPr>
              <p:cNvSpPr/>
              <p:nvPr/>
            </p:nvSpPr>
            <p:spPr>
              <a:xfrm>
                <a:off x="3149758" y="4869487"/>
                <a:ext cx="253287" cy="600258"/>
              </a:xfrm>
              <a:custGeom>
                <a:avLst/>
                <a:gdLst>
                  <a:gd name="connsiteX0" fmla="*/ 233010 w 253287"/>
                  <a:gd name="connsiteY0" fmla="*/ 70515 h 600258"/>
                  <a:gd name="connsiteX1" fmla="*/ 134595 w 253287"/>
                  <a:gd name="connsiteY1" fmla="*/ 7373 h 600258"/>
                  <a:gd name="connsiteX2" fmla="*/ 91485 w 253287"/>
                  <a:gd name="connsiteY2" fmla="*/ 6067 h 600258"/>
                  <a:gd name="connsiteX3" fmla="*/ 23989 w 253287"/>
                  <a:gd name="connsiteY3" fmla="*/ 110577 h 600258"/>
                  <a:gd name="connsiteX4" fmla="*/ 8748 w 253287"/>
                  <a:gd name="connsiteY4" fmla="*/ 312195 h 600258"/>
                  <a:gd name="connsiteX5" fmla="*/ 18763 w 253287"/>
                  <a:gd name="connsiteY5" fmla="*/ 341807 h 600258"/>
                  <a:gd name="connsiteX6" fmla="*/ 1780 w 253287"/>
                  <a:gd name="connsiteY6" fmla="*/ 517297 h 600258"/>
                  <a:gd name="connsiteX7" fmla="*/ 3522 w 253287"/>
                  <a:gd name="connsiteY7" fmla="*/ 542554 h 600258"/>
                  <a:gd name="connsiteX8" fmla="*/ 3522 w 253287"/>
                  <a:gd name="connsiteY8" fmla="*/ 542554 h 600258"/>
                  <a:gd name="connsiteX9" fmla="*/ 49681 w 253287"/>
                  <a:gd name="connsiteY9" fmla="*/ 584793 h 600258"/>
                  <a:gd name="connsiteX10" fmla="*/ 108468 w 253287"/>
                  <a:gd name="connsiteY10" fmla="*/ 584358 h 600258"/>
                  <a:gd name="connsiteX11" fmla="*/ 128934 w 253287"/>
                  <a:gd name="connsiteY11" fmla="*/ 401029 h 600258"/>
                  <a:gd name="connsiteX12" fmla="*/ 180754 w 253287"/>
                  <a:gd name="connsiteY12" fmla="*/ 298696 h 600258"/>
                  <a:gd name="connsiteX13" fmla="*/ 222994 w 253287"/>
                  <a:gd name="connsiteY13" fmla="*/ 171977 h 600258"/>
                  <a:gd name="connsiteX14" fmla="*/ 241719 w 253287"/>
                  <a:gd name="connsiteY14" fmla="*/ 154123 h 600258"/>
                  <a:gd name="connsiteX15" fmla="*/ 233010 w 253287"/>
                  <a:gd name="connsiteY15" fmla="*/ 70515 h 60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8">
                    <a:moveTo>
                      <a:pt x="233010" y="70515"/>
                    </a:moveTo>
                    <a:cubicBezTo>
                      <a:pt x="200350" y="49177"/>
                      <a:pt x="167255" y="28275"/>
                      <a:pt x="134595" y="7373"/>
                    </a:cubicBezTo>
                    <a:cubicBezTo>
                      <a:pt x="120661" y="-1771"/>
                      <a:pt x="104113" y="-2642"/>
                      <a:pt x="91485" y="6067"/>
                    </a:cubicBezTo>
                    <a:cubicBezTo>
                      <a:pt x="54906" y="31323"/>
                      <a:pt x="25730" y="62241"/>
                      <a:pt x="23989" y="110577"/>
                    </a:cubicBezTo>
                    <a:cubicBezTo>
                      <a:pt x="23553" y="127996"/>
                      <a:pt x="7877" y="275617"/>
                      <a:pt x="8748" y="312195"/>
                    </a:cubicBezTo>
                    <a:cubicBezTo>
                      <a:pt x="8748" y="323082"/>
                      <a:pt x="12667" y="332662"/>
                      <a:pt x="18763" y="341807"/>
                    </a:cubicBezTo>
                    <a:lnTo>
                      <a:pt x="1780" y="517297"/>
                    </a:lnTo>
                    <a:cubicBezTo>
                      <a:pt x="909" y="525571"/>
                      <a:pt x="-2575" y="534280"/>
                      <a:pt x="3522" y="542554"/>
                    </a:cubicBezTo>
                    <a:cubicBezTo>
                      <a:pt x="3522" y="542554"/>
                      <a:pt x="3522" y="542554"/>
                      <a:pt x="3522" y="542554"/>
                    </a:cubicBezTo>
                    <a:cubicBezTo>
                      <a:pt x="18763" y="556488"/>
                      <a:pt x="35310" y="569552"/>
                      <a:pt x="49681" y="584793"/>
                    </a:cubicBezTo>
                    <a:cubicBezTo>
                      <a:pt x="67970" y="604389"/>
                      <a:pt x="97581" y="606566"/>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657"/>
                      <a:pt x="255654" y="85756"/>
                      <a:pt x="233010" y="70515"/>
                    </a:cubicBezTo>
                    <a:close/>
                  </a:path>
                </a:pathLst>
              </a:custGeom>
              <a:grpFill/>
              <a:ln w="4352"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F0FAAA2-3B4E-493A-A085-E93120783972}"/>
                  </a:ext>
                </a:extLst>
              </p:cNvPr>
              <p:cNvSpPr/>
              <p:nvPr/>
            </p:nvSpPr>
            <p:spPr>
              <a:xfrm>
                <a:off x="3253436" y="5270080"/>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4184"/>
                      <a:pt x="8274" y="184200"/>
                      <a:pt x="0" y="191167"/>
                    </a:cubicBezTo>
                    <a:close/>
                  </a:path>
                </a:pathLst>
              </a:custGeom>
              <a:grpFill/>
              <a:ln w="4352"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1B04899-24AE-4A8B-9EF0-AC7D066A70E4}"/>
                  </a:ext>
                </a:extLst>
              </p:cNvPr>
              <p:cNvSpPr/>
              <p:nvPr/>
            </p:nvSpPr>
            <p:spPr>
              <a:xfrm>
                <a:off x="3407115" y="5044106"/>
                <a:ext cx="253287" cy="600259"/>
              </a:xfrm>
              <a:custGeom>
                <a:avLst/>
                <a:gdLst>
                  <a:gd name="connsiteX0" fmla="*/ 233009 w 253287"/>
                  <a:gd name="connsiteY0" fmla="*/ 70515 h 600259"/>
                  <a:gd name="connsiteX1" fmla="*/ 134596 w 253287"/>
                  <a:gd name="connsiteY1" fmla="*/ 7373 h 600259"/>
                  <a:gd name="connsiteX2" fmla="*/ 91485 w 253287"/>
                  <a:gd name="connsiteY2" fmla="*/ 6067 h 600259"/>
                  <a:gd name="connsiteX3" fmla="*/ 23989 w 253287"/>
                  <a:gd name="connsiteY3" fmla="*/ 110577 h 600259"/>
                  <a:gd name="connsiteX4" fmla="*/ 8747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4 h 600259"/>
                  <a:gd name="connsiteX10" fmla="*/ 108468 w 253287"/>
                  <a:gd name="connsiteY10" fmla="*/ 584358 h 600259"/>
                  <a:gd name="connsiteX11" fmla="*/ 128935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09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09" y="70515"/>
                    </a:moveTo>
                    <a:cubicBezTo>
                      <a:pt x="200350" y="49178"/>
                      <a:pt x="167255" y="28275"/>
                      <a:pt x="134596" y="7373"/>
                    </a:cubicBezTo>
                    <a:cubicBezTo>
                      <a:pt x="120661" y="-1771"/>
                      <a:pt x="104113" y="-2642"/>
                      <a:pt x="91485" y="6067"/>
                    </a:cubicBezTo>
                    <a:cubicBezTo>
                      <a:pt x="54906" y="31323"/>
                      <a:pt x="25730" y="62241"/>
                      <a:pt x="23989" y="110577"/>
                    </a:cubicBezTo>
                    <a:cubicBezTo>
                      <a:pt x="23553" y="127996"/>
                      <a:pt x="7876" y="275617"/>
                      <a:pt x="8747" y="312195"/>
                    </a:cubicBezTo>
                    <a:cubicBezTo>
                      <a:pt x="8747"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2" y="582181"/>
                      <a:pt x="126322" y="401465"/>
                      <a:pt x="128935"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221"/>
                      <a:pt x="255653" y="85321"/>
                      <a:pt x="233009" y="70515"/>
                    </a:cubicBezTo>
                    <a:close/>
                  </a:path>
                </a:pathLst>
              </a:custGeom>
              <a:grpFill/>
              <a:ln w="435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1E9FFA2-7678-40A5-B9F4-8B8E067D55AF}"/>
                  </a:ext>
                </a:extLst>
              </p:cNvPr>
              <p:cNvSpPr/>
              <p:nvPr/>
            </p:nvSpPr>
            <p:spPr>
              <a:xfrm>
                <a:off x="3510793" y="5444700"/>
                <a:ext cx="25256" cy="191166"/>
              </a:xfrm>
              <a:custGeom>
                <a:avLst/>
                <a:gdLst>
                  <a:gd name="connsiteX0" fmla="*/ 0 w 25256"/>
                  <a:gd name="connsiteY0" fmla="*/ 191167 h 191166"/>
                  <a:gd name="connsiteX1" fmla="*/ 17854 w 25256"/>
                  <a:gd name="connsiteY1" fmla="*/ 23079 h 191166"/>
                  <a:gd name="connsiteX2" fmla="*/ 25257 w 25256"/>
                  <a:gd name="connsiteY2" fmla="*/ 0 h 191166"/>
                  <a:gd name="connsiteX3" fmla="*/ 6532 w 25256"/>
                  <a:gd name="connsiteY3" fmla="*/ 165039 h 191166"/>
                  <a:gd name="connsiteX4" fmla="*/ 0 w 25256"/>
                  <a:gd name="connsiteY4" fmla="*/ 191167 h 19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6">
                    <a:moveTo>
                      <a:pt x="0" y="191167"/>
                    </a:moveTo>
                    <a:cubicBezTo>
                      <a:pt x="5661" y="135863"/>
                      <a:pt x="12193" y="78383"/>
                      <a:pt x="17854" y="23079"/>
                    </a:cubicBezTo>
                    <a:cubicBezTo>
                      <a:pt x="18725" y="13935"/>
                      <a:pt x="18725" y="2177"/>
                      <a:pt x="25257" y="0"/>
                    </a:cubicBezTo>
                    <a:cubicBezTo>
                      <a:pt x="17418" y="78383"/>
                      <a:pt x="13935" y="110171"/>
                      <a:pt x="6532" y="165039"/>
                    </a:cubicBezTo>
                    <a:cubicBezTo>
                      <a:pt x="5661" y="173748"/>
                      <a:pt x="8274" y="183764"/>
                      <a:pt x="0" y="191167"/>
                    </a:cubicBezTo>
                    <a:close/>
                  </a:path>
                </a:pathLst>
              </a:custGeom>
              <a:grpFill/>
              <a:ln w="435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652AFAE-86C0-4C3A-84E3-BEBDDCF5E1D6}"/>
                  </a:ext>
                </a:extLst>
              </p:cNvPr>
              <p:cNvSpPr/>
              <p:nvPr/>
            </p:nvSpPr>
            <p:spPr>
              <a:xfrm>
                <a:off x="3664908" y="5218290"/>
                <a:ext cx="252969" cy="600259"/>
              </a:xfrm>
              <a:custGeom>
                <a:avLst/>
                <a:gdLst>
                  <a:gd name="connsiteX0" fmla="*/ 233009 w 252969"/>
                  <a:gd name="connsiteY0" fmla="*/ 70515 h 600259"/>
                  <a:gd name="connsiteX1" fmla="*/ 134596 w 252969"/>
                  <a:gd name="connsiteY1" fmla="*/ 7373 h 600259"/>
                  <a:gd name="connsiteX2" fmla="*/ 91485 w 252969"/>
                  <a:gd name="connsiteY2" fmla="*/ 6067 h 600259"/>
                  <a:gd name="connsiteX3" fmla="*/ 23989 w 252969"/>
                  <a:gd name="connsiteY3" fmla="*/ 110577 h 600259"/>
                  <a:gd name="connsiteX4" fmla="*/ 8747 w 252969"/>
                  <a:gd name="connsiteY4" fmla="*/ 312195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4 h 600259"/>
                  <a:gd name="connsiteX10" fmla="*/ 108468 w 252969"/>
                  <a:gd name="connsiteY10" fmla="*/ 584358 h 600259"/>
                  <a:gd name="connsiteX11" fmla="*/ 128934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8"/>
                      <a:pt x="167255" y="28275"/>
                      <a:pt x="134596" y="7373"/>
                    </a:cubicBezTo>
                    <a:cubicBezTo>
                      <a:pt x="120661" y="-1771"/>
                      <a:pt x="104113" y="-2642"/>
                      <a:pt x="91485" y="6067"/>
                    </a:cubicBezTo>
                    <a:cubicBezTo>
                      <a:pt x="54906" y="31323"/>
                      <a:pt x="25730" y="62241"/>
                      <a:pt x="23989" y="110577"/>
                    </a:cubicBezTo>
                    <a:cubicBezTo>
                      <a:pt x="23553" y="127996"/>
                      <a:pt x="7876" y="275617"/>
                      <a:pt x="8747" y="312195"/>
                    </a:cubicBezTo>
                    <a:cubicBezTo>
                      <a:pt x="8747"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0" y="569552"/>
                      <a:pt x="49681" y="584794"/>
                    </a:cubicBezTo>
                    <a:cubicBezTo>
                      <a:pt x="67970" y="604389"/>
                      <a:pt x="97581" y="606567"/>
                      <a:pt x="108468" y="584358"/>
                    </a:cubicBezTo>
                    <a:cubicBezTo>
                      <a:pt x="107161" y="582181"/>
                      <a:pt x="126322" y="401465"/>
                      <a:pt x="128934" y="401029"/>
                    </a:cubicBezTo>
                    <a:cubicBezTo>
                      <a:pt x="187721" y="358354"/>
                      <a:pt x="173351" y="394062"/>
                      <a:pt x="180754" y="298696"/>
                    </a:cubicBezTo>
                    <a:cubicBezTo>
                      <a:pt x="187286" y="252102"/>
                      <a:pt x="177271" y="204201"/>
                      <a:pt x="222994" y="171977"/>
                    </a:cubicBezTo>
                    <a:cubicBezTo>
                      <a:pt x="229961" y="167187"/>
                      <a:pt x="236058" y="160220"/>
                      <a:pt x="241719" y="154123"/>
                    </a:cubicBezTo>
                    <a:cubicBezTo>
                      <a:pt x="260008" y="133657"/>
                      <a:pt x="255218" y="85756"/>
                      <a:pt x="233009" y="70515"/>
                    </a:cubicBezTo>
                    <a:close/>
                  </a:path>
                </a:pathLst>
              </a:custGeom>
              <a:grpFill/>
              <a:ln w="435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033FB44-E4C0-4051-BEC5-ECDBDCDB615A}"/>
                  </a:ext>
                </a:extLst>
              </p:cNvPr>
              <p:cNvSpPr/>
              <p:nvPr/>
            </p:nvSpPr>
            <p:spPr>
              <a:xfrm>
                <a:off x="3768150" y="5618884"/>
                <a:ext cx="25256" cy="191166"/>
              </a:xfrm>
              <a:custGeom>
                <a:avLst/>
                <a:gdLst>
                  <a:gd name="connsiteX0" fmla="*/ 0 w 25256"/>
                  <a:gd name="connsiteY0" fmla="*/ 191167 h 191166"/>
                  <a:gd name="connsiteX1" fmla="*/ 17854 w 25256"/>
                  <a:gd name="connsiteY1" fmla="*/ 23079 h 191166"/>
                  <a:gd name="connsiteX2" fmla="*/ 25257 w 25256"/>
                  <a:gd name="connsiteY2" fmla="*/ 0 h 191166"/>
                  <a:gd name="connsiteX3" fmla="*/ 6532 w 25256"/>
                  <a:gd name="connsiteY3" fmla="*/ 165039 h 191166"/>
                  <a:gd name="connsiteX4" fmla="*/ 0 w 25256"/>
                  <a:gd name="connsiteY4" fmla="*/ 191167 h 19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6">
                    <a:moveTo>
                      <a:pt x="0" y="191167"/>
                    </a:moveTo>
                    <a:cubicBezTo>
                      <a:pt x="5661" y="135863"/>
                      <a:pt x="12193" y="78383"/>
                      <a:pt x="17854" y="23079"/>
                    </a:cubicBezTo>
                    <a:cubicBezTo>
                      <a:pt x="18725" y="13935"/>
                      <a:pt x="18725" y="2177"/>
                      <a:pt x="25257" y="0"/>
                    </a:cubicBezTo>
                    <a:cubicBezTo>
                      <a:pt x="17418" y="78383"/>
                      <a:pt x="13935" y="110171"/>
                      <a:pt x="6532" y="165039"/>
                    </a:cubicBezTo>
                    <a:cubicBezTo>
                      <a:pt x="5661" y="174184"/>
                      <a:pt x="8274" y="184200"/>
                      <a:pt x="0" y="191167"/>
                    </a:cubicBezTo>
                    <a:close/>
                  </a:path>
                </a:pathLst>
              </a:custGeom>
              <a:grpFill/>
              <a:ln w="435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FCA8B41-9697-47A5-9517-41DF9C16572F}"/>
                  </a:ext>
                </a:extLst>
              </p:cNvPr>
              <p:cNvSpPr/>
              <p:nvPr/>
            </p:nvSpPr>
            <p:spPr>
              <a:xfrm>
                <a:off x="3922265" y="5392910"/>
                <a:ext cx="252969" cy="600259"/>
              </a:xfrm>
              <a:custGeom>
                <a:avLst/>
                <a:gdLst>
                  <a:gd name="connsiteX0" fmla="*/ 233009 w 252969"/>
                  <a:gd name="connsiteY0" fmla="*/ 70515 h 600259"/>
                  <a:gd name="connsiteX1" fmla="*/ 134595 w 252969"/>
                  <a:gd name="connsiteY1" fmla="*/ 7373 h 600259"/>
                  <a:gd name="connsiteX2" fmla="*/ 91485 w 252969"/>
                  <a:gd name="connsiteY2" fmla="*/ 6067 h 600259"/>
                  <a:gd name="connsiteX3" fmla="*/ 23988 w 252969"/>
                  <a:gd name="connsiteY3" fmla="*/ 110577 h 600259"/>
                  <a:gd name="connsiteX4" fmla="*/ 8747 w 252969"/>
                  <a:gd name="connsiteY4" fmla="*/ 312195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3 h 600259"/>
                  <a:gd name="connsiteX10" fmla="*/ 108468 w 252969"/>
                  <a:gd name="connsiteY10" fmla="*/ 584358 h 600259"/>
                  <a:gd name="connsiteX11" fmla="*/ 128935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7"/>
                      <a:pt x="167255" y="28275"/>
                      <a:pt x="134595" y="7373"/>
                    </a:cubicBezTo>
                    <a:cubicBezTo>
                      <a:pt x="120661" y="-1772"/>
                      <a:pt x="104113" y="-2642"/>
                      <a:pt x="91485" y="6067"/>
                    </a:cubicBezTo>
                    <a:cubicBezTo>
                      <a:pt x="54906" y="31324"/>
                      <a:pt x="25730" y="62241"/>
                      <a:pt x="23988"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3"/>
                    </a:cubicBezTo>
                    <a:cubicBezTo>
                      <a:pt x="67970" y="604389"/>
                      <a:pt x="97581" y="606566"/>
                      <a:pt x="108468" y="584358"/>
                    </a:cubicBezTo>
                    <a:cubicBezTo>
                      <a:pt x="107162" y="582181"/>
                      <a:pt x="126322" y="401465"/>
                      <a:pt x="128935" y="401029"/>
                    </a:cubicBezTo>
                    <a:cubicBezTo>
                      <a:pt x="187722" y="358354"/>
                      <a:pt x="173352" y="394062"/>
                      <a:pt x="180754" y="298696"/>
                    </a:cubicBezTo>
                    <a:cubicBezTo>
                      <a:pt x="187286" y="252102"/>
                      <a:pt x="177271" y="204201"/>
                      <a:pt x="222994" y="171977"/>
                    </a:cubicBezTo>
                    <a:cubicBezTo>
                      <a:pt x="229961" y="167187"/>
                      <a:pt x="236058" y="160220"/>
                      <a:pt x="241719" y="154123"/>
                    </a:cubicBezTo>
                    <a:cubicBezTo>
                      <a:pt x="260008" y="133221"/>
                      <a:pt x="255218" y="85320"/>
                      <a:pt x="233009" y="70515"/>
                    </a:cubicBezTo>
                    <a:close/>
                  </a:path>
                </a:pathLst>
              </a:custGeom>
              <a:grpFill/>
              <a:ln w="435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7399302-1126-4D4F-B6C6-10DBF0FD3E42}"/>
                  </a:ext>
                </a:extLst>
              </p:cNvPr>
              <p:cNvSpPr/>
              <p:nvPr/>
            </p:nvSpPr>
            <p:spPr>
              <a:xfrm>
                <a:off x="4025507" y="5793504"/>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6097" y="173749"/>
                      <a:pt x="8274" y="183764"/>
                      <a:pt x="0" y="191167"/>
                    </a:cubicBezTo>
                    <a:close/>
                  </a:path>
                </a:pathLst>
              </a:custGeom>
              <a:grpFill/>
              <a:ln w="4352"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26F9A88-8CC4-4F4D-91B7-F0A73CC69606}"/>
                  </a:ext>
                </a:extLst>
              </p:cNvPr>
              <p:cNvSpPr/>
              <p:nvPr/>
            </p:nvSpPr>
            <p:spPr>
              <a:xfrm>
                <a:off x="4179622" y="5567094"/>
                <a:ext cx="253102" cy="600259"/>
              </a:xfrm>
              <a:custGeom>
                <a:avLst/>
                <a:gdLst>
                  <a:gd name="connsiteX0" fmla="*/ 233010 w 253102"/>
                  <a:gd name="connsiteY0" fmla="*/ 70515 h 600259"/>
                  <a:gd name="connsiteX1" fmla="*/ 134595 w 253102"/>
                  <a:gd name="connsiteY1" fmla="*/ 7373 h 600259"/>
                  <a:gd name="connsiteX2" fmla="*/ 91485 w 253102"/>
                  <a:gd name="connsiteY2" fmla="*/ 6067 h 600259"/>
                  <a:gd name="connsiteX3" fmla="*/ 23989 w 253102"/>
                  <a:gd name="connsiteY3" fmla="*/ 110577 h 600259"/>
                  <a:gd name="connsiteX4" fmla="*/ 8748 w 253102"/>
                  <a:gd name="connsiteY4" fmla="*/ 312195 h 600259"/>
                  <a:gd name="connsiteX5" fmla="*/ 18763 w 253102"/>
                  <a:gd name="connsiteY5" fmla="*/ 341807 h 600259"/>
                  <a:gd name="connsiteX6" fmla="*/ 1780 w 253102"/>
                  <a:gd name="connsiteY6" fmla="*/ 517297 h 600259"/>
                  <a:gd name="connsiteX7" fmla="*/ 3522 w 253102"/>
                  <a:gd name="connsiteY7" fmla="*/ 542554 h 600259"/>
                  <a:gd name="connsiteX8" fmla="*/ 3522 w 253102"/>
                  <a:gd name="connsiteY8" fmla="*/ 542554 h 600259"/>
                  <a:gd name="connsiteX9" fmla="*/ 49681 w 253102"/>
                  <a:gd name="connsiteY9" fmla="*/ 584793 h 600259"/>
                  <a:gd name="connsiteX10" fmla="*/ 108468 w 253102"/>
                  <a:gd name="connsiteY10" fmla="*/ 584358 h 600259"/>
                  <a:gd name="connsiteX11" fmla="*/ 128934 w 253102"/>
                  <a:gd name="connsiteY11" fmla="*/ 401029 h 600259"/>
                  <a:gd name="connsiteX12" fmla="*/ 180754 w 253102"/>
                  <a:gd name="connsiteY12" fmla="*/ 298696 h 600259"/>
                  <a:gd name="connsiteX13" fmla="*/ 222994 w 253102"/>
                  <a:gd name="connsiteY13" fmla="*/ 171977 h 600259"/>
                  <a:gd name="connsiteX14" fmla="*/ 241719 w 253102"/>
                  <a:gd name="connsiteY14" fmla="*/ 154123 h 600259"/>
                  <a:gd name="connsiteX15" fmla="*/ 233010 w 253102"/>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102" h="600259">
                    <a:moveTo>
                      <a:pt x="233010" y="70515"/>
                    </a:moveTo>
                    <a:cubicBezTo>
                      <a:pt x="200350" y="49177"/>
                      <a:pt x="167255" y="28275"/>
                      <a:pt x="134595" y="7373"/>
                    </a:cubicBezTo>
                    <a:cubicBezTo>
                      <a:pt x="120661" y="-1772"/>
                      <a:pt x="104113" y="-2642"/>
                      <a:pt x="91485" y="6067"/>
                    </a:cubicBezTo>
                    <a:cubicBezTo>
                      <a:pt x="54906" y="31324"/>
                      <a:pt x="25730" y="62241"/>
                      <a:pt x="23989" y="110577"/>
                    </a:cubicBezTo>
                    <a:cubicBezTo>
                      <a:pt x="23553" y="127996"/>
                      <a:pt x="7877" y="275617"/>
                      <a:pt x="8748" y="312195"/>
                    </a:cubicBezTo>
                    <a:cubicBezTo>
                      <a:pt x="8748"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0" y="569552"/>
                      <a:pt x="49681" y="584793"/>
                    </a:cubicBezTo>
                    <a:cubicBezTo>
                      <a:pt x="67970" y="604389"/>
                      <a:pt x="97581" y="606566"/>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657"/>
                      <a:pt x="255654" y="85756"/>
                      <a:pt x="233010" y="70515"/>
                    </a:cubicBezTo>
                    <a:close/>
                  </a:path>
                </a:pathLst>
              </a:custGeom>
              <a:grpFill/>
              <a:ln w="4352"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B589BEB-3C33-431F-A06D-9DEF3F26E277}"/>
                  </a:ext>
                </a:extLst>
              </p:cNvPr>
              <p:cNvSpPr/>
              <p:nvPr/>
            </p:nvSpPr>
            <p:spPr>
              <a:xfrm>
                <a:off x="4283300" y="5967688"/>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4184"/>
                      <a:pt x="7838" y="184200"/>
                      <a:pt x="0" y="191167"/>
                    </a:cubicBezTo>
                    <a:close/>
                  </a:path>
                </a:pathLst>
              </a:custGeom>
              <a:grpFill/>
              <a:ln w="4352"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2EF831F-455B-4784-874F-3EA78FA3404A}"/>
                  </a:ext>
                </a:extLst>
              </p:cNvPr>
              <p:cNvSpPr/>
              <p:nvPr/>
            </p:nvSpPr>
            <p:spPr>
              <a:xfrm>
                <a:off x="1798128" y="1783904"/>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431" y="86538"/>
                      <a:pt x="62271" y="71297"/>
                      <a:pt x="0" y="29493"/>
                    </a:cubicBezTo>
                    <a:cubicBezTo>
                      <a:pt x="26563" y="4672"/>
                      <a:pt x="33095" y="-10134"/>
                      <a:pt x="61400" y="8155"/>
                    </a:cubicBezTo>
                    <a:cubicBezTo>
                      <a:pt x="82737" y="21655"/>
                      <a:pt x="124977" y="49960"/>
                      <a:pt x="146315" y="63894"/>
                    </a:cubicBezTo>
                    <a:cubicBezTo>
                      <a:pt x="178539" y="84796"/>
                      <a:pt x="171571" y="95247"/>
                      <a:pt x="154588" y="131391"/>
                    </a:cubicBezTo>
                    <a:close/>
                  </a:path>
                </a:pathLst>
              </a:custGeom>
              <a:grpFill/>
              <a:ln w="4352"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EA98DE3-EC67-4B0E-ADE2-E3C213ED660D}"/>
                  </a:ext>
                </a:extLst>
              </p:cNvPr>
              <p:cNvSpPr/>
              <p:nvPr/>
            </p:nvSpPr>
            <p:spPr>
              <a:xfrm>
                <a:off x="2058098" y="1959830"/>
                <a:ext cx="168689" cy="131390"/>
              </a:xfrm>
              <a:custGeom>
                <a:avLst/>
                <a:gdLst>
                  <a:gd name="connsiteX0" fmla="*/ 154153 w 168689"/>
                  <a:gd name="connsiteY0" fmla="*/ 131391 h 131390"/>
                  <a:gd name="connsiteX1" fmla="*/ 0 w 168689"/>
                  <a:gd name="connsiteY1" fmla="*/ 29493 h 131390"/>
                  <a:gd name="connsiteX2" fmla="*/ 61400 w 168689"/>
                  <a:gd name="connsiteY2" fmla="*/ 8155 h 131390"/>
                  <a:gd name="connsiteX3" fmla="*/ 146315 w 168689"/>
                  <a:gd name="connsiteY3" fmla="*/ 63894 h 131390"/>
                  <a:gd name="connsiteX4" fmla="*/ 154153 w 168689"/>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689" h="131390">
                    <a:moveTo>
                      <a:pt x="154153" y="131391"/>
                    </a:moveTo>
                    <a:cubicBezTo>
                      <a:pt x="81431" y="86538"/>
                      <a:pt x="62271" y="71297"/>
                      <a:pt x="0" y="29493"/>
                    </a:cubicBezTo>
                    <a:cubicBezTo>
                      <a:pt x="26563" y="4672"/>
                      <a:pt x="33095" y="-10134"/>
                      <a:pt x="61400" y="8155"/>
                    </a:cubicBezTo>
                    <a:cubicBezTo>
                      <a:pt x="82737" y="21655"/>
                      <a:pt x="124977" y="49960"/>
                      <a:pt x="146315" y="63894"/>
                    </a:cubicBezTo>
                    <a:cubicBezTo>
                      <a:pt x="178103" y="84361"/>
                      <a:pt x="171571" y="95247"/>
                      <a:pt x="154153" y="131391"/>
                    </a:cubicBezTo>
                    <a:close/>
                  </a:path>
                </a:pathLst>
              </a:custGeom>
              <a:grpFill/>
              <a:ln w="4352"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66FD491-6064-4C27-BF36-FBEDEBAB1A04}"/>
                  </a:ext>
                </a:extLst>
              </p:cNvPr>
              <p:cNvSpPr/>
              <p:nvPr/>
            </p:nvSpPr>
            <p:spPr>
              <a:xfrm>
                <a:off x="2317632" y="2135756"/>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361"/>
                      <a:pt x="171571" y="95247"/>
                      <a:pt x="154588" y="131391"/>
                    </a:cubicBezTo>
                    <a:close/>
                  </a:path>
                </a:pathLst>
              </a:custGeom>
              <a:grpFill/>
              <a:ln w="4352"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42295E1-1D23-4681-AB02-43134B565EC9}"/>
                  </a:ext>
                </a:extLst>
              </p:cNvPr>
              <p:cNvSpPr/>
              <p:nvPr/>
            </p:nvSpPr>
            <p:spPr>
              <a:xfrm>
                <a:off x="2577167" y="2311682"/>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6" y="86538"/>
                      <a:pt x="62271" y="71297"/>
                      <a:pt x="0" y="29493"/>
                    </a:cubicBezTo>
                    <a:cubicBezTo>
                      <a:pt x="26563" y="4672"/>
                      <a:pt x="33095" y="-10134"/>
                      <a:pt x="61400" y="8155"/>
                    </a:cubicBezTo>
                    <a:cubicBezTo>
                      <a:pt x="82737" y="21655"/>
                      <a:pt x="124977" y="49959"/>
                      <a:pt x="146315" y="63894"/>
                    </a:cubicBezTo>
                    <a:cubicBezTo>
                      <a:pt x="178539" y="84361"/>
                      <a:pt x="172007" y="95247"/>
                      <a:pt x="154588" y="131391"/>
                    </a:cubicBezTo>
                    <a:close/>
                  </a:path>
                </a:pathLst>
              </a:custGeom>
              <a:grpFill/>
              <a:ln w="4352"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0A1CABF-325E-424A-ADE4-B9499C8B7D3E}"/>
                  </a:ext>
                </a:extLst>
              </p:cNvPr>
              <p:cNvSpPr/>
              <p:nvPr/>
            </p:nvSpPr>
            <p:spPr>
              <a:xfrm>
                <a:off x="2837136" y="2487608"/>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361"/>
                      <a:pt x="171571" y="94812"/>
                      <a:pt x="154588" y="131391"/>
                    </a:cubicBezTo>
                    <a:close/>
                  </a:path>
                </a:pathLst>
              </a:custGeom>
              <a:grpFill/>
              <a:ln w="4352"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191D17-2A0E-486E-838A-A9B1B36396B5}"/>
                  </a:ext>
                </a:extLst>
              </p:cNvPr>
              <p:cNvSpPr/>
              <p:nvPr/>
            </p:nvSpPr>
            <p:spPr>
              <a:xfrm>
                <a:off x="3096671" y="2663534"/>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361"/>
                      <a:pt x="172007" y="94812"/>
                      <a:pt x="154588" y="131391"/>
                    </a:cubicBezTo>
                    <a:close/>
                  </a:path>
                </a:pathLst>
              </a:custGeom>
              <a:grpFill/>
              <a:ln w="4352"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A94E642-DB42-486A-9D4E-B3727176DFFF}"/>
                  </a:ext>
                </a:extLst>
              </p:cNvPr>
              <p:cNvSpPr/>
              <p:nvPr/>
            </p:nvSpPr>
            <p:spPr>
              <a:xfrm>
                <a:off x="3616610" y="3015386"/>
                <a:ext cx="168746" cy="131390"/>
              </a:xfrm>
              <a:custGeom>
                <a:avLst/>
                <a:gdLst>
                  <a:gd name="connsiteX0" fmla="*/ 154588 w 168746"/>
                  <a:gd name="connsiteY0" fmla="*/ 131391 h 131390"/>
                  <a:gd name="connsiteX1" fmla="*/ 0 w 168746"/>
                  <a:gd name="connsiteY1" fmla="*/ 29493 h 131390"/>
                  <a:gd name="connsiteX2" fmla="*/ 61400 w 168746"/>
                  <a:gd name="connsiteY2" fmla="*/ 8155 h 131390"/>
                  <a:gd name="connsiteX3" fmla="*/ 146315 w 168746"/>
                  <a:gd name="connsiteY3" fmla="*/ 63894 h 131390"/>
                  <a:gd name="connsiteX4" fmla="*/ 154588 w 168746"/>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746"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103" y="84361"/>
                      <a:pt x="171571" y="94812"/>
                      <a:pt x="154588" y="131391"/>
                    </a:cubicBezTo>
                    <a:close/>
                  </a:path>
                </a:pathLst>
              </a:custGeom>
              <a:grpFill/>
              <a:ln w="4352"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828EB2B-B737-458C-8139-91AAF0CD36F7}"/>
                  </a:ext>
                </a:extLst>
              </p:cNvPr>
              <p:cNvSpPr/>
              <p:nvPr/>
            </p:nvSpPr>
            <p:spPr>
              <a:xfrm>
                <a:off x="3356640" y="2839460"/>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361"/>
                      <a:pt x="171571" y="94812"/>
                      <a:pt x="154588" y="131391"/>
                    </a:cubicBezTo>
                    <a:close/>
                  </a:path>
                </a:pathLst>
              </a:custGeom>
              <a:grpFill/>
              <a:ln w="4352"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C27230E-17E4-4AA9-882C-20588462332D}"/>
                  </a:ext>
                </a:extLst>
              </p:cNvPr>
              <p:cNvSpPr/>
              <p:nvPr/>
            </p:nvSpPr>
            <p:spPr>
              <a:xfrm>
                <a:off x="3876144" y="3190876"/>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59"/>
                      <a:pt x="146315" y="63894"/>
                    </a:cubicBezTo>
                    <a:cubicBezTo>
                      <a:pt x="178539" y="84796"/>
                      <a:pt x="171571" y="95247"/>
                      <a:pt x="154588" y="131391"/>
                    </a:cubicBezTo>
                    <a:close/>
                  </a:path>
                </a:pathLst>
              </a:custGeom>
              <a:grpFill/>
              <a:ln w="4352"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0A7247E-2547-4C45-AE0F-D381DD06DE32}"/>
                  </a:ext>
                </a:extLst>
              </p:cNvPr>
              <p:cNvSpPr/>
              <p:nvPr/>
            </p:nvSpPr>
            <p:spPr>
              <a:xfrm>
                <a:off x="4136114" y="3366802"/>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796"/>
                      <a:pt x="171571" y="95247"/>
                      <a:pt x="154588" y="131391"/>
                    </a:cubicBezTo>
                    <a:close/>
                  </a:path>
                </a:pathLst>
              </a:custGeom>
              <a:grpFill/>
              <a:ln w="4352"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CC7BD7E-7C97-4BE5-9CD5-8FB395D65A55}"/>
                  </a:ext>
                </a:extLst>
              </p:cNvPr>
              <p:cNvSpPr/>
              <p:nvPr/>
            </p:nvSpPr>
            <p:spPr>
              <a:xfrm>
                <a:off x="4395648" y="3542728"/>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796"/>
                      <a:pt x="172007" y="95247"/>
                      <a:pt x="154588" y="131391"/>
                    </a:cubicBezTo>
                    <a:close/>
                  </a:path>
                </a:pathLst>
              </a:custGeom>
              <a:grpFill/>
              <a:ln w="4352"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46CFC80D-3C4C-4AC4-A8C7-EF98A72DBDAB}"/>
                  </a:ext>
                </a:extLst>
              </p:cNvPr>
              <p:cNvSpPr/>
              <p:nvPr/>
            </p:nvSpPr>
            <p:spPr>
              <a:xfrm>
                <a:off x="4655618" y="3718654"/>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796"/>
                      <a:pt x="171571" y="95247"/>
                      <a:pt x="154588" y="131391"/>
                    </a:cubicBezTo>
                    <a:close/>
                  </a:path>
                </a:pathLst>
              </a:custGeom>
              <a:grpFill/>
              <a:ln w="435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966CC9A-BA2E-4F86-B666-C8C79E66C803}"/>
                  </a:ext>
                </a:extLst>
              </p:cNvPr>
              <p:cNvSpPr/>
              <p:nvPr/>
            </p:nvSpPr>
            <p:spPr>
              <a:xfrm>
                <a:off x="4915152" y="3894580"/>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7" y="86538"/>
                      <a:pt x="62271" y="71297"/>
                      <a:pt x="0" y="29493"/>
                    </a:cubicBezTo>
                    <a:cubicBezTo>
                      <a:pt x="26563" y="4672"/>
                      <a:pt x="33095" y="-10134"/>
                      <a:pt x="61400" y="8155"/>
                    </a:cubicBezTo>
                    <a:cubicBezTo>
                      <a:pt x="82737" y="21655"/>
                      <a:pt x="124977" y="49960"/>
                      <a:pt x="146315" y="63894"/>
                    </a:cubicBezTo>
                    <a:cubicBezTo>
                      <a:pt x="178539" y="84361"/>
                      <a:pt x="172007" y="95247"/>
                      <a:pt x="154588" y="131391"/>
                    </a:cubicBezTo>
                    <a:close/>
                  </a:path>
                </a:pathLst>
              </a:custGeom>
              <a:grpFill/>
              <a:ln w="4352"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D195C9A-5312-46FD-971E-73D405F52E63}"/>
                  </a:ext>
                </a:extLst>
              </p:cNvPr>
              <p:cNvSpPr/>
              <p:nvPr/>
            </p:nvSpPr>
            <p:spPr>
              <a:xfrm>
                <a:off x="5175122" y="4070506"/>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0" y="71297"/>
                      <a:pt x="0" y="29493"/>
                    </a:cubicBezTo>
                    <a:cubicBezTo>
                      <a:pt x="26563" y="4672"/>
                      <a:pt x="33095" y="-10134"/>
                      <a:pt x="61400" y="8155"/>
                    </a:cubicBezTo>
                    <a:cubicBezTo>
                      <a:pt x="82737" y="21655"/>
                      <a:pt x="124977" y="49959"/>
                      <a:pt x="146315" y="63894"/>
                    </a:cubicBezTo>
                    <a:cubicBezTo>
                      <a:pt x="178539" y="84361"/>
                      <a:pt x="171571" y="95247"/>
                      <a:pt x="154588" y="131391"/>
                    </a:cubicBezTo>
                    <a:close/>
                  </a:path>
                </a:pathLst>
              </a:custGeom>
              <a:grpFill/>
              <a:ln w="4352"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229CA8B-2435-45C6-98AA-4AE468EA9F87}"/>
                  </a:ext>
                </a:extLst>
              </p:cNvPr>
              <p:cNvSpPr/>
              <p:nvPr/>
            </p:nvSpPr>
            <p:spPr>
              <a:xfrm>
                <a:off x="5434657" y="4246432"/>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6" y="86538"/>
                      <a:pt x="62270" y="71297"/>
                      <a:pt x="0" y="29493"/>
                    </a:cubicBezTo>
                    <a:cubicBezTo>
                      <a:pt x="26563" y="4672"/>
                      <a:pt x="33095" y="-10134"/>
                      <a:pt x="61400" y="8155"/>
                    </a:cubicBezTo>
                    <a:cubicBezTo>
                      <a:pt x="82737" y="21655"/>
                      <a:pt x="124977" y="49960"/>
                      <a:pt x="146315" y="63894"/>
                    </a:cubicBezTo>
                    <a:cubicBezTo>
                      <a:pt x="178539" y="84361"/>
                      <a:pt x="172007" y="95247"/>
                      <a:pt x="154588" y="131391"/>
                    </a:cubicBezTo>
                    <a:close/>
                  </a:path>
                </a:pathLst>
              </a:custGeom>
              <a:grpFill/>
              <a:ln w="435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F0CD37A-EC45-4439-A7F2-6805A8191B20}"/>
                  </a:ext>
                </a:extLst>
              </p:cNvPr>
              <p:cNvSpPr/>
              <p:nvPr/>
            </p:nvSpPr>
            <p:spPr>
              <a:xfrm>
                <a:off x="5694626" y="4422358"/>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7" y="86538"/>
                      <a:pt x="62271" y="71297"/>
                      <a:pt x="0" y="29493"/>
                    </a:cubicBezTo>
                    <a:cubicBezTo>
                      <a:pt x="26563" y="4672"/>
                      <a:pt x="33095" y="-10134"/>
                      <a:pt x="61400" y="8155"/>
                    </a:cubicBezTo>
                    <a:cubicBezTo>
                      <a:pt x="82737" y="21655"/>
                      <a:pt x="124977" y="49959"/>
                      <a:pt x="146315" y="63894"/>
                    </a:cubicBezTo>
                    <a:cubicBezTo>
                      <a:pt x="178539" y="84361"/>
                      <a:pt x="171571" y="95247"/>
                      <a:pt x="154588" y="131391"/>
                    </a:cubicBezTo>
                    <a:close/>
                  </a:path>
                </a:pathLst>
              </a:custGeom>
              <a:grpFill/>
              <a:ln w="4352"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73E395D-9BDA-4888-8DD1-5018B0FEB151}"/>
                  </a:ext>
                </a:extLst>
              </p:cNvPr>
              <p:cNvSpPr/>
              <p:nvPr/>
            </p:nvSpPr>
            <p:spPr>
              <a:xfrm>
                <a:off x="4436979" y="5741713"/>
                <a:ext cx="253287" cy="600259"/>
              </a:xfrm>
              <a:custGeom>
                <a:avLst/>
                <a:gdLst>
                  <a:gd name="connsiteX0" fmla="*/ 233009 w 253287"/>
                  <a:gd name="connsiteY0" fmla="*/ 70515 h 600259"/>
                  <a:gd name="connsiteX1" fmla="*/ 134596 w 253287"/>
                  <a:gd name="connsiteY1" fmla="*/ 7373 h 600259"/>
                  <a:gd name="connsiteX2" fmla="*/ 91485 w 253287"/>
                  <a:gd name="connsiteY2" fmla="*/ 6067 h 600259"/>
                  <a:gd name="connsiteX3" fmla="*/ 23989 w 253287"/>
                  <a:gd name="connsiteY3" fmla="*/ 110577 h 600259"/>
                  <a:gd name="connsiteX4" fmla="*/ 8747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4 h 600259"/>
                  <a:gd name="connsiteX10" fmla="*/ 108468 w 253287"/>
                  <a:gd name="connsiteY10" fmla="*/ 584358 h 600259"/>
                  <a:gd name="connsiteX11" fmla="*/ 128935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09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09" y="70515"/>
                    </a:moveTo>
                    <a:cubicBezTo>
                      <a:pt x="200350" y="49178"/>
                      <a:pt x="167255" y="28275"/>
                      <a:pt x="134596" y="7373"/>
                    </a:cubicBezTo>
                    <a:cubicBezTo>
                      <a:pt x="120661" y="-1771"/>
                      <a:pt x="104113" y="-2642"/>
                      <a:pt x="91485" y="6067"/>
                    </a:cubicBezTo>
                    <a:cubicBezTo>
                      <a:pt x="54906" y="31323"/>
                      <a:pt x="25730" y="62241"/>
                      <a:pt x="23989" y="110577"/>
                    </a:cubicBezTo>
                    <a:cubicBezTo>
                      <a:pt x="23553" y="127996"/>
                      <a:pt x="7876" y="275617"/>
                      <a:pt x="8747" y="312195"/>
                    </a:cubicBezTo>
                    <a:cubicBezTo>
                      <a:pt x="8747"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2" y="582181"/>
                      <a:pt x="126322" y="401465"/>
                      <a:pt x="128935"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221"/>
                      <a:pt x="255653" y="85321"/>
                      <a:pt x="233009" y="70515"/>
                    </a:cubicBezTo>
                    <a:close/>
                  </a:path>
                </a:pathLst>
              </a:custGeom>
              <a:grpFill/>
              <a:ln w="435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F5BE3A12-093E-4428-900C-772BABFBBF26}"/>
                  </a:ext>
                </a:extLst>
              </p:cNvPr>
              <p:cNvSpPr/>
              <p:nvPr/>
            </p:nvSpPr>
            <p:spPr>
              <a:xfrm>
                <a:off x="4540657" y="6142307"/>
                <a:ext cx="25256" cy="191167"/>
              </a:xfrm>
              <a:custGeom>
                <a:avLst/>
                <a:gdLst>
                  <a:gd name="connsiteX0" fmla="*/ 0 w 25256"/>
                  <a:gd name="connsiteY0" fmla="*/ 191167 h 191167"/>
                  <a:gd name="connsiteX1" fmla="*/ 17854 w 25256"/>
                  <a:gd name="connsiteY1" fmla="*/ 23080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80"/>
                    </a:cubicBezTo>
                    <a:cubicBezTo>
                      <a:pt x="18725" y="13935"/>
                      <a:pt x="18725" y="2177"/>
                      <a:pt x="25257" y="0"/>
                    </a:cubicBezTo>
                    <a:cubicBezTo>
                      <a:pt x="17418" y="78383"/>
                      <a:pt x="13935" y="110172"/>
                      <a:pt x="6532" y="165040"/>
                    </a:cubicBezTo>
                    <a:cubicBezTo>
                      <a:pt x="5661" y="173749"/>
                      <a:pt x="7838" y="183765"/>
                      <a:pt x="0" y="191167"/>
                    </a:cubicBezTo>
                    <a:close/>
                  </a:path>
                </a:pathLst>
              </a:custGeom>
              <a:grpFill/>
              <a:ln w="4352" cap="flat">
                <a:noFill/>
                <a:prstDash val="solid"/>
                <a:miter/>
              </a:ln>
            </p:spPr>
            <p:txBody>
              <a:bodyPr rtlCol="0" anchor="ctr"/>
              <a:lstStyle/>
              <a:p>
                <a:endParaRPr lang="en-US"/>
              </a:p>
            </p:txBody>
          </p:sp>
        </p:grpSp>
      </p:grpSp>
      <p:sp>
        <p:nvSpPr>
          <p:cNvPr id="61" name="TextBox 60">
            <a:extLst>
              <a:ext uri="{FF2B5EF4-FFF2-40B4-BE49-F238E27FC236}">
                <a16:creationId xmlns:a16="http://schemas.microsoft.com/office/drawing/2014/main" id="{75F1106F-D910-4016-9FB6-2DA9FA7E36A1}"/>
              </a:ext>
            </a:extLst>
          </p:cNvPr>
          <p:cNvSpPr txBox="1"/>
          <p:nvPr/>
        </p:nvSpPr>
        <p:spPr>
          <a:xfrm>
            <a:off x="3370955" y="1303504"/>
            <a:ext cx="6873984" cy="1938992"/>
          </a:xfrm>
          <a:prstGeom prst="rect">
            <a:avLst/>
          </a:prstGeom>
          <a:noFill/>
        </p:spPr>
        <p:txBody>
          <a:bodyPr wrap="square" rtlCol="0">
            <a:spAutoFit/>
          </a:bodyPr>
          <a:lstStyle/>
          <a:p>
            <a:pPr marL="342900" indent="-342900">
              <a:buFont typeface="Arial" panose="020B0604020202020204" pitchFamily="34" charset="0"/>
              <a:buChar char="•"/>
            </a:pPr>
            <a:r>
              <a:rPr lang="vi-VN" sz="2000" b="0" i="0">
                <a:solidFill>
                  <a:srgbClr val="100202"/>
                </a:solidFill>
                <a:effectLst/>
                <a:latin typeface="Times New Roman" panose="02020603050405020304" pitchFamily="18" charset="0"/>
                <a:cs typeface="Times New Roman" panose="02020603050405020304" pitchFamily="18" charset="0"/>
              </a:rPr>
              <a:t> Dual-</a:t>
            </a:r>
            <a:r>
              <a:rPr lang="en-US" sz="2000" b="0" i="0">
                <a:solidFill>
                  <a:srgbClr val="100202"/>
                </a:solidFill>
                <a:effectLst/>
                <a:latin typeface="Times New Roman" panose="02020603050405020304" pitchFamily="18" charset="0"/>
                <a:cs typeface="Times New Roman" panose="02020603050405020304" pitchFamily="18" charset="0"/>
              </a:rPr>
              <a:t>P</a:t>
            </a:r>
            <a:r>
              <a:rPr lang="vi-VN" sz="2000" b="0" i="0">
                <a:solidFill>
                  <a:srgbClr val="100202"/>
                </a:solidFill>
                <a:effectLst/>
                <a:latin typeface="Times New Roman" panose="02020603050405020304" pitchFamily="18" charset="0"/>
                <a:cs typeface="Times New Roman" panose="02020603050405020304" pitchFamily="18" charset="0"/>
              </a:rPr>
              <a:t>ort </a:t>
            </a:r>
            <a:r>
              <a:rPr lang="vi-VN" sz="2000" b="0" i="0" dirty="0">
                <a:solidFill>
                  <a:srgbClr val="100202"/>
                </a:solidFill>
                <a:effectLst/>
                <a:latin typeface="Times New Roman" panose="02020603050405020304" pitchFamily="18" charset="0"/>
                <a:cs typeface="Times New Roman" panose="02020603050405020304" pitchFamily="18" charset="0"/>
              </a:rPr>
              <a:t>RAM là RAM có hai kênh đọc ghi riêng biệt tương ứng hai kênh địa chỉ, các kênh đọc ghi này có thể dùng chung xung nhịp đồng bộ cũng có thể không dung </a:t>
            </a:r>
            <a:r>
              <a:rPr lang="vi-VN" sz="2000" b="0" i="0">
                <a:solidFill>
                  <a:srgbClr val="100202"/>
                </a:solidFill>
                <a:effectLst/>
                <a:latin typeface="Times New Roman" panose="02020603050405020304" pitchFamily="18" charset="0"/>
                <a:cs typeface="Times New Roman" panose="02020603050405020304" pitchFamily="18" charset="0"/>
              </a:rPr>
              <a:t>chung.</a:t>
            </a:r>
            <a:endParaRPr lang="en-US" sz="2000" b="0" i="0">
              <a:solidFill>
                <a:srgbClr val="100202"/>
              </a:solidFill>
              <a:effectLst/>
              <a:latin typeface="Times New Roman" panose="02020603050405020304" pitchFamily="18" charset="0"/>
              <a:cs typeface="Times New Roman" panose="02020603050405020304" pitchFamily="18" charset="0"/>
            </a:endParaRPr>
          </a:p>
          <a:p>
            <a:r>
              <a:rPr lang="vi-VN" sz="2000" b="0" i="0">
                <a:solidFill>
                  <a:srgbClr val="100202"/>
                </a:solidFill>
                <a:effectLst/>
                <a:latin typeface="Times New Roman" panose="02020603050405020304" pitchFamily="18" charset="0"/>
                <a:cs typeface="Times New Roman" panose="02020603050405020304" pitchFamily="18" charset="0"/>
              </a:rPr>
              <a:t> </a:t>
            </a:r>
            <a:endParaRPr lang="en-US" sz="2000" b="0" i="0">
              <a:solidFill>
                <a:srgbClr val="100202"/>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0" i="0">
                <a:solidFill>
                  <a:srgbClr val="100202"/>
                </a:solidFill>
                <a:effectLst/>
                <a:latin typeface="Times New Roman" panose="02020603050405020304" pitchFamily="18" charset="0"/>
                <a:cs typeface="Times New Roman" panose="02020603050405020304" pitchFamily="18" charset="0"/>
              </a:rPr>
              <a:t>Đối với Dual-</a:t>
            </a:r>
            <a:r>
              <a:rPr lang="en-US" sz="2000" b="0" i="0">
                <a:solidFill>
                  <a:srgbClr val="100202"/>
                </a:solidFill>
                <a:effectLst/>
                <a:latin typeface="Times New Roman" panose="02020603050405020304" pitchFamily="18" charset="0"/>
                <a:cs typeface="Times New Roman" panose="02020603050405020304" pitchFamily="18" charset="0"/>
              </a:rPr>
              <a:t>P</a:t>
            </a:r>
            <a:r>
              <a:rPr lang="vi-VN" sz="2000" b="0" i="0">
                <a:solidFill>
                  <a:srgbClr val="100202"/>
                </a:solidFill>
                <a:effectLst/>
                <a:latin typeface="Times New Roman" panose="02020603050405020304" pitchFamily="18" charset="0"/>
                <a:cs typeface="Times New Roman" panose="02020603050405020304" pitchFamily="18" charset="0"/>
              </a:rPr>
              <a:t>ort </a:t>
            </a:r>
            <a:r>
              <a:rPr lang="vi-VN" sz="2000" b="0" i="0" dirty="0">
                <a:solidFill>
                  <a:srgbClr val="100202"/>
                </a:solidFill>
                <a:effectLst/>
                <a:latin typeface="Times New Roman" panose="02020603050405020304" pitchFamily="18" charset="0"/>
                <a:cs typeface="Times New Roman" panose="02020603050405020304" pitchFamily="18" charset="0"/>
              </a:rPr>
              <a:t>RAM có thể đọc và ghi đồng thời trên hai kênh.</a:t>
            </a:r>
            <a:endParaRPr lang="en-US" sz="2000" dirty="0">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a16="http://schemas.microsoft.com/office/drawing/2014/main" id="{163D7F62-AB0D-4B1B-B262-09A6EBFD4194}"/>
              </a:ext>
            </a:extLst>
          </p:cNvPr>
          <p:cNvSpPr/>
          <p:nvPr/>
        </p:nvSpPr>
        <p:spPr>
          <a:xfrm>
            <a:off x="11816179" y="6573708"/>
            <a:ext cx="284085" cy="19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p>
        </p:txBody>
      </p:sp>
      <p:grpSp>
        <p:nvGrpSpPr>
          <p:cNvPr id="60" name="Group 59">
            <a:extLst>
              <a:ext uri="{FF2B5EF4-FFF2-40B4-BE49-F238E27FC236}">
                <a16:creationId xmlns:a16="http://schemas.microsoft.com/office/drawing/2014/main" id="{837022A3-5A72-40C5-83CD-6ECBABAE0104}"/>
              </a:ext>
            </a:extLst>
          </p:cNvPr>
          <p:cNvGrpSpPr/>
          <p:nvPr/>
        </p:nvGrpSpPr>
        <p:grpSpPr>
          <a:xfrm>
            <a:off x="5257369" y="3243667"/>
            <a:ext cx="6197449" cy="3368127"/>
            <a:chOff x="3187540" y="1718778"/>
            <a:chExt cx="5787680" cy="3103076"/>
          </a:xfrm>
        </p:grpSpPr>
        <p:sp>
          <p:nvSpPr>
            <p:cNvPr id="62" name="Rectangle 61">
              <a:extLst>
                <a:ext uri="{FF2B5EF4-FFF2-40B4-BE49-F238E27FC236}">
                  <a16:creationId xmlns:a16="http://schemas.microsoft.com/office/drawing/2014/main" id="{EA73E5BD-DD9B-4791-B314-A792AE24FA9C}"/>
                </a:ext>
              </a:extLst>
            </p:cNvPr>
            <p:cNvSpPr/>
            <p:nvPr/>
          </p:nvSpPr>
          <p:spPr>
            <a:xfrm>
              <a:off x="5218962" y="1718778"/>
              <a:ext cx="1526828" cy="3103076"/>
            </a:xfrm>
            <a:prstGeom prst="rect">
              <a:avLst/>
            </a:prstGeom>
            <a:ln/>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t>BRAM</a:t>
              </a:r>
            </a:p>
          </p:txBody>
        </p:sp>
        <p:cxnSp>
          <p:nvCxnSpPr>
            <p:cNvPr id="63" name="Straight Arrow Connector 62">
              <a:extLst>
                <a:ext uri="{FF2B5EF4-FFF2-40B4-BE49-F238E27FC236}">
                  <a16:creationId xmlns:a16="http://schemas.microsoft.com/office/drawing/2014/main" id="{7FB1750B-FBEB-45B1-AD80-7B1B702D45FE}"/>
                </a:ext>
              </a:extLst>
            </p:cNvPr>
            <p:cNvCxnSpPr/>
            <p:nvPr/>
          </p:nvCxnSpPr>
          <p:spPr>
            <a:xfrm>
              <a:off x="4436911" y="2206522"/>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17D42F68-2F2F-4899-B806-8DAE8DAF7D9C}"/>
                </a:ext>
              </a:extLst>
            </p:cNvPr>
            <p:cNvCxnSpPr/>
            <p:nvPr/>
          </p:nvCxnSpPr>
          <p:spPr>
            <a:xfrm>
              <a:off x="4436911" y="3291404"/>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TextBox 64">
              <a:extLst>
                <a:ext uri="{FF2B5EF4-FFF2-40B4-BE49-F238E27FC236}">
                  <a16:creationId xmlns:a16="http://schemas.microsoft.com/office/drawing/2014/main" id="{BF820B24-548E-45AC-8EDC-EFBCE0F0ED0A}"/>
                </a:ext>
              </a:extLst>
            </p:cNvPr>
            <p:cNvSpPr txBox="1"/>
            <p:nvPr/>
          </p:nvSpPr>
          <p:spPr>
            <a:xfrm>
              <a:off x="4509046" y="2948545"/>
              <a:ext cx="676717" cy="340268"/>
            </a:xfrm>
            <a:prstGeom prst="rect">
              <a:avLst/>
            </a:prstGeom>
            <a:noFill/>
          </p:spPr>
          <p:txBody>
            <a:bodyPr wrap="square" rtlCol="0">
              <a:spAutoFit/>
            </a:bodyPr>
            <a:lstStyle/>
            <a:p>
              <a:r>
                <a:rPr lang="en-US" b="1" dirty="0"/>
                <a:t>CLK</a:t>
              </a:r>
            </a:p>
          </p:txBody>
        </p:sp>
        <p:sp>
          <p:nvSpPr>
            <p:cNvPr id="66" name="TextBox 65">
              <a:extLst>
                <a:ext uri="{FF2B5EF4-FFF2-40B4-BE49-F238E27FC236}">
                  <a16:creationId xmlns:a16="http://schemas.microsoft.com/office/drawing/2014/main" id="{4FF73E21-33E1-4CC2-8EBF-09634F3E4721}"/>
                </a:ext>
              </a:extLst>
            </p:cNvPr>
            <p:cNvSpPr txBox="1"/>
            <p:nvPr/>
          </p:nvSpPr>
          <p:spPr>
            <a:xfrm>
              <a:off x="3187540" y="1917359"/>
              <a:ext cx="1586518" cy="311912"/>
            </a:xfrm>
            <a:prstGeom prst="rect">
              <a:avLst/>
            </a:prstGeom>
            <a:noFill/>
          </p:spPr>
          <p:txBody>
            <a:bodyPr wrap="square" rtlCol="0">
              <a:spAutoFit/>
            </a:bodyPr>
            <a:lstStyle/>
            <a:p>
              <a:r>
                <a:rPr lang="en-US" sz="1600" b="1" dirty="0" err="1"/>
                <a:t>Wirte_data</a:t>
              </a:r>
              <a:endParaRPr lang="en-US" sz="1600" b="1" dirty="0"/>
            </a:p>
          </p:txBody>
        </p:sp>
        <p:cxnSp>
          <p:nvCxnSpPr>
            <p:cNvPr id="67" name="Straight Arrow Connector 66">
              <a:extLst>
                <a:ext uri="{FF2B5EF4-FFF2-40B4-BE49-F238E27FC236}">
                  <a16:creationId xmlns:a16="http://schemas.microsoft.com/office/drawing/2014/main" id="{2AE9C8B7-9D08-4807-B040-94DF35550D18}"/>
                </a:ext>
              </a:extLst>
            </p:cNvPr>
            <p:cNvCxnSpPr>
              <a:cxnSpLocks/>
            </p:cNvCxnSpPr>
            <p:nvPr/>
          </p:nvCxnSpPr>
          <p:spPr>
            <a:xfrm>
              <a:off x="6754484" y="2206522"/>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8" name="TextBox 67">
              <a:extLst>
                <a:ext uri="{FF2B5EF4-FFF2-40B4-BE49-F238E27FC236}">
                  <a16:creationId xmlns:a16="http://schemas.microsoft.com/office/drawing/2014/main" id="{9945025C-02EC-43F0-A6F1-B1340868278C}"/>
                </a:ext>
              </a:extLst>
            </p:cNvPr>
            <p:cNvSpPr txBox="1"/>
            <p:nvPr/>
          </p:nvSpPr>
          <p:spPr>
            <a:xfrm>
              <a:off x="7428545" y="1888648"/>
              <a:ext cx="1546675" cy="311912"/>
            </a:xfrm>
            <a:prstGeom prst="rect">
              <a:avLst/>
            </a:prstGeom>
            <a:noFill/>
          </p:spPr>
          <p:txBody>
            <a:bodyPr wrap="square" rtlCol="0">
              <a:spAutoFit/>
            </a:bodyPr>
            <a:lstStyle/>
            <a:p>
              <a:r>
                <a:rPr lang="en-US" sz="1600" b="1" dirty="0" err="1"/>
                <a:t>Read_data</a:t>
              </a:r>
              <a:endParaRPr lang="en-US" sz="1600" b="1" dirty="0"/>
            </a:p>
          </p:txBody>
        </p:sp>
        <p:cxnSp>
          <p:nvCxnSpPr>
            <p:cNvPr id="69" name="Straight Arrow Connector 68">
              <a:extLst>
                <a:ext uri="{FF2B5EF4-FFF2-40B4-BE49-F238E27FC236}">
                  <a16:creationId xmlns:a16="http://schemas.microsoft.com/office/drawing/2014/main" id="{C41043E6-0F65-439A-8FA6-2F7CD5F0A9F7}"/>
                </a:ext>
              </a:extLst>
            </p:cNvPr>
            <p:cNvCxnSpPr/>
            <p:nvPr/>
          </p:nvCxnSpPr>
          <p:spPr>
            <a:xfrm flipH="1">
              <a:off x="6754484" y="4403323"/>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0" name="Straight Arrow Connector 69">
              <a:extLst>
                <a:ext uri="{FF2B5EF4-FFF2-40B4-BE49-F238E27FC236}">
                  <a16:creationId xmlns:a16="http://schemas.microsoft.com/office/drawing/2014/main" id="{5506531A-A3CE-4081-AF2F-DB15756119DF}"/>
                </a:ext>
              </a:extLst>
            </p:cNvPr>
            <p:cNvCxnSpPr/>
            <p:nvPr/>
          </p:nvCxnSpPr>
          <p:spPr>
            <a:xfrm>
              <a:off x="4429510" y="4383029"/>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1" name="TextBox 70">
              <a:extLst>
                <a:ext uri="{FF2B5EF4-FFF2-40B4-BE49-F238E27FC236}">
                  <a16:creationId xmlns:a16="http://schemas.microsoft.com/office/drawing/2014/main" id="{08C9549B-5908-4776-A618-D69C33095703}"/>
                </a:ext>
              </a:extLst>
            </p:cNvPr>
            <p:cNvSpPr txBox="1"/>
            <p:nvPr/>
          </p:nvSpPr>
          <p:spPr>
            <a:xfrm>
              <a:off x="3277055" y="4160605"/>
              <a:ext cx="1388380" cy="311912"/>
            </a:xfrm>
            <a:prstGeom prst="rect">
              <a:avLst/>
            </a:prstGeom>
            <a:noFill/>
          </p:spPr>
          <p:txBody>
            <a:bodyPr wrap="square" rtlCol="0">
              <a:spAutoFit/>
            </a:bodyPr>
            <a:lstStyle/>
            <a:p>
              <a:r>
                <a:rPr lang="en-US" sz="1600" b="1" dirty="0" err="1"/>
                <a:t>Write_addr</a:t>
              </a:r>
              <a:endParaRPr lang="en-US" sz="1600" b="1" dirty="0"/>
            </a:p>
          </p:txBody>
        </p:sp>
        <p:sp>
          <p:nvSpPr>
            <p:cNvPr id="72" name="TextBox 71">
              <a:extLst>
                <a:ext uri="{FF2B5EF4-FFF2-40B4-BE49-F238E27FC236}">
                  <a16:creationId xmlns:a16="http://schemas.microsoft.com/office/drawing/2014/main" id="{A9B338A6-F6F0-489C-96E3-B173EF7D8DFD}"/>
                </a:ext>
              </a:extLst>
            </p:cNvPr>
            <p:cNvSpPr txBox="1"/>
            <p:nvPr/>
          </p:nvSpPr>
          <p:spPr>
            <a:xfrm>
              <a:off x="7517188" y="4161438"/>
              <a:ext cx="1388380" cy="311912"/>
            </a:xfrm>
            <a:prstGeom prst="rect">
              <a:avLst/>
            </a:prstGeom>
            <a:noFill/>
          </p:spPr>
          <p:txBody>
            <a:bodyPr wrap="square" rtlCol="0">
              <a:spAutoFit/>
            </a:bodyPr>
            <a:lstStyle/>
            <a:p>
              <a:r>
                <a:rPr lang="en-US" sz="1600" b="1" dirty="0" err="1"/>
                <a:t>Read_addr</a:t>
              </a:r>
              <a:endParaRPr lang="en-US" sz="1600" b="1" dirty="0"/>
            </a:p>
          </p:txBody>
        </p:sp>
        <p:cxnSp>
          <p:nvCxnSpPr>
            <p:cNvPr id="74" name="Straight Arrow Connector 73">
              <a:extLst>
                <a:ext uri="{FF2B5EF4-FFF2-40B4-BE49-F238E27FC236}">
                  <a16:creationId xmlns:a16="http://schemas.microsoft.com/office/drawing/2014/main" id="{126BD5B8-0EA8-4CB9-86AC-8DF703FC8280}"/>
                </a:ext>
              </a:extLst>
            </p:cNvPr>
            <p:cNvCxnSpPr/>
            <p:nvPr/>
          </p:nvCxnSpPr>
          <p:spPr>
            <a:xfrm>
              <a:off x="4411550" y="3846963"/>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TextBox 74">
              <a:extLst>
                <a:ext uri="{FF2B5EF4-FFF2-40B4-BE49-F238E27FC236}">
                  <a16:creationId xmlns:a16="http://schemas.microsoft.com/office/drawing/2014/main" id="{67AC9D05-CAA9-42B6-AF96-56E3D90805DC}"/>
                </a:ext>
              </a:extLst>
            </p:cNvPr>
            <p:cNvSpPr txBox="1"/>
            <p:nvPr/>
          </p:nvSpPr>
          <p:spPr>
            <a:xfrm>
              <a:off x="3633536" y="3616166"/>
              <a:ext cx="875510" cy="311912"/>
            </a:xfrm>
            <a:prstGeom prst="rect">
              <a:avLst/>
            </a:prstGeom>
            <a:noFill/>
          </p:spPr>
          <p:txBody>
            <a:bodyPr wrap="square" rtlCol="0">
              <a:spAutoFit/>
            </a:bodyPr>
            <a:lstStyle/>
            <a:p>
              <a:r>
                <a:rPr lang="en-US" sz="1600" b="1" dirty="0" err="1"/>
                <a:t>WR_en</a:t>
              </a:r>
              <a:endParaRPr lang="en-US" sz="1600" b="1" dirty="0"/>
            </a:p>
          </p:txBody>
        </p:sp>
      </p:grpSp>
    </p:spTree>
    <p:extLst>
      <p:ext uri="{BB962C8B-B14F-4D97-AF65-F5344CB8AC3E}">
        <p14:creationId xmlns:p14="http://schemas.microsoft.com/office/powerpoint/2010/main" val="420127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BC7FAC-C9E6-4F9A-B381-451BEBF39C83}"/>
              </a:ext>
            </a:extLst>
          </p:cNvPr>
          <p:cNvSpPr>
            <a:spLocks noGrp="1"/>
          </p:cNvSpPr>
          <p:nvPr>
            <p:ph type="body" sz="quarter" idx="10"/>
          </p:nvPr>
        </p:nvSpPr>
        <p:spPr>
          <a:xfrm>
            <a:off x="2718206" y="106798"/>
            <a:ext cx="7459464" cy="775509"/>
          </a:xfrm>
        </p:spPr>
        <p:txBody>
          <a:bodyPr/>
          <a:lstStyle/>
          <a:p>
            <a:r>
              <a:rPr lang="en-US" sz="3600" b="1">
                <a:latin typeface="Times New Roman" panose="02020603050405020304" pitchFamily="18" charset="0"/>
                <a:cs typeface="Times New Roman" panose="02020603050405020304" pitchFamily="18" charset="0"/>
              </a:rPr>
              <a:t>NGUYÊN LÝ HOẠT ĐỘNG BRAM</a:t>
            </a:r>
          </a:p>
        </p:txBody>
      </p:sp>
      <p:sp>
        <p:nvSpPr>
          <p:cNvPr id="3" name="TextBox 2">
            <a:extLst>
              <a:ext uri="{FF2B5EF4-FFF2-40B4-BE49-F238E27FC236}">
                <a16:creationId xmlns:a16="http://schemas.microsoft.com/office/drawing/2014/main" id="{7F3B71F7-5190-417E-9B9E-A91AC09C794C}"/>
              </a:ext>
            </a:extLst>
          </p:cNvPr>
          <p:cNvSpPr txBox="1"/>
          <p:nvPr/>
        </p:nvSpPr>
        <p:spPr>
          <a:xfrm>
            <a:off x="91736" y="2193644"/>
            <a:ext cx="4826643" cy="3785652"/>
          </a:xfrm>
          <a:prstGeom prst="rect">
            <a:avLst/>
          </a:prstGeom>
          <a:noFill/>
        </p:spPr>
        <p:txBody>
          <a:bodyPr wrap="square" rtlCol="0">
            <a:spAutoFit/>
          </a:bodyPr>
          <a:lstStyle/>
          <a:p>
            <a:pPr marL="342900" indent="-342900">
              <a:buFont typeface="Arial" panose="020B0604020202020204" pitchFamily="34" charset="0"/>
              <a:buChar char="•"/>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Hoạt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động</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đều</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dựa</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trên</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xung</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clock.</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Dữ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liệu</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sẽ</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ghi</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tại</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cạnh</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lên</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chu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kỳ</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xung</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clock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tại</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vi-V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địa chỉ ghi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do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Write_Addr</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chỉ</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định</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miễn</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là</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tín</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hiệu</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Wr_En</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vi-VN"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cho phép</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Đọc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giá</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trị</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vi-V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từ ram ứng với giá trị đọc được cấp.</a:t>
            </a:r>
            <a:endParaRPr lang="en-US" sz="2000" dirty="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a:solidFill>
                  <a:srgbClr val="050505"/>
                </a:solidFill>
                <a:latin typeface="Times New Roman" panose="02020603050405020304" pitchFamily="18" charset="0"/>
                <a:cs typeface="Times New Roman" panose="02020603050405020304" pitchFamily="18" charset="0"/>
              </a:rPr>
              <a:t>G</a:t>
            </a:r>
            <a:r>
              <a:rPr lang="vi-VN" sz="2000" b="0" i="0">
                <a:solidFill>
                  <a:srgbClr val="050505"/>
                </a:solidFill>
                <a:effectLst/>
                <a:latin typeface="Times New Roman" panose="02020603050405020304" pitchFamily="18" charset="0"/>
                <a:cs typeface="Times New Roman" panose="02020603050405020304" pitchFamily="18" charset="0"/>
              </a:rPr>
              <a:t>hi </a:t>
            </a:r>
            <a:r>
              <a:rPr lang="vi-VN" sz="2000" b="0" i="0" dirty="0">
                <a:solidFill>
                  <a:srgbClr val="050505"/>
                </a:solidFill>
                <a:effectLst/>
                <a:latin typeface="Times New Roman" panose="02020603050405020304" pitchFamily="18" charset="0"/>
                <a:cs typeface="Times New Roman" panose="02020603050405020304" pitchFamily="18" charset="0"/>
              </a:rPr>
              <a:t>và đọc có thể xảy ra đồng thời với 2 đường địa chỉ cấp vào khác nhau.</a:t>
            </a:r>
            <a:endParaRPr lang="en-US"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563CF02-D886-4D96-BAE9-71785602CD44}"/>
              </a:ext>
            </a:extLst>
          </p:cNvPr>
          <p:cNvSpPr/>
          <p:nvPr/>
        </p:nvSpPr>
        <p:spPr>
          <a:xfrm>
            <a:off x="11816179" y="6573708"/>
            <a:ext cx="284085" cy="19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p>
        </p:txBody>
      </p:sp>
      <p:pic>
        <p:nvPicPr>
          <p:cNvPr id="5" name="Picture 4">
            <a:extLst>
              <a:ext uri="{FF2B5EF4-FFF2-40B4-BE49-F238E27FC236}">
                <a16:creationId xmlns:a16="http://schemas.microsoft.com/office/drawing/2014/main" id="{7A283D5C-460C-4DFB-B659-9B67ED2E7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1264" y="1889468"/>
            <a:ext cx="7239000" cy="4086225"/>
          </a:xfrm>
          <a:prstGeom prst="rect">
            <a:avLst/>
          </a:prstGeom>
        </p:spPr>
      </p:pic>
    </p:spTree>
    <p:extLst>
      <p:ext uri="{BB962C8B-B14F-4D97-AF65-F5344CB8AC3E}">
        <p14:creationId xmlns:p14="http://schemas.microsoft.com/office/powerpoint/2010/main" val="67036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F8D4529F-300E-42FF-BE74-2A6F62C842ED}"/>
              </a:ext>
            </a:extLst>
          </p:cNvPr>
          <p:cNvSpPr txBox="1"/>
          <p:nvPr/>
        </p:nvSpPr>
        <p:spPr>
          <a:xfrm>
            <a:off x="4063564" y="402178"/>
            <a:ext cx="5493219" cy="923330"/>
          </a:xfrm>
          <a:prstGeom prst="rect">
            <a:avLst/>
          </a:prstGeom>
          <a:noFill/>
        </p:spPr>
        <p:txBody>
          <a:bodyPr wrap="square" rtlCol="0" anchor="ctr">
            <a:spAutoFit/>
          </a:bodyPr>
          <a:lstStyle/>
          <a:p>
            <a:r>
              <a:rPr lang="en-US" altLang="ko-KR" sz="5400" b="1">
                <a:solidFill>
                  <a:schemeClr val="bg1"/>
                </a:solidFill>
                <a:latin typeface="Times New Roman" panose="02020603050405020304" pitchFamily="18" charset="0"/>
                <a:cs typeface="Times New Roman" panose="02020603050405020304" pitchFamily="18" charset="0"/>
              </a:rPr>
              <a:t>MÔ TẢ BRAM</a:t>
            </a:r>
            <a:endParaRPr lang="en-US" altLang="ko-KR" sz="5400" b="1" dirty="0">
              <a:solidFill>
                <a:schemeClr val="bg1"/>
              </a:solidFill>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06EF3310-EA70-4275-99CE-59C69245AC95}"/>
              </a:ext>
            </a:extLst>
          </p:cNvPr>
          <p:cNvSpPr txBox="1"/>
          <p:nvPr/>
        </p:nvSpPr>
        <p:spPr>
          <a:xfrm>
            <a:off x="7014596" y="1325508"/>
            <a:ext cx="4832655" cy="923330"/>
          </a:xfrm>
          <a:prstGeom prst="rect">
            <a:avLst/>
          </a:prstGeom>
          <a:noFill/>
        </p:spPr>
        <p:txBody>
          <a:bodyPr wrap="square" rtlCol="0" anchor="ctr">
            <a:spAutoFit/>
          </a:bodyPr>
          <a:lstStyle/>
          <a:p>
            <a:r>
              <a:rPr lang="en-US" altLang="ko-KR" sz="5400" b="1">
                <a:solidFill>
                  <a:schemeClr val="bg1"/>
                </a:solidFill>
                <a:latin typeface="Times New Roman" panose="02020603050405020304" pitchFamily="18" charset="0"/>
                <a:cs typeface="Times New Roman" panose="02020603050405020304" pitchFamily="18" charset="0"/>
              </a:rPr>
              <a:t>TRÊN ISE</a:t>
            </a:r>
            <a:endParaRPr lang="ko-KR" altLang="en-US" sz="5400" b="1"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726EF5E-EBB0-4512-A702-14FF53D27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456" y="2833823"/>
            <a:ext cx="4001507" cy="2729235"/>
          </a:xfrm>
          <a:prstGeom prst="rect">
            <a:avLst/>
          </a:prstGeom>
        </p:spPr>
      </p:pic>
      <p:sp>
        <p:nvSpPr>
          <p:cNvPr id="5" name="Rectangle 4">
            <a:extLst>
              <a:ext uri="{FF2B5EF4-FFF2-40B4-BE49-F238E27FC236}">
                <a16:creationId xmlns:a16="http://schemas.microsoft.com/office/drawing/2014/main" id="{CEC37327-B37B-4C83-9081-B21760196C56}"/>
              </a:ext>
            </a:extLst>
          </p:cNvPr>
          <p:cNvSpPr/>
          <p:nvPr/>
        </p:nvSpPr>
        <p:spPr>
          <a:xfrm>
            <a:off x="11594237" y="6445188"/>
            <a:ext cx="506028" cy="328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10</a:t>
            </a:r>
          </a:p>
        </p:txBody>
      </p:sp>
    </p:spTree>
    <p:extLst>
      <p:ext uri="{BB962C8B-B14F-4D97-AF65-F5344CB8AC3E}">
        <p14:creationId xmlns:p14="http://schemas.microsoft.com/office/powerpoint/2010/main" val="2498161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775947" y="284666"/>
            <a:ext cx="4640106" cy="724247"/>
          </a:xfrm>
        </p:spPr>
        <p:txBody>
          <a:bodyPr/>
          <a:lstStyle/>
          <a:p>
            <a:r>
              <a:rPr lang="en-US" sz="4000" b="1">
                <a:latin typeface="Times New Roman" panose="02020603050405020304" pitchFamily="18" charset="0"/>
                <a:cs typeface="Times New Roman" panose="02020603050405020304" pitchFamily="18" charset="0"/>
              </a:rPr>
              <a:t>DUAL PORT RAM</a:t>
            </a:r>
            <a:endParaRPr lang="en-US" sz="40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EF5C4A7-3BBA-4D14-8DE9-F6AC5E726565}"/>
              </a:ext>
            </a:extLst>
          </p:cNvPr>
          <p:cNvSpPr/>
          <p:nvPr/>
        </p:nvSpPr>
        <p:spPr>
          <a:xfrm>
            <a:off x="11816179" y="6573708"/>
            <a:ext cx="284085" cy="19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p>
        </p:txBody>
      </p:sp>
      <p:pic>
        <p:nvPicPr>
          <p:cNvPr id="21" name="Picture 20">
            <a:extLst>
              <a:ext uri="{FF2B5EF4-FFF2-40B4-BE49-F238E27FC236}">
                <a16:creationId xmlns:a16="http://schemas.microsoft.com/office/drawing/2014/main" id="{0C863416-3132-46A0-82A9-951D1D759714}"/>
              </a:ext>
            </a:extLst>
          </p:cNvPr>
          <p:cNvPicPr>
            <a:picLocks noChangeAspect="1"/>
          </p:cNvPicPr>
          <p:nvPr/>
        </p:nvPicPr>
        <p:blipFill>
          <a:blip r:embed="rId2"/>
          <a:stretch>
            <a:fillRect/>
          </a:stretch>
        </p:blipFill>
        <p:spPr>
          <a:xfrm>
            <a:off x="3439055" y="1845753"/>
            <a:ext cx="8752945" cy="5012247"/>
          </a:xfrm>
          <a:prstGeom prst="rect">
            <a:avLst/>
          </a:prstGeom>
        </p:spPr>
      </p:pic>
      <p:grpSp>
        <p:nvGrpSpPr>
          <p:cNvPr id="22" name="Group 21">
            <a:extLst>
              <a:ext uri="{FF2B5EF4-FFF2-40B4-BE49-F238E27FC236}">
                <a16:creationId xmlns:a16="http://schemas.microsoft.com/office/drawing/2014/main" id="{4BBE340B-9530-4AD1-974C-84335EA46EAE}"/>
              </a:ext>
            </a:extLst>
          </p:cNvPr>
          <p:cNvGrpSpPr/>
          <p:nvPr/>
        </p:nvGrpSpPr>
        <p:grpSpPr>
          <a:xfrm>
            <a:off x="-9134" y="1241089"/>
            <a:ext cx="4378255" cy="3399664"/>
            <a:chOff x="4113289" y="2285014"/>
            <a:chExt cx="4397300" cy="3414453"/>
          </a:xfrm>
        </p:grpSpPr>
        <p:grpSp>
          <p:nvGrpSpPr>
            <p:cNvPr id="23" name="Group 22">
              <a:extLst>
                <a:ext uri="{FF2B5EF4-FFF2-40B4-BE49-F238E27FC236}">
                  <a16:creationId xmlns:a16="http://schemas.microsoft.com/office/drawing/2014/main" id="{C37938FB-B5B0-44FE-AF07-515C779C5731}"/>
                </a:ext>
              </a:extLst>
            </p:cNvPr>
            <p:cNvGrpSpPr/>
            <p:nvPr/>
          </p:nvGrpSpPr>
          <p:grpSpPr>
            <a:xfrm>
              <a:off x="4113289" y="2285014"/>
              <a:ext cx="4397300" cy="3414453"/>
              <a:chOff x="4015211" y="1676098"/>
              <a:chExt cx="4106554" cy="3145756"/>
            </a:xfrm>
          </p:grpSpPr>
          <p:sp>
            <p:nvSpPr>
              <p:cNvPr id="25" name="Rectangle 24">
                <a:extLst>
                  <a:ext uri="{FF2B5EF4-FFF2-40B4-BE49-F238E27FC236}">
                    <a16:creationId xmlns:a16="http://schemas.microsoft.com/office/drawing/2014/main" id="{F87AB740-DFA7-4BEC-A671-ED1866F5CFE4}"/>
                  </a:ext>
                </a:extLst>
              </p:cNvPr>
              <p:cNvSpPr/>
              <p:nvPr/>
            </p:nvSpPr>
            <p:spPr>
              <a:xfrm>
                <a:off x="5218962" y="1718778"/>
                <a:ext cx="1526828" cy="3103076"/>
              </a:xfrm>
              <a:prstGeom prst="rect">
                <a:avLst/>
              </a:prstGeom>
              <a:ln/>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t>BRAM</a:t>
                </a:r>
              </a:p>
            </p:txBody>
          </p:sp>
          <p:cxnSp>
            <p:nvCxnSpPr>
              <p:cNvPr id="26" name="Straight Arrow Connector 25">
                <a:extLst>
                  <a:ext uri="{FF2B5EF4-FFF2-40B4-BE49-F238E27FC236}">
                    <a16:creationId xmlns:a16="http://schemas.microsoft.com/office/drawing/2014/main" id="{73480A6B-EA46-4A89-8DCD-BD562B10BDA4}"/>
                  </a:ext>
                </a:extLst>
              </p:cNvPr>
              <p:cNvCxnSpPr/>
              <p:nvPr/>
            </p:nvCxnSpPr>
            <p:spPr>
              <a:xfrm>
                <a:off x="4436911" y="2206522"/>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1BC1FB4C-88CB-4EA7-8B84-6B4A45DB37BE}"/>
                  </a:ext>
                </a:extLst>
              </p:cNvPr>
              <p:cNvCxnSpPr/>
              <p:nvPr/>
            </p:nvCxnSpPr>
            <p:spPr>
              <a:xfrm>
                <a:off x="4436911" y="3291404"/>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459E3656-B294-47ED-B5EF-C125D224F318}"/>
                  </a:ext>
                </a:extLst>
              </p:cNvPr>
              <p:cNvSpPr txBox="1"/>
              <p:nvPr/>
            </p:nvSpPr>
            <p:spPr>
              <a:xfrm>
                <a:off x="4509046" y="2948545"/>
                <a:ext cx="676717" cy="340268"/>
              </a:xfrm>
              <a:prstGeom prst="rect">
                <a:avLst/>
              </a:prstGeom>
              <a:noFill/>
            </p:spPr>
            <p:txBody>
              <a:bodyPr wrap="square" rtlCol="0">
                <a:spAutoFit/>
              </a:bodyPr>
              <a:lstStyle/>
              <a:p>
                <a:r>
                  <a:rPr lang="en-US" b="1" dirty="0"/>
                  <a:t>CLK</a:t>
                </a:r>
              </a:p>
            </p:txBody>
          </p:sp>
          <p:sp>
            <p:nvSpPr>
              <p:cNvPr id="29" name="TextBox 28">
                <a:extLst>
                  <a:ext uri="{FF2B5EF4-FFF2-40B4-BE49-F238E27FC236}">
                    <a16:creationId xmlns:a16="http://schemas.microsoft.com/office/drawing/2014/main" id="{82E5E236-F310-4431-A39C-E62AE3E08941}"/>
                  </a:ext>
                </a:extLst>
              </p:cNvPr>
              <p:cNvSpPr txBox="1"/>
              <p:nvPr/>
            </p:nvSpPr>
            <p:spPr>
              <a:xfrm>
                <a:off x="4015211" y="1694502"/>
                <a:ext cx="1217567" cy="541100"/>
              </a:xfrm>
              <a:prstGeom prst="rect">
                <a:avLst/>
              </a:prstGeom>
              <a:noFill/>
            </p:spPr>
            <p:txBody>
              <a:bodyPr wrap="square" rtlCol="0">
                <a:spAutoFit/>
              </a:bodyPr>
              <a:lstStyle/>
              <a:p>
                <a:pPr algn="ctr"/>
                <a:r>
                  <a:rPr lang="en-US" sz="1600" b="1" dirty="0" err="1"/>
                  <a:t>Write_data</a:t>
                </a:r>
                <a:r>
                  <a:rPr lang="en-US" sz="1600" b="1" dirty="0"/>
                  <a:t> [7:0]</a:t>
                </a:r>
              </a:p>
            </p:txBody>
          </p:sp>
          <p:cxnSp>
            <p:nvCxnSpPr>
              <p:cNvPr id="30" name="Straight Arrow Connector 29">
                <a:extLst>
                  <a:ext uri="{FF2B5EF4-FFF2-40B4-BE49-F238E27FC236}">
                    <a16:creationId xmlns:a16="http://schemas.microsoft.com/office/drawing/2014/main" id="{A93B9CC1-3BA7-404D-BFFD-89B9F7BDB271}"/>
                  </a:ext>
                </a:extLst>
              </p:cNvPr>
              <p:cNvCxnSpPr>
                <a:cxnSpLocks/>
              </p:cNvCxnSpPr>
              <p:nvPr/>
            </p:nvCxnSpPr>
            <p:spPr>
              <a:xfrm>
                <a:off x="6754484" y="2206522"/>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E4145A9E-5441-450E-95FA-55B5AE63A518}"/>
                  </a:ext>
                </a:extLst>
              </p:cNvPr>
              <p:cNvSpPr txBox="1"/>
              <p:nvPr/>
            </p:nvSpPr>
            <p:spPr>
              <a:xfrm>
                <a:off x="6733385" y="1676098"/>
                <a:ext cx="1388380" cy="541100"/>
              </a:xfrm>
              <a:prstGeom prst="rect">
                <a:avLst/>
              </a:prstGeom>
              <a:noFill/>
            </p:spPr>
            <p:txBody>
              <a:bodyPr wrap="square" rtlCol="0">
                <a:spAutoFit/>
              </a:bodyPr>
              <a:lstStyle/>
              <a:p>
                <a:pPr algn="ctr"/>
                <a:r>
                  <a:rPr lang="en-US" sz="1600" b="1" dirty="0" err="1"/>
                  <a:t>Read_data</a:t>
                </a:r>
                <a:r>
                  <a:rPr lang="en-US" sz="1600" b="1" dirty="0"/>
                  <a:t> [7:0]</a:t>
                </a:r>
              </a:p>
            </p:txBody>
          </p:sp>
          <p:cxnSp>
            <p:nvCxnSpPr>
              <p:cNvPr id="32" name="Straight Arrow Connector 31">
                <a:extLst>
                  <a:ext uri="{FF2B5EF4-FFF2-40B4-BE49-F238E27FC236}">
                    <a16:creationId xmlns:a16="http://schemas.microsoft.com/office/drawing/2014/main" id="{9168414A-AD7D-46DF-BBA4-46E1DA1DC44D}"/>
                  </a:ext>
                </a:extLst>
              </p:cNvPr>
              <p:cNvCxnSpPr/>
              <p:nvPr/>
            </p:nvCxnSpPr>
            <p:spPr>
              <a:xfrm>
                <a:off x="4429510" y="4383029"/>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E14D06D1-2372-4401-BE20-D1214CF8A334}"/>
                  </a:ext>
                </a:extLst>
              </p:cNvPr>
              <p:cNvSpPr txBox="1"/>
              <p:nvPr/>
            </p:nvSpPr>
            <p:spPr>
              <a:xfrm>
                <a:off x="4101155" y="4106706"/>
                <a:ext cx="1388380" cy="311912"/>
              </a:xfrm>
              <a:prstGeom prst="rect">
                <a:avLst/>
              </a:prstGeom>
              <a:noFill/>
            </p:spPr>
            <p:txBody>
              <a:bodyPr wrap="square" rtlCol="0">
                <a:spAutoFit/>
              </a:bodyPr>
              <a:lstStyle/>
              <a:p>
                <a:r>
                  <a:rPr lang="en-US" sz="1600" b="1" dirty="0" err="1"/>
                  <a:t>Write_addr</a:t>
                </a:r>
                <a:endParaRPr lang="en-US" sz="1600" b="1" dirty="0"/>
              </a:p>
            </p:txBody>
          </p:sp>
          <p:sp>
            <p:nvSpPr>
              <p:cNvPr id="34" name="TextBox 33">
                <a:extLst>
                  <a:ext uri="{FF2B5EF4-FFF2-40B4-BE49-F238E27FC236}">
                    <a16:creationId xmlns:a16="http://schemas.microsoft.com/office/drawing/2014/main" id="{E5817FFE-8D1E-4E7F-BB54-D339F3FFA799}"/>
                  </a:ext>
                </a:extLst>
              </p:cNvPr>
              <p:cNvSpPr txBox="1"/>
              <p:nvPr/>
            </p:nvSpPr>
            <p:spPr>
              <a:xfrm>
                <a:off x="4101155" y="3830382"/>
                <a:ext cx="1388380" cy="311912"/>
              </a:xfrm>
              <a:prstGeom prst="rect">
                <a:avLst/>
              </a:prstGeom>
              <a:noFill/>
            </p:spPr>
            <p:txBody>
              <a:bodyPr wrap="square" rtlCol="0">
                <a:spAutoFit/>
              </a:bodyPr>
              <a:lstStyle/>
              <a:p>
                <a:r>
                  <a:rPr lang="en-US" sz="1600" b="1" dirty="0" err="1"/>
                  <a:t>Read_addr</a:t>
                </a:r>
                <a:endParaRPr lang="en-US" sz="1600" b="1" dirty="0"/>
              </a:p>
            </p:txBody>
          </p:sp>
          <p:cxnSp>
            <p:nvCxnSpPr>
              <p:cNvPr id="35" name="Straight Arrow Connector 34">
                <a:extLst>
                  <a:ext uri="{FF2B5EF4-FFF2-40B4-BE49-F238E27FC236}">
                    <a16:creationId xmlns:a16="http://schemas.microsoft.com/office/drawing/2014/main" id="{09C3C64A-C7BE-4AE9-B090-BEE458C26B22}"/>
                  </a:ext>
                </a:extLst>
              </p:cNvPr>
              <p:cNvCxnSpPr/>
              <p:nvPr/>
            </p:nvCxnSpPr>
            <p:spPr>
              <a:xfrm>
                <a:off x="4411550" y="3846963"/>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B196D9A2-8F98-4CC3-B3A1-620AD0094DE2}"/>
                  </a:ext>
                </a:extLst>
              </p:cNvPr>
              <p:cNvSpPr txBox="1"/>
              <p:nvPr/>
            </p:nvSpPr>
            <p:spPr>
              <a:xfrm>
                <a:off x="4371728" y="3545024"/>
                <a:ext cx="875510" cy="311912"/>
              </a:xfrm>
              <a:prstGeom prst="rect">
                <a:avLst/>
              </a:prstGeom>
              <a:noFill/>
            </p:spPr>
            <p:txBody>
              <a:bodyPr wrap="square" rtlCol="0">
                <a:spAutoFit/>
              </a:bodyPr>
              <a:lstStyle/>
              <a:p>
                <a:r>
                  <a:rPr lang="en-US" sz="1600" b="1" dirty="0" err="1"/>
                  <a:t>WR_en</a:t>
                </a:r>
                <a:endParaRPr lang="en-US" sz="1600" b="1" dirty="0"/>
              </a:p>
            </p:txBody>
          </p:sp>
        </p:grpSp>
        <p:cxnSp>
          <p:nvCxnSpPr>
            <p:cNvPr id="24" name="Straight Arrow Connector 23">
              <a:extLst>
                <a:ext uri="{FF2B5EF4-FFF2-40B4-BE49-F238E27FC236}">
                  <a16:creationId xmlns:a16="http://schemas.microsoft.com/office/drawing/2014/main" id="{7D9AC5E2-C28D-4FA7-9B70-6621CED57C29}"/>
                </a:ext>
              </a:extLst>
            </p:cNvPr>
            <p:cNvCxnSpPr/>
            <p:nvPr/>
          </p:nvCxnSpPr>
          <p:spPr>
            <a:xfrm>
              <a:off x="4541172" y="4933039"/>
              <a:ext cx="8522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3" name="TextBox 2">
            <a:extLst>
              <a:ext uri="{FF2B5EF4-FFF2-40B4-BE49-F238E27FC236}">
                <a16:creationId xmlns:a16="http://schemas.microsoft.com/office/drawing/2014/main" id="{35EBBE46-FD3F-4431-BA1F-DF5E927E8993}"/>
              </a:ext>
            </a:extLst>
          </p:cNvPr>
          <p:cNvSpPr txBox="1"/>
          <p:nvPr/>
        </p:nvSpPr>
        <p:spPr>
          <a:xfrm>
            <a:off x="82497" y="5326602"/>
            <a:ext cx="3255508" cy="1323439"/>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err="1">
                <a:solidFill>
                  <a:srgbClr val="002060"/>
                </a:solidFill>
                <a:latin typeface="Times New Roman" panose="02020603050405020304" pitchFamily="18" charset="0"/>
                <a:cs typeface="Times New Roman" panose="02020603050405020304" pitchFamily="18" charset="0"/>
              </a:rPr>
              <a:t>Sử</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dụng</a:t>
            </a:r>
            <a:r>
              <a:rPr lang="en-US" sz="1600" b="1" dirty="0">
                <a:solidFill>
                  <a:srgbClr val="002060"/>
                </a:solidFill>
                <a:latin typeface="Times New Roman" panose="02020603050405020304" pitchFamily="18" charset="0"/>
                <a:cs typeface="Times New Roman" panose="02020603050405020304" pitchFamily="18" charset="0"/>
              </a:rPr>
              <a:t> 5 </a:t>
            </a:r>
            <a:r>
              <a:rPr lang="en-US" sz="1600" b="1" dirty="0" err="1">
                <a:solidFill>
                  <a:srgbClr val="002060"/>
                </a:solidFill>
                <a:latin typeface="Times New Roman" panose="02020603050405020304" pitchFamily="18" charset="0"/>
                <a:cs typeface="Times New Roman" panose="02020603050405020304" pitchFamily="18" charset="0"/>
              </a:rPr>
              <a:t>đường</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địa</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chỉ</a:t>
            </a:r>
            <a:r>
              <a:rPr lang="en-US" sz="1600" b="1" dirty="0">
                <a:solidFill>
                  <a:srgbClr val="002060"/>
                </a:solidFill>
                <a:latin typeface="Times New Roman" panose="02020603050405020304" pitchFamily="18" charset="0"/>
                <a:cs typeface="Times New Roman" panose="02020603050405020304" pitchFamily="18" charset="0"/>
              </a:rPr>
              <a:t>,</a:t>
            </a:r>
          </a:p>
          <a:p>
            <a:r>
              <a:rPr lang="en-US" sz="1600" b="1" dirty="0" err="1">
                <a:solidFill>
                  <a:srgbClr val="002060"/>
                </a:solidFill>
                <a:latin typeface="Times New Roman" panose="02020603050405020304" pitchFamily="18" charset="0"/>
                <a:cs typeface="Times New Roman" panose="02020603050405020304" pitchFamily="18" charset="0"/>
              </a:rPr>
              <a:t>ứng</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với</a:t>
            </a:r>
            <a:r>
              <a:rPr lang="en-US" sz="1600" b="1" dirty="0">
                <a:solidFill>
                  <a:srgbClr val="002060"/>
                </a:solidFill>
                <a:latin typeface="Times New Roman" panose="02020603050405020304" pitchFamily="18" charset="0"/>
                <a:cs typeface="Times New Roman" panose="02020603050405020304" pitchFamily="18" charset="0"/>
              </a:rPr>
              <a:t> dung </a:t>
            </a:r>
            <a:r>
              <a:rPr lang="en-US" sz="1600" b="1" dirty="0" err="1">
                <a:solidFill>
                  <a:srgbClr val="002060"/>
                </a:solidFill>
                <a:latin typeface="Times New Roman" panose="02020603050405020304" pitchFamily="18" charset="0"/>
                <a:cs typeface="Times New Roman" panose="02020603050405020304" pitchFamily="18" charset="0"/>
              </a:rPr>
              <a:t>lượng</a:t>
            </a:r>
            <a:r>
              <a:rPr lang="en-US" sz="1600" b="1" dirty="0">
                <a:solidFill>
                  <a:srgbClr val="002060"/>
                </a:solidFill>
                <a:latin typeface="Times New Roman" panose="02020603050405020304" pitchFamily="18" charset="0"/>
                <a:cs typeface="Times New Roman" panose="02020603050405020304" pitchFamily="18" charset="0"/>
              </a:rPr>
              <a:t> 32 </a:t>
            </a:r>
            <a:r>
              <a:rPr lang="en-US" sz="1600" b="1" dirty="0" err="1">
                <a:solidFill>
                  <a:srgbClr val="002060"/>
                </a:solidFill>
                <a:latin typeface="Times New Roman" panose="02020603050405020304" pitchFamily="18" charset="0"/>
                <a:cs typeface="Times New Roman" panose="02020603050405020304" pitchFamily="18" charset="0"/>
              </a:rPr>
              <a:t>ngăn</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nhớ</a:t>
            </a:r>
            <a:endParaRPr lang="en-US" sz="1600" b="1" dirty="0">
              <a:solidFill>
                <a:srgbClr val="002060"/>
              </a:solidFill>
              <a:latin typeface="Times New Roman" panose="02020603050405020304" pitchFamily="18" charset="0"/>
              <a:cs typeface="Times New Roman" panose="02020603050405020304" pitchFamily="18" charset="0"/>
            </a:endParaRPr>
          </a:p>
          <a:p>
            <a:r>
              <a:rPr lang="en-US" sz="1600" b="1" dirty="0" err="1">
                <a:solidFill>
                  <a:srgbClr val="002060"/>
                </a:solidFill>
                <a:latin typeface="Times New Roman" panose="02020603050405020304" pitchFamily="18" charset="0"/>
                <a:cs typeface="Times New Roman" panose="02020603050405020304" pitchFamily="18" charset="0"/>
              </a:rPr>
              <a:t>Giúp</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tiện</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lợi</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cho</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việc</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mô</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phỏng</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Thực</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tế</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thì</a:t>
            </a:r>
            <a:r>
              <a:rPr lang="en-US" sz="1600" b="1" dirty="0">
                <a:solidFill>
                  <a:srgbClr val="002060"/>
                </a:solidFill>
                <a:latin typeface="Times New Roman" panose="02020603050405020304" pitchFamily="18" charset="0"/>
                <a:cs typeface="Times New Roman" panose="02020603050405020304" pitchFamily="18" charset="0"/>
              </a:rPr>
              <a:t> dung </a:t>
            </a:r>
            <a:r>
              <a:rPr lang="en-US" sz="1600" b="1" dirty="0" err="1">
                <a:solidFill>
                  <a:srgbClr val="002060"/>
                </a:solidFill>
                <a:latin typeface="Times New Roman" panose="02020603050405020304" pitchFamily="18" charset="0"/>
                <a:cs typeface="Times New Roman" panose="02020603050405020304" pitchFamily="18" charset="0"/>
              </a:rPr>
              <a:t>lượng</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lớn</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hơn</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rất</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nhiều</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tùy</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theo</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nhu</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cầu</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sử</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err="1">
                <a:solidFill>
                  <a:srgbClr val="002060"/>
                </a:solidFill>
                <a:latin typeface="Times New Roman" panose="02020603050405020304" pitchFamily="18" charset="0"/>
                <a:cs typeface="Times New Roman" panose="02020603050405020304" pitchFamily="18" charset="0"/>
              </a:rPr>
              <a:t>dụng</a:t>
            </a:r>
            <a:r>
              <a:rPr lang="en-US" sz="1600" b="1" dirty="0">
                <a:solidFill>
                  <a:srgbClr val="002060"/>
                </a:solidFill>
                <a:latin typeface="Times New Roman" panose="02020603050405020304" pitchFamily="18" charset="0"/>
                <a:cs typeface="Times New Roman" panose="02020603050405020304" pitchFamily="18" charset="0"/>
              </a:rPr>
              <a:t>.</a:t>
            </a:r>
          </a:p>
        </p:txBody>
      </p:sp>
      <p:sp>
        <p:nvSpPr>
          <p:cNvPr id="37" name="Rectangle 36">
            <a:extLst>
              <a:ext uri="{FF2B5EF4-FFF2-40B4-BE49-F238E27FC236}">
                <a16:creationId xmlns:a16="http://schemas.microsoft.com/office/drawing/2014/main" id="{CE45EE66-986B-44F6-B2C4-10425397D8BB}"/>
              </a:ext>
            </a:extLst>
          </p:cNvPr>
          <p:cNvSpPr/>
          <p:nvPr/>
        </p:nvSpPr>
        <p:spPr>
          <a:xfrm>
            <a:off x="11597833" y="6597570"/>
            <a:ext cx="502431" cy="17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Tree>
    <p:extLst>
      <p:ext uri="{BB962C8B-B14F-4D97-AF65-F5344CB8AC3E}">
        <p14:creationId xmlns:p14="http://schemas.microsoft.com/office/powerpoint/2010/main" val="2090126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801DC6-28DB-46C6-A6A0-1F3E2D9D79E5}"/>
              </a:ext>
            </a:extLst>
          </p:cNvPr>
          <p:cNvSpPr>
            <a:spLocks noGrp="1"/>
          </p:cNvSpPr>
          <p:nvPr>
            <p:ph type="body" sz="quarter" idx="10"/>
          </p:nvPr>
        </p:nvSpPr>
        <p:spPr>
          <a:xfrm>
            <a:off x="2706235" y="270666"/>
            <a:ext cx="7211028" cy="724247"/>
          </a:xfrm>
        </p:spPr>
        <p:txBody>
          <a:bodyPr/>
          <a:lstStyle/>
          <a:p>
            <a:r>
              <a:rPr lang="en-US" sz="4000" b="1">
                <a:latin typeface="Times New Roman" panose="02020603050405020304" pitchFamily="18" charset="0"/>
                <a:cs typeface="Times New Roman" panose="02020603050405020304" pitchFamily="18" charset="0"/>
              </a:rPr>
              <a:t>DUAL PORT FIFO</a:t>
            </a:r>
          </a:p>
        </p:txBody>
      </p:sp>
      <p:grpSp>
        <p:nvGrpSpPr>
          <p:cNvPr id="3" name="Group 2">
            <a:extLst>
              <a:ext uri="{FF2B5EF4-FFF2-40B4-BE49-F238E27FC236}">
                <a16:creationId xmlns:a16="http://schemas.microsoft.com/office/drawing/2014/main" id="{B4456433-E209-471B-AED1-B4BEEA3042C3}"/>
              </a:ext>
            </a:extLst>
          </p:cNvPr>
          <p:cNvGrpSpPr/>
          <p:nvPr/>
        </p:nvGrpSpPr>
        <p:grpSpPr>
          <a:xfrm>
            <a:off x="5502764" y="1952875"/>
            <a:ext cx="6730531" cy="3910212"/>
            <a:chOff x="3059393" y="1860277"/>
            <a:chExt cx="6730531" cy="3910212"/>
          </a:xfrm>
        </p:grpSpPr>
        <p:grpSp>
          <p:nvGrpSpPr>
            <p:cNvPr id="4" name="Group 3">
              <a:extLst>
                <a:ext uri="{FF2B5EF4-FFF2-40B4-BE49-F238E27FC236}">
                  <a16:creationId xmlns:a16="http://schemas.microsoft.com/office/drawing/2014/main" id="{D9337A5F-7F1B-4FDC-AEE7-368047AB04FB}"/>
                </a:ext>
              </a:extLst>
            </p:cNvPr>
            <p:cNvGrpSpPr/>
            <p:nvPr/>
          </p:nvGrpSpPr>
          <p:grpSpPr>
            <a:xfrm>
              <a:off x="3059393" y="1860277"/>
              <a:ext cx="6730531" cy="3910212"/>
              <a:chOff x="3464972" y="1718778"/>
              <a:chExt cx="5414135" cy="3103076"/>
            </a:xfrm>
          </p:grpSpPr>
          <p:sp>
            <p:nvSpPr>
              <p:cNvPr id="9" name="Rectangle 8">
                <a:extLst>
                  <a:ext uri="{FF2B5EF4-FFF2-40B4-BE49-F238E27FC236}">
                    <a16:creationId xmlns:a16="http://schemas.microsoft.com/office/drawing/2014/main" id="{2AA2BCEC-2499-405C-AAC7-EBD9FC990EA7}"/>
                  </a:ext>
                </a:extLst>
              </p:cNvPr>
              <p:cNvSpPr/>
              <p:nvPr/>
            </p:nvSpPr>
            <p:spPr>
              <a:xfrm>
                <a:off x="5218962" y="1718778"/>
                <a:ext cx="1526828" cy="3103076"/>
              </a:xfrm>
              <a:prstGeom prst="rect">
                <a:avLst/>
              </a:prstGeom>
              <a:ln/>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t>FIFO</a:t>
                </a:r>
              </a:p>
              <a:p>
                <a:pPr algn="ctr"/>
                <a:r>
                  <a:rPr lang="en-US" sz="3200" b="1" dirty="0"/>
                  <a:t>BRAM</a:t>
                </a:r>
              </a:p>
            </p:txBody>
          </p:sp>
          <p:cxnSp>
            <p:nvCxnSpPr>
              <p:cNvPr id="10" name="Straight Arrow Connector 9">
                <a:extLst>
                  <a:ext uri="{FF2B5EF4-FFF2-40B4-BE49-F238E27FC236}">
                    <a16:creationId xmlns:a16="http://schemas.microsoft.com/office/drawing/2014/main" id="{06CB6C72-9EAF-44D1-A189-33F079C97374}"/>
                  </a:ext>
                </a:extLst>
              </p:cNvPr>
              <p:cNvCxnSpPr/>
              <p:nvPr/>
            </p:nvCxnSpPr>
            <p:spPr>
              <a:xfrm>
                <a:off x="4436911" y="2206522"/>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F8B0BC72-EB48-463E-8ABF-FE26BE755492}"/>
                  </a:ext>
                </a:extLst>
              </p:cNvPr>
              <p:cNvCxnSpPr/>
              <p:nvPr/>
            </p:nvCxnSpPr>
            <p:spPr>
              <a:xfrm>
                <a:off x="4436911" y="3291404"/>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BDA2183A-E4D5-4306-AF4E-07C2C5A69C01}"/>
                  </a:ext>
                </a:extLst>
              </p:cNvPr>
              <p:cNvSpPr txBox="1"/>
              <p:nvPr/>
            </p:nvSpPr>
            <p:spPr>
              <a:xfrm>
                <a:off x="4310253" y="2948545"/>
                <a:ext cx="875510" cy="293095"/>
              </a:xfrm>
              <a:prstGeom prst="rect">
                <a:avLst/>
              </a:prstGeom>
              <a:noFill/>
            </p:spPr>
            <p:txBody>
              <a:bodyPr wrap="square" rtlCol="0">
                <a:spAutoFit/>
              </a:bodyPr>
              <a:lstStyle/>
              <a:p>
                <a:r>
                  <a:rPr lang="en-US" b="1"/>
                  <a:t>CLKW</a:t>
                </a:r>
                <a:endParaRPr lang="en-US" b="1" dirty="0"/>
              </a:p>
            </p:txBody>
          </p:sp>
          <p:sp>
            <p:nvSpPr>
              <p:cNvPr id="13" name="TextBox 12">
                <a:extLst>
                  <a:ext uri="{FF2B5EF4-FFF2-40B4-BE49-F238E27FC236}">
                    <a16:creationId xmlns:a16="http://schemas.microsoft.com/office/drawing/2014/main" id="{6C99D2CA-6291-420C-8895-FD848F61F6F5}"/>
                  </a:ext>
                </a:extLst>
              </p:cNvPr>
              <p:cNvSpPr txBox="1"/>
              <p:nvPr/>
            </p:nvSpPr>
            <p:spPr>
              <a:xfrm>
                <a:off x="3464972" y="1923302"/>
                <a:ext cx="1301518" cy="268671"/>
              </a:xfrm>
              <a:prstGeom prst="rect">
                <a:avLst/>
              </a:prstGeom>
              <a:noFill/>
            </p:spPr>
            <p:txBody>
              <a:bodyPr wrap="square" rtlCol="0">
                <a:spAutoFit/>
              </a:bodyPr>
              <a:lstStyle/>
              <a:p>
                <a:r>
                  <a:rPr lang="en-US" sz="1600" b="1" dirty="0" err="1"/>
                  <a:t>Write_data</a:t>
                </a:r>
                <a:endParaRPr lang="en-US" sz="1600" b="1" dirty="0"/>
              </a:p>
            </p:txBody>
          </p:sp>
          <p:cxnSp>
            <p:nvCxnSpPr>
              <p:cNvPr id="14" name="Straight Arrow Connector 13">
                <a:extLst>
                  <a:ext uri="{FF2B5EF4-FFF2-40B4-BE49-F238E27FC236}">
                    <a16:creationId xmlns:a16="http://schemas.microsoft.com/office/drawing/2014/main" id="{36743320-BDD9-4E6E-9EAD-60B1289C50C3}"/>
                  </a:ext>
                </a:extLst>
              </p:cNvPr>
              <p:cNvCxnSpPr>
                <a:cxnSpLocks/>
              </p:cNvCxnSpPr>
              <p:nvPr/>
            </p:nvCxnSpPr>
            <p:spPr>
              <a:xfrm>
                <a:off x="6754484" y="2206522"/>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4BC7420C-B86A-4AC2-AE20-3D88CC30E1AC}"/>
                  </a:ext>
                </a:extLst>
              </p:cNvPr>
              <p:cNvSpPr txBox="1"/>
              <p:nvPr/>
            </p:nvSpPr>
            <p:spPr>
              <a:xfrm>
                <a:off x="7560705" y="1914316"/>
                <a:ext cx="1318402" cy="268671"/>
              </a:xfrm>
              <a:prstGeom prst="rect">
                <a:avLst/>
              </a:prstGeom>
              <a:noFill/>
            </p:spPr>
            <p:txBody>
              <a:bodyPr wrap="square" rtlCol="0">
                <a:spAutoFit/>
              </a:bodyPr>
              <a:lstStyle/>
              <a:p>
                <a:r>
                  <a:rPr lang="en-US" sz="1600" b="1" dirty="0" err="1"/>
                  <a:t>Read_data</a:t>
                </a:r>
                <a:endParaRPr lang="en-US" sz="1600" b="1" dirty="0"/>
              </a:p>
            </p:txBody>
          </p:sp>
          <p:cxnSp>
            <p:nvCxnSpPr>
              <p:cNvPr id="16" name="Straight Arrow Connector 15">
                <a:extLst>
                  <a:ext uri="{FF2B5EF4-FFF2-40B4-BE49-F238E27FC236}">
                    <a16:creationId xmlns:a16="http://schemas.microsoft.com/office/drawing/2014/main" id="{CBCA0189-1E3D-4AD0-85B7-C067994B4E49}"/>
                  </a:ext>
                </a:extLst>
              </p:cNvPr>
              <p:cNvCxnSpPr>
                <a:cxnSpLocks/>
              </p:cNvCxnSpPr>
              <p:nvPr/>
            </p:nvCxnSpPr>
            <p:spPr>
              <a:xfrm flipH="1">
                <a:off x="6764838" y="2579341"/>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5039B63-C5B8-4CA1-8D19-9EC3C5C39F9C}"/>
                  </a:ext>
                </a:extLst>
              </p:cNvPr>
              <p:cNvCxnSpPr/>
              <p:nvPr/>
            </p:nvCxnSpPr>
            <p:spPr>
              <a:xfrm>
                <a:off x="4423095" y="4138454"/>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772BCCC4-2F65-4689-A75C-7C3812102A5B}"/>
                  </a:ext>
                </a:extLst>
              </p:cNvPr>
              <p:cNvSpPr txBox="1"/>
              <p:nvPr/>
            </p:nvSpPr>
            <p:spPr>
              <a:xfrm>
                <a:off x="3891263" y="3944130"/>
                <a:ext cx="739751" cy="268671"/>
              </a:xfrm>
              <a:prstGeom prst="rect">
                <a:avLst/>
              </a:prstGeom>
              <a:noFill/>
            </p:spPr>
            <p:txBody>
              <a:bodyPr wrap="square" rtlCol="0">
                <a:spAutoFit/>
              </a:bodyPr>
              <a:lstStyle/>
              <a:p>
                <a:r>
                  <a:rPr lang="en-US" sz="1600" b="1" dirty="0"/>
                  <a:t>Reset</a:t>
                </a:r>
              </a:p>
            </p:txBody>
          </p:sp>
          <p:sp>
            <p:nvSpPr>
              <p:cNvPr id="19" name="TextBox 18">
                <a:extLst>
                  <a:ext uri="{FF2B5EF4-FFF2-40B4-BE49-F238E27FC236}">
                    <a16:creationId xmlns:a16="http://schemas.microsoft.com/office/drawing/2014/main" id="{C4AF3FAE-ED36-46AA-BA31-1A1170FCDF77}"/>
                  </a:ext>
                </a:extLst>
              </p:cNvPr>
              <p:cNvSpPr txBox="1"/>
              <p:nvPr/>
            </p:nvSpPr>
            <p:spPr>
              <a:xfrm>
                <a:off x="7525684" y="2379232"/>
                <a:ext cx="626733" cy="268671"/>
              </a:xfrm>
              <a:prstGeom prst="rect">
                <a:avLst/>
              </a:prstGeom>
              <a:noFill/>
            </p:spPr>
            <p:txBody>
              <a:bodyPr wrap="square" rtlCol="0">
                <a:spAutoFit/>
              </a:bodyPr>
              <a:lstStyle/>
              <a:p>
                <a:r>
                  <a:rPr lang="en-US" sz="1600" b="1" dirty="0"/>
                  <a:t>Read</a:t>
                </a:r>
              </a:p>
            </p:txBody>
          </p:sp>
          <p:cxnSp>
            <p:nvCxnSpPr>
              <p:cNvPr id="20" name="Straight Arrow Connector 19">
                <a:extLst>
                  <a:ext uri="{FF2B5EF4-FFF2-40B4-BE49-F238E27FC236}">
                    <a16:creationId xmlns:a16="http://schemas.microsoft.com/office/drawing/2014/main" id="{EAEEA067-191A-4314-9B74-826C7BA2667F}"/>
                  </a:ext>
                </a:extLst>
              </p:cNvPr>
              <p:cNvCxnSpPr/>
              <p:nvPr/>
            </p:nvCxnSpPr>
            <p:spPr>
              <a:xfrm>
                <a:off x="4434387" y="2605856"/>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6A3C5A6E-6787-4693-B0DD-30166B48810D}"/>
                  </a:ext>
                </a:extLst>
              </p:cNvPr>
              <p:cNvSpPr txBox="1"/>
              <p:nvPr/>
            </p:nvSpPr>
            <p:spPr>
              <a:xfrm>
                <a:off x="3887890" y="2430987"/>
                <a:ext cx="875510" cy="268671"/>
              </a:xfrm>
              <a:prstGeom prst="rect">
                <a:avLst/>
              </a:prstGeom>
              <a:noFill/>
            </p:spPr>
            <p:txBody>
              <a:bodyPr wrap="square" rtlCol="0">
                <a:spAutoFit/>
              </a:bodyPr>
              <a:lstStyle/>
              <a:p>
                <a:r>
                  <a:rPr lang="en-US" sz="1600" b="1" dirty="0"/>
                  <a:t>Write</a:t>
                </a:r>
              </a:p>
            </p:txBody>
          </p:sp>
        </p:grpSp>
        <p:cxnSp>
          <p:nvCxnSpPr>
            <p:cNvPr id="5" name="Straight Arrow Connector 4">
              <a:extLst>
                <a:ext uri="{FF2B5EF4-FFF2-40B4-BE49-F238E27FC236}">
                  <a16:creationId xmlns:a16="http://schemas.microsoft.com/office/drawing/2014/main" id="{50679EED-BF07-41AA-83FD-F9620305CA56}"/>
                </a:ext>
              </a:extLst>
            </p:cNvPr>
            <p:cNvCxnSpPr>
              <a:cxnSpLocks/>
            </p:cNvCxnSpPr>
            <p:nvPr/>
          </p:nvCxnSpPr>
          <p:spPr>
            <a:xfrm>
              <a:off x="7148721" y="4305991"/>
              <a:ext cx="989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A73A7DA5-AF6C-4220-A029-57C1B31D8EC6}"/>
                </a:ext>
              </a:extLst>
            </p:cNvPr>
            <p:cNvSpPr txBox="1"/>
            <p:nvPr/>
          </p:nvSpPr>
          <p:spPr>
            <a:xfrm>
              <a:off x="8107431" y="4067554"/>
              <a:ext cx="1638959" cy="338554"/>
            </a:xfrm>
            <a:prstGeom prst="rect">
              <a:avLst/>
            </a:prstGeom>
            <a:noFill/>
          </p:spPr>
          <p:txBody>
            <a:bodyPr wrap="square" rtlCol="0">
              <a:spAutoFit/>
            </a:bodyPr>
            <a:lstStyle/>
            <a:p>
              <a:r>
                <a:rPr lang="en-US" sz="1600" b="1" dirty="0" err="1"/>
                <a:t>FIFO_Full</a:t>
              </a:r>
              <a:endParaRPr lang="en-US" sz="1600" b="1" dirty="0"/>
            </a:p>
          </p:txBody>
        </p:sp>
        <p:cxnSp>
          <p:nvCxnSpPr>
            <p:cNvPr id="7" name="Straight Arrow Connector 6">
              <a:extLst>
                <a:ext uri="{FF2B5EF4-FFF2-40B4-BE49-F238E27FC236}">
                  <a16:creationId xmlns:a16="http://schemas.microsoft.com/office/drawing/2014/main" id="{28322B2C-61AF-44CE-BD99-2AFE9CA17CF6}"/>
                </a:ext>
              </a:extLst>
            </p:cNvPr>
            <p:cNvCxnSpPr>
              <a:cxnSpLocks/>
            </p:cNvCxnSpPr>
            <p:nvPr/>
          </p:nvCxnSpPr>
          <p:spPr>
            <a:xfrm>
              <a:off x="7148721" y="4902899"/>
              <a:ext cx="989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6EFEC110-69EE-4B30-BC85-8FAA3801F0CB}"/>
                </a:ext>
              </a:extLst>
            </p:cNvPr>
            <p:cNvSpPr txBox="1"/>
            <p:nvPr/>
          </p:nvSpPr>
          <p:spPr>
            <a:xfrm>
              <a:off x="8107431" y="4664462"/>
              <a:ext cx="1638959" cy="338554"/>
            </a:xfrm>
            <a:prstGeom prst="rect">
              <a:avLst/>
            </a:prstGeom>
            <a:noFill/>
          </p:spPr>
          <p:txBody>
            <a:bodyPr wrap="square" rtlCol="0">
              <a:spAutoFit/>
            </a:bodyPr>
            <a:lstStyle/>
            <a:p>
              <a:r>
                <a:rPr lang="en-US" sz="1600" b="1" dirty="0" err="1"/>
                <a:t>FIFO_Empty</a:t>
              </a:r>
              <a:endParaRPr lang="en-US" sz="1600" b="1" dirty="0"/>
            </a:p>
          </p:txBody>
        </p:sp>
      </p:grpSp>
      <p:cxnSp>
        <p:nvCxnSpPr>
          <p:cNvPr id="26" name="Straight Arrow Connector 25">
            <a:extLst>
              <a:ext uri="{FF2B5EF4-FFF2-40B4-BE49-F238E27FC236}">
                <a16:creationId xmlns:a16="http://schemas.microsoft.com/office/drawing/2014/main" id="{71B2D41F-927B-4D09-BDC3-DB3870C808E4}"/>
              </a:ext>
            </a:extLst>
          </p:cNvPr>
          <p:cNvCxnSpPr>
            <a:cxnSpLocks/>
            <a:endCxn id="9" idx="3"/>
          </p:cNvCxnSpPr>
          <p:nvPr/>
        </p:nvCxnSpPr>
        <p:spPr>
          <a:xfrm flipH="1" flipV="1">
            <a:off x="9581283" y="3907980"/>
            <a:ext cx="1000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B37769D2-A615-4535-B279-F9168F975C28}"/>
              </a:ext>
            </a:extLst>
          </p:cNvPr>
          <p:cNvSpPr txBox="1"/>
          <p:nvPr/>
        </p:nvSpPr>
        <p:spPr>
          <a:xfrm>
            <a:off x="9669000" y="3438187"/>
            <a:ext cx="1088382" cy="369331"/>
          </a:xfrm>
          <a:prstGeom prst="rect">
            <a:avLst/>
          </a:prstGeom>
          <a:noFill/>
        </p:spPr>
        <p:txBody>
          <a:bodyPr wrap="square" rtlCol="0">
            <a:spAutoFit/>
          </a:bodyPr>
          <a:lstStyle/>
          <a:p>
            <a:r>
              <a:rPr lang="en-US" b="1"/>
              <a:t>CLKR</a:t>
            </a:r>
            <a:endParaRPr lang="en-US" b="1" dirty="0"/>
          </a:p>
        </p:txBody>
      </p:sp>
      <p:sp>
        <p:nvSpPr>
          <p:cNvPr id="30" name="TextBox 29">
            <a:extLst>
              <a:ext uri="{FF2B5EF4-FFF2-40B4-BE49-F238E27FC236}">
                <a16:creationId xmlns:a16="http://schemas.microsoft.com/office/drawing/2014/main" id="{274AC306-8E93-47CF-95FA-E24AD9BF4683}"/>
              </a:ext>
            </a:extLst>
          </p:cNvPr>
          <p:cNvSpPr txBox="1"/>
          <p:nvPr/>
        </p:nvSpPr>
        <p:spPr>
          <a:xfrm>
            <a:off x="314177" y="2440685"/>
            <a:ext cx="5100869" cy="2862322"/>
          </a:xfrm>
          <a:prstGeom prst="rect">
            <a:avLst/>
          </a:prstGeom>
          <a:noFill/>
        </p:spPr>
        <p:txBody>
          <a:bodyPr wrap="square" rtlCol="0">
            <a:spAutoFit/>
          </a:bodyPr>
          <a:lstStyle/>
          <a:p>
            <a:pPr marL="342900" indent="-342900">
              <a:buFont typeface="Arial" panose="020B0604020202020204" pitchFamily="34" charset="0"/>
              <a:buChar char="•"/>
            </a:pPr>
            <a:r>
              <a:rPr lang="vi-VN" sz="2000" b="0" i="0">
                <a:solidFill>
                  <a:srgbClr val="100202"/>
                </a:solidFill>
                <a:effectLst/>
                <a:latin typeface="Times New Roman" panose="02020603050405020304" pitchFamily="18" charset="0"/>
                <a:cs typeface="Times New Roman" panose="02020603050405020304" pitchFamily="18" charset="0"/>
              </a:rPr>
              <a:t>Dual</a:t>
            </a:r>
            <a:r>
              <a:rPr lang="en-US" sz="2000">
                <a:solidFill>
                  <a:srgbClr val="100202"/>
                </a:solidFill>
                <a:latin typeface="Times New Roman" panose="02020603050405020304" pitchFamily="18" charset="0"/>
                <a:cs typeface="Times New Roman" panose="02020603050405020304" pitchFamily="18" charset="0"/>
              </a:rPr>
              <a:t>-</a:t>
            </a:r>
            <a:r>
              <a:rPr lang="en-US" sz="2000" b="0" i="0">
                <a:solidFill>
                  <a:srgbClr val="100202"/>
                </a:solidFill>
                <a:effectLst/>
                <a:latin typeface="Times New Roman" panose="02020603050405020304" pitchFamily="18" charset="0"/>
                <a:cs typeface="Times New Roman" panose="02020603050405020304" pitchFamily="18" charset="0"/>
              </a:rPr>
              <a:t>P</a:t>
            </a:r>
            <a:r>
              <a:rPr lang="vi-VN" sz="2000" b="0" i="0">
                <a:solidFill>
                  <a:srgbClr val="100202"/>
                </a:solidFill>
                <a:effectLst/>
                <a:latin typeface="Times New Roman" panose="02020603050405020304" pitchFamily="18" charset="0"/>
                <a:cs typeface="Times New Roman" panose="02020603050405020304" pitchFamily="18" charset="0"/>
              </a:rPr>
              <a:t>ort </a:t>
            </a:r>
            <a:r>
              <a:rPr lang="en-US" sz="2000" b="0" i="0" dirty="0">
                <a:solidFill>
                  <a:srgbClr val="100202"/>
                </a:solidFill>
                <a:effectLst/>
                <a:latin typeface="Times New Roman" panose="02020603050405020304" pitchFamily="18" charset="0"/>
                <a:cs typeface="Times New Roman" panose="02020603050405020304" pitchFamily="18" charset="0"/>
              </a:rPr>
              <a:t>FIFO</a:t>
            </a:r>
            <a:r>
              <a:rPr lang="vi-VN" sz="2000" b="0" i="0" dirty="0">
                <a:solidFill>
                  <a:srgbClr val="100202"/>
                </a:solidFill>
                <a:effectLst/>
                <a:latin typeface="Times New Roman" panose="02020603050405020304" pitchFamily="18" charset="0"/>
                <a:cs typeface="Times New Roman" panose="02020603050405020304" pitchFamily="18" charset="0"/>
              </a:rPr>
              <a:t> là </a:t>
            </a:r>
            <a:r>
              <a:rPr lang="en-US" sz="2000" dirty="0" err="1">
                <a:solidFill>
                  <a:srgbClr val="100202"/>
                </a:solidFill>
                <a:latin typeface="Times New Roman" panose="02020603050405020304" pitchFamily="18" charset="0"/>
                <a:cs typeface="Times New Roman" panose="02020603050405020304" pitchFamily="18" charset="0"/>
              </a:rPr>
              <a:t>bộ</a:t>
            </a:r>
            <a:r>
              <a:rPr lang="en-US" sz="2000" dirty="0">
                <a:solidFill>
                  <a:srgbClr val="100202"/>
                </a:solidFill>
                <a:latin typeface="Times New Roman" panose="02020603050405020304" pitchFamily="18" charset="0"/>
                <a:cs typeface="Times New Roman" panose="02020603050405020304" pitchFamily="18" charset="0"/>
              </a:rPr>
              <a:t> </a:t>
            </a:r>
            <a:r>
              <a:rPr lang="en-US" sz="2000" dirty="0" err="1">
                <a:solidFill>
                  <a:srgbClr val="100202"/>
                </a:solidFill>
                <a:latin typeface="Times New Roman" panose="02020603050405020304" pitchFamily="18" charset="0"/>
                <a:cs typeface="Times New Roman" panose="02020603050405020304" pitchFamily="18" charset="0"/>
              </a:rPr>
              <a:t>nhớ</a:t>
            </a:r>
            <a:r>
              <a:rPr lang="en-US" sz="2000" dirty="0">
                <a:solidFill>
                  <a:srgbClr val="100202"/>
                </a:solidFill>
                <a:latin typeface="Times New Roman" panose="02020603050405020304" pitchFamily="18" charset="0"/>
                <a:cs typeface="Times New Roman" panose="02020603050405020304" pitchFamily="18" charset="0"/>
              </a:rPr>
              <a:t> </a:t>
            </a:r>
            <a:r>
              <a:rPr lang="en-US" sz="2000" dirty="0" err="1">
                <a:solidFill>
                  <a:srgbClr val="100202"/>
                </a:solidFill>
                <a:latin typeface="Times New Roman" panose="02020603050405020304" pitchFamily="18" charset="0"/>
                <a:cs typeface="Times New Roman" panose="02020603050405020304" pitchFamily="18" charset="0"/>
              </a:rPr>
              <a:t>đệm</a:t>
            </a:r>
            <a:r>
              <a:rPr lang="en-US" sz="2000" dirty="0">
                <a:solidFill>
                  <a:srgbClr val="100202"/>
                </a:solidFill>
                <a:latin typeface="Times New Roman" panose="02020603050405020304" pitchFamily="18" charset="0"/>
                <a:cs typeface="Times New Roman" panose="02020603050405020304" pitchFamily="18" charset="0"/>
              </a:rPr>
              <a:t> </a:t>
            </a:r>
            <a:r>
              <a:rPr lang="en-US" sz="2000" dirty="0" err="1">
                <a:solidFill>
                  <a:srgbClr val="100202"/>
                </a:solidFill>
                <a:latin typeface="Times New Roman" panose="02020603050405020304" pitchFamily="18" charset="0"/>
                <a:cs typeface="Times New Roman" panose="02020603050405020304" pitchFamily="18" charset="0"/>
              </a:rPr>
              <a:t>có</a:t>
            </a:r>
            <a:r>
              <a:rPr lang="en-US" sz="2000" dirty="0">
                <a:solidFill>
                  <a:srgbClr val="100202"/>
                </a:solidFill>
                <a:latin typeface="Times New Roman" panose="02020603050405020304" pitchFamily="18" charset="0"/>
                <a:cs typeface="Times New Roman" panose="02020603050405020304" pitchFamily="18" charset="0"/>
              </a:rPr>
              <a:t> </a:t>
            </a:r>
            <a:r>
              <a:rPr lang="en-US" sz="2000" dirty="0" err="1">
                <a:solidFill>
                  <a:srgbClr val="100202"/>
                </a:solidFill>
                <a:latin typeface="Times New Roman" panose="02020603050405020304" pitchFamily="18" charset="0"/>
                <a:cs typeface="Times New Roman" panose="02020603050405020304" pitchFamily="18" charset="0"/>
              </a:rPr>
              <a:t>cấu</a:t>
            </a:r>
            <a:r>
              <a:rPr lang="en-US" sz="2000" dirty="0">
                <a:solidFill>
                  <a:srgbClr val="100202"/>
                </a:solidFill>
                <a:latin typeface="Times New Roman" panose="02020603050405020304" pitchFamily="18" charset="0"/>
                <a:cs typeface="Times New Roman" panose="02020603050405020304" pitchFamily="18" charset="0"/>
              </a:rPr>
              <a:t> </a:t>
            </a:r>
            <a:r>
              <a:rPr lang="en-US" sz="2000" dirty="0" err="1">
                <a:solidFill>
                  <a:srgbClr val="100202"/>
                </a:solidFill>
                <a:latin typeface="Times New Roman" panose="02020603050405020304" pitchFamily="18" charset="0"/>
                <a:cs typeface="Times New Roman" panose="02020603050405020304" pitchFamily="18" charset="0"/>
              </a:rPr>
              <a:t>tạo</a:t>
            </a:r>
            <a:r>
              <a:rPr lang="en-US" sz="2000" dirty="0">
                <a:solidFill>
                  <a:srgbClr val="100202"/>
                </a:solidFill>
                <a:latin typeface="Times New Roman" panose="02020603050405020304" pitchFamily="18" charset="0"/>
                <a:cs typeface="Times New Roman" panose="02020603050405020304" pitchFamily="18" charset="0"/>
              </a:rPr>
              <a:t> </a:t>
            </a:r>
            <a:r>
              <a:rPr lang="en-US" sz="2000" dirty="0" err="1">
                <a:solidFill>
                  <a:srgbClr val="100202"/>
                </a:solidFill>
                <a:latin typeface="Times New Roman" panose="02020603050405020304" pitchFamily="18" charset="0"/>
                <a:cs typeface="Times New Roman" panose="02020603050405020304" pitchFamily="18" charset="0"/>
              </a:rPr>
              <a:t>gần</a:t>
            </a:r>
            <a:r>
              <a:rPr lang="en-US" sz="2000" dirty="0">
                <a:solidFill>
                  <a:srgbClr val="100202"/>
                </a:solidFill>
                <a:latin typeface="Times New Roman" panose="02020603050405020304" pitchFamily="18" charset="0"/>
                <a:cs typeface="Times New Roman" panose="02020603050405020304" pitchFamily="18" charset="0"/>
              </a:rPr>
              <a:t> </a:t>
            </a:r>
            <a:r>
              <a:rPr lang="en-US" sz="2000" dirty="0" err="1">
                <a:solidFill>
                  <a:srgbClr val="100202"/>
                </a:solidFill>
                <a:latin typeface="Times New Roman" panose="02020603050405020304" pitchFamily="18" charset="0"/>
                <a:cs typeface="Times New Roman" panose="02020603050405020304" pitchFamily="18" charset="0"/>
              </a:rPr>
              <a:t>tương</a:t>
            </a:r>
            <a:r>
              <a:rPr lang="en-US" sz="2000" dirty="0">
                <a:solidFill>
                  <a:srgbClr val="100202"/>
                </a:solidFill>
                <a:latin typeface="Times New Roman" panose="02020603050405020304" pitchFamily="18" charset="0"/>
                <a:cs typeface="Times New Roman" panose="02020603050405020304" pitchFamily="18" charset="0"/>
              </a:rPr>
              <a:t> </a:t>
            </a:r>
            <a:r>
              <a:rPr lang="en-US" sz="2000" err="1">
                <a:solidFill>
                  <a:srgbClr val="100202"/>
                </a:solidFill>
                <a:latin typeface="Times New Roman" panose="02020603050405020304" pitchFamily="18" charset="0"/>
                <a:cs typeface="Times New Roman" panose="02020603050405020304" pitchFamily="18" charset="0"/>
              </a:rPr>
              <a:t>tự</a:t>
            </a:r>
            <a:r>
              <a:rPr lang="en-US" sz="2000">
                <a:solidFill>
                  <a:srgbClr val="100202"/>
                </a:solidFill>
                <a:latin typeface="Times New Roman" panose="02020603050405020304" pitchFamily="18" charset="0"/>
                <a:cs typeface="Times New Roman" panose="02020603050405020304" pitchFamily="18" charset="0"/>
              </a:rPr>
              <a:t> Dual-Port </a:t>
            </a:r>
            <a:r>
              <a:rPr lang="en-US" sz="2000" dirty="0">
                <a:solidFill>
                  <a:srgbClr val="100202"/>
                </a:solidFill>
                <a:latin typeface="Times New Roman" panose="02020603050405020304" pitchFamily="18" charset="0"/>
                <a:cs typeface="Times New Roman" panose="02020603050405020304" pitchFamily="18" charset="0"/>
              </a:rPr>
              <a:t>RAM,</a:t>
            </a:r>
            <a:r>
              <a:rPr lang="vi-VN" sz="2000" b="0" i="0" dirty="0">
                <a:solidFill>
                  <a:srgbClr val="100202"/>
                </a:solidFill>
                <a:effectLst/>
                <a:latin typeface="Times New Roman" panose="02020603050405020304" pitchFamily="18" charset="0"/>
                <a:cs typeface="Times New Roman" panose="02020603050405020304" pitchFamily="18" charset="0"/>
              </a:rPr>
              <a:t> có hai kênh đọc ghi riêng biệt, các kênh đọc ghi này có thể dùng chung xung nhịp đồng bộ cũng có thể không dung chung.</a:t>
            </a:r>
            <a:endParaRPr lang="en-US" sz="2000" b="0" i="0" dirty="0">
              <a:solidFill>
                <a:srgbClr val="100202"/>
              </a:solidFill>
              <a:effectLst/>
              <a:latin typeface="Times New Roman" panose="02020603050405020304" pitchFamily="18" charset="0"/>
              <a:cs typeface="Times New Roman" panose="02020603050405020304" pitchFamily="18" charset="0"/>
            </a:endParaRPr>
          </a:p>
          <a:p>
            <a:r>
              <a:rPr lang="vi-VN" sz="2000" b="0" i="0" dirty="0">
                <a:solidFill>
                  <a:srgbClr val="100202"/>
                </a:solidFill>
                <a:effectLst/>
                <a:latin typeface="Times New Roman" panose="02020603050405020304" pitchFamily="18" charset="0"/>
                <a:cs typeface="Times New Roman" panose="02020603050405020304" pitchFamily="18" charset="0"/>
              </a:rPr>
              <a:t> </a:t>
            </a:r>
            <a:endParaRPr lang="en-US" sz="2000" b="0" i="0" dirty="0">
              <a:solidFill>
                <a:srgbClr val="100202"/>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0" i="0">
                <a:solidFill>
                  <a:srgbClr val="100202"/>
                </a:solidFill>
                <a:effectLst/>
                <a:latin typeface="Times New Roman" panose="02020603050405020304" pitchFamily="18" charset="0"/>
                <a:cs typeface="Times New Roman" panose="02020603050405020304" pitchFamily="18" charset="0"/>
              </a:rPr>
              <a:t>Đối với Dual</a:t>
            </a:r>
            <a:r>
              <a:rPr lang="en-US" sz="2000">
                <a:solidFill>
                  <a:srgbClr val="100202"/>
                </a:solidFill>
                <a:latin typeface="Times New Roman" panose="02020603050405020304" pitchFamily="18" charset="0"/>
                <a:cs typeface="Times New Roman" panose="02020603050405020304" pitchFamily="18" charset="0"/>
              </a:rPr>
              <a:t>-</a:t>
            </a:r>
            <a:r>
              <a:rPr lang="en-US" sz="2000" b="0" i="0">
                <a:solidFill>
                  <a:srgbClr val="100202"/>
                </a:solidFill>
                <a:effectLst/>
                <a:latin typeface="Times New Roman" panose="02020603050405020304" pitchFamily="18" charset="0"/>
                <a:cs typeface="Times New Roman" panose="02020603050405020304" pitchFamily="18" charset="0"/>
              </a:rPr>
              <a:t>P</a:t>
            </a:r>
            <a:r>
              <a:rPr lang="vi-VN" sz="2000" b="0" i="0">
                <a:solidFill>
                  <a:srgbClr val="100202"/>
                </a:solidFill>
                <a:effectLst/>
                <a:latin typeface="Times New Roman" panose="02020603050405020304" pitchFamily="18" charset="0"/>
                <a:cs typeface="Times New Roman" panose="02020603050405020304" pitchFamily="18" charset="0"/>
              </a:rPr>
              <a:t>ort </a:t>
            </a:r>
            <a:r>
              <a:rPr lang="en-US" sz="2000" dirty="0">
                <a:solidFill>
                  <a:srgbClr val="100202"/>
                </a:solidFill>
                <a:latin typeface="Times New Roman" panose="02020603050405020304" pitchFamily="18" charset="0"/>
                <a:cs typeface="Times New Roman" panose="02020603050405020304" pitchFamily="18" charset="0"/>
              </a:rPr>
              <a:t>FIFO</a:t>
            </a:r>
            <a:r>
              <a:rPr lang="vi-VN" sz="2000" b="0" i="0" dirty="0">
                <a:solidFill>
                  <a:srgbClr val="100202"/>
                </a:solidFill>
                <a:effectLst/>
                <a:latin typeface="Times New Roman" panose="02020603050405020304" pitchFamily="18" charset="0"/>
                <a:cs typeface="Times New Roman" panose="02020603050405020304" pitchFamily="18" charset="0"/>
              </a:rPr>
              <a:t> có thể đọc và ghi đồng thời trên hai kênh</a:t>
            </a:r>
            <a:r>
              <a:rPr lang="en-US" sz="2000" b="0" i="0" dirty="0">
                <a:solidFill>
                  <a:srgbClr val="100202"/>
                </a:solidFill>
                <a:effectLst/>
                <a:latin typeface="Times New Roman" panose="02020603050405020304" pitchFamily="18" charset="0"/>
                <a:cs typeface="Times New Roman" panose="02020603050405020304" pitchFamily="18" charset="0"/>
              </a:rPr>
              <a:t> </a:t>
            </a:r>
            <a:r>
              <a:rPr lang="en-US" sz="2000" b="0" i="0" dirty="0" err="1">
                <a:solidFill>
                  <a:srgbClr val="100202"/>
                </a:solidFill>
                <a:effectLst/>
                <a:latin typeface="Times New Roman" panose="02020603050405020304" pitchFamily="18" charset="0"/>
                <a:cs typeface="Times New Roman" panose="02020603050405020304" pitchFamily="18" charset="0"/>
              </a:rPr>
              <a:t>với</a:t>
            </a:r>
            <a:r>
              <a:rPr lang="en-US" sz="2000" b="0" i="0" dirty="0">
                <a:solidFill>
                  <a:srgbClr val="100202"/>
                </a:solidFill>
                <a:effectLst/>
                <a:latin typeface="Times New Roman" panose="02020603050405020304" pitchFamily="18" charset="0"/>
                <a:cs typeface="Times New Roman" panose="02020603050405020304" pitchFamily="18" charset="0"/>
              </a:rPr>
              <a:t> </a:t>
            </a:r>
            <a:r>
              <a:rPr lang="en-US" sz="2000" b="0" i="0" dirty="0" err="1">
                <a:solidFill>
                  <a:srgbClr val="100202"/>
                </a:solidFill>
                <a:effectLst/>
                <a:latin typeface="Times New Roman" panose="02020603050405020304" pitchFamily="18" charset="0"/>
                <a:cs typeface="Times New Roman" panose="02020603050405020304" pitchFamily="18" charset="0"/>
              </a:rPr>
              <a:t>dữ</a:t>
            </a:r>
            <a:r>
              <a:rPr lang="en-US" sz="2000" b="0" i="0" dirty="0">
                <a:solidFill>
                  <a:srgbClr val="100202"/>
                </a:solidFill>
                <a:effectLst/>
                <a:latin typeface="Times New Roman" panose="02020603050405020304" pitchFamily="18" charset="0"/>
                <a:cs typeface="Times New Roman" panose="02020603050405020304" pitchFamily="18" charset="0"/>
              </a:rPr>
              <a:t> </a:t>
            </a:r>
            <a:r>
              <a:rPr lang="en-US" sz="2000" b="0" i="0" dirty="0" err="1">
                <a:solidFill>
                  <a:srgbClr val="100202"/>
                </a:solidFill>
                <a:effectLst/>
                <a:latin typeface="Times New Roman" panose="02020603050405020304" pitchFamily="18" charset="0"/>
                <a:cs typeface="Times New Roman" panose="02020603050405020304" pitchFamily="18" charset="0"/>
              </a:rPr>
              <a:t>liệu</a:t>
            </a:r>
            <a:r>
              <a:rPr lang="en-US" sz="2000" b="0" i="0" dirty="0">
                <a:solidFill>
                  <a:srgbClr val="100202"/>
                </a:solidFill>
                <a:effectLst/>
                <a:latin typeface="Times New Roman" panose="02020603050405020304" pitchFamily="18" charset="0"/>
                <a:cs typeface="Times New Roman" panose="02020603050405020304" pitchFamily="18" charset="0"/>
              </a:rPr>
              <a:t> </a:t>
            </a:r>
            <a:r>
              <a:rPr lang="en-US" sz="2000" b="0" i="0" dirty="0" err="1">
                <a:solidFill>
                  <a:srgbClr val="100202"/>
                </a:solidFill>
                <a:effectLst/>
                <a:latin typeface="Times New Roman" panose="02020603050405020304" pitchFamily="18" charset="0"/>
                <a:cs typeface="Times New Roman" panose="02020603050405020304" pitchFamily="18" charset="0"/>
              </a:rPr>
              <a:t>theo</a:t>
            </a:r>
            <a:r>
              <a:rPr lang="en-US" sz="2000" b="0" i="0" dirty="0">
                <a:solidFill>
                  <a:srgbClr val="100202"/>
                </a:solidFill>
                <a:effectLst/>
                <a:latin typeface="Times New Roman" panose="02020603050405020304" pitchFamily="18" charset="0"/>
                <a:cs typeface="Times New Roman" panose="02020603050405020304" pitchFamily="18" charset="0"/>
              </a:rPr>
              <a:t> </a:t>
            </a:r>
            <a:r>
              <a:rPr lang="en-US" sz="2000" b="0" i="0" dirty="0" err="1">
                <a:solidFill>
                  <a:srgbClr val="100202"/>
                </a:solidFill>
                <a:effectLst/>
                <a:latin typeface="Times New Roman" panose="02020603050405020304" pitchFamily="18" charset="0"/>
                <a:cs typeface="Times New Roman" panose="02020603050405020304" pitchFamily="18" charset="0"/>
              </a:rPr>
              <a:t>trật</a:t>
            </a:r>
            <a:r>
              <a:rPr lang="en-US" sz="2000" b="0" i="0" dirty="0">
                <a:solidFill>
                  <a:srgbClr val="100202"/>
                </a:solidFill>
                <a:effectLst/>
                <a:latin typeface="Times New Roman" panose="02020603050405020304" pitchFamily="18" charset="0"/>
                <a:cs typeface="Times New Roman" panose="02020603050405020304" pitchFamily="18" charset="0"/>
              </a:rPr>
              <a:t> </a:t>
            </a:r>
            <a:r>
              <a:rPr lang="en-US" sz="2000" b="0" i="0" dirty="0" err="1">
                <a:solidFill>
                  <a:srgbClr val="100202"/>
                </a:solidFill>
                <a:effectLst/>
                <a:latin typeface="Times New Roman" panose="02020603050405020304" pitchFamily="18" charset="0"/>
                <a:cs typeface="Times New Roman" panose="02020603050405020304" pitchFamily="18" charset="0"/>
              </a:rPr>
              <a:t>tự</a:t>
            </a:r>
            <a:r>
              <a:rPr lang="en-US" sz="2000" b="0" i="0" dirty="0">
                <a:solidFill>
                  <a:srgbClr val="100202"/>
                </a:solidFill>
                <a:effectLst/>
                <a:latin typeface="Times New Roman" panose="02020603050405020304" pitchFamily="18" charset="0"/>
                <a:cs typeface="Times New Roman" panose="02020603050405020304" pitchFamily="18" charset="0"/>
              </a:rPr>
              <a:t>  FIFO</a:t>
            </a:r>
            <a:r>
              <a:rPr lang="vi-VN" sz="2000" b="0" i="0" dirty="0">
                <a:solidFill>
                  <a:srgbClr val="100202"/>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1EB787F9-85AA-41ED-AADC-871AB1917D70}"/>
              </a:ext>
            </a:extLst>
          </p:cNvPr>
          <p:cNvSpPr/>
          <p:nvPr/>
        </p:nvSpPr>
        <p:spPr>
          <a:xfrm>
            <a:off x="11597833" y="6597570"/>
            <a:ext cx="502431" cy="17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Tree>
    <p:extLst>
      <p:ext uri="{BB962C8B-B14F-4D97-AF65-F5344CB8AC3E}">
        <p14:creationId xmlns:p14="http://schemas.microsoft.com/office/powerpoint/2010/main" val="220576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61DFE0-C3C3-4634-A524-384612372C79}"/>
              </a:ext>
            </a:extLst>
          </p:cNvPr>
          <p:cNvSpPr>
            <a:spLocks noGrp="1"/>
          </p:cNvSpPr>
          <p:nvPr>
            <p:ph type="body" sz="quarter" idx="10"/>
          </p:nvPr>
        </p:nvSpPr>
        <p:spPr>
          <a:xfrm>
            <a:off x="2718204" y="280533"/>
            <a:ext cx="7222603" cy="724247"/>
          </a:xfrm>
        </p:spPr>
        <p:txBody>
          <a:bodyPr/>
          <a:lstStyle/>
          <a:p>
            <a:r>
              <a:rPr lang="en-US" sz="3600" b="1">
                <a:latin typeface="Times New Roman" panose="02020603050405020304" pitchFamily="18" charset="0"/>
                <a:cs typeface="Times New Roman" panose="02020603050405020304" pitchFamily="18" charset="0"/>
              </a:rPr>
              <a:t>THIẾT KẾ BRAM BASED FIFO</a:t>
            </a:r>
            <a:endParaRPr lang="en-US" sz="36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979EF0C-ABA8-4EC1-9AEB-BC68865D279F}"/>
              </a:ext>
            </a:extLst>
          </p:cNvPr>
          <p:cNvSpPr/>
          <p:nvPr/>
        </p:nvSpPr>
        <p:spPr>
          <a:xfrm>
            <a:off x="11611991" y="6507332"/>
            <a:ext cx="488273" cy="266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13</a:t>
            </a:r>
          </a:p>
        </p:txBody>
      </p:sp>
      <p:grpSp>
        <p:nvGrpSpPr>
          <p:cNvPr id="4" name="Group 3">
            <a:extLst>
              <a:ext uri="{FF2B5EF4-FFF2-40B4-BE49-F238E27FC236}">
                <a16:creationId xmlns:a16="http://schemas.microsoft.com/office/drawing/2014/main" id="{AF93451A-2B45-4BB3-AF1A-34E5B7C0CB32}"/>
              </a:ext>
            </a:extLst>
          </p:cNvPr>
          <p:cNvGrpSpPr/>
          <p:nvPr/>
        </p:nvGrpSpPr>
        <p:grpSpPr>
          <a:xfrm>
            <a:off x="5520521" y="1848702"/>
            <a:ext cx="6630006" cy="3910212"/>
            <a:chOff x="3116384" y="1860277"/>
            <a:chExt cx="6630006" cy="3910212"/>
          </a:xfrm>
        </p:grpSpPr>
        <p:grpSp>
          <p:nvGrpSpPr>
            <p:cNvPr id="5" name="Group 4">
              <a:extLst>
                <a:ext uri="{FF2B5EF4-FFF2-40B4-BE49-F238E27FC236}">
                  <a16:creationId xmlns:a16="http://schemas.microsoft.com/office/drawing/2014/main" id="{2EBDB34C-B9B0-46F7-886B-F3EDCC950C46}"/>
                </a:ext>
              </a:extLst>
            </p:cNvPr>
            <p:cNvGrpSpPr/>
            <p:nvPr/>
          </p:nvGrpSpPr>
          <p:grpSpPr>
            <a:xfrm>
              <a:off x="3116384" y="1860277"/>
              <a:ext cx="6176838" cy="3910212"/>
              <a:chOff x="3510816" y="1718778"/>
              <a:chExt cx="4968736" cy="3103076"/>
            </a:xfrm>
          </p:grpSpPr>
          <p:sp>
            <p:nvSpPr>
              <p:cNvPr id="10" name="Rectangle 9">
                <a:extLst>
                  <a:ext uri="{FF2B5EF4-FFF2-40B4-BE49-F238E27FC236}">
                    <a16:creationId xmlns:a16="http://schemas.microsoft.com/office/drawing/2014/main" id="{16AFDD03-B847-42AD-A99C-844B4771DC3C}"/>
                  </a:ext>
                </a:extLst>
              </p:cNvPr>
              <p:cNvSpPr/>
              <p:nvPr/>
            </p:nvSpPr>
            <p:spPr>
              <a:xfrm>
                <a:off x="5218962" y="1718778"/>
                <a:ext cx="1526828" cy="3103076"/>
              </a:xfrm>
              <a:prstGeom prst="rect">
                <a:avLst/>
              </a:prstGeom>
              <a:ln/>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t>FIFO</a:t>
                </a:r>
              </a:p>
              <a:p>
                <a:pPr algn="ctr"/>
                <a:r>
                  <a:rPr lang="en-US" sz="3200" b="1" dirty="0"/>
                  <a:t>BRAM</a:t>
                </a:r>
              </a:p>
            </p:txBody>
          </p:sp>
          <p:cxnSp>
            <p:nvCxnSpPr>
              <p:cNvPr id="11" name="Straight Arrow Connector 10">
                <a:extLst>
                  <a:ext uri="{FF2B5EF4-FFF2-40B4-BE49-F238E27FC236}">
                    <a16:creationId xmlns:a16="http://schemas.microsoft.com/office/drawing/2014/main" id="{64EBA03B-7EB7-4017-A284-1665588EBDF8}"/>
                  </a:ext>
                </a:extLst>
              </p:cNvPr>
              <p:cNvCxnSpPr/>
              <p:nvPr/>
            </p:nvCxnSpPr>
            <p:spPr>
              <a:xfrm>
                <a:off x="4436911" y="2206522"/>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4D4A2DF-4E35-496C-802C-A6196C3CD5DD}"/>
                  </a:ext>
                </a:extLst>
              </p:cNvPr>
              <p:cNvCxnSpPr/>
              <p:nvPr/>
            </p:nvCxnSpPr>
            <p:spPr>
              <a:xfrm>
                <a:off x="4436911" y="3291404"/>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A012C65E-86EC-4E72-BD1A-ACE436B0EB5E}"/>
                  </a:ext>
                </a:extLst>
              </p:cNvPr>
              <p:cNvSpPr txBox="1"/>
              <p:nvPr/>
            </p:nvSpPr>
            <p:spPr>
              <a:xfrm>
                <a:off x="4509046" y="2948545"/>
                <a:ext cx="676717" cy="293095"/>
              </a:xfrm>
              <a:prstGeom prst="rect">
                <a:avLst/>
              </a:prstGeom>
              <a:noFill/>
            </p:spPr>
            <p:txBody>
              <a:bodyPr wrap="square" rtlCol="0">
                <a:spAutoFit/>
              </a:bodyPr>
              <a:lstStyle/>
              <a:p>
                <a:r>
                  <a:rPr lang="en-US" b="1" dirty="0"/>
                  <a:t>CLK</a:t>
                </a:r>
              </a:p>
            </p:txBody>
          </p:sp>
          <p:sp>
            <p:nvSpPr>
              <p:cNvPr id="14" name="TextBox 13">
                <a:extLst>
                  <a:ext uri="{FF2B5EF4-FFF2-40B4-BE49-F238E27FC236}">
                    <a16:creationId xmlns:a16="http://schemas.microsoft.com/office/drawing/2014/main" id="{6FEAB553-EA62-4C5C-9C4B-96BA0C87ABB2}"/>
                  </a:ext>
                </a:extLst>
              </p:cNvPr>
              <p:cNvSpPr txBox="1"/>
              <p:nvPr/>
            </p:nvSpPr>
            <p:spPr>
              <a:xfrm>
                <a:off x="3510816" y="1903081"/>
                <a:ext cx="1301518" cy="464067"/>
              </a:xfrm>
              <a:prstGeom prst="rect">
                <a:avLst/>
              </a:prstGeom>
              <a:noFill/>
            </p:spPr>
            <p:txBody>
              <a:bodyPr wrap="square" rtlCol="0">
                <a:spAutoFit/>
              </a:bodyPr>
              <a:lstStyle/>
              <a:p>
                <a:pPr algn="ctr"/>
                <a:r>
                  <a:rPr lang="en-US" sz="1600" b="1" dirty="0" err="1"/>
                  <a:t>Write_data</a:t>
                </a:r>
                <a:r>
                  <a:rPr lang="en-US" sz="1600" b="1" dirty="0"/>
                  <a:t> [7:0]</a:t>
                </a:r>
              </a:p>
            </p:txBody>
          </p:sp>
          <p:cxnSp>
            <p:nvCxnSpPr>
              <p:cNvPr id="15" name="Straight Arrow Connector 14">
                <a:extLst>
                  <a:ext uri="{FF2B5EF4-FFF2-40B4-BE49-F238E27FC236}">
                    <a16:creationId xmlns:a16="http://schemas.microsoft.com/office/drawing/2014/main" id="{52CB5F5D-454F-4717-8279-282AE64B0A32}"/>
                  </a:ext>
                </a:extLst>
              </p:cNvPr>
              <p:cNvCxnSpPr>
                <a:cxnSpLocks/>
              </p:cNvCxnSpPr>
              <p:nvPr/>
            </p:nvCxnSpPr>
            <p:spPr>
              <a:xfrm>
                <a:off x="6754484" y="2206522"/>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1837ED00-F06F-4CD2-969C-5F89872EE89A}"/>
                  </a:ext>
                </a:extLst>
              </p:cNvPr>
              <p:cNvSpPr txBox="1"/>
              <p:nvPr/>
            </p:nvSpPr>
            <p:spPr>
              <a:xfrm>
                <a:off x="7161150" y="1928865"/>
                <a:ext cx="1318402" cy="464067"/>
              </a:xfrm>
              <a:prstGeom prst="rect">
                <a:avLst/>
              </a:prstGeom>
              <a:noFill/>
            </p:spPr>
            <p:txBody>
              <a:bodyPr wrap="square" rtlCol="0">
                <a:spAutoFit/>
              </a:bodyPr>
              <a:lstStyle/>
              <a:p>
                <a:pPr algn="ctr"/>
                <a:r>
                  <a:rPr lang="en-US" sz="1600" b="1" dirty="0" err="1"/>
                  <a:t>Read_data</a:t>
                </a:r>
                <a:r>
                  <a:rPr lang="en-US" sz="1600" b="1" dirty="0"/>
                  <a:t> [7:0]</a:t>
                </a:r>
              </a:p>
            </p:txBody>
          </p:sp>
          <p:cxnSp>
            <p:nvCxnSpPr>
              <p:cNvPr id="17" name="Straight Arrow Connector 16">
                <a:extLst>
                  <a:ext uri="{FF2B5EF4-FFF2-40B4-BE49-F238E27FC236}">
                    <a16:creationId xmlns:a16="http://schemas.microsoft.com/office/drawing/2014/main" id="{F8CE97C4-B857-4ECC-BE9E-6ED3C7266E30}"/>
                  </a:ext>
                </a:extLst>
              </p:cNvPr>
              <p:cNvCxnSpPr>
                <a:cxnSpLocks/>
              </p:cNvCxnSpPr>
              <p:nvPr/>
            </p:nvCxnSpPr>
            <p:spPr>
              <a:xfrm flipH="1">
                <a:off x="6764838" y="2579341"/>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B2FAE80A-A05B-4D91-A22B-3C35F19C226B}"/>
                  </a:ext>
                </a:extLst>
              </p:cNvPr>
              <p:cNvCxnSpPr/>
              <p:nvPr/>
            </p:nvCxnSpPr>
            <p:spPr>
              <a:xfrm>
                <a:off x="4423095" y="4138454"/>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BA7C9377-1663-4D2B-B291-95D9794B4371}"/>
                  </a:ext>
                </a:extLst>
              </p:cNvPr>
              <p:cNvSpPr txBox="1"/>
              <p:nvPr/>
            </p:nvSpPr>
            <p:spPr>
              <a:xfrm>
                <a:off x="3891263" y="3944130"/>
                <a:ext cx="739751" cy="268671"/>
              </a:xfrm>
              <a:prstGeom prst="rect">
                <a:avLst/>
              </a:prstGeom>
              <a:noFill/>
            </p:spPr>
            <p:txBody>
              <a:bodyPr wrap="square" rtlCol="0">
                <a:spAutoFit/>
              </a:bodyPr>
              <a:lstStyle/>
              <a:p>
                <a:r>
                  <a:rPr lang="en-US" sz="1600" b="1" dirty="0"/>
                  <a:t>Reset</a:t>
                </a:r>
              </a:p>
            </p:txBody>
          </p:sp>
          <p:sp>
            <p:nvSpPr>
              <p:cNvPr id="20" name="TextBox 19">
                <a:extLst>
                  <a:ext uri="{FF2B5EF4-FFF2-40B4-BE49-F238E27FC236}">
                    <a16:creationId xmlns:a16="http://schemas.microsoft.com/office/drawing/2014/main" id="{B36A4E84-4429-4A3B-AF9E-4595987C2BE7}"/>
                  </a:ext>
                </a:extLst>
              </p:cNvPr>
              <p:cNvSpPr txBox="1"/>
              <p:nvPr/>
            </p:nvSpPr>
            <p:spPr>
              <a:xfrm>
                <a:off x="7525684" y="2379232"/>
                <a:ext cx="626733" cy="268671"/>
              </a:xfrm>
              <a:prstGeom prst="rect">
                <a:avLst/>
              </a:prstGeom>
              <a:noFill/>
            </p:spPr>
            <p:txBody>
              <a:bodyPr wrap="square" rtlCol="0">
                <a:spAutoFit/>
              </a:bodyPr>
              <a:lstStyle/>
              <a:p>
                <a:r>
                  <a:rPr lang="en-US" sz="1600" b="1" dirty="0"/>
                  <a:t>Read</a:t>
                </a:r>
              </a:p>
            </p:txBody>
          </p:sp>
          <p:cxnSp>
            <p:nvCxnSpPr>
              <p:cNvPr id="21" name="Straight Arrow Connector 20">
                <a:extLst>
                  <a:ext uri="{FF2B5EF4-FFF2-40B4-BE49-F238E27FC236}">
                    <a16:creationId xmlns:a16="http://schemas.microsoft.com/office/drawing/2014/main" id="{C26613A6-1B7F-4A71-A1B3-CEBDC05812CA}"/>
                  </a:ext>
                </a:extLst>
              </p:cNvPr>
              <p:cNvCxnSpPr/>
              <p:nvPr/>
            </p:nvCxnSpPr>
            <p:spPr>
              <a:xfrm>
                <a:off x="4434387" y="2605856"/>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E1235FD5-23CC-4FEA-BA25-DD914E45D640}"/>
                  </a:ext>
                </a:extLst>
              </p:cNvPr>
              <p:cNvSpPr txBox="1"/>
              <p:nvPr/>
            </p:nvSpPr>
            <p:spPr>
              <a:xfrm>
                <a:off x="3887890" y="2430987"/>
                <a:ext cx="875510" cy="268671"/>
              </a:xfrm>
              <a:prstGeom prst="rect">
                <a:avLst/>
              </a:prstGeom>
              <a:noFill/>
            </p:spPr>
            <p:txBody>
              <a:bodyPr wrap="square" rtlCol="0">
                <a:spAutoFit/>
              </a:bodyPr>
              <a:lstStyle/>
              <a:p>
                <a:r>
                  <a:rPr lang="en-US" sz="1600" b="1" dirty="0"/>
                  <a:t>Write</a:t>
                </a:r>
              </a:p>
            </p:txBody>
          </p:sp>
        </p:grpSp>
        <p:cxnSp>
          <p:nvCxnSpPr>
            <p:cNvPr id="6" name="Straight Arrow Connector 5">
              <a:extLst>
                <a:ext uri="{FF2B5EF4-FFF2-40B4-BE49-F238E27FC236}">
                  <a16:creationId xmlns:a16="http://schemas.microsoft.com/office/drawing/2014/main" id="{044A267B-7D0C-4DE1-AC19-623CD050E42A}"/>
                </a:ext>
              </a:extLst>
            </p:cNvPr>
            <p:cNvCxnSpPr>
              <a:cxnSpLocks/>
            </p:cNvCxnSpPr>
            <p:nvPr/>
          </p:nvCxnSpPr>
          <p:spPr>
            <a:xfrm>
              <a:off x="7148721" y="4305991"/>
              <a:ext cx="989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D72168B7-5EB4-4547-A318-A159A7BBA9D0}"/>
                </a:ext>
              </a:extLst>
            </p:cNvPr>
            <p:cNvSpPr txBox="1"/>
            <p:nvPr/>
          </p:nvSpPr>
          <p:spPr>
            <a:xfrm>
              <a:off x="8107431" y="4067554"/>
              <a:ext cx="1638959" cy="338554"/>
            </a:xfrm>
            <a:prstGeom prst="rect">
              <a:avLst/>
            </a:prstGeom>
            <a:noFill/>
          </p:spPr>
          <p:txBody>
            <a:bodyPr wrap="square" rtlCol="0">
              <a:spAutoFit/>
            </a:bodyPr>
            <a:lstStyle/>
            <a:p>
              <a:r>
                <a:rPr lang="en-US" sz="1600" b="1" dirty="0" err="1"/>
                <a:t>FIFO_Full</a:t>
              </a:r>
              <a:endParaRPr lang="en-US" sz="1600" b="1" dirty="0"/>
            </a:p>
          </p:txBody>
        </p:sp>
        <p:cxnSp>
          <p:nvCxnSpPr>
            <p:cNvPr id="8" name="Straight Arrow Connector 7">
              <a:extLst>
                <a:ext uri="{FF2B5EF4-FFF2-40B4-BE49-F238E27FC236}">
                  <a16:creationId xmlns:a16="http://schemas.microsoft.com/office/drawing/2014/main" id="{0E2FAA99-5CC1-476E-B8DF-1B83A75722F8}"/>
                </a:ext>
              </a:extLst>
            </p:cNvPr>
            <p:cNvCxnSpPr>
              <a:cxnSpLocks/>
            </p:cNvCxnSpPr>
            <p:nvPr/>
          </p:nvCxnSpPr>
          <p:spPr>
            <a:xfrm>
              <a:off x="7148721" y="4902899"/>
              <a:ext cx="989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ABF53F87-7356-4324-93B3-E5EF7C5B74C3}"/>
                </a:ext>
              </a:extLst>
            </p:cNvPr>
            <p:cNvSpPr txBox="1"/>
            <p:nvPr/>
          </p:nvSpPr>
          <p:spPr>
            <a:xfrm>
              <a:off x="8107431" y="4664462"/>
              <a:ext cx="1638959" cy="338554"/>
            </a:xfrm>
            <a:prstGeom prst="rect">
              <a:avLst/>
            </a:prstGeom>
            <a:noFill/>
          </p:spPr>
          <p:txBody>
            <a:bodyPr wrap="square" rtlCol="0">
              <a:spAutoFit/>
            </a:bodyPr>
            <a:lstStyle/>
            <a:p>
              <a:r>
                <a:rPr lang="en-US" sz="1600" b="1" dirty="0" err="1"/>
                <a:t>FIFO_Empty</a:t>
              </a:r>
              <a:endParaRPr lang="en-US" sz="1600" b="1" dirty="0"/>
            </a:p>
          </p:txBody>
        </p:sp>
      </p:grpSp>
      <p:sp>
        <p:nvSpPr>
          <p:cNvPr id="23" name="TextBox 22">
            <a:extLst>
              <a:ext uri="{FF2B5EF4-FFF2-40B4-BE49-F238E27FC236}">
                <a16:creationId xmlns:a16="http://schemas.microsoft.com/office/drawing/2014/main" id="{8D6D2FC6-AA52-416A-B311-02801F2621A8}"/>
              </a:ext>
            </a:extLst>
          </p:cNvPr>
          <p:cNvSpPr txBox="1"/>
          <p:nvPr/>
        </p:nvSpPr>
        <p:spPr>
          <a:xfrm>
            <a:off x="64310" y="1848702"/>
            <a:ext cx="5393839" cy="3785652"/>
          </a:xfrm>
          <a:prstGeom prst="rect">
            <a:avLst/>
          </a:prstGeom>
          <a:noFill/>
        </p:spPr>
        <p:txBody>
          <a:bodyPr wrap="square" rtlCol="0">
            <a:spAutoFit/>
          </a:bodyPr>
          <a:lstStyle/>
          <a:p>
            <a:pPr marL="342900" indent="-342900">
              <a:buFont typeface="Wingdings" panose="05000000000000000000" pitchFamily="2" charset="2"/>
              <a:buChar char="v"/>
            </a:pPr>
            <a:r>
              <a:rPr lang="en-US" sz="2000">
                <a:latin typeface="Times New Roman" panose="02020603050405020304" pitchFamily="18" charset="0"/>
                <a:cs typeface="Times New Roman" panose="02020603050405020304" pitchFamily="18" charset="0"/>
              </a:rPr>
              <a:t>BRAM_Based</a:t>
            </a:r>
            <a:r>
              <a:rPr lang="en-US" sz="2000" dirty="0" err="1">
                <a:latin typeface="Times New Roman" panose="02020603050405020304" pitchFamily="18" charset="0"/>
                <a:cs typeface="Times New Roman" panose="02020603050405020304" pitchFamily="18" charset="0"/>
              </a:rPr>
              <a:t>_FIFO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tiến</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từ</a:t>
            </a:r>
            <a:r>
              <a:rPr lang="en-US" sz="2000">
                <a:latin typeface="Times New Roman" panose="02020603050405020304" pitchFamily="18" charset="0"/>
                <a:cs typeface="Times New Roman" panose="02020603050405020304" pitchFamily="18" charset="0"/>
              </a:rPr>
              <a:t> Dual-Port </a:t>
            </a:r>
            <a:r>
              <a:rPr lang="en-US" sz="2000" dirty="0">
                <a:latin typeface="Times New Roman" panose="02020603050405020304" pitchFamily="18" charset="0"/>
                <a:cs typeface="Times New Roman" panose="02020603050405020304" pitchFamily="18" charset="0"/>
              </a:rPr>
              <a:t>Ram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bên</a:t>
            </a:r>
            <a:r>
              <a:rPr lang="en-US" sz="2000">
                <a:latin typeface="Times New Roman" panose="02020603050405020304" pitchFamily="18" charset="0"/>
                <a:cs typeface="Times New Roman" panose="02020603050405020304" pitchFamily="18" charset="0"/>
              </a:rPr>
              <a:t> trên:</a:t>
            </a:r>
            <a:endParaRPr lang="en-US" sz="2000"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Có </a:t>
            </a:r>
            <a:r>
              <a:rPr lang="en-US" sz="2000" dirty="0" err="1">
                <a:latin typeface="Times New Roman" panose="02020603050405020304" pitchFamily="18" charset="0"/>
                <a:cs typeface="Times New Roman" panose="02020603050405020304" pitchFamily="18" charset="0"/>
              </a:rPr>
              <a:t>cấu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tự</a:t>
            </a:r>
            <a:r>
              <a:rPr lang="en-US" sz="2000">
                <a:latin typeface="Times New Roman" panose="02020603050405020304" pitchFamily="18" charset="0"/>
                <a:cs typeface="Times New Roman" panose="02020603050405020304" pitchFamily="18" charset="0"/>
              </a:rPr>
              <a:t> Dual-Port </a:t>
            </a:r>
            <a:r>
              <a:rPr lang="en-US" sz="2000" dirty="0">
                <a:latin typeface="Times New Roman" panose="02020603050405020304" pitchFamily="18" charset="0"/>
                <a:cs typeface="Times New Roman" panose="02020603050405020304" pitchFamily="18" charset="0"/>
              </a:rPr>
              <a:t>FIFO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xung</a:t>
            </a:r>
            <a:r>
              <a:rPr lang="en-US" sz="2000" dirty="0">
                <a:latin typeface="Times New Roman" panose="02020603050405020304" pitchFamily="18" charset="0"/>
                <a:cs typeface="Times New Roman" panose="02020603050405020304" pitchFamily="18" charset="0"/>
              </a:rPr>
              <a:t> clock </a:t>
            </a:r>
            <a:r>
              <a:rPr lang="en-US" sz="2000" dirty="0" err="1">
                <a:latin typeface="Times New Roman" panose="02020603050405020304" pitchFamily="18" charset="0"/>
                <a:cs typeface="Times New Roman" panose="02020603050405020304" pitchFamily="18" charset="0"/>
              </a:rPr>
              <a:t>riêng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chung</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xung</a:t>
            </a:r>
            <a:r>
              <a:rPr lang="en-US" sz="2000" dirty="0">
                <a:latin typeface="Times New Roman" panose="02020603050405020304" pitchFamily="18" charset="0"/>
                <a:cs typeface="Times New Roman" panose="02020603050405020304" pitchFamily="18" charset="0"/>
              </a:rPr>
              <a:t> clock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phỏng</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Đây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rút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gọn</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Dual-Port </a:t>
            </a:r>
            <a:r>
              <a:rPr lang="en-US" sz="2000" dirty="0">
                <a:latin typeface="Times New Roman" panose="02020603050405020304" pitchFamily="18" charset="0"/>
                <a:cs typeface="Times New Roman" panose="02020603050405020304" pitchFamily="18" charset="0"/>
              </a:rPr>
              <a:t>FIFO.</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Với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ra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1 byte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từ</a:t>
            </a:r>
            <a:r>
              <a:rPr lang="en-US" sz="2000">
                <a:latin typeface="Times New Roman" panose="02020603050405020304" pitchFamily="18" charset="0"/>
                <a:cs typeface="Times New Roman" panose="02020603050405020304" pitchFamily="18" charset="0"/>
              </a:rPr>
              <a:t> nhớ.</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383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09939CCB-6FBD-456E-84A6-9FC4B969A6AF}"/>
              </a:ext>
            </a:extLst>
          </p:cNvPr>
          <p:cNvSpPr/>
          <p:nvPr/>
        </p:nvSpPr>
        <p:spPr>
          <a:xfrm>
            <a:off x="11638354" y="6448485"/>
            <a:ext cx="420488" cy="27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14</a:t>
            </a:r>
          </a:p>
        </p:txBody>
      </p:sp>
      <p:grpSp>
        <p:nvGrpSpPr>
          <p:cNvPr id="83" name="Group 82">
            <a:extLst>
              <a:ext uri="{FF2B5EF4-FFF2-40B4-BE49-F238E27FC236}">
                <a16:creationId xmlns:a16="http://schemas.microsoft.com/office/drawing/2014/main" id="{73258D0A-544E-4185-8248-7CB3AACD5053}"/>
              </a:ext>
            </a:extLst>
          </p:cNvPr>
          <p:cNvGrpSpPr/>
          <p:nvPr/>
        </p:nvGrpSpPr>
        <p:grpSpPr>
          <a:xfrm>
            <a:off x="0" y="214085"/>
            <a:ext cx="12438768" cy="6531878"/>
            <a:chOff x="0" y="326122"/>
            <a:chExt cx="12438768" cy="6531878"/>
          </a:xfrm>
        </p:grpSpPr>
        <p:sp>
          <p:nvSpPr>
            <p:cNvPr id="84" name="Rectangle 83">
              <a:extLst>
                <a:ext uri="{FF2B5EF4-FFF2-40B4-BE49-F238E27FC236}">
                  <a16:creationId xmlns:a16="http://schemas.microsoft.com/office/drawing/2014/main" id="{865921E0-1E80-44B5-B0D7-4C86D9331F20}"/>
                </a:ext>
              </a:extLst>
            </p:cNvPr>
            <p:cNvSpPr/>
            <p:nvPr/>
          </p:nvSpPr>
          <p:spPr>
            <a:xfrm>
              <a:off x="1361439" y="326122"/>
              <a:ext cx="9370981" cy="6531878"/>
            </a:xfrm>
            <a:prstGeom prst="rect">
              <a:avLst/>
            </a:prstGeom>
            <a:no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grpSp>
          <p:nvGrpSpPr>
            <p:cNvPr id="85" name="Group 84">
              <a:extLst>
                <a:ext uri="{FF2B5EF4-FFF2-40B4-BE49-F238E27FC236}">
                  <a16:creationId xmlns:a16="http://schemas.microsoft.com/office/drawing/2014/main" id="{166B5025-D656-47D0-9FAC-C551AE8C0BF6}"/>
                </a:ext>
              </a:extLst>
            </p:cNvPr>
            <p:cNvGrpSpPr/>
            <p:nvPr/>
          </p:nvGrpSpPr>
          <p:grpSpPr>
            <a:xfrm>
              <a:off x="710889" y="597244"/>
              <a:ext cx="11727879" cy="3113912"/>
              <a:chOff x="-2258286" y="1718778"/>
              <a:chExt cx="11846581" cy="3103076"/>
            </a:xfrm>
          </p:grpSpPr>
          <p:sp>
            <p:nvSpPr>
              <p:cNvPr id="151" name="Rectangle 150">
                <a:extLst>
                  <a:ext uri="{FF2B5EF4-FFF2-40B4-BE49-F238E27FC236}">
                    <a16:creationId xmlns:a16="http://schemas.microsoft.com/office/drawing/2014/main" id="{CD918AD3-E07E-4D14-A52D-81E6DA4995A4}"/>
                  </a:ext>
                </a:extLst>
              </p:cNvPr>
              <p:cNvSpPr/>
              <p:nvPr/>
            </p:nvSpPr>
            <p:spPr>
              <a:xfrm>
                <a:off x="5218962" y="1718778"/>
                <a:ext cx="1526828" cy="3103076"/>
              </a:xfrm>
              <a:prstGeom prst="rect">
                <a:avLst/>
              </a:prstGeom>
              <a:ln/>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t>BRAM</a:t>
                </a:r>
              </a:p>
            </p:txBody>
          </p:sp>
          <p:cxnSp>
            <p:nvCxnSpPr>
              <p:cNvPr id="152" name="Straight Arrow Connector 151">
                <a:extLst>
                  <a:ext uri="{FF2B5EF4-FFF2-40B4-BE49-F238E27FC236}">
                    <a16:creationId xmlns:a16="http://schemas.microsoft.com/office/drawing/2014/main" id="{71CE15A5-0986-440F-842F-EBDE6D205E36}"/>
                  </a:ext>
                </a:extLst>
              </p:cNvPr>
              <p:cNvCxnSpPr>
                <a:cxnSpLocks/>
              </p:cNvCxnSpPr>
              <p:nvPr/>
            </p:nvCxnSpPr>
            <p:spPr>
              <a:xfrm flipV="1">
                <a:off x="-2258286" y="2188105"/>
                <a:ext cx="7460648" cy="159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3" name="Straight Arrow Connector 152">
                <a:extLst>
                  <a:ext uri="{FF2B5EF4-FFF2-40B4-BE49-F238E27FC236}">
                    <a16:creationId xmlns:a16="http://schemas.microsoft.com/office/drawing/2014/main" id="{45780666-E2EA-4D00-96AE-73F64B38AC02}"/>
                  </a:ext>
                </a:extLst>
              </p:cNvPr>
              <p:cNvCxnSpPr/>
              <p:nvPr/>
            </p:nvCxnSpPr>
            <p:spPr>
              <a:xfrm>
                <a:off x="4436911" y="3291404"/>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TextBox 153">
                <a:extLst>
                  <a:ext uri="{FF2B5EF4-FFF2-40B4-BE49-F238E27FC236}">
                    <a16:creationId xmlns:a16="http://schemas.microsoft.com/office/drawing/2014/main" id="{3CE92CED-F535-4D7E-A37F-79B47482EEDA}"/>
                  </a:ext>
                </a:extLst>
              </p:cNvPr>
              <p:cNvSpPr txBox="1"/>
              <p:nvPr/>
            </p:nvSpPr>
            <p:spPr>
              <a:xfrm>
                <a:off x="4509046" y="2948545"/>
                <a:ext cx="676717" cy="340268"/>
              </a:xfrm>
              <a:prstGeom prst="rect">
                <a:avLst/>
              </a:prstGeom>
              <a:noFill/>
            </p:spPr>
            <p:txBody>
              <a:bodyPr wrap="square" rtlCol="0">
                <a:spAutoFit/>
              </a:bodyPr>
              <a:lstStyle/>
              <a:p>
                <a:r>
                  <a:rPr lang="en-US" b="1" dirty="0"/>
                  <a:t>CLK</a:t>
                </a:r>
              </a:p>
            </p:txBody>
          </p:sp>
          <p:sp>
            <p:nvSpPr>
              <p:cNvPr id="155" name="TextBox 154">
                <a:extLst>
                  <a:ext uri="{FF2B5EF4-FFF2-40B4-BE49-F238E27FC236}">
                    <a16:creationId xmlns:a16="http://schemas.microsoft.com/office/drawing/2014/main" id="{80CEC0C4-93ED-4FA0-8811-F0F9BDDF6E3C}"/>
                  </a:ext>
                </a:extLst>
              </p:cNvPr>
              <p:cNvSpPr txBox="1"/>
              <p:nvPr/>
            </p:nvSpPr>
            <p:spPr>
              <a:xfrm>
                <a:off x="3975679" y="1859300"/>
                <a:ext cx="1497002" cy="315219"/>
              </a:xfrm>
              <a:prstGeom prst="rect">
                <a:avLst/>
              </a:prstGeom>
              <a:noFill/>
            </p:spPr>
            <p:txBody>
              <a:bodyPr wrap="square" rtlCol="0">
                <a:spAutoFit/>
              </a:bodyPr>
              <a:lstStyle/>
              <a:p>
                <a:r>
                  <a:rPr lang="en-US" sz="1400" b="1" dirty="0" err="1"/>
                  <a:t>Data_in</a:t>
                </a:r>
                <a:r>
                  <a:rPr lang="en-US" sz="1400" b="1" dirty="0"/>
                  <a:t> [7:0]</a:t>
                </a:r>
              </a:p>
            </p:txBody>
          </p:sp>
          <p:cxnSp>
            <p:nvCxnSpPr>
              <p:cNvPr id="156" name="Straight Arrow Connector 155">
                <a:extLst>
                  <a:ext uri="{FF2B5EF4-FFF2-40B4-BE49-F238E27FC236}">
                    <a16:creationId xmlns:a16="http://schemas.microsoft.com/office/drawing/2014/main" id="{73E7512E-A304-4D28-BF6C-5A2C2709A8A1}"/>
                  </a:ext>
                </a:extLst>
              </p:cNvPr>
              <p:cNvCxnSpPr>
                <a:cxnSpLocks/>
              </p:cNvCxnSpPr>
              <p:nvPr/>
            </p:nvCxnSpPr>
            <p:spPr>
              <a:xfrm>
                <a:off x="6754484" y="2206522"/>
                <a:ext cx="1920673" cy="159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7" name="TextBox 156">
                <a:extLst>
                  <a:ext uri="{FF2B5EF4-FFF2-40B4-BE49-F238E27FC236}">
                    <a16:creationId xmlns:a16="http://schemas.microsoft.com/office/drawing/2014/main" id="{250EC27A-E919-42DA-A827-50078ACF8B68}"/>
                  </a:ext>
                </a:extLst>
              </p:cNvPr>
              <p:cNvSpPr txBox="1"/>
              <p:nvPr/>
            </p:nvSpPr>
            <p:spPr>
              <a:xfrm>
                <a:off x="7963811" y="1907295"/>
                <a:ext cx="1624484" cy="315219"/>
              </a:xfrm>
              <a:prstGeom prst="rect">
                <a:avLst/>
              </a:prstGeom>
              <a:noFill/>
            </p:spPr>
            <p:txBody>
              <a:bodyPr wrap="square" rtlCol="0">
                <a:spAutoFit/>
              </a:bodyPr>
              <a:lstStyle/>
              <a:p>
                <a:r>
                  <a:rPr lang="en-US" sz="1400" b="1" dirty="0" err="1"/>
                  <a:t>Data_out</a:t>
                </a:r>
                <a:r>
                  <a:rPr lang="en-US" sz="1400" b="1" dirty="0"/>
                  <a:t> [7:0]</a:t>
                </a:r>
              </a:p>
            </p:txBody>
          </p:sp>
          <p:cxnSp>
            <p:nvCxnSpPr>
              <p:cNvPr id="158" name="Straight Arrow Connector 157">
                <a:extLst>
                  <a:ext uri="{FF2B5EF4-FFF2-40B4-BE49-F238E27FC236}">
                    <a16:creationId xmlns:a16="http://schemas.microsoft.com/office/drawing/2014/main" id="{659A3718-12DE-411E-B7C8-C8847E09A3CC}"/>
                  </a:ext>
                </a:extLst>
              </p:cNvPr>
              <p:cNvCxnSpPr>
                <a:cxnSpLocks/>
              </p:cNvCxnSpPr>
              <p:nvPr/>
            </p:nvCxnSpPr>
            <p:spPr>
              <a:xfrm>
                <a:off x="3543020" y="4457536"/>
                <a:ext cx="1689758" cy="149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9" name="TextBox 158">
                <a:extLst>
                  <a:ext uri="{FF2B5EF4-FFF2-40B4-BE49-F238E27FC236}">
                    <a16:creationId xmlns:a16="http://schemas.microsoft.com/office/drawing/2014/main" id="{A6ABD1ED-F744-48C4-95F8-CDE994AD785E}"/>
                  </a:ext>
                </a:extLst>
              </p:cNvPr>
              <p:cNvSpPr txBox="1"/>
              <p:nvPr/>
            </p:nvSpPr>
            <p:spPr>
              <a:xfrm>
                <a:off x="3993288" y="4158739"/>
                <a:ext cx="1388380" cy="311912"/>
              </a:xfrm>
              <a:prstGeom prst="rect">
                <a:avLst/>
              </a:prstGeom>
              <a:noFill/>
            </p:spPr>
            <p:txBody>
              <a:bodyPr wrap="square" rtlCol="0">
                <a:spAutoFit/>
              </a:bodyPr>
              <a:lstStyle/>
              <a:p>
                <a:r>
                  <a:rPr lang="en-US" sz="1600" b="1" dirty="0" err="1"/>
                  <a:t>Write_addr</a:t>
                </a:r>
                <a:endParaRPr lang="en-US" sz="1600" b="1" dirty="0"/>
              </a:p>
            </p:txBody>
          </p:sp>
          <p:sp>
            <p:nvSpPr>
              <p:cNvPr id="160" name="TextBox 159">
                <a:extLst>
                  <a:ext uri="{FF2B5EF4-FFF2-40B4-BE49-F238E27FC236}">
                    <a16:creationId xmlns:a16="http://schemas.microsoft.com/office/drawing/2014/main" id="{DA2BDC87-137B-4AF8-A6BC-673A0479A9E4}"/>
                  </a:ext>
                </a:extLst>
              </p:cNvPr>
              <p:cNvSpPr txBox="1"/>
              <p:nvPr/>
            </p:nvSpPr>
            <p:spPr>
              <a:xfrm>
                <a:off x="4055373" y="3796057"/>
                <a:ext cx="1388380" cy="311912"/>
              </a:xfrm>
              <a:prstGeom prst="rect">
                <a:avLst/>
              </a:prstGeom>
              <a:noFill/>
            </p:spPr>
            <p:txBody>
              <a:bodyPr wrap="square" rtlCol="0">
                <a:spAutoFit/>
              </a:bodyPr>
              <a:lstStyle/>
              <a:p>
                <a:r>
                  <a:rPr lang="en-US" sz="1600" b="1" dirty="0" err="1"/>
                  <a:t>Read_addr</a:t>
                </a:r>
                <a:endParaRPr lang="en-US" sz="1600" b="1" dirty="0"/>
              </a:p>
            </p:txBody>
          </p:sp>
          <p:cxnSp>
            <p:nvCxnSpPr>
              <p:cNvPr id="161" name="Straight Arrow Connector 160">
                <a:extLst>
                  <a:ext uri="{FF2B5EF4-FFF2-40B4-BE49-F238E27FC236}">
                    <a16:creationId xmlns:a16="http://schemas.microsoft.com/office/drawing/2014/main" id="{1359FC72-FAF8-428E-A039-0F5C4BBD865A}"/>
                  </a:ext>
                </a:extLst>
              </p:cNvPr>
              <p:cNvCxnSpPr>
                <a:cxnSpLocks/>
              </p:cNvCxnSpPr>
              <p:nvPr/>
            </p:nvCxnSpPr>
            <p:spPr>
              <a:xfrm>
                <a:off x="3320417" y="3627355"/>
                <a:ext cx="189574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2" name="TextBox 161">
                <a:extLst>
                  <a:ext uri="{FF2B5EF4-FFF2-40B4-BE49-F238E27FC236}">
                    <a16:creationId xmlns:a16="http://schemas.microsoft.com/office/drawing/2014/main" id="{C3027813-7687-46E8-8F62-F879EB19FB4D}"/>
                  </a:ext>
                </a:extLst>
              </p:cNvPr>
              <p:cNvSpPr txBox="1"/>
              <p:nvPr/>
            </p:nvSpPr>
            <p:spPr>
              <a:xfrm>
                <a:off x="4436910" y="3322837"/>
                <a:ext cx="875511" cy="315219"/>
              </a:xfrm>
              <a:prstGeom prst="rect">
                <a:avLst/>
              </a:prstGeom>
              <a:noFill/>
            </p:spPr>
            <p:txBody>
              <a:bodyPr wrap="square" rtlCol="0">
                <a:spAutoFit/>
              </a:bodyPr>
              <a:lstStyle/>
              <a:p>
                <a:r>
                  <a:rPr lang="en-US" sz="1400" b="1" dirty="0" err="1"/>
                  <a:t>WR_en</a:t>
                </a:r>
                <a:endParaRPr lang="en-US" sz="1400" b="1" dirty="0"/>
              </a:p>
            </p:txBody>
          </p:sp>
        </p:grpSp>
        <p:cxnSp>
          <p:nvCxnSpPr>
            <p:cNvPr id="86" name="Straight Arrow Connector 85">
              <a:extLst>
                <a:ext uri="{FF2B5EF4-FFF2-40B4-BE49-F238E27FC236}">
                  <a16:creationId xmlns:a16="http://schemas.microsoft.com/office/drawing/2014/main" id="{39A3715C-429D-4273-8EDD-3FA8BCFF1AF9}"/>
                </a:ext>
              </a:extLst>
            </p:cNvPr>
            <p:cNvCxnSpPr/>
            <p:nvPr/>
          </p:nvCxnSpPr>
          <p:spPr>
            <a:xfrm>
              <a:off x="7339000" y="3004423"/>
              <a:ext cx="78789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Group 86">
              <a:extLst>
                <a:ext uri="{FF2B5EF4-FFF2-40B4-BE49-F238E27FC236}">
                  <a16:creationId xmlns:a16="http://schemas.microsoft.com/office/drawing/2014/main" id="{B1DB96D1-84FF-4F40-A966-4FCFCFBA6993}"/>
                </a:ext>
              </a:extLst>
            </p:cNvPr>
            <p:cNvGrpSpPr/>
            <p:nvPr/>
          </p:nvGrpSpPr>
          <p:grpSpPr>
            <a:xfrm>
              <a:off x="6753764" y="4323855"/>
              <a:ext cx="5340095" cy="1383019"/>
              <a:chOff x="-442472" y="1189608"/>
              <a:chExt cx="6518401" cy="1919795"/>
            </a:xfrm>
          </p:grpSpPr>
          <p:grpSp>
            <p:nvGrpSpPr>
              <p:cNvPr id="140" name="Group 139">
                <a:extLst>
                  <a:ext uri="{FF2B5EF4-FFF2-40B4-BE49-F238E27FC236}">
                    <a16:creationId xmlns:a16="http://schemas.microsoft.com/office/drawing/2014/main" id="{FF3F946A-777A-43B8-9412-F985E098B3D7}"/>
                  </a:ext>
                </a:extLst>
              </p:cNvPr>
              <p:cNvGrpSpPr/>
              <p:nvPr/>
            </p:nvGrpSpPr>
            <p:grpSpPr>
              <a:xfrm>
                <a:off x="1307489" y="1189608"/>
                <a:ext cx="4768440" cy="1919795"/>
                <a:chOff x="5275808" y="2634451"/>
                <a:chExt cx="4768440" cy="1919795"/>
              </a:xfrm>
            </p:grpSpPr>
            <p:grpSp>
              <p:nvGrpSpPr>
                <p:cNvPr id="145" name="Group 144">
                  <a:extLst>
                    <a:ext uri="{FF2B5EF4-FFF2-40B4-BE49-F238E27FC236}">
                      <a16:creationId xmlns:a16="http://schemas.microsoft.com/office/drawing/2014/main" id="{8992C41B-C3A4-40E4-A54D-5437B86D1FE0}"/>
                    </a:ext>
                  </a:extLst>
                </p:cNvPr>
                <p:cNvGrpSpPr/>
                <p:nvPr/>
              </p:nvGrpSpPr>
              <p:grpSpPr>
                <a:xfrm>
                  <a:off x="5275808" y="2634451"/>
                  <a:ext cx="4768440" cy="1919795"/>
                  <a:chOff x="5202064" y="2026318"/>
                  <a:chExt cx="4453156" cy="2396568"/>
                </a:xfrm>
              </p:grpSpPr>
              <p:sp>
                <p:nvSpPr>
                  <p:cNvPr id="147" name="Rectangle 146">
                    <a:extLst>
                      <a:ext uri="{FF2B5EF4-FFF2-40B4-BE49-F238E27FC236}">
                        <a16:creationId xmlns:a16="http://schemas.microsoft.com/office/drawing/2014/main" id="{F0C6256E-2DC9-46C8-9AEC-B8DD8C107846}"/>
                      </a:ext>
                    </a:extLst>
                  </p:cNvPr>
                  <p:cNvSpPr/>
                  <p:nvPr/>
                </p:nvSpPr>
                <p:spPr>
                  <a:xfrm>
                    <a:off x="5202064" y="2026318"/>
                    <a:ext cx="1526828" cy="2396568"/>
                  </a:xfrm>
                  <a:prstGeom prst="rect">
                    <a:avLst/>
                  </a:prstGeom>
                  <a:ln/>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FF</a:t>
                    </a:r>
                  </a:p>
                  <a:p>
                    <a:pPr algn="ctr"/>
                    <a:r>
                      <a:rPr lang="en-US" sz="2400" b="1" dirty="0"/>
                      <a:t>FLAG</a:t>
                    </a:r>
                  </a:p>
                </p:txBody>
              </p:sp>
              <p:cxnSp>
                <p:nvCxnSpPr>
                  <p:cNvPr id="148" name="Straight Arrow Connector 147">
                    <a:extLst>
                      <a:ext uri="{FF2B5EF4-FFF2-40B4-BE49-F238E27FC236}">
                        <a16:creationId xmlns:a16="http://schemas.microsoft.com/office/drawing/2014/main" id="{BD59A9E3-D066-46D4-B68C-441F711FEAA8}"/>
                      </a:ext>
                    </a:extLst>
                  </p:cNvPr>
                  <p:cNvCxnSpPr>
                    <a:cxnSpLocks/>
                  </p:cNvCxnSpPr>
                  <p:nvPr/>
                </p:nvCxnSpPr>
                <p:spPr>
                  <a:xfrm>
                    <a:off x="6745790" y="2638735"/>
                    <a:ext cx="21993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9" name="TextBox 148">
                    <a:extLst>
                      <a:ext uri="{FF2B5EF4-FFF2-40B4-BE49-F238E27FC236}">
                        <a16:creationId xmlns:a16="http://schemas.microsoft.com/office/drawing/2014/main" id="{E3059CA9-1EF6-4081-B141-D19DC59FF842}"/>
                      </a:ext>
                    </a:extLst>
                  </p:cNvPr>
                  <p:cNvSpPr txBox="1"/>
                  <p:nvPr/>
                </p:nvSpPr>
                <p:spPr>
                  <a:xfrm>
                    <a:off x="8266841" y="3337126"/>
                    <a:ext cx="1388379" cy="548134"/>
                  </a:xfrm>
                  <a:prstGeom prst="rect">
                    <a:avLst/>
                  </a:prstGeom>
                  <a:noFill/>
                </p:spPr>
                <p:txBody>
                  <a:bodyPr wrap="square" rtlCol="0">
                    <a:spAutoFit/>
                  </a:bodyPr>
                  <a:lstStyle/>
                  <a:p>
                    <a:r>
                      <a:rPr lang="en-US" sz="1400" b="1" dirty="0" err="1"/>
                      <a:t>FF_Full</a:t>
                    </a:r>
                    <a:endParaRPr lang="en-US" sz="1400" b="1" dirty="0"/>
                  </a:p>
                </p:txBody>
              </p:sp>
              <p:sp>
                <p:nvSpPr>
                  <p:cNvPr id="150" name="TextBox 149">
                    <a:extLst>
                      <a:ext uri="{FF2B5EF4-FFF2-40B4-BE49-F238E27FC236}">
                        <a16:creationId xmlns:a16="http://schemas.microsoft.com/office/drawing/2014/main" id="{68A44BC5-CAB8-4178-B508-EF84C269F662}"/>
                      </a:ext>
                    </a:extLst>
                  </p:cNvPr>
                  <p:cNvSpPr txBox="1"/>
                  <p:nvPr/>
                </p:nvSpPr>
                <p:spPr>
                  <a:xfrm>
                    <a:off x="8175656" y="2090600"/>
                    <a:ext cx="1388379" cy="548134"/>
                  </a:xfrm>
                  <a:prstGeom prst="rect">
                    <a:avLst/>
                  </a:prstGeom>
                  <a:noFill/>
                </p:spPr>
                <p:txBody>
                  <a:bodyPr wrap="square" rtlCol="0">
                    <a:spAutoFit/>
                  </a:bodyPr>
                  <a:lstStyle/>
                  <a:p>
                    <a:r>
                      <a:rPr lang="en-US" sz="1400" b="1" dirty="0" err="1"/>
                      <a:t>FF_Empty</a:t>
                    </a:r>
                    <a:endParaRPr lang="en-US" sz="1400" b="1" dirty="0"/>
                  </a:p>
                </p:txBody>
              </p:sp>
            </p:grpSp>
            <p:cxnSp>
              <p:nvCxnSpPr>
                <p:cNvPr id="146" name="Straight Arrow Connector 145">
                  <a:extLst>
                    <a:ext uri="{FF2B5EF4-FFF2-40B4-BE49-F238E27FC236}">
                      <a16:creationId xmlns:a16="http://schemas.microsoft.com/office/drawing/2014/main" id="{7224D51C-0EB5-4FDD-91DA-5334478ACF4C}"/>
                    </a:ext>
                  </a:extLst>
                </p:cNvPr>
                <p:cNvCxnSpPr>
                  <a:cxnSpLocks/>
                </p:cNvCxnSpPr>
                <p:nvPr/>
              </p:nvCxnSpPr>
              <p:spPr>
                <a:xfrm>
                  <a:off x="6928832" y="4138862"/>
                  <a:ext cx="2355013" cy="238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41" name="TextBox 140">
                <a:extLst>
                  <a:ext uri="{FF2B5EF4-FFF2-40B4-BE49-F238E27FC236}">
                    <a16:creationId xmlns:a16="http://schemas.microsoft.com/office/drawing/2014/main" id="{5E423EB8-A994-4469-B806-5BC6557FEE62}"/>
                  </a:ext>
                </a:extLst>
              </p:cNvPr>
              <p:cNvSpPr txBox="1"/>
              <p:nvPr/>
            </p:nvSpPr>
            <p:spPr>
              <a:xfrm>
                <a:off x="-96855" y="1286985"/>
                <a:ext cx="1486677" cy="384508"/>
              </a:xfrm>
              <a:prstGeom prst="rect">
                <a:avLst/>
              </a:prstGeom>
              <a:noFill/>
            </p:spPr>
            <p:txBody>
              <a:bodyPr wrap="square" rtlCol="0">
                <a:spAutoFit/>
              </a:bodyPr>
              <a:lstStyle/>
              <a:p>
                <a:r>
                  <a:rPr lang="en-US" sz="1200" b="1" dirty="0" err="1"/>
                  <a:t>Read_pointer</a:t>
                </a:r>
                <a:endParaRPr lang="en-US" sz="1200" b="1" dirty="0"/>
              </a:p>
            </p:txBody>
          </p:sp>
          <p:sp>
            <p:nvSpPr>
              <p:cNvPr id="142" name="TextBox 141">
                <a:extLst>
                  <a:ext uri="{FF2B5EF4-FFF2-40B4-BE49-F238E27FC236}">
                    <a16:creationId xmlns:a16="http://schemas.microsoft.com/office/drawing/2014/main" id="{5728E811-0846-4FD9-8874-77CC59389A3B}"/>
                  </a:ext>
                </a:extLst>
              </p:cNvPr>
              <p:cNvSpPr txBox="1"/>
              <p:nvPr/>
            </p:nvSpPr>
            <p:spPr>
              <a:xfrm>
                <a:off x="-170979" y="2262539"/>
                <a:ext cx="1634927" cy="384508"/>
              </a:xfrm>
              <a:prstGeom prst="rect">
                <a:avLst/>
              </a:prstGeom>
              <a:noFill/>
            </p:spPr>
            <p:txBody>
              <a:bodyPr wrap="square" rtlCol="0">
                <a:spAutoFit/>
              </a:bodyPr>
              <a:lstStyle/>
              <a:p>
                <a:r>
                  <a:rPr lang="en-US" sz="1200" b="1" dirty="0" err="1"/>
                  <a:t>Write_pointer</a:t>
                </a:r>
                <a:endParaRPr lang="en-US" sz="1200" b="1" dirty="0"/>
              </a:p>
            </p:txBody>
          </p:sp>
          <p:cxnSp>
            <p:nvCxnSpPr>
              <p:cNvPr id="143" name="Straight Arrow Connector 142">
                <a:extLst>
                  <a:ext uri="{FF2B5EF4-FFF2-40B4-BE49-F238E27FC236}">
                    <a16:creationId xmlns:a16="http://schemas.microsoft.com/office/drawing/2014/main" id="{2A307BE2-C257-4893-878D-40EADCB90959}"/>
                  </a:ext>
                </a:extLst>
              </p:cNvPr>
              <p:cNvCxnSpPr>
                <a:cxnSpLocks/>
              </p:cNvCxnSpPr>
              <p:nvPr/>
            </p:nvCxnSpPr>
            <p:spPr>
              <a:xfrm>
                <a:off x="-394786" y="2678732"/>
                <a:ext cx="1695019" cy="152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4" name="Straight Arrow Connector 143">
                <a:extLst>
                  <a:ext uri="{FF2B5EF4-FFF2-40B4-BE49-F238E27FC236}">
                    <a16:creationId xmlns:a16="http://schemas.microsoft.com/office/drawing/2014/main" id="{AB84C7EF-9AD8-48AF-8A40-12AD73E28B0C}"/>
                  </a:ext>
                </a:extLst>
              </p:cNvPr>
              <p:cNvCxnSpPr>
                <a:cxnSpLocks/>
              </p:cNvCxnSpPr>
              <p:nvPr/>
            </p:nvCxnSpPr>
            <p:spPr>
              <a:xfrm>
                <a:off x="-442472" y="1680191"/>
                <a:ext cx="1768057" cy="271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88" name="Group 87">
              <a:extLst>
                <a:ext uri="{FF2B5EF4-FFF2-40B4-BE49-F238E27FC236}">
                  <a16:creationId xmlns:a16="http://schemas.microsoft.com/office/drawing/2014/main" id="{77AFC121-E45B-4669-8AF7-2F4F3CEA4D55}"/>
                </a:ext>
              </a:extLst>
            </p:cNvPr>
            <p:cNvGrpSpPr/>
            <p:nvPr/>
          </p:nvGrpSpPr>
          <p:grpSpPr>
            <a:xfrm>
              <a:off x="198381" y="1543442"/>
              <a:ext cx="5937077" cy="2194940"/>
              <a:chOff x="2699675" y="1718778"/>
              <a:chExt cx="5394789" cy="3103076"/>
            </a:xfrm>
          </p:grpSpPr>
          <p:sp>
            <p:nvSpPr>
              <p:cNvPr id="130" name="Rectangle 129">
                <a:extLst>
                  <a:ext uri="{FF2B5EF4-FFF2-40B4-BE49-F238E27FC236}">
                    <a16:creationId xmlns:a16="http://schemas.microsoft.com/office/drawing/2014/main" id="{B84134E9-9020-4649-A545-FAF2CCE5CD17}"/>
                  </a:ext>
                </a:extLst>
              </p:cNvPr>
              <p:cNvSpPr/>
              <p:nvPr/>
            </p:nvSpPr>
            <p:spPr>
              <a:xfrm>
                <a:off x="5218962" y="1718778"/>
                <a:ext cx="1526828" cy="3103076"/>
              </a:xfrm>
              <a:prstGeom prst="rect">
                <a:avLst/>
              </a:prstGeom>
              <a:ln/>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Read</a:t>
                </a:r>
              </a:p>
              <a:p>
                <a:pPr algn="ctr"/>
                <a:r>
                  <a:rPr lang="en-US" sz="2800" b="1" dirty="0"/>
                  <a:t>CTRL</a:t>
                </a:r>
              </a:p>
            </p:txBody>
          </p:sp>
          <p:cxnSp>
            <p:nvCxnSpPr>
              <p:cNvPr id="131" name="Straight Arrow Connector 130">
                <a:extLst>
                  <a:ext uri="{FF2B5EF4-FFF2-40B4-BE49-F238E27FC236}">
                    <a16:creationId xmlns:a16="http://schemas.microsoft.com/office/drawing/2014/main" id="{5854F62D-1848-48E4-812A-658CC1884E76}"/>
                  </a:ext>
                </a:extLst>
              </p:cNvPr>
              <p:cNvCxnSpPr>
                <a:cxnSpLocks/>
              </p:cNvCxnSpPr>
              <p:nvPr/>
            </p:nvCxnSpPr>
            <p:spPr>
              <a:xfrm>
                <a:off x="3192732" y="2206521"/>
                <a:ext cx="204004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2" name="Straight Arrow Connector 131">
                <a:extLst>
                  <a:ext uri="{FF2B5EF4-FFF2-40B4-BE49-F238E27FC236}">
                    <a16:creationId xmlns:a16="http://schemas.microsoft.com/office/drawing/2014/main" id="{AAEF372C-0CA6-4154-8B7E-ED15763C1994}"/>
                  </a:ext>
                </a:extLst>
              </p:cNvPr>
              <p:cNvCxnSpPr>
                <a:cxnSpLocks/>
              </p:cNvCxnSpPr>
              <p:nvPr/>
            </p:nvCxnSpPr>
            <p:spPr>
              <a:xfrm>
                <a:off x="3192732" y="3291405"/>
                <a:ext cx="20400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3" name="TextBox 132">
                <a:extLst>
                  <a:ext uri="{FF2B5EF4-FFF2-40B4-BE49-F238E27FC236}">
                    <a16:creationId xmlns:a16="http://schemas.microsoft.com/office/drawing/2014/main" id="{A5383310-ADC3-46B5-A99B-CE758A2B918B}"/>
                  </a:ext>
                </a:extLst>
              </p:cNvPr>
              <p:cNvSpPr txBox="1"/>
              <p:nvPr/>
            </p:nvSpPr>
            <p:spPr>
              <a:xfrm>
                <a:off x="2742237" y="2859097"/>
                <a:ext cx="676717" cy="422633"/>
              </a:xfrm>
              <a:prstGeom prst="rect">
                <a:avLst/>
              </a:prstGeom>
              <a:noFill/>
            </p:spPr>
            <p:txBody>
              <a:bodyPr wrap="square" rtlCol="0">
                <a:spAutoFit/>
              </a:bodyPr>
              <a:lstStyle/>
              <a:p>
                <a:r>
                  <a:rPr lang="en-US" sz="1600" b="1" dirty="0"/>
                  <a:t>CLK</a:t>
                </a:r>
              </a:p>
            </p:txBody>
          </p:sp>
          <p:sp>
            <p:nvSpPr>
              <p:cNvPr id="134" name="TextBox 133">
                <a:extLst>
                  <a:ext uri="{FF2B5EF4-FFF2-40B4-BE49-F238E27FC236}">
                    <a16:creationId xmlns:a16="http://schemas.microsoft.com/office/drawing/2014/main" id="{B432AABF-7028-49CE-AA58-FD6F1D6C80FC}"/>
                  </a:ext>
                </a:extLst>
              </p:cNvPr>
              <p:cNvSpPr txBox="1"/>
              <p:nvPr/>
            </p:nvSpPr>
            <p:spPr>
              <a:xfrm>
                <a:off x="2699675" y="1825953"/>
                <a:ext cx="1217567" cy="384211"/>
              </a:xfrm>
              <a:prstGeom prst="rect">
                <a:avLst/>
              </a:prstGeom>
              <a:noFill/>
            </p:spPr>
            <p:txBody>
              <a:bodyPr wrap="square" rtlCol="0">
                <a:spAutoFit/>
              </a:bodyPr>
              <a:lstStyle/>
              <a:p>
                <a:r>
                  <a:rPr lang="en-US" sz="1400" b="1" dirty="0"/>
                  <a:t>Read</a:t>
                </a:r>
              </a:p>
            </p:txBody>
          </p:sp>
          <p:cxnSp>
            <p:nvCxnSpPr>
              <p:cNvPr id="135" name="Straight Arrow Connector 134">
                <a:extLst>
                  <a:ext uri="{FF2B5EF4-FFF2-40B4-BE49-F238E27FC236}">
                    <a16:creationId xmlns:a16="http://schemas.microsoft.com/office/drawing/2014/main" id="{E8E5EEFB-06CC-4C29-8B5D-C84921FD3BF5}"/>
                  </a:ext>
                </a:extLst>
              </p:cNvPr>
              <p:cNvCxnSpPr>
                <a:cxnSpLocks/>
                <a:stCxn id="136" idx="2"/>
              </p:cNvCxnSpPr>
              <p:nvPr/>
            </p:nvCxnSpPr>
            <p:spPr>
              <a:xfrm>
                <a:off x="3053462" y="4383029"/>
                <a:ext cx="21719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6" name="TextBox 135">
                <a:extLst>
                  <a:ext uri="{FF2B5EF4-FFF2-40B4-BE49-F238E27FC236}">
                    <a16:creationId xmlns:a16="http://schemas.microsoft.com/office/drawing/2014/main" id="{585B507E-6FED-40FC-B2F8-4E3A24162E32}"/>
                  </a:ext>
                </a:extLst>
              </p:cNvPr>
              <p:cNvSpPr txBox="1"/>
              <p:nvPr/>
            </p:nvSpPr>
            <p:spPr>
              <a:xfrm>
                <a:off x="2699686" y="3998818"/>
                <a:ext cx="707551" cy="384211"/>
              </a:xfrm>
              <a:prstGeom prst="rect">
                <a:avLst/>
              </a:prstGeom>
              <a:noFill/>
            </p:spPr>
            <p:txBody>
              <a:bodyPr wrap="square" rtlCol="0">
                <a:spAutoFit/>
              </a:bodyPr>
              <a:lstStyle/>
              <a:p>
                <a:r>
                  <a:rPr lang="en-US" sz="1400" b="1" dirty="0"/>
                  <a:t>Reset</a:t>
                </a:r>
              </a:p>
            </p:txBody>
          </p:sp>
          <p:sp>
            <p:nvSpPr>
              <p:cNvPr id="137" name="TextBox 136">
                <a:extLst>
                  <a:ext uri="{FF2B5EF4-FFF2-40B4-BE49-F238E27FC236}">
                    <a16:creationId xmlns:a16="http://schemas.microsoft.com/office/drawing/2014/main" id="{0AAF4788-88F2-4EFC-81FD-07263A962DEC}"/>
                  </a:ext>
                </a:extLst>
              </p:cNvPr>
              <p:cNvSpPr txBox="1"/>
              <p:nvPr/>
            </p:nvSpPr>
            <p:spPr>
              <a:xfrm>
                <a:off x="6706084" y="3612194"/>
                <a:ext cx="1388380" cy="391605"/>
              </a:xfrm>
              <a:prstGeom prst="rect">
                <a:avLst/>
              </a:prstGeom>
              <a:noFill/>
            </p:spPr>
            <p:txBody>
              <a:bodyPr wrap="square" rtlCol="0">
                <a:spAutoFit/>
              </a:bodyPr>
              <a:lstStyle/>
              <a:p>
                <a:r>
                  <a:rPr lang="en-US" sz="1200" b="1" dirty="0" err="1"/>
                  <a:t>Read_pointer</a:t>
                </a:r>
                <a:r>
                  <a:rPr lang="en-US" sz="1200" b="1" dirty="0"/>
                  <a:t>[5:0]</a:t>
                </a:r>
              </a:p>
            </p:txBody>
          </p:sp>
          <p:cxnSp>
            <p:nvCxnSpPr>
              <p:cNvPr id="138" name="Straight Arrow Connector 137">
                <a:extLst>
                  <a:ext uri="{FF2B5EF4-FFF2-40B4-BE49-F238E27FC236}">
                    <a16:creationId xmlns:a16="http://schemas.microsoft.com/office/drawing/2014/main" id="{CD892A8B-DFD7-4581-8A49-7C819006218F}"/>
                  </a:ext>
                </a:extLst>
              </p:cNvPr>
              <p:cNvCxnSpPr/>
              <p:nvPr/>
            </p:nvCxnSpPr>
            <p:spPr>
              <a:xfrm>
                <a:off x="4411550" y="3846963"/>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TextBox 138">
                <a:extLst>
                  <a:ext uri="{FF2B5EF4-FFF2-40B4-BE49-F238E27FC236}">
                    <a16:creationId xmlns:a16="http://schemas.microsoft.com/office/drawing/2014/main" id="{78680651-9F23-4BC7-8871-A405D6B6DEF6}"/>
                  </a:ext>
                </a:extLst>
              </p:cNvPr>
              <p:cNvSpPr txBox="1"/>
              <p:nvPr/>
            </p:nvSpPr>
            <p:spPr>
              <a:xfrm>
                <a:off x="4256197" y="3420088"/>
                <a:ext cx="962765" cy="384212"/>
              </a:xfrm>
              <a:prstGeom prst="rect">
                <a:avLst/>
              </a:prstGeom>
              <a:noFill/>
            </p:spPr>
            <p:txBody>
              <a:bodyPr wrap="square" rtlCol="0">
                <a:spAutoFit/>
              </a:bodyPr>
              <a:lstStyle/>
              <a:p>
                <a:r>
                  <a:rPr lang="en-US" sz="1400" b="1" dirty="0" err="1"/>
                  <a:t>FF_Empty</a:t>
                </a:r>
                <a:endParaRPr lang="en-US" sz="1400" b="1" dirty="0"/>
              </a:p>
            </p:txBody>
          </p:sp>
        </p:grpSp>
        <p:grpSp>
          <p:nvGrpSpPr>
            <p:cNvPr id="89" name="Group 88">
              <a:extLst>
                <a:ext uri="{FF2B5EF4-FFF2-40B4-BE49-F238E27FC236}">
                  <a16:creationId xmlns:a16="http://schemas.microsoft.com/office/drawing/2014/main" id="{FDD39FB7-59CD-417C-A370-8D36C1179A8D}"/>
                </a:ext>
              </a:extLst>
            </p:cNvPr>
            <p:cNvGrpSpPr/>
            <p:nvPr/>
          </p:nvGrpSpPr>
          <p:grpSpPr>
            <a:xfrm>
              <a:off x="129542" y="4260742"/>
              <a:ext cx="6046149" cy="2234049"/>
              <a:chOff x="2655378" y="1718778"/>
              <a:chExt cx="5493899" cy="3103076"/>
            </a:xfrm>
          </p:grpSpPr>
          <p:sp>
            <p:nvSpPr>
              <p:cNvPr id="120" name="Rectangle 119">
                <a:extLst>
                  <a:ext uri="{FF2B5EF4-FFF2-40B4-BE49-F238E27FC236}">
                    <a16:creationId xmlns:a16="http://schemas.microsoft.com/office/drawing/2014/main" id="{0E6A1798-8A5C-464E-B2BE-2ED40B67A885}"/>
                  </a:ext>
                </a:extLst>
              </p:cNvPr>
              <p:cNvSpPr/>
              <p:nvPr/>
            </p:nvSpPr>
            <p:spPr>
              <a:xfrm>
                <a:off x="5218962" y="1718778"/>
                <a:ext cx="1526828" cy="3103076"/>
              </a:xfrm>
              <a:prstGeom prst="rect">
                <a:avLst/>
              </a:prstGeom>
              <a:ln/>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Write</a:t>
                </a:r>
              </a:p>
              <a:p>
                <a:pPr algn="ctr"/>
                <a:r>
                  <a:rPr lang="en-US" sz="2800" b="1" dirty="0"/>
                  <a:t>CTRL</a:t>
                </a:r>
              </a:p>
            </p:txBody>
          </p:sp>
          <p:cxnSp>
            <p:nvCxnSpPr>
              <p:cNvPr id="121" name="Straight Arrow Connector 120">
                <a:extLst>
                  <a:ext uri="{FF2B5EF4-FFF2-40B4-BE49-F238E27FC236}">
                    <a16:creationId xmlns:a16="http://schemas.microsoft.com/office/drawing/2014/main" id="{63D64D34-7217-4F59-B0F8-870919ADB871}"/>
                  </a:ext>
                </a:extLst>
              </p:cNvPr>
              <p:cNvCxnSpPr>
                <a:cxnSpLocks/>
              </p:cNvCxnSpPr>
              <p:nvPr/>
            </p:nvCxnSpPr>
            <p:spPr>
              <a:xfrm>
                <a:off x="3098848" y="2206523"/>
                <a:ext cx="21339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2" name="Straight Arrow Connector 121">
                <a:extLst>
                  <a:ext uri="{FF2B5EF4-FFF2-40B4-BE49-F238E27FC236}">
                    <a16:creationId xmlns:a16="http://schemas.microsoft.com/office/drawing/2014/main" id="{1C6B2839-82B6-4A76-8AB3-6F8DEDF89901}"/>
                  </a:ext>
                </a:extLst>
              </p:cNvPr>
              <p:cNvCxnSpPr>
                <a:cxnSpLocks/>
              </p:cNvCxnSpPr>
              <p:nvPr/>
            </p:nvCxnSpPr>
            <p:spPr>
              <a:xfrm flipV="1">
                <a:off x="4054721" y="3291404"/>
                <a:ext cx="1178057" cy="101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3" name="TextBox 122">
                <a:extLst>
                  <a:ext uri="{FF2B5EF4-FFF2-40B4-BE49-F238E27FC236}">
                    <a16:creationId xmlns:a16="http://schemas.microsoft.com/office/drawing/2014/main" id="{97571084-2AA5-4EB8-8B87-A7AA5A38DF83}"/>
                  </a:ext>
                </a:extLst>
              </p:cNvPr>
              <p:cNvSpPr txBox="1"/>
              <p:nvPr/>
            </p:nvSpPr>
            <p:spPr>
              <a:xfrm>
                <a:off x="4532028" y="2677097"/>
                <a:ext cx="676717" cy="422633"/>
              </a:xfrm>
              <a:prstGeom prst="rect">
                <a:avLst/>
              </a:prstGeom>
              <a:noFill/>
            </p:spPr>
            <p:txBody>
              <a:bodyPr wrap="square" rtlCol="0">
                <a:spAutoFit/>
              </a:bodyPr>
              <a:lstStyle/>
              <a:p>
                <a:r>
                  <a:rPr lang="en-US" sz="1600" b="1" dirty="0"/>
                  <a:t>CLK</a:t>
                </a:r>
              </a:p>
            </p:txBody>
          </p:sp>
          <p:sp>
            <p:nvSpPr>
              <p:cNvPr id="124" name="TextBox 123">
                <a:extLst>
                  <a:ext uri="{FF2B5EF4-FFF2-40B4-BE49-F238E27FC236}">
                    <a16:creationId xmlns:a16="http://schemas.microsoft.com/office/drawing/2014/main" id="{999931EA-2217-413F-B8A4-A9C8FC1BB4FE}"/>
                  </a:ext>
                </a:extLst>
              </p:cNvPr>
              <p:cNvSpPr txBox="1"/>
              <p:nvPr/>
            </p:nvSpPr>
            <p:spPr>
              <a:xfrm>
                <a:off x="2655378" y="1806442"/>
                <a:ext cx="1217567" cy="384212"/>
              </a:xfrm>
              <a:prstGeom prst="rect">
                <a:avLst/>
              </a:prstGeom>
              <a:noFill/>
            </p:spPr>
            <p:txBody>
              <a:bodyPr wrap="square" rtlCol="0">
                <a:spAutoFit/>
              </a:bodyPr>
              <a:lstStyle/>
              <a:p>
                <a:r>
                  <a:rPr lang="en-US" sz="1400" b="1" dirty="0"/>
                  <a:t>Write</a:t>
                </a:r>
              </a:p>
            </p:txBody>
          </p:sp>
          <p:cxnSp>
            <p:nvCxnSpPr>
              <p:cNvPr id="125" name="Straight Arrow Connector 124">
                <a:extLst>
                  <a:ext uri="{FF2B5EF4-FFF2-40B4-BE49-F238E27FC236}">
                    <a16:creationId xmlns:a16="http://schemas.microsoft.com/office/drawing/2014/main" id="{292BB4D0-E101-41E5-9B4E-4E17029748EE}"/>
                  </a:ext>
                </a:extLst>
              </p:cNvPr>
              <p:cNvCxnSpPr>
                <a:cxnSpLocks/>
              </p:cNvCxnSpPr>
              <p:nvPr/>
            </p:nvCxnSpPr>
            <p:spPr>
              <a:xfrm>
                <a:off x="4231009" y="4383029"/>
                <a:ext cx="9943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TextBox 125">
                <a:extLst>
                  <a:ext uri="{FF2B5EF4-FFF2-40B4-BE49-F238E27FC236}">
                    <a16:creationId xmlns:a16="http://schemas.microsoft.com/office/drawing/2014/main" id="{7375D7FE-843F-4D9D-AD65-5B4E8AEFD40A}"/>
                  </a:ext>
                </a:extLst>
              </p:cNvPr>
              <p:cNvSpPr txBox="1"/>
              <p:nvPr/>
            </p:nvSpPr>
            <p:spPr>
              <a:xfrm>
                <a:off x="4490977" y="3984794"/>
                <a:ext cx="707551" cy="384212"/>
              </a:xfrm>
              <a:prstGeom prst="rect">
                <a:avLst/>
              </a:prstGeom>
              <a:noFill/>
            </p:spPr>
            <p:txBody>
              <a:bodyPr wrap="square" rtlCol="0">
                <a:spAutoFit/>
              </a:bodyPr>
              <a:lstStyle/>
              <a:p>
                <a:r>
                  <a:rPr lang="en-US" sz="1400" b="1" dirty="0"/>
                  <a:t>Reset</a:t>
                </a:r>
              </a:p>
            </p:txBody>
          </p:sp>
          <p:sp>
            <p:nvSpPr>
              <p:cNvPr id="127" name="TextBox 126">
                <a:extLst>
                  <a:ext uri="{FF2B5EF4-FFF2-40B4-BE49-F238E27FC236}">
                    <a16:creationId xmlns:a16="http://schemas.microsoft.com/office/drawing/2014/main" id="{B87F6950-0880-49BD-8923-D8916239EE4B}"/>
                  </a:ext>
                </a:extLst>
              </p:cNvPr>
              <p:cNvSpPr txBox="1"/>
              <p:nvPr/>
            </p:nvSpPr>
            <p:spPr>
              <a:xfrm>
                <a:off x="6711201" y="3724616"/>
                <a:ext cx="1438076" cy="384749"/>
              </a:xfrm>
              <a:prstGeom prst="rect">
                <a:avLst/>
              </a:prstGeom>
              <a:noFill/>
            </p:spPr>
            <p:txBody>
              <a:bodyPr wrap="square" rtlCol="0">
                <a:spAutoFit/>
              </a:bodyPr>
              <a:lstStyle/>
              <a:p>
                <a:r>
                  <a:rPr lang="en-US" sz="1200" b="1" dirty="0" err="1"/>
                  <a:t>Write_pointer</a:t>
                </a:r>
                <a:r>
                  <a:rPr lang="en-US" sz="1200" b="1" dirty="0"/>
                  <a:t>[5:0]</a:t>
                </a:r>
              </a:p>
            </p:txBody>
          </p:sp>
          <p:cxnSp>
            <p:nvCxnSpPr>
              <p:cNvPr id="128" name="Straight Arrow Connector 127">
                <a:extLst>
                  <a:ext uri="{FF2B5EF4-FFF2-40B4-BE49-F238E27FC236}">
                    <a16:creationId xmlns:a16="http://schemas.microsoft.com/office/drawing/2014/main" id="{1C55B79B-0C95-43C0-91FF-00432665B09E}"/>
                  </a:ext>
                </a:extLst>
              </p:cNvPr>
              <p:cNvCxnSpPr/>
              <p:nvPr/>
            </p:nvCxnSpPr>
            <p:spPr>
              <a:xfrm>
                <a:off x="4411550" y="3846963"/>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9" name="TextBox 128">
                <a:extLst>
                  <a:ext uri="{FF2B5EF4-FFF2-40B4-BE49-F238E27FC236}">
                    <a16:creationId xmlns:a16="http://schemas.microsoft.com/office/drawing/2014/main" id="{11D14FE4-C4AF-4EB1-A365-CA2B703415AC}"/>
                  </a:ext>
                </a:extLst>
              </p:cNvPr>
              <p:cNvSpPr txBox="1"/>
              <p:nvPr/>
            </p:nvSpPr>
            <p:spPr>
              <a:xfrm>
                <a:off x="4256197" y="3420088"/>
                <a:ext cx="962765" cy="384212"/>
              </a:xfrm>
              <a:prstGeom prst="rect">
                <a:avLst/>
              </a:prstGeom>
              <a:noFill/>
            </p:spPr>
            <p:txBody>
              <a:bodyPr wrap="square" rtlCol="0">
                <a:spAutoFit/>
              </a:bodyPr>
              <a:lstStyle/>
              <a:p>
                <a:r>
                  <a:rPr lang="en-US" sz="1400" b="1" dirty="0" err="1"/>
                  <a:t>FF_Full</a:t>
                </a:r>
                <a:endParaRPr lang="en-US" sz="1400" b="1" dirty="0"/>
              </a:p>
            </p:txBody>
          </p:sp>
        </p:grpSp>
        <p:cxnSp>
          <p:nvCxnSpPr>
            <p:cNvPr id="90" name="Straight Connector 89">
              <a:extLst>
                <a:ext uri="{FF2B5EF4-FFF2-40B4-BE49-F238E27FC236}">
                  <a16:creationId xmlns:a16="http://schemas.microsoft.com/office/drawing/2014/main" id="{45E184A8-3B66-49D5-B27D-B010E595CBA6}"/>
                </a:ext>
              </a:extLst>
            </p:cNvPr>
            <p:cNvCxnSpPr>
              <a:cxnSpLocks/>
            </p:cNvCxnSpPr>
            <p:nvPr/>
          </p:nvCxnSpPr>
          <p:spPr>
            <a:xfrm>
              <a:off x="4651214" y="3182494"/>
              <a:ext cx="2119353" cy="14917"/>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a:extLst>
                <a:ext uri="{FF2B5EF4-FFF2-40B4-BE49-F238E27FC236}">
                  <a16:creationId xmlns:a16="http://schemas.microsoft.com/office/drawing/2014/main" id="{766D57A6-C15D-4943-9F96-F119332B5783}"/>
                </a:ext>
              </a:extLst>
            </p:cNvPr>
            <p:cNvCxnSpPr>
              <a:cxnSpLocks/>
            </p:cNvCxnSpPr>
            <p:nvPr/>
          </p:nvCxnSpPr>
          <p:spPr>
            <a:xfrm>
              <a:off x="6762642" y="3197411"/>
              <a:ext cx="9302" cy="1489623"/>
            </a:xfrm>
            <a:prstGeom prst="line">
              <a:avLst/>
            </a:prstGeom>
          </p:spPr>
          <p:style>
            <a:lnRef idx="3">
              <a:schemeClr val="dk1"/>
            </a:lnRef>
            <a:fillRef idx="0">
              <a:schemeClr val="dk1"/>
            </a:fillRef>
            <a:effectRef idx="2">
              <a:schemeClr val="dk1"/>
            </a:effectRef>
            <a:fontRef idx="minor">
              <a:schemeClr val="tx1"/>
            </a:fontRef>
          </p:style>
        </p:cxnSp>
        <p:cxnSp>
          <p:nvCxnSpPr>
            <p:cNvPr id="92" name="Straight Connector 91">
              <a:extLst>
                <a:ext uri="{FF2B5EF4-FFF2-40B4-BE49-F238E27FC236}">
                  <a16:creationId xmlns:a16="http://schemas.microsoft.com/office/drawing/2014/main" id="{68B878C5-CAD5-47A4-BBAB-DB11788239BB}"/>
                </a:ext>
              </a:extLst>
            </p:cNvPr>
            <p:cNvCxnSpPr>
              <a:cxnSpLocks/>
            </p:cNvCxnSpPr>
            <p:nvPr/>
          </p:nvCxnSpPr>
          <p:spPr>
            <a:xfrm>
              <a:off x="6485021" y="3004423"/>
              <a:ext cx="853979" cy="0"/>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92">
              <a:extLst>
                <a:ext uri="{FF2B5EF4-FFF2-40B4-BE49-F238E27FC236}">
                  <a16:creationId xmlns:a16="http://schemas.microsoft.com/office/drawing/2014/main" id="{4CAF281E-EA10-4B19-B813-9F0C350928CA}"/>
                </a:ext>
              </a:extLst>
            </p:cNvPr>
            <p:cNvCxnSpPr>
              <a:cxnSpLocks/>
            </p:cNvCxnSpPr>
            <p:nvPr/>
          </p:nvCxnSpPr>
          <p:spPr>
            <a:xfrm>
              <a:off x="6782105" y="5387741"/>
              <a:ext cx="0" cy="642775"/>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Connector 93">
              <a:extLst>
                <a:ext uri="{FF2B5EF4-FFF2-40B4-BE49-F238E27FC236}">
                  <a16:creationId xmlns:a16="http://schemas.microsoft.com/office/drawing/2014/main" id="{32E5BF11-DE85-41F9-BCC7-71E9BFE05753}"/>
                </a:ext>
              </a:extLst>
            </p:cNvPr>
            <p:cNvCxnSpPr>
              <a:cxnSpLocks/>
            </p:cNvCxnSpPr>
            <p:nvPr/>
          </p:nvCxnSpPr>
          <p:spPr>
            <a:xfrm>
              <a:off x="4650904" y="6030459"/>
              <a:ext cx="2119663" cy="0"/>
            </a:xfrm>
            <a:prstGeom prst="line">
              <a:avLst/>
            </a:prstGeom>
          </p:spPr>
          <p:style>
            <a:lnRef idx="3">
              <a:schemeClr val="dk1"/>
            </a:lnRef>
            <a:fillRef idx="0">
              <a:schemeClr val="dk1"/>
            </a:fillRef>
            <a:effectRef idx="2">
              <a:schemeClr val="dk1"/>
            </a:effectRef>
            <a:fontRef idx="minor">
              <a:schemeClr val="tx1"/>
            </a:fontRef>
          </p:style>
        </p:cxnSp>
        <p:cxnSp>
          <p:nvCxnSpPr>
            <p:cNvPr id="95" name="Straight Connector 94">
              <a:extLst>
                <a:ext uri="{FF2B5EF4-FFF2-40B4-BE49-F238E27FC236}">
                  <a16:creationId xmlns:a16="http://schemas.microsoft.com/office/drawing/2014/main" id="{6F2ECD7F-6BC4-4751-A8D3-FB67B17CB9E5}"/>
                </a:ext>
              </a:extLst>
            </p:cNvPr>
            <p:cNvCxnSpPr>
              <a:cxnSpLocks/>
            </p:cNvCxnSpPr>
            <p:nvPr/>
          </p:nvCxnSpPr>
          <p:spPr>
            <a:xfrm flipH="1" flipV="1">
              <a:off x="1669548" y="1302398"/>
              <a:ext cx="3880" cy="4086337"/>
            </a:xfrm>
            <a:prstGeom prst="line">
              <a:avLst/>
            </a:prstGeom>
          </p:spPr>
          <p:style>
            <a:lnRef idx="3">
              <a:schemeClr val="dk1"/>
            </a:lnRef>
            <a:fillRef idx="0">
              <a:schemeClr val="dk1"/>
            </a:fillRef>
            <a:effectRef idx="2">
              <a:schemeClr val="dk1"/>
            </a:effectRef>
            <a:fontRef idx="minor">
              <a:schemeClr val="tx1"/>
            </a:fontRef>
          </p:style>
        </p:cxnSp>
        <p:cxnSp>
          <p:nvCxnSpPr>
            <p:cNvPr id="96" name="Straight Connector 95">
              <a:extLst>
                <a:ext uri="{FF2B5EF4-FFF2-40B4-BE49-F238E27FC236}">
                  <a16:creationId xmlns:a16="http://schemas.microsoft.com/office/drawing/2014/main" id="{2BB7BDA1-FFEB-4DD5-9011-4A9A04C6CA5B}"/>
                </a:ext>
              </a:extLst>
            </p:cNvPr>
            <p:cNvCxnSpPr/>
            <p:nvPr/>
          </p:nvCxnSpPr>
          <p:spPr>
            <a:xfrm flipV="1">
              <a:off x="1863558" y="3427982"/>
              <a:ext cx="27720" cy="2740782"/>
            </a:xfrm>
            <a:prstGeom prst="line">
              <a:avLst/>
            </a:prstGeom>
          </p:spPr>
          <p:style>
            <a:lnRef idx="3">
              <a:schemeClr val="dk1"/>
            </a:lnRef>
            <a:fillRef idx="0">
              <a:schemeClr val="dk1"/>
            </a:fillRef>
            <a:effectRef idx="2">
              <a:schemeClr val="dk1"/>
            </a:effectRef>
            <a:fontRef idx="minor">
              <a:schemeClr val="tx1"/>
            </a:fontRef>
          </p:style>
        </p:cxnSp>
        <p:cxnSp>
          <p:nvCxnSpPr>
            <p:cNvPr id="97" name="Straight Connector 96">
              <a:extLst>
                <a:ext uri="{FF2B5EF4-FFF2-40B4-BE49-F238E27FC236}">
                  <a16:creationId xmlns:a16="http://schemas.microsoft.com/office/drawing/2014/main" id="{890F80F0-B155-4E44-9489-16E2E768683A}"/>
                </a:ext>
              </a:extLst>
            </p:cNvPr>
            <p:cNvCxnSpPr/>
            <p:nvPr/>
          </p:nvCxnSpPr>
          <p:spPr>
            <a:xfrm>
              <a:off x="2064333" y="3045928"/>
              <a:ext cx="0" cy="969510"/>
            </a:xfrm>
            <a:prstGeom prst="line">
              <a:avLst/>
            </a:prstGeom>
          </p:spPr>
          <p:style>
            <a:lnRef idx="3">
              <a:schemeClr val="dk1"/>
            </a:lnRef>
            <a:fillRef idx="0">
              <a:schemeClr val="dk1"/>
            </a:fillRef>
            <a:effectRef idx="2">
              <a:schemeClr val="dk1"/>
            </a:effectRef>
            <a:fontRef idx="minor">
              <a:schemeClr val="tx1"/>
            </a:fontRef>
          </p:style>
        </p:cxnSp>
        <p:cxnSp>
          <p:nvCxnSpPr>
            <p:cNvPr id="98" name="Straight Connector 97">
              <a:extLst>
                <a:ext uri="{FF2B5EF4-FFF2-40B4-BE49-F238E27FC236}">
                  <a16:creationId xmlns:a16="http://schemas.microsoft.com/office/drawing/2014/main" id="{0A32AE5B-FD34-4F05-8772-95D13D647531}"/>
                </a:ext>
              </a:extLst>
            </p:cNvPr>
            <p:cNvCxnSpPr/>
            <p:nvPr/>
          </p:nvCxnSpPr>
          <p:spPr>
            <a:xfrm>
              <a:off x="2062247" y="4015438"/>
              <a:ext cx="7848448" cy="0"/>
            </a:xfrm>
            <a:prstGeom prst="line">
              <a:avLst/>
            </a:prstGeom>
          </p:spPr>
          <p:style>
            <a:lnRef idx="3">
              <a:schemeClr val="dk1"/>
            </a:lnRef>
            <a:fillRef idx="0">
              <a:schemeClr val="dk1"/>
            </a:fillRef>
            <a:effectRef idx="2">
              <a:schemeClr val="dk1"/>
            </a:effectRef>
            <a:fontRef idx="minor">
              <a:schemeClr val="tx1"/>
            </a:fontRef>
          </p:style>
        </p:cxnSp>
        <p:cxnSp>
          <p:nvCxnSpPr>
            <p:cNvPr id="99" name="Straight Connector 98">
              <a:extLst>
                <a:ext uri="{FF2B5EF4-FFF2-40B4-BE49-F238E27FC236}">
                  <a16:creationId xmlns:a16="http://schemas.microsoft.com/office/drawing/2014/main" id="{1079D17C-D091-4546-B240-3551C2CD51DA}"/>
                </a:ext>
              </a:extLst>
            </p:cNvPr>
            <p:cNvCxnSpPr/>
            <p:nvPr/>
          </p:nvCxnSpPr>
          <p:spPr>
            <a:xfrm>
              <a:off x="9901571" y="4015438"/>
              <a:ext cx="0" cy="661832"/>
            </a:xfrm>
            <a:prstGeom prst="line">
              <a:avLst/>
            </a:prstGeom>
          </p:spPr>
          <p:style>
            <a:lnRef idx="3">
              <a:schemeClr val="dk1"/>
            </a:lnRef>
            <a:fillRef idx="0">
              <a:schemeClr val="dk1"/>
            </a:fillRef>
            <a:effectRef idx="2">
              <a:schemeClr val="dk1"/>
            </a:effectRef>
            <a:fontRef idx="minor">
              <a:schemeClr val="tx1"/>
            </a:fontRef>
          </p:style>
        </p:cxnSp>
        <p:sp>
          <p:nvSpPr>
            <p:cNvPr id="100" name="TextBox 99">
              <a:extLst>
                <a:ext uri="{FF2B5EF4-FFF2-40B4-BE49-F238E27FC236}">
                  <a16:creationId xmlns:a16="http://schemas.microsoft.com/office/drawing/2014/main" id="{1694E452-9F3C-4C56-8FFE-B7166AA35E97}"/>
                </a:ext>
              </a:extLst>
            </p:cNvPr>
            <p:cNvSpPr txBox="1"/>
            <p:nvPr/>
          </p:nvSpPr>
          <p:spPr>
            <a:xfrm>
              <a:off x="0" y="719023"/>
              <a:ext cx="1482002" cy="316319"/>
            </a:xfrm>
            <a:prstGeom prst="rect">
              <a:avLst/>
            </a:prstGeom>
            <a:noFill/>
          </p:spPr>
          <p:txBody>
            <a:bodyPr wrap="square" rtlCol="0">
              <a:spAutoFit/>
            </a:bodyPr>
            <a:lstStyle/>
            <a:p>
              <a:r>
                <a:rPr lang="en-US" sz="1400" b="1" dirty="0" err="1"/>
                <a:t>Data_in</a:t>
              </a:r>
              <a:r>
                <a:rPr lang="en-US" sz="1400" b="1" dirty="0"/>
                <a:t> [7:0]</a:t>
              </a:r>
            </a:p>
          </p:txBody>
        </p:sp>
        <p:cxnSp>
          <p:nvCxnSpPr>
            <p:cNvPr id="101" name="Straight Connector 100">
              <a:extLst>
                <a:ext uri="{FF2B5EF4-FFF2-40B4-BE49-F238E27FC236}">
                  <a16:creationId xmlns:a16="http://schemas.microsoft.com/office/drawing/2014/main" id="{63DB22F2-8104-46E4-97B1-73F3CCF45D05}"/>
                </a:ext>
              </a:extLst>
            </p:cNvPr>
            <p:cNvCxnSpPr>
              <a:cxnSpLocks/>
            </p:cNvCxnSpPr>
            <p:nvPr/>
          </p:nvCxnSpPr>
          <p:spPr>
            <a:xfrm flipV="1">
              <a:off x="1681634" y="1311523"/>
              <a:ext cx="5657366" cy="245"/>
            </a:xfrm>
            <a:prstGeom prst="line">
              <a:avLst/>
            </a:prstGeom>
          </p:spPr>
          <p:style>
            <a:lnRef idx="3">
              <a:schemeClr val="dk1"/>
            </a:lnRef>
            <a:fillRef idx="0">
              <a:schemeClr val="dk1"/>
            </a:fillRef>
            <a:effectRef idx="2">
              <a:schemeClr val="dk1"/>
            </a:effectRef>
            <a:fontRef idx="minor">
              <a:schemeClr val="tx1"/>
            </a:fontRef>
          </p:style>
        </p:cxnSp>
        <p:cxnSp>
          <p:nvCxnSpPr>
            <p:cNvPr id="102" name="Straight Connector 101">
              <a:extLst>
                <a:ext uri="{FF2B5EF4-FFF2-40B4-BE49-F238E27FC236}">
                  <a16:creationId xmlns:a16="http://schemas.microsoft.com/office/drawing/2014/main" id="{AAC47D98-1B95-4DE4-AF98-0DF64B8B897F}"/>
                </a:ext>
              </a:extLst>
            </p:cNvPr>
            <p:cNvCxnSpPr/>
            <p:nvPr/>
          </p:nvCxnSpPr>
          <p:spPr>
            <a:xfrm>
              <a:off x="7339000" y="1311523"/>
              <a:ext cx="0" cy="870363"/>
            </a:xfrm>
            <a:prstGeom prst="line">
              <a:avLst/>
            </a:prstGeom>
          </p:spPr>
          <p:style>
            <a:lnRef idx="3">
              <a:schemeClr val="dk1"/>
            </a:lnRef>
            <a:fillRef idx="0">
              <a:schemeClr val="dk1"/>
            </a:fillRef>
            <a:effectRef idx="2">
              <a:schemeClr val="dk1"/>
            </a:effectRef>
            <a:fontRef idx="minor">
              <a:schemeClr val="tx1"/>
            </a:fontRef>
          </p:style>
        </p:cxnSp>
        <p:cxnSp>
          <p:nvCxnSpPr>
            <p:cNvPr id="103" name="Straight Connector 102">
              <a:extLst>
                <a:ext uri="{FF2B5EF4-FFF2-40B4-BE49-F238E27FC236}">
                  <a16:creationId xmlns:a16="http://schemas.microsoft.com/office/drawing/2014/main" id="{860DC058-0B78-41A0-9A97-93432A08292F}"/>
                </a:ext>
              </a:extLst>
            </p:cNvPr>
            <p:cNvCxnSpPr>
              <a:cxnSpLocks/>
            </p:cNvCxnSpPr>
            <p:nvPr/>
          </p:nvCxnSpPr>
          <p:spPr>
            <a:xfrm flipH="1">
              <a:off x="2062247" y="5784672"/>
              <a:ext cx="10964" cy="777190"/>
            </a:xfrm>
            <a:prstGeom prst="line">
              <a:avLst/>
            </a:prstGeom>
          </p:spPr>
          <p:style>
            <a:lnRef idx="3">
              <a:schemeClr val="dk1"/>
            </a:lnRef>
            <a:fillRef idx="0">
              <a:schemeClr val="dk1"/>
            </a:fillRef>
            <a:effectRef idx="2">
              <a:schemeClr val="dk1"/>
            </a:effectRef>
            <a:fontRef idx="minor">
              <a:schemeClr val="tx1"/>
            </a:fontRef>
          </p:style>
        </p:cxnSp>
        <p:cxnSp>
          <p:nvCxnSpPr>
            <p:cNvPr id="104" name="Straight Connector 103">
              <a:extLst>
                <a:ext uri="{FF2B5EF4-FFF2-40B4-BE49-F238E27FC236}">
                  <a16:creationId xmlns:a16="http://schemas.microsoft.com/office/drawing/2014/main" id="{53F5D662-D427-410B-BE71-60846CC30A02}"/>
                </a:ext>
              </a:extLst>
            </p:cNvPr>
            <p:cNvCxnSpPr/>
            <p:nvPr/>
          </p:nvCxnSpPr>
          <p:spPr>
            <a:xfrm>
              <a:off x="2053123" y="6566574"/>
              <a:ext cx="7848448" cy="0"/>
            </a:xfrm>
            <a:prstGeom prst="line">
              <a:avLst/>
            </a:prstGeom>
          </p:spPr>
          <p:style>
            <a:lnRef idx="3">
              <a:schemeClr val="dk1"/>
            </a:lnRef>
            <a:fillRef idx="0">
              <a:schemeClr val="dk1"/>
            </a:fillRef>
            <a:effectRef idx="2">
              <a:schemeClr val="dk1"/>
            </a:effectRef>
            <a:fontRef idx="minor">
              <a:schemeClr val="tx1"/>
            </a:fontRef>
          </p:style>
        </p:cxnSp>
        <p:cxnSp>
          <p:nvCxnSpPr>
            <p:cNvPr id="105" name="Straight Connector 104">
              <a:extLst>
                <a:ext uri="{FF2B5EF4-FFF2-40B4-BE49-F238E27FC236}">
                  <a16:creationId xmlns:a16="http://schemas.microsoft.com/office/drawing/2014/main" id="{639F8C73-67BC-48C1-AE4F-30C4EE7BB61E}"/>
                </a:ext>
              </a:extLst>
            </p:cNvPr>
            <p:cNvCxnSpPr>
              <a:cxnSpLocks/>
            </p:cNvCxnSpPr>
            <p:nvPr/>
          </p:nvCxnSpPr>
          <p:spPr>
            <a:xfrm>
              <a:off x="9901571" y="5416209"/>
              <a:ext cx="9123" cy="1145652"/>
            </a:xfrm>
            <a:prstGeom prst="line">
              <a:avLst/>
            </a:prstGeom>
          </p:spPr>
          <p:style>
            <a:lnRef idx="3">
              <a:schemeClr val="dk1"/>
            </a:lnRef>
            <a:fillRef idx="0">
              <a:schemeClr val="dk1"/>
            </a:fillRef>
            <a:effectRef idx="2">
              <a:schemeClr val="dk1"/>
            </a:effectRef>
            <a:fontRef idx="minor">
              <a:schemeClr val="tx1"/>
            </a:fontRef>
          </p:style>
        </p:cxnSp>
        <p:pic>
          <p:nvPicPr>
            <p:cNvPr id="106" name="Picture 2" descr="Tem VOID màu đen hình tròn - In Nguyên Đạt">
              <a:extLst>
                <a:ext uri="{FF2B5EF4-FFF2-40B4-BE49-F238E27FC236}">
                  <a16:creationId xmlns:a16="http://schemas.microsoft.com/office/drawing/2014/main" id="{A9D69A41-A3EA-4EC7-9CC6-7B6522B8D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841890" y="5356528"/>
              <a:ext cx="119361" cy="119361"/>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Tem VOID màu đen hình tròn - In Nguyên Đạt">
              <a:extLst>
                <a:ext uri="{FF2B5EF4-FFF2-40B4-BE49-F238E27FC236}">
                  <a16:creationId xmlns:a16="http://schemas.microsoft.com/office/drawing/2014/main" id="{A90028A4-5FF2-4935-B87D-12F3E5554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841890" y="4601669"/>
              <a:ext cx="119361" cy="119361"/>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Tem VOID màu đen hình tròn - In Nguyên Đạt">
              <a:extLst>
                <a:ext uri="{FF2B5EF4-FFF2-40B4-BE49-F238E27FC236}">
                  <a16:creationId xmlns:a16="http://schemas.microsoft.com/office/drawing/2014/main" id="{22973E17-4896-4C32-9C13-ADDC4CB86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822228" y="3368301"/>
              <a:ext cx="119361" cy="119361"/>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Tem VOID màu đen hình tròn - In Nguyên Đạt">
              <a:extLst>
                <a:ext uri="{FF2B5EF4-FFF2-40B4-BE49-F238E27FC236}">
                  <a16:creationId xmlns:a16="http://schemas.microsoft.com/office/drawing/2014/main" id="{8B2CAD46-2A60-4F6A-8105-A85315BB6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611390" y="2583916"/>
              <a:ext cx="119361" cy="119361"/>
            </a:xfrm>
            <a:prstGeom prst="rect">
              <a:avLst/>
            </a:prstGeom>
            <a:noFill/>
            <a:extLst>
              <a:ext uri="{909E8E84-426E-40DD-AFC4-6F175D3DCCD1}">
                <a14:hiddenFill xmlns:a14="http://schemas.microsoft.com/office/drawing/2010/main">
                  <a:solidFill>
                    <a:srgbClr val="FFFFFF"/>
                  </a:solidFill>
                </a14:hiddenFill>
              </a:ext>
            </a:extLst>
          </p:spPr>
        </p:pic>
        <p:cxnSp>
          <p:nvCxnSpPr>
            <p:cNvPr id="110" name="Straight Connector 109">
              <a:extLst>
                <a:ext uri="{FF2B5EF4-FFF2-40B4-BE49-F238E27FC236}">
                  <a16:creationId xmlns:a16="http://schemas.microsoft.com/office/drawing/2014/main" id="{4A100FBF-D627-4FF8-8636-C2E595BCD60C}"/>
                </a:ext>
              </a:extLst>
            </p:cNvPr>
            <p:cNvCxnSpPr>
              <a:cxnSpLocks/>
            </p:cNvCxnSpPr>
            <p:nvPr/>
          </p:nvCxnSpPr>
          <p:spPr>
            <a:xfrm>
              <a:off x="4631125" y="4646013"/>
              <a:ext cx="1602569" cy="0"/>
            </a:xfrm>
            <a:prstGeom prst="line">
              <a:avLst/>
            </a:prstGeom>
          </p:spPr>
          <p:style>
            <a:lnRef idx="3">
              <a:schemeClr val="dk1"/>
            </a:lnRef>
            <a:fillRef idx="0">
              <a:schemeClr val="dk1"/>
            </a:fillRef>
            <a:effectRef idx="2">
              <a:schemeClr val="dk1"/>
            </a:effectRef>
            <a:fontRef idx="minor">
              <a:schemeClr val="tx1"/>
            </a:fontRef>
          </p:style>
        </p:cxnSp>
        <p:cxnSp>
          <p:nvCxnSpPr>
            <p:cNvPr id="111" name="Straight Connector 110">
              <a:extLst>
                <a:ext uri="{FF2B5EF4-FFF2-40B4-BE49-F238E27FC236}">
                  <a16:creationId xmlns:a16="http://schemas.microsoft.com/office/drawing/2014/main" id="{D4F8F286-786E-403C-8DCD-72DB671AA6BC}"/>
                </a:ext>
              </a:extLst>
            </p:cNvPr>
            <p:cNvCxnSpPr/>
            <p:nvPr/>
          </p:nvCxnSpPr>
          <p:spPr>
            <a:xfrm>
              <a:off x="6233694" y="2512486"/>
              <a:ext cx="0" cy="2133528"/>
            </a:xfrm>
            <a:prstGeom prst="line">
              <a:avLst/>
            </a:prstGeom>
          </p:spPr>
          <p:style>
            <a:lnRef idx="3">
              <a:schemeClr val="dk1"/>
            </a:lnRef>
            <a:fillRef idx="0">
              <a:schemeClr val="dk1"/>
            </a:fillRef>
            <a:effectRef idx="2">
              <a:schemeClr val="dk1"/>
            </a:effectRef>
            <a:fontRef idx="minor">
              <a:schemeClr val="tx1"/>
            </a:fontRef>
          </p:style>
        </p:cxnSp>
        <p:sp>
          <p:nvSpPr>
            <p:cNvPr id="112" name="TextBox 111">
              <a:extLst>
                <a:ext uri="{FF2B5EF4-FFF2-40B4-BE49-F238E27FC236}">
                  <a16:creationId xmlns:a16="http://schemas.microsoft.com/office/drawing/2014/main" id="{068596D6-0014-426D-B540-C7C569CF6585}"/>
                </a:ext>
              </a:extLst>
            </p:cNvPr>
            <p:cNvSpPr txBox="1"/>
            <p:nvPr/>
          </p:nvSpPr>
          <p:spPr>
            <a:xfrm>
              <a:off x="4593059" y="4343809"/>
              <a:ext cx="866738" cy="316319"/>
            </a:xfrm>
            <a:prstGeom prst="rect">
              <a:avLst/>
            </a:prstGeom>
            <a:noFill/>
          </p:spPr>
          <p:txBody>
            <a:bodyPr wrap="square" rtlCol="0">
              <a:spAutoFit/>
            </a:bodyPr>
            <a:lstStyle/>
            <a:p>
              <a:r>
                <a:rPr lang="en-US" sz="1400" b="1" dirty="0" err="1"/>
                <a:t>WR_en</a:t>
              </a:r>
              <a:endParaRPr lang="en-US" sz="1400" b="1" dirty="0"/>
            </a:p>
          </p:txBody>
        </p:sp>
        <p:sp>
          <p:nvSpPr>
            <p:cNvPr id="113" name="TextBox 112">
              <a:extLst>
                <a:ext uri="{FF2B5EF4-FFF2-40B4-BE49-F238E27FC236}">
                  <a16:creationId xmlns:a16="http://schemas.microsoft.com/office/drawing/2014/main" id="{144998C7-848B-4002-BC6B-E95FF64A3C61}"/>
                </a:ext>
              </a:extLst>
            </p:cNvPr>
            <p:cNvSpPr txBox="1"/>
            <p:nvPr/>
          </p:nvSpPr>
          <p:spPr>
            <a:xfrm>
              <a:off x="2823366" y="392849"/>
              <a:ext cx="3779304" cy="523220"/>
            </a:xfrm>
            <a:prstGeom prst="rect">
              <a:avLst/>
            </a:prstGeom>
            <a:noFill/>
          </p:spPr>
          <p:txBody>
            <a:bodyPr wrap="none" rtlCol="0">
              <a:spAutoFit/>
            </a:bodyPr>
            <a:lstStyle/>
            <a:p>
              <a:r>
                <a:rPr lang="en-US" sz="280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BRAM_FIFO_Toplevel</a:t>
              </a:r>
              <a:endPar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114" name="Straight Connector 113">
              <a:extLst>
                <a:ext uri="{FF2B5EF4-FFF2-40B4-BE49-F238E27FC236}">
                  <a16:creationId xmlns:a16="http://schemas.microsoft.com/office/drawing/2014/main" id="{20FE5C3A-8DF6-43EA-A320-71F7FF81E68E}"/>
                </a:ext>
              </a:extLst>
            </p:cNvPr>
            <p:cNvCxnSpPr>
              <a:cxnSpLocks/>
            </p:cNvCxnSpPr>
            <p:nvPr/>
          </p:nvCxnSpPr>
          <p:spPr>
            <a:xfrm flipV="1">
              <a:off x="4652667" y="2123306"/>
              <a:ext cx="1832354" cy="6718"/>
            </a:xfrm>
            <a:prstGeom prst="line">
              <a:avLst/>
            </a:prstGeom>
          </p:spPr>
          <p:style>
            <a:lnRef idx="3">
              <a:schemeClr val="dk1"/>
            </a:lnRef>
            <a:fillRef idx="0">
              <a:schemeClr val="dk1"/>
            </a:fillRef>
            <a:effectRef idx="2">
              <a:schemeClr val="dk1"/>
            </a:effectRef>
            <a:fontRef idx="minor">
              <a:schemeClr val="tx1"/>
            </a:fontRef>
          </p:style>
        </p:cxnSp>
        <p:cxnSp>
          <p:nvCxnSpPr>
            <p:cNvPr id="115" name="Straight Connector 114">
              <a:extLst>
                <a:ext uri="{FF2B5EF4-FFF2-40B4-BE49-F238E27FC236}">
                  <a16:creationId xmlns:a16="http://schemas.microsoft.com/office/drawing/2014/main" id="{843121EB-485C-4721-A1CC-E74B6BBAA755}"/>
                </a:ext>
              </a:extLst>
            </p:cNvPr>
            <p:cNvCxnSpPr>
              <a:cxnSpLocks/>
            </p:cNvCxnSpPr>
            <p:nvPr/>
          </p:nvCxnSpPr>
          <p:spPr>
            <a:xfrm>
              <a:off x="6489628" y="2127954"/>
              <a:ext cx="1" cy="858761"/>
            </a:xfrm>
            <a:prstGeom prst="line">
              <a:avLst/>
            </a:prstGeom>
          </p:spPr>
          <p:style>
            <a:lnRef idx="3">
              <a:schemeClr val="dk1"/>
            </a:lnRef>
            <a:fillRef idx="0">
              <a:schemeClr val="dk1"/>
            </a:fillRef>
            <a:effectRef idx="2">
              <a:schemeClr val="dk1"/>
            </a:effectRef>
            <a:fontRef idx="minor">
              <a:schemeClr val="tx1"/>
            </a:fontRef>
          </p:style>
        </p:cxnSp>
        <p:sp>
          <p:nvSpPr>
            <p:cNvPr id="116" name="TextBox 115">
              <a:extLst>
                <a:ext uri="{FF2B5EF4-FFF2-40B4-BE49-F238E27FC236}">
                  <a16:creationId xmlns:a16="http://schemas.microsoft.com/office/drawing/2014/main" id="{26C30634-1831-474B-B2C9-5CD9CCD4E65E}"/>
                </a:ext>
              </a:extLst>
            </p:cNvPr>
            <p:cNvSpPr txBox="1"/>
            <p:nvPr/>
          </p:nvSpPr>
          <p:spPr>
            <a:xfrm>
              <a:off x="4626340" y="1815603"/>
              <a:ext cx="1374469" cy="276999"/>
            </a:xfrm>
            <a:prstGeom prst="rect">
              <a:avLst/>
            </a:prstGeom>
            <a:noFill/>
          </p:spPr>
          <p:txBody>
            <a:bodyPr wrap="square" rtlCol="0">
              <a:spAutoFit/>
            </a:bodyPr>
            <a:lstStyle/>
            <a:p>
              <a:r>
                <a:rPr lang="en-US" sz="1200" b="1" dirty="0" err="1"/>
                <a:t>Read_addr</a:t>
              </a:r>
              <a:r>
                <a:rPr lang="en-US" sz="1200" b="1" dirty="0"/>
                <a:t>[4:0]</a:t>
              </a:r>
            </a:p>
          </p:txBody>
        </p:sp>
        <p:cxnSp>
          <p:nvCxnSpPr>
            <p:cNvPr id="117" name="Straight Connector 116">
              <a:extLst>
                <a:ext uri="{FF2B5EF4-FFF2-40B4-BE49-F238E27FC236}">
                  <a16:creationId xmlns:a16="http://schemas.microsoft.com/office/drawing/2014/main" id="{56B46667-4E76-462C-8DC7-DDE4B93B5C30}"/>
                </a:ext>
              </a:extLst>
            </p:cNvPr>
            <p:cNvCxnSpPr>
              <a:cxnSpLocks/>
            </p:cNvCxnSpPr>
            <p:nvPr/>
          </p:nvCxnSpPr>
          <p:spPr>
            <a:xfrm>
              <a:off x="6454066" y="3350051"/>
              <a:ext cx="0" cy="1659256"/>
            </a:xfrm>
            <a:prstGeom prst="line">
              <a:avLst/>
            </a:prstGeom>
          </p:spPr>
          <p:style>
            <a:lnRef idx="3">
              <a:schemeClr val="dk1"/>
            </a:lnRef>
            <a:fillRef idx="0">
              <a:schemeClr val="dk1"/>
            </a:fillRef>
            <a:effectRef idx="2">
              <a:schemeClr val="dk1"/>
            </a:effectRef>
            <a:fontRef idx="minor">
              <a:schemeClr val="tx1"/>
            </a:fontRef>
          </p:style>
        </p:cxnSp>
        <p:cxnSp>
          <p:nvCxnSpPr>
            <p:cNvPr id="118" name="Straight Connector 117">
              <a:extLst>
                <a:ext uri="{FF2B5EF4-FFF2-40B4-BE49-F238E27FC236}">
                  <a16:creationId xmlns:a16="http://schemas.microsoft.com/office/drawing/2014/main" id="{5A252520-4FDC-4B6C-A905-5B793C9A2363}"/>
                </a:ext>
              </a:extLst>
            </p:cNvPr>
            <p:cNvCxnSpPr>
              <a:cxnSpLocks/>
            </p:cNvCxnSpPr>
            <p:nvPr/>
          </p:nvCxnSpPr>
          <p:spPr>
            <a:xfrm>
              <a:off x="4634101" y="5015364"/>
              <a:ext cx="1819965" cy="0"/>
            </a:xfrm>
            <a:prstGeom prst="line">
              <a:avLst/>
            </a:prstGeom>
          </p:spPr>
          <p:style>
            <a:lnRef idx="3">
              <a:schemeClr val="dk1"/>
            </a:lnRef>
            <a:fillRef idx="0">
              <a:schemeClr val="dk1"/>
            </a:fillRef>
            <a:effectRef idx="2">
              <a:schemeClr val="dk1"/>
            </a:effectRef>
            <a:fontRef idx="minor">
              <a:schemeClr val="tx1"/>
            </a:fontRef>
          </p:style>
        </p:cxnSp>
        <p:sp>
          <p:nvSpPr>
            <p:cNvPr id="119" name="TextBox 118">
              <a:extLst>
                <a:ext uri="{FF2B5EF4-FFF2-40B4-BE49-F238E27FC236}">
                  <a16:creationId xmlns:a16="http://schemas.microsoft.com/office/drawing/2014/main" id="{E66474F5-C5FD-416A-AC57-C7C3E57F710B}"/>
                </a:ext>
              </a:extLst>
            </p:cNvPr>
            <p:cNvSpPr txBox="1"/>
            <p:nvPr/>
          </p:nvSpPr>
          <p:spPr>
            <a:xfrm>
              <a:off x="4571538" y="4725014"/>
              <a:ext cx="1374469" cy="276999"/>
            </a:xfrm>
            <a:prstGeom prst="rect">
              <a:avLst/>
            </a:prstGeom>
            <a:noFill/>
          </p:spPr>
          <p:txBody>
            <a:bodyPr wrap="square" rtlCol="0">
              <a:spAutoFit/>
            </a:bodyPr>
            <a:lstStyle/>
            <a:p>
              <a:r>
                <a:rPr lang="en-US" sz="1200" b="1" dirty="0" err="1"/>
                <a:t>Write_addr</a:t>
              </a:r>
              <a:r>
                <a:rPr lang="en-US" sz="1200" b="1" dirty="0"/>
                <a:t>[4:0]</a:t>
              </a:r>
            </a:p>
          </p:txBody>
        </p:sp>
      </p:grpSp>
    </p:spTree>
    <p:extLst>
      <p:ext uri="{BB962C8B-B14F-4D97-AF65-F5344CB8AC3E}">
        <p14:creationId xmlns:p14="http://schemas.microsoft.com/office/powerpoint/2010/main" val="73208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565721" y="328629"/>
            <a:ext cx="7060557" cy="724247"/>
          </a:xfrm>
        </p:spPr>
        <p:txBody>
          <a:bodyPr/>
          <a:lstStyle/>
          <a:p>
            <a:r>
              <a:rPr lang="vi-VN" sz="4000" b="1">
                <a:latin typeface="Times New Roman" panose="02020603050405020304" pitchFamily="18" charset="0"/>
                <a:cs typeface="Times New Roman" panose="02020603050405020304" pitchFamily="18" charset="0"/>
              </a:rPr>
              <a:t>BRAM</a:t>
            </a:r>
            <a:r>
              <a:rPr lang="en-US" sz="4000" b="1">
                <a:latin typeface="Times New Roman" panose="02020603050405020304" pitchFamily="18" charset="0"/>
                <a:cs typeface="Times New Roman" panose="02020603050405020304" pitchFamily="18" charset="0"/>
              </a:rPr>
              <a:t>_</a:t>
            </a:r>
            <a:r>
              <a:rPr lang="vi-VN" sz="4000" b="1">
                <a:latin typeface="Times New Roman" panose="02020603050405020304" pitchFamily="18" charset="0"/>
                <a:cs typeface="Times New Roman" panose="02020603050405020304" pitchFamily="18" charset="0"/>
              </a:rPr>
              <a:t>FIFO</a:t>
            </a:r>
            <a:r>
              <a:rPr lang="en-US" sz="4000" b="1">
                <a:latin typeface="Times New Roman" panose="02020603050405020304" pitchFamily="18" charset="0"/>
                <a:cs typeface="Times New Roman" panose="02020603050405020304" pitchFamily="18" charset="0"/>
              </a:rPr>
              <a:t>_TOPLEVEL</a:t>
            </a:r>
            <a:endParaRPr lang="en-US" sz="40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ACA20DE-1888-42A8-89CC-A9C2BDEA8CAE}"/>
              </a:ext>
            </a:extLst>
          </p:cNvPr>
          <p:cNvSpPr/>
          <p:nvPr/>
        </p:nvSpPr>
        <p:spPr>
          <a:xfrm>
            <a:off x="11540971" y="6586587"/>
            <a:ext cx="497797" cy="19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15</a:t>
            </a:r>
          </a:p>
        </p:txBody>
      </p:sp>
      <p:grpSp>
        <p:nvGrpSpPr>
          <p:cNvPr id="25" name="Group 24">
            <a:extLst>
              <a:ext uri="{FF2B5EF4-FFF2-40B4-BE49-F238E27FC236}">
                <a16:creationId xmlns:a16="http://schemas.microsoft.com/office/drawing/2014/main" id="{F7E318CA-7885-4DFE-99C9-12490B812124}"/>
              </a:ext>
            </a:extLst>
          </p:cNvPr>
          <p:cNvGrpSpPr/>
          <p:nvPr/>
        </p:nvGrpSpPr>
        <p:grpSpPr>
          <a:xfrm>
            <a:off x="238261" y="1861436"/>
            <a:ext cx="3613130" cy="2843733"/>
            <a:chOff x="238261" y="1861436"/>
            <a:chExt cx="3613130" cy="2843733"/>
          </a:xfrm>
        </p:grpSpPr>
        <p:grpSp>
          <p:nvGrpSpPr>
            <p:cNvPr id="26" name="Group 25">
              <a:extLst>
                <a:ext uri="{FF2B5EF4-FFF2-40B4-BE49-F238E27FC236}">
                  <a16:creationId xmlns:a16="http://schemas.microsoft.com/office/drawing/2014/main" id="{4B60AF9A-FE74-4C39-967C-8D9DD721E612}"/>
                </a:ext>
              </a:extLst>
            </p:cNvPr>
            <p:cNvGrpSpPr/>
            <p:nvPr/>
          </p:nvGrpSpPr>
          <p:grpSpPr>
            <a:xfrm>
              <a:off x="238261" y="1861436"/>
              <a:ext cx="3613130" cy="2843733"/>
              <a:chOff x="3710212" y="1774245"/>
              <a:chExt cx="5077467" cy="3996245"/>
            </a:xfrm>
          </p:grpSpPr>
          <p:grpSp>
            <p:nvGrpSpPr>
              <p:cNvPr id="28" name="Group 27">
                <a:extLst>
                  <a:ext uri="{FF2B5EF4-FFF2-40B4-BE49-F238E27FC236}">
                    <a16:creationId xmlns:a16="http://schemas.microsoft.com/office/drawing/2014/main" id="{9EAFC5B5-F5B0-4516-A1AD-8E9B670B3F94}"/>
                  </a:ext>
                </a:extLst>
              </p:cNvPr>
              <p:cNvGrpSpPr/>
              <p:nvPr/>
            </p:nvGrpSpPr>
            <p:grpSpPr>
              <a:xfrm>
                <a:off x="3710212" y="1774245"/>
                <a:ext cx="4988823" cy="3996245"/>
                <a:chOff x="3988499" y="1650504"/>
                <a:chExt cx="4013080" cy="3171350"/>
              </a:xfrm>
            </p:grpSpPr>
            <p:sp>
              <p:nvSpPr>
                <p:cNvPr id="33" name="Rectangle 32">
                  <a:extLst>
                    <a:ext uri="{FF2B5EF4-FFF2-40B4-BE49-F238E27FC236}">
                      <a16:creationId xmlns:a16="http://schemas.microsoft.com/office/drawing/2014/main" id="{1E64E252-3C5F-4CC0-942C-671834D47FEE}"/>
                    </a:ext>
                  </a:extLst>
                </p:cNvPr>
                <p:cNvSpPr/>
                <p:nvPr/>
              </p:nvSpPr>
              <p:spPr>
                <a:xfrm>
                  <a:off x="5218962" y="1718778"/>
                  <a:ext cx="1526828" cy="3103076"/>
                </a:xfrm>
                <a:prstGeom prst="rect">
                  <a:avLst/>
                </a:prstGeom>
                <a:ln/>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FIFO</a:t>
                  </a:r>
                </a:p>
                <a:p>
                  <a:pPr algn="ctr"/>
                  <a:r>
                    <a:rPr lang="en-US" sz="2800" b="1" dirty="0"/>
                    <a:t>BRAM</a:t>
                  </a:r>
                </a:p>
              </p:txBody>
            </p:sp>
            <p:cxnSp>
              <p:nvCxnSpPr>
                <p:cNvPr id="34" name="Straight Arrow Connector 33">
                  <a:extLst>
                    <a:ext uri="{FF2B5EF4-FFF2-40B4-BE49-F238E27FC236}">
                      <a16:creationId xmlns:a16="http://schemas.microsoft.com/office/drawing/2014/main" id="{B9AD2F03-7579-45F4-9C5D-A54B89D31A47}"/>
                    </a:ext>
                  </a:extLst>
                </p:cNvPr>
                <p:cNvCxnSpPr/>
                <p:nvPr/>
              </p:nvCxnSpPr>
              <p:spPr>
                <a:xfrm>
                  <a:off x="4436911" y="2206522"/>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DCEE1906-41F1-42EC-8328-301CE6EF35BE}"/>
                    </a:ext>
                  </a:extLst>
                </p:cNvPr>
                <p:cNvCxnSpPr/>
                <p:nvPr/>
              </p:nvCxnSpPr>
              <p:spPr>
                <a:xfrm>
                  <a:off x="4436911" y="3291404"/>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18524F87-3E42-4929-87C5-EA7C04AEC1B9}"/>
                    </a:ext>
                  </a:extLst>
                </p:cNvPr>
                <p:cNvSpPr txBox="1"/>
                <p:nvPr/>
              </p:nvSpPr>
              <p:spPr>
                <a:xfrm>
                  <a:off x="4509046" y="2948545"/>
                  <a:ext cx="676717" cy="308911"/>
                </a:xfrm>
                <a:prstGeom prst="rect">
                  <a:avLst/>
                </a:prstGeom>
                <a:noFill/>
              </p:spPr>
              <p:txBody>
                <a:bodyPr wrap="square" rtlCol="0">
                  <a:spAutoFit/>
                </a:bodyPr>
                <a:lstStyle/>
                <a:p>
                  <a:r>
                    <a:rPr lang="en-US" sz="1200" b="1" dirty="0"/>
                    <a:t>CLK</a:t>
                  </a:r>
                </a:p>
              </p:txBody>
            </p:sp>
            <p:sp>
              <p:nvSpPr>
                <p:cNvPr id="37" name="TextBox 36">
                  <a:extLst>
                    <a:ext uri="{FF2B5EF4-FFF2-40B4-BE49-F238E27FC236}">
                      <a16:creationId xmlns:a16="http://schemas.microsoft.com/office/drawing/2014/main" id="{79F579F2-3789-4598-A1A6-3AF9EB055A6A}"/>
                    </a:ext>
                  </a:extLst>
                </p:cNvPr>
                <p:cNvSpPr txBox="1"/>
                <p:nvPr/>
              </p:nvSpPr>
              <p:spPr>
                <a:xfrm>
                  <a:off x="3988499" y="1653647"/>
                  <a:ext cx="1301518" cy="583499"/>
                </a:xfrm>
                <a:prstGeom prst="rect">
                  <a:avLst/>
                </a:prstGeom>
                <a:noFill/>
              </p:spPr>
              <p:txBody>
                <a:bodyPr wrap="square" rtlCol="0">
                  <a:spAutoFit/>
                </a:bodyPr>
                <a:lstStyle/>
                <a:p>
                  <a:pPr algn="ctr"/>
                  <a:r>
                    <a:rPr lang="en-US" sz="1400" b="1" dirty="0" err="1"/>
                    <a:t>Write_data</a:t>
                  </a:r>
                  <a:r>
                    <a:rPr lang="en-US" sz="1400" b="1" dirty="0"/>
                    <a:t> [7:0]</a:t>
                  </a:r>
                </a:p>
              </p:txBody>
            </p:sp>
            <p:cxnSp>
              <p:nvCxnSpPr>
                <p:cNvPr id="38" name="Straight Arrow Connector 37">
                  <a:extLst>
                    <a:ext uri="{FF2B5EF4-FFF2-40B4-BE49-F238E27FC236}">
                      <a16:creationId xmlns:a16="http://schemas.microsoft.com/office/drawing/2014/main" id="{1456E49F-575B-443C-ABAE-10BC023C8A5D}"/>
                    </a:ext>
                  </a:extLst>
                </p:cNvPr>
                <p:cNvCxnSpPr>
                  <a:cxnSpLocks/>
                </p:cNvCxnSpPr>
                <p:nvPr/>
              </p:nvCxnSpPr>
              <p:spPr>
                <a:xfrm>
                  <a:off x="6754484" y="2206522"/>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DC0C5BBF-44A0-4E9B-9018-93CC34E9F978}"/>
                    </a:ext>
                  </a:extLst>
                </p:cNvPr>
                <p:cNvSpPr txBox="1"/>
                <p:nvPr/>
              </p:nvSpPr>
              <p:spPr>
                <a:xfrm>
                  <a:off x="6683177" y="1650504"/>
                  <a:ext cx="1318402" cy="583499"/>
                </a:xfrm>
                <a:prstGeom prst="rect">
                  <a:avLst/>
                </a:prstGeom>
                <a:noFill/>
              </p:spPr>
              <p:txBody>
                <a:bodyPr wrap="square" rtlCol="0">
                  <a:spAutoFit/>
                </a:bodyPr>
                <a:lstStyle/>
                <a:p>
                  <a:pPr algn="ctr"/>
                  <a:r>
                    <a:rPr lang="en-US" sz="1400" b="1" dirty="0" err="1"/>
                    <a:t>Read_data</a:t>
                  </a:r>
                  <a:r>
                    <a:rPr lang="en-US" sz="1400" b="1" dirty="0"/>
                    <a:t> [7:0]</a:t>
                  </a:r>
                </a:p>
              </p:txBody>
            </p:sp>
            <p:cxnSp>
              <p:nvCxnSpPr>
                <p:cNvPr id="40" name="Straight Arrow Connector 39">
                  <a:extLst>
                    <a:ext uri="{FF2B5EF4-FFF2-40B4-BE49-F238E27FC236}">
                      <a16:creationId xmlns:a16="http://schemas.microsoft.com/office/drawing/2014/main" id="{5A41E272-1E4E-48C8-95E9-6E18ECF31F8E}"/>
                    </a:ext>
                  </a:extLst>
                </p:cNvPr>
                <p:cNvCxnSpPr/>
                <p:nvPr/>
              </p:nvCxnSpPr>
              <p:spPr>
                <a:xfrm>
                  <a:off x="4423095" y="4138454"/>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E432CBA6-C9D9-4A59-8995-8DA1FD8F8B0D}"/>
                    </a:ext>
                  </a:extLst>
                </p:cNvPr>
                <p:cNvSpPr txBox="1"/>
                <p:nvPr/>
              </p:nvSpPr>
              <p:spPr>
                <a:xfrm>
                  <a:off x="4462444" y="3770697"/>
                  <a:ext cx="739751" cy="308911"/>
                </a:xfrm>
                <a:prstGeom prst="rect">
                  <a:avLst/>
                </a:prstGeom>
                <a:noFill/>
              </p:spPr>
              <p:txBody>
                <a:bodyPr wrap="square" rtlCol="0">
                  <a:spAutoFit/>
                </a:bodyPr>
                <a:lstStyle/>
                <a:p>
                  <a:r>
                    <a:rPr lang="en-US" sz="1200" b="1" dirty="0"/>
                    <a:t>Reset</a:t>
                  </a:r>
                </a:p>
              </p:txBody>
            </p:sp>
            <p:sp>
              <p:nvSpPr>
                <p:cNvPr id="42" name="TextBox 41">
                  <a:extLst>
                    <a:ext uri="{FF2B5EF4-FFF2-40B4-BE49-F238E27FC236}">
                      <a16:creationId xmlns:a16="http://schemas.microsoft.com/office/drawing/2014/main" id="{D0C33A87-2390-4D1A-A2C7-C9462E587C4B}"/>
                    </a:ext>
                  </a:extLst>
                </p:cNvPr>
                <p:cNvSpPr txBox="1"/>
                <p:nvPr/>
              </p:nvSpPr>
              <p:spPr>
                <a:xfrm>
                  <a:off x="4465653" y="2626342"/>
                  <a:ext cx="626733" cy="308911"/>
                </a:xfrm>
                <a:prstGeom prst="rect">
                  <a:avLst/>
                </a:prstGeom>
                <a:noFill/>
              </p:spPr>
              <p:txBody>
                <a:bodyPr wrap="square" rtlCol="0">
                  <a:spAutoFit/>
                </a:bodyPr>
                <a:lstStyle/>
                <a:p>
                  <a:r>
                    <a:rPr lang="en-US" sz="1200" b="1" dirty="0"/>
                    <a:t>Read</a:t>
                  </a:r>
                </a:p>
              </p:txBody>
            </p:sp>
            <p:cxnSp>
              <p:nvCxnSpPr>
                <p:cNvPr id="43" name="Straight Arrow Connector 42">
                  <a:extLst>
                    <a:ext uri="{FF2B5EF4-FFF2-40B4-BE49-F238E27FC236}">
                      <a16:creationId xmlns:a16="http://schemas.microsoft.com/office/drawing/2014/main" id="{BE2CE8AA-A8DF-44C5-9515-A70043CFEB01}"/>
                    </a:ext>
                  </a:extLst>
                </p:cNvPr>
                <p:cNvCxnSpPr/>
                <p:nvPr/>
              </p:nvCxnSpPr>
              <p:spPr>
                <a:xfrm>
                  <a:off x="4434387" y="2605856"/>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43699AA0-5ECC-4D76-9256-704BF6B0CBEC}"/>
                    </a:ext>
                  </a:extLst>
                </p:cNvPr>
                <p:cNvSpPr txBox="1"/>
                <p:nvPr/>
              </p:nvSpPr>
              <p:spPr>
                <a:xfrm>
                  <a:off x="4454923" y="2234004"/>
                  <a:ext cx="875510" cy="308911"/>
                </a:xfrm>
                <a:prstGeom prst="rect">
                  <a:avLst/>
                </a:prstGeom>
                <a:noFill/>
              </p:spPr>
              <p:txBody>
                <a:bodyPr wrap="square" rtlCol="0">
                  <a:spAutoFit/>
                </a:bodyPr>
                <a:lstStyle/>
                <a:p>
                  <a:r>
                    <a:rPr lang="en-US" sz="1200" b="1" dirty="0"/>
                    <a:t>Write</a:t>
                  </a:r>
                </a:p>
              </p:txBody>
            </p:sp>
          </p:grpSp>
          <p:cxnSp>
            <p:nvCxnSpPr>
              <p:cNvPr id="29" name="Straight Arrow Connector 28">
                <a:extLst>
                  <a:ext uri="{FF2B5EF4-FFF2-40B4-BE49-F238E27FC236}">
                    <a16:creationId xmlns:a16="http://schemas.microsoft.com/office/drawing/2014/main" id="{D8A6892B-422D-4268-A994-0668DE68100C}"/>
                  </a:ext>
                </a:extLst>
              </p:cNvPr>
              <p:cNvCxnSpPr>
                <a:cxnSpLocks/>
              </p:cNvCxnSpPr>
              <p:nvPr/>
            </p:nvCxnSpPr>
            <p:spPr>
              <a:xfrm>
                <a:off x="7148721" y="4305991"/>
                <a:ext cx="989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84975B33-4679-4E40-8CD6-70D9B8FBE1D1}"/>
                  </a:ext>
                </a:extLst>
              </p:cNvPr>
              <p:cNvSpPr txBox="1"/>
              <p:nvPr/>
            </p:nvSpPr>
            <p:spPr>
              <a:xfrm>
                <a:off x="7148721" y="3815382"/>
                <a:ext cx="1638958" cy="389262"/>
              </a:xfrm>
              <a:prstGeom prst="rect">
                <a:avLst/>
              </a:prstGeom>
              <a:noFill/>
            </p:spPr>
            <p:txBody>
              <a:bodyPr wrap="square" rtlCol="0">
                <a:spAutoFit/>
              </a:bodyPr>
              <a:lstStyle/>
              <a:p>
                <a:r>
                  <a:rPr lang="en-US" sz="1200" b="1" dirty="0" err="1"/>
                  <a:t>FIFO_Full</a:t>
                </a:r>
                <a:endParaRPr lang="en-US" sz="1200" b="1" dirty="0"/>
              </a:p>
            </p:txBody>
          </p:sp>
          <p:cxnSp>
            <p:nvCxnSpPr>
              <p:cNvPr id="31" name="Straight Arrow Connector 30">
                <a:extLst>
                  <a:ext uri="{FF2B5EF4-FFF2-40B4-BE49-F238E27FC236}">
                    <a16:creationId xmlns:a16="http://schemas.microsoft.com/office/drawing/2014/main" id="{6A168FB4-7D6C-426A-B742-83815C335684}"/>
                  </a:ext>
                </a:extLst>
              </p:cNvPr>
              <p:cNvCxnSpPr>
                <a:cxnSpLocks/>
              </p:cNvCxnSpPr>
              <p:nvPr/>
            </p:nvCxnSpPr>
            <p:spPr>
              <a:xfrm>
                <a:off x="7148721" y="4902899"/>
                <a:ext cx="989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8F2BF5F6-7667-48E7-9F59-31F90C9D3222}"/>
                  </a:ext>
                </a:extLst>
              </p:cNvPr>
              <p:cNvSpPr txBox="1"/>
              <p:nvPr/>
            </p:nvSpPr>
            <p:spPr>
              <a:xfrm>
                <a:off x="7122184" y="4445915"/>
                <a:ext cx="1638958" cy="389262"/>
              </a:xfrm>
              <a:prstGeom prst="rect">
                <a:avLst/>
              </a:prstGeom>
              <a:noFill/>
            </p:spPr>
            <p:txBody>
              <a:bodyPr wrap="square" rtlCol="0">
                <a:spAutoFit/>
              </a:bodyPr>
              <a:lstStyle/>
              <a:p>
                <a:r>
                  <a:rPr lang="en-US" sz="1200" b="1" dirty="0" err="1"/>
                  <a:t>FIFO_Empty</a:t>
                </a:r>
                <a:endParaRPr lang="en-US" sz="1200" b="1" dirty="0"/>
              </a:p>
            </p:txBody>
          </p:sp>
        </p:grpSp>
        <p:cxnSp>
          <p:nvCxnSpPr>
            <p:cNvPr id="27" name="Straight Arrow Connector 26">
              <a:extLst>
                <a:ext uri="{FF2B5EF4-FFF2-40B4-BE49-F238E27FC236}">
                  <a16:creationId xmlns:a16="http://schemas.microsoft.com/office/drawing/2014/main" id="{ADDB4301-F7D8-4C4C-BCD3-4151D57B72E9}"/>
                </a:ext>
              </a:extLst>
            </p:cNvPr>
            <p:cNvCxnSpPr/>
            <p:nvPr/>
          </p:nvCxnSpPr>
          <p:spPr>
            <a:xfrm>
              <a:off x="622713" y="3004425"/>
              <a:ext cx="7040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45" name="Picture 44">
            <a:extLst>
              <a:ext uri="{FF2B5EF4-FFF2-40B4-BE49-F238E27FC236}">
                <a16:creationId xmlns:a16="http://schemas.microsoft.com/office/drawing/2014/main" id="{C163794D-954C-4F58-AD44-2C4176CDC21F}"/>
              </a:ext>
            </a:extLst>
          </p:cNvPr>
          <p:cNvPicPr>
            <a:picLocks noChangeAspect="1"/>
          </p:cNvPicPr>
          <p:nvPr/>
        </p:nvPicPr>
        <p:blipFill>
          <a:blip r:embed="rId2"/>
          <a:stretch>
            <a:fillRect/>
          </a:stretch>
        </p:blipFill>
        <p:spPr>
          <a:xfrm>
            <a:off x="3765908" y="1302165"/>
            <a:ext cx="8426092" cy="5284422"/>
          </a:xfrm>
          <a:prstGeom prst="rect">
            <a:avLst/>
          </a:prstGeom>
        </p:spPr>
      </p:pic>
    </p:spTree>
    <p:extLst>
      <p:ext uri="{BB962C8B-B14F-4D97-AF65-F5344CB8AC3E}">
        <p14:creationId xmlns:p14="http://schemas.microsoft.com/office/powerpoint/2010/main" val="382729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EC1F01-3ED1-4468-85EF-34ABC799E754}"/>
              </a:ext>
            </a:extLst>
          </p:cNvPr>
          <p:cNvSpPr>
            <a:spLocks noGrp="1"/>
          </p:cNvSpPr>
          <p:nvPr>
            <p:ph type="body" sz="quarter" idx="10"/>
          </p:nvPr>
        </p:nvSpPr>
        <p:spPr>
          <a:xfrm>
            <a:off x="2824223" y="221372"/>
            <a:ext cx="7106855" cy="724247"/>
          </a:xfrm>
        </p:spPr>
        <p:txBody>
          <a:bodyPr/>
          <a:lstStyle/>
          <a:p>
            <a:r>
              <a:rPr lang="en-US" sz="4000" b="1">
                <a:latin typeface="Times New Roman" panose="02020603050405020304" pitchFamily="18" charset="0"/>
                <a:cs typeface="Times New Roman" panose="02020603050405020304" pitchFamily="18" charset="0"/>
              </a:rPr>
              <a:t>Read_CTRL</a:t>
            </a:r>
          </a:p>
        </p:txBody>
      </p:sp>
      <p:grpSp>
        <p:nvGrpSpPr>
          <p:cNvPr id="16" name="Group 15">
            <a:extLst>
              <a:ext uri="{FF2B5EF4-FFF2-40B4-BE49-F238E27FC236}">
                <a16:creationId xmlns:a16="http://schemas.microsoft.com/office/drawing/2014/main" id="{BA5C227A-41B8-4691-8F7C-24C92DDBC86C}"/>
              </a:ext>
            </a:extLst>
          </p:cNvPr>
          <p:cNvGrpSpPr/>
          <p:nvPr/>
        </p:nvGrpSpPr>
        <p:grpSpPr>
          <a:xfrm>
            <a:off x="76527" y="1710581"/>
            <a:ext cx="4616139" cy="2716900"/>
            <a:chOff x="4344862" y="2388093"/>
            <a:chExt cx="3736315" cy="2485750"/>
          </a:xfrm>
        </p:grpSpPr>
        <p:grpSp>
          <p:nvGrpSpPr>
            <p:cNvPr id="17" name="Group 16">
              <a:extLst>
                <a:ext uri="{FF2B5EF4-FFF2-40B4-BE49-F238E27FC236}">
                  <a16:creationId xmlns:a16="http://schemas.microsoft.com/office/drawing/2014/main" id="{C20FB46E-CD76-46CF-9490-1E46A1918F88}"/>
                </a:ext>
              </a:extLst>
            </p:cNvPr>
            <p:cNvGrpSpPr/>
            <p:nvPr/>
          </p:nvGrpSpPr>
          <p:grpSpPr>
            <a:xfrm>
              <a:off x="4344862" y="2388093"/>
              <a:ext cx="3736315" cy="2485750"/>
              <a:chOff x="4332671" y="1718778"/>
              <a:chExt cx="3489275" cy="3103076"/>
            </a:xfrm>
          </p:grpSpPr>
          <p:sp>
            <p:nvSpPr>
              <p:cNvPr id="19" name="Rectangle 18">
                <a:extLst>
                  <a:ext uri="{FF2B5EF4-FFF2-40B4-BE49-F238E27FC236}">
                    <a16:creationId xmlns:a16="http://schemas.microsoft.com/office/drawing/2014/main" id="{C87F88E5-C92E-48E9-9771-9277016E7FBD}"/>
                  </a:ext>
                </a:extLst>
              </p:cNvPr>
              <p:cNvSpPr/>
              <p:nvPr/>
            </p:nvSpPr>
            <p:spPr>
              <a:xfrm>
                <a:off x="5218962" y="1718778"/>
                <a:ext cx="1526828" cy="3103076"/>
              </a:xfrm>
              <a:prstGeom prst="rect">
                <a:avLst/>
              </a:prstGeom>
              <a:ln/>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t>Read</a:t>
                </a:r>
              </a:p>
              <a:p>
                <a:pPr algn="ctr"/>
                <a:r>
                  <a:rPr lang="en-US" sz="3200" b="1" dirty="0"/>
                  <a:t>CTRL</a:t>
                </a:r>
              </a:p>
            </p:txBody>
          </p:sp>
          <p:cxnSp>
            <p:nvCxnSpPr>
              <p:cNvPr id="20" name="Straight Arrow Connector 19">
                <a:extLst>
                  <a:ext uri="{FF2B5EF4-FFF2-40B4-BE49-F238E27FC236}">
                    <a16:creationId xmlns:a16="http://schemas.microsoft.com/office/drawing/2014/main" id="{E8AAD5A6-21D5-4521-8318-4CB8E380AEA0}"/>
                  </a:ext>
                </a:extLst>
              </p:cNvPr>
              <p:cNvCxnSpPr/>
              <p:nvPr/>
            </p:nvCxnSpPr>
            <p:spPr>
              <a:xfrm>
                <a:off x="4436911" y="2206522"/>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7FA4B034-F1E2-4437-A11F-1FE5BEAA6E2F}"/>
                  </a:ext>
                </a:extLst>
              </p:cNvPr>
              <p:cNvCxnSpPr/>
              <p:nvPr/>
            </p:nvCxnSpPr>
            <p:spPr>
              <a:xfrm>
                <a:off x="4436911" y="3291404"/>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1FC5A6F0-8271-4526-922C-4534E3497DB3}"/>
                  </a:ext>
                </a:extLst>
              </p:cNvPr>
              <p:cNvSpPr txBox="1"/>
              <p:nvPr/>
            </p:nvSpPr>
            <p:spPr>
              <a:xfrm>
                <a:off x="4496485" y="2879778"/>
                <a:ext cx="676717" cy="386676"/>
              </a:xfrm>
              <a:prstGeom prst="rect">
                <a:avLst/>
              </a:prstGeom>
              <a:noFill/>
            </p:spPr>
            <p:txBody>
              <a:bodyPr wrap="square" rtlCol="0">
                <a:spAutoFit/>
              </a:bodyPr>
              <a:lstStyle/>
              <a:p>
                <a:r>
                  <a:rPr lang="en-US" sz="1600" b="1" dirty="0"/>
                  <a:t>CLK</a:t>
                </a:r>
              </a:p>
            </p:txBody>
          </p:sp>
          <p:sp>
            <p:nvSpPr>
              <p:cNvPr id="23" name="TextBox 22">
                <a:extLst>
                  <a:ext uri="{FF2B5EF4-FFF2-40B4-BE49-F238E27FC236}">
                    <a16:creationId xmlns:a16="http://schemas.microsoft.com/office/drawing/2014/main" id="{EF234DB2-AEFD-4A1A-A52C-BA68E92ABD6B}"/>
                  </a:ext>
                </a:extLst>
              </p:cNvPr>
              <p:cNvSpPr txBox="1"/>
              <p:nvPr/>
            </p:nvSpPr>
            <p:spPr>
              <a:xfrm>
                <a:off x="4490977" y="1827309"/>
                <a:ext cx="1217567" cy="351524"/>
              </a:xfrm>
              <a:prstGeom prst="rect">
                <a:avLst/>
              </a:prstGeom>
              <a:noFill/>
            </p:spPr>
            <p:txBody>
              <a:bodyPr wrap="square" rtlCol="0">
                <a:spAutoFit/>
              </a:bodyPr>
              <a:lstStyle/>
              <a:p>
                <a:r>
                  <a:rPr lang="en-US" sz="1400" b="1" dirty="0"/>
                  <a:t>Read</a:t>
                </a:r>
              </a:p>
            </p:txBody>
          </p:sp>
          <p:cxnSp>
            <p:nvCxnSpPr>
              <p:cNvPr id="24" name="Straight Arrow Connector 23">
                <a:extLst>
                  <a:ext uri="{FF2B5EF4-FFF2-40B4-BE49-F238E27FC236}">
                    <a16:creationId xmlns:a16="http://schemas.microsoft.com/office/drawing/2014/main" id="{AF4DC7C2-FE9B-41FD-B833-937BF09767F9}"/>
                  </a:ext>
                </a:extLst>
              </p:cNvPr>
              <p:cNvCxnSpPr/>
              <p:nvPr/>
            </p:nvCxnSpPr>
            <p:spPr>
              <a:xfrm>
                <a:off x="4429510" y="4383029"/>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51BD8C80-41C6-4AD0-A053-5DB82B9F98CD}"/>
                  </a:ext>
                </a:extLst>
              </p:cNvPr>
              <p:cNvSpPr txBox="1"/>
              <p:nvPr/>
            </p:nvSpPr>
            <p:spPr>
              <a:xfrm>
                <a:off x="4490977" y="3984794"/>
                <a:ext cx="707551" cy="351524"/>
              </a:xfrm>
              <a:prstGeom prst="rect">
                <a:avLst/>
              </a:prstGeom>
              <a:noFill/>
            </p:spPr>
            <p:txBody>
              <a:bodyPr wrap="square" rtlCol="0">
                <a:spAutoFit/>
              </a:bodyPr>
              <a:lstStyle/>
              <a:p>
                <a:r>
                  <a:rPr lang="en-US" sz="1400" b="1" dirty="0"/>
                  <a:t>Reset</a:t>
                </a:r>
              </a:p>
            </p:txBody>
          </p:sp>
          <p:sp>
            <p:nvSpPr>
              <p:cNvPr id="26" name="TextBox 25">
                <a:extLst>
                  <a:ext uri="{FF2B5EF4-FFF2-40B4-BE49-F238E27FC236}">
                    <a16:creationId xmlns:a16="http://schemas.microsoft.com/office/drawing/2014/main" id="{62AEE1F0-F60C-414A-8223-0F7E46FC25AF}"/>
                  </a:ext>
                </a:extLst>
              </p:cNvPr>
              <p:cNvSpPr txBox="1"/>
              <p:nvPr/>
            </p:nvSpPr>
            <p:spPr>
              <a:xfrm>
                <a:off x="6698188" y="3884937"/>
                <a:ext cx="1123758" cy="351524"/>
              </a:xfrm>
              <a:prstGeom prst="rect">
                <a:avLst/>
              </a:prstGeom>
              <a:noFill/>
            </p:spPr>
            <p:txBody>
              <a:bodyPr wrap="square" rtlCol="0">
                <a:spAutoFit/>
              </a:bodyPr>
              <a:lstStyle/>
              <a:p>
                <a:r>
                  <a:rPr lang="en-US" sz="1400" b="1" dirty="0" err="1"/>
                  <a:t>Read_addr</a:t>
                </a:r>
                <a:endParaRPr lang="en-US" sz="1400" b="1" dirty="0"/>
              </a:p>
            </p:txBody>
          </p:sp>
          <p:cxnSp>
            <p:nvCxnSpPr>
              <p:cNvPr id="27" name="Straight Arrow Connector 26">
                <a:extLst>
                  <a:ext uri="{FF2B5EF4-FFF2-40B4-BE49-F238E27FC236}">
                    <a16:creationId xmlns:a16="http://schemas.microsoft.com/office/drawing/2014/main" id="{EC89B6C6-E33B-4735-8023-C5370B71CB94}"/>
                  </a:ext>
                </a:extLst>
              </p:cNvPr>
              <p:cNvCxnSpPr/>
              <p:nvPr/>
            </p:nvCxnSpPr>
            <p:spPr>
              <a:xfrm>
                <a:off x="4411550" y="3846963"/>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9899D3F1-B5BB-4823-B976-ECA2DC9A95F3}"/>
                  </a:ext>
                </a:extLst>
              </p:cNvPr>
              <p:cNvSpPr txBox="1"/>
              <p:nvPr/>
            </p:nvSpPr>
            <p:spPr>
              <a:xfrm>
                <a:off x="4332671" y="3485692"/>
                <a:ext cx="1171613" cy="316371"/>
              </a:xfrm>
              <a:prstGeom prst="rect">
                <a:avLst/>
              </a:prstGeom>
              <a:noFill/>
            </p:spPr>
            <p:txBody>
              <a:bodyPr wrap="square" rtlCol="0">
                <a:spAutoFit/>
              </a:bodyPr>
              <a:lstStyle/>
              <a:p>
                <a:r>
                  <a:rPr lang="en-US" sz="1200" b="1" dirty="0" err="1"/>
                  <a:t>FIFO_Empty</a:t>
                </a:r>
                <a:endParaRPr lang="en-US" sz="1200" b="1" dirty="0"/>
              </a:p>
            </p:txBody>
          </p:sp>
        </p:grpSp>
        <p:cxnSp>
          <p:nvCxnSpPr>
            <p:cNvPr id="18" name="Straight Arrow Connector 17">
              <a:extLst>
                <a:ext uri="{FF2B5EF4-FFF2-40B4-BE49-F238E27FC236}">
                  <a16:creationId xmlns:a16="http://schemas.microsoft.com/office/drawing/2014/main" id="{359C51DD-2F0B-462C-8511-1CEBDDDD3EA5}"/>
                </a:ext>
              </a:extLst>
            </p:cNvPr>
            <p:cNvCxnSpPr>
              <a:cxnSpLocks/>
            </p:cNvCxnSpPr>
            <p:nvPr/>
          </p:nvCxnSpPr>
          <p:spPr>
            <a:xfrm>
              <a:off x="6929468" y="4428052"/>
              <a:ext cx="8522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9" name="TextBox 28">
            <a:extLst>
              <a:ext uri="{FF2B5EF4-FFF2-40B4-BE49-F238E27FC236}">
                <a16:creationId xmlns:a16="http://schemas.microsoft.com/office/drawing/2014/main" id="{A8BC075E-2E04-49C0-86D0-109908C939E3}"/>
              </a:ext>
            </a:extLst>
          </p:cNvPr>
          <p:cNvSpPr txBox="1"/>
          <p:nvPr/>
        </p:nvSpPr>
        <p:spPr>
          <a:xfrm>
            <a:off x="3198230" y="1836734"/>
            <a:ext cx="1486677" cy="307777"/>
          </a:xfrm>
          <a:prstGeom prst="rect">
            <a:avLst/>
          </a:prstGeom>
          <a:noFill/>
        </p:spPr>
        <p:txBody>
          <a:bodyPr wrap="square" rtlCol="0">
            <a:spAutoFit/>
          </a:bodyPr>
          <a:lstStyle/>
          <a:p>
            <a:r>
              <a:rPr lang="en-US" sz="1400" b="1" dirty="0" err="1"/>
              <a:t>Read_pointer</a:t>
            </a:r>
            <a:endParaRPr lang="en-US" sz="1400" b="1" dirty="0"/>
          </a:p>
        </p:txBody>
      </p:sp>
      <p:cxnSp>
        <p:nvCxnSpPr>
          <p:cNvPr id="30" name="Straight Arrow Connector 29">
            <a:extLst>
              <a:ext uri="{FF2B5EF4-FFF2-40B4-BE49-F238E27FC236}">
                <a16:creationId xmlns:a16="http://schemas.microsoft.com/office/drawing/2014/main" id="{3F9C7903-9355-49E0-88D7-4108A646691F}"/>
              </a:ext>
            </a:extLst>
          </p:cNvPr>
          <p:cNvCxnSpPr>
            <a:cxnSpLocks/>
          </p:cNvCxnSpPr>
          <p:nvPr/>
        </p:nvCxnSpPr>
        <p:spPr>
          <a:xfrm>
            <a:off x="3268964" y="2137626"/>
            <a:ext cx="8522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1" name="Picture 30">
            <a:extLst>
              <a:ext uri="{FF2B5EF4-FFF2-40B4-BE49-F238E27FC236}">
                <a16:creationId xmlns:a16="http://schemas.microsoft.com/office/drawing/2014/main" id="{EE50D349-2844-4850-BAEA-925734071128}"/>
              </a:ext>
            </a:extLst>
          </p:cNvPr>
          <p:cNvPicPr>
            <a:picLocks noChangeAspect="1"/>
          </p:cNvPicPr>
          <p:nvPr/>
        </p:nvPicPr>
        <p:blipFill>
          <a:blip r:embed="rId2"/>
          <a:stretch>
            <a:fillRect/>
          </a:stretch>
        </p:blipFill>
        <p:spPr>
          <a:xfrm>
            <a:off x="4441482" y="1281713"/>
            <a:ext cx="7750518" cy="5576287"/>
          </a:xfrm>
          <a:prstGeom prst="rect">
            <a:avLst/>
          </a:prstGeom>
        </p:spPr>
      </p:pic>
      <p:sp>
        <p:nvSpPr>
          <p:cNvPr id="32" name="Rectangle 31">
            <a:extLst>
              <a:ext uri="{FF2B5EF4-FFF2-40B4-BE49-F238E27FC236}">
                <a16:creationId xmlns:a16="http://schemas.microsoft.com/office/drawing/2014/main" id="{D3121245-1647-4234-BE17-CA64DCDF917B}"/>
              </a:ext>
            </a:extLst>
          </p:cNvPr>
          <p:cNvSpPr/>
          <p:nvPr/>
        </p:nvSpPr>
        <p:spPr>
          <a:xfrm>
            <a:off x="11540971" y="6586587"/>
            <a:ext cx="497797" cy="19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16</a:t>
            </a:r>
          </a:p>
        </p:txBody>
      </p:sp>
    </p:spTree>
    <p:extLst>
      <p:ext uri="{BB962C8B-B14F-4D97-AF65-F5344CB8AC3E}">
        <p14:creationId xmlns:p14="http://schemas.microsoft.com/office/powerpoint/2010/main" val="231459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342712" y="264346"/>
            <a:ext cx="7506576" cy="724247"/>
          </a:xfrm>
        </p:spPr>
        <p:txBody>
          <a:bodyPr/>
          <a:lstStyle/>
          <a:p>
            <a:r>
              <a:rPr lang="en-US" sz="4000" b="1">
                <a:latin typeface="Times New Roman" panose="02020603050405020304" pitchFamily="18" charset="0"/>
                <a:cs typeface="Times New Roman" panose="02020603050405020304" pitchFamily="18" charset="0"/>
              </a:rPr>
              <a:t>THÀNH VIÊN TRONG NHÓM</a:t>
            </a:r>
            <a:endParaRPr lang="en-US" sz="4000" b="1" dirty="0">
              <a:latin typeface="Times New Roman" panose="02020603050405020304" pitchFamily="18" charset="0"/>
              <a:cs typeface="Times New Roman" panose="02020603050405020304" pitchFamily="18" charset="0"/>
            </a:endParaRPr>
          </a:p>
        </p:txBody>
      </p:sp>
      <p:sp>
        <p:nvSpPr>
          <p:cNvPr id="52" name="Content Placeholder 4">
            <a:extLst>
              <a:ext uri="{FF2B5EF4-FFF2-40B4-BE49-F238E27FC236}">
                <a16:creationId xmlns:a16="http://schemas.microsoft.com/office/drawing/2014/main" id="{DACE1256-9DBD-4109-9902-2B304A27F67A}"/>
              </a:ext>
            </a:extLst>
          </p:cNvPr>
          <p:cNvSpPr txBox="1">
            <a:spLocks/>
          </p:cNvSpPr>
          <p:nvPr/>
        </p:nvSpPr>
        <p:spPr>
          <a:xfrm>
            <a:off x="438318" y="1626070"/>
            <a:ext cx="8377208" cy="381594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tabLst>
                <a:tab pos="4743450" algn="l"/>
              </a:tabLst>
            </a:pPr>
            <a:r>
              <a:rPr lang="en-US">
                <a:latin typeface="Times New Roman" panose="02020603050405020304" pitchFamily="18" charset="0"/>
                <a:cs typeface="Times New Roman" panose="02020603050405020304" pitchFamily="18" charset="0"/>
              </a:rPr>
              <a:t>1. Trần Minh Hào	19119173</a:t>
            </a:r>
          </a:p>
          <a:p>
            <a:pPr marL="0" indent="0">
              <a:buNone/>
              <a:tabLst>
                <a:tab pos="4743450" algn="l"/>
              </a:tabLst>
            </a:pPr>
            <a:endParaRPr lang="en-US" dirty="0">
              <a:latin typeface="Times New Roman" panose="02020603050405020304" pitchFamily="18" charset="0"/>
              <a:cs typeface="Times New Roman" panose="02020603050405020304" pitchFamily="18" charset="0"/>
            </a:endParaRPr>
          </a:p>
          <a:p>
            <a:pPr marL="0" indent="0">
              <a:buNone/>
              <a:tabLst>
                <a:tab pos="4743450" algn="l"/>
              </a:tabLst>
            </a:pPr>
            <a:r>
              <a:rPr lang="en-US">
                <a:latin typeface="Times New Roman" panose="02020603050405020304" pitchFamily="18" charset="0"/>
                <a:cs typeface="Times New Roman" panose="02020603050405020304" pitchFamily="18" charset="0"/>
              </a:rPr>
              <a:t>      2. Ngô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19119163</a:t>
            </a:r>
          </a:p>
          <a:p>
            <a:pPr marL="0" indent="0">
              <a:buNone/>
              <a:tabLst>
                <a:tab pos="4743450" algn="l"/>
              </a:tabLst>
            </a:pPr>
            <a:endParaRPr lang="en-US" dirty="0">
              <a:latin typeface="Times New Roman" panose="02020603050405020304" pitchFamily="18" charset="0"/>
              <a:cs typeface="Times New Roman" panose="02020603050405020304" pitchFamily="18" charset="0"/>
            </a:endParaRPr>
          </a:p>
          <a:p>
            <a:pPr marL="0" indent="0">
              <a:buNone/>
              <a:tabLst>
                <a:tab pos="4743450" algn="l"/>
              </a:tabLst>
            </a:pPr>
            <a:r>
              <a:rPr lang="en-US">
                <a:latin typeface="Times New Roman" panose="02020603050405020304" pitchFamily="18" charset="0"/>
                <a:cs typeface="Times New Roman" panose="02020603050405020304" pitchFamily="18" charset="0"/>
              </a:rPr>
              <a:t>          3. Phan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19119165</a:t>
            </a:r>
          </a:p>
          <a:p>
            <a:pPr marL="0" indent="0">
              <a:buNone/>
              <a:tabLst>
                <a:tab pos="4743450" algn="l"/>
              </a:tabLst>
            </a:pPr>
            <a:endParaRPr lang="en-US" dirty="0">
              <a:latin typeface="Times New Roman" panose="02020603050405020304" pitchFamily="18" charset="0"/>
              <a:cs typeface="Times New Roman" panose="02020603050405020304" pitchFamily="18" charset="0"/>
            </a:endParaRPr>
          </a:p>
          <a:p>
            <a:pPr marL="0" indent="0">
              <a:buNone/>
              <a:tabLst>
                <a:tab pos="4743450" algn="l"/>
              </a:tabLst>
            </a:pPr>
            <a:r>
              <a:rPr lang="en-US">
                <a:latin typeface="Times New Roman" panose="02020603050405020304" pitchFamily="18" charset="0"/>
                <a:cs typeface="Times New Roman" panose="02020603050405020304" pitchFamily="18" charset="0"/>
              </a:rPr>
              <a:t>             4. </a:t>
            </a:r>
            <a:r>
              <a:rPr lang="vi-VN">
                <a:latin typeface="Times New Roman" panose="02020603050405020304" pitchFamily="18" charset="0"/>
                <a:cs typeface="Times New Roman" panose="02020603050405020304" pitchFamily="18" charset="0"/>
              </a:rPr>
              <a:t>Liêu Thọ Na</a:t>
            </a:r>
            <a:r>
              <a:rPr lang="en-US">
                <a:latin typeface="Times New Roman" panose="02020603050405020304" pitchFamily="18" charset="0"/>
                <a:cs typeface="Times New Roman" panose="02020603050405020304" pitchFamily="18" charset="0"/>
              </a:rPr>
              <a:t>m                                   19119</a:t>
            </a:r>
            <a:r>
              <a:rPr lang="vi-VN">
                <a:latin typeface="Times New Roman" panose="02020603050405020304" pitchFamily="18" charset="0"/>
                <a:cs typeface="Times New Roman" panose="02020603050405020304" pitchFamily="18" charset="0"/>
              </a:rPr>
              <a:t>202</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337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FA1E62-EC31-4138-9353-1902E2635796}"/>
              </a:ext>
            </a:extLst>
          </p:cNvPr>
          <p:cNvSpPr>
            <a:spLocks noGrp="1"/>
          </p:cNvSpPr>
          <p:nvPr>
            <p:ph type="body" sz="quarter" idx="10"/>
          </p:nvPr>
        </p:nvSpPr>
        <p:spPr/>
        <p:txBody>
          <a:bodyPr/>
          <a:lstStyle/>
          <a:p>
            <a:r>
              <a:rPr lang="en-US" sz="4000" b="1">
                <a:latin typeface="Times New Roman" panose="02020603050405020304" pitchFamily="18" charset="0"/>
                <a:cs typeface="Times New Roman" panose="02020603050405020304" pitchFamily="18" charset="0"/>
              </a:rPr>
              <a:t>WRITE_CTRL</a:t>
            </a:r>
          </a:p>
        </p:txBody>
      </p:sp>
      <p:grpSp>
        <p:nvGrpSpPr>
          <p:cNvPr id="3" name="Group 2">
            <a:extLst>
              <a:ext uri="{FF2B5EF4-FFF2-40B4-BE49-F238E27FC236}">
                <a16:creationId xmlns:a16="http://schemas.microsoft.com/office/drawing/2014/main" id="{12506F21-C222-40DA-81EF-0292B871331E}"/>
              </a:ext>
            </a:extLst>
          </p:cNvPr>
          <p:cNvGrpSpPr/>
          <p:nvPr/>
        </p:nvGrpSpPr>
        <p:grpSpPr>
          <a:xfrm>
            <a:off x="0" y="1500567"/>
            <a:ext cx="4717182" cy="2485750"/>
            <a:chOff x="4262975" y="2388093"/>
            <a:chExt cx="4114118" cy="2485750"/>
          </a:xfrm>
        </p:grpSpPr>
        <p:grpSp>
          <p:nvGrpSpPr>
            <p:cNvPr id="4" name="Group 3">
              <a:extLst>
                <a:ext uri="{FF2B5EF4-FFF2-40B4-BE49-F238E27FC236}">
                  <a16:creationId xmlns:a16="http://schemas.microsoft.com/office/drawing/2014/main" id="{1FC6D41B-CE85-4AC7-ACCB-281C7D20151B}"/>
                </a:ext>
              </a:extLst>
            </p:cNvPr>
            <p:cNvGrpSpPr/>
            <p:nvPr/>
          </p:nvGrpSpPr>
          <p:grpSpPr>
            <a:xfrm>
              <a:off x="4262975" y="2388093"/>
              <a:ext cx="4114118" cy="2485750"/>
              <a:chOff x="4256197" y="1718778"/>
              <a:chExt cx="3842096" cy="3103076"/>
            </a:xfrm>
          </p:grpSpPr>
          <p:sp>
            <p:nvSpPr>
              <p:cNvPr id="6" name="Rectangle 5">
                <a:extLst>
                  <a:ext uri="{FF2B5EF4-FFF2-40B4-BE49-F238E27FC236}">
                    <a16:creationId xmlns:a16="http://schemas.microsoft.com/office/drawing/2014/main" id="{19B106C4-FF98-4364-A858-830DE37B763B}"/>
                  </a:ext>
                </a:extLst>
              </p:cNvPr>
              <p:cNvSpPr/>
              <p:nvPr/>
            </p:nvSpPr>
            <p:spPr>
              <a:xfrm>
                <a:off x="5218962" y="1718778"/>
                <a:ext cx="1526828" cy="3103076"/>
              </a:xfrm>
              <a:prstGeom prst="rect">
                <a:avLst/>
              </a:prstGeom>
              <a:ln/>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t>Write</a:t>
                </a:r>
              </a:p>
              <a:p>
                <a:pPr algn="ctr"/>
                <a:r>
                  <a:rPr lang="en-US" sz="3200" b="1" dirty="0"/>
                  <a:t>CTRL</a:t>
                </a:r>
              </a:p>
            </p:txBody>
          </p:sp>
          <p:cxnSp>
            <p:nvCxnSpPr>
              <p:cNvPr id="7" name="Straight Arrow Connector 6">
                <a:extLst>
                  <a:ext uri="{FF2B5EF4-FFF2-40B4-BE49-F238E27FC236}">
                    <a16:creationId xmlns:a16="http://schemas.microsoft.com/office/drawing/2014/main" id="{C0EFB055-1F11-4EAE-A589-2917DA9D2252}"/>
                  </a:ext>
                </a:extLst>
              </p:cNvPr>
              <p:cNvCxnSpPr/>
              <p:nvPr/>
            </p:nvCxnSpPr>
            <p:spPr>
              <a:xfrm>
                <a:off x="4436911" y="2206522"/>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A2D730B0-A435-4392-A9A0-5F5ACD9E0AFD}"/>
                  </a:ext>
                </a:extLst>
              </p:cNvPr>
              <p:cNvCxnSpPr/>
              <p:nvPr/>
            </p:nvCxnSpPr>
            <p:spPr>
              <a:xfrm>
                <a:off x="4436911" y="3291404"/>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6146A0DC-9546-4AC3-BA41-936D0A37E6FE}"/>
                  </a:ext>
                </a:extLst>
              </p:cNvPr>
              <p:cNvSpPr txBox="1"/>
              <p:nvPr/>
            </p:nvSpPr>
            <p:spPr>
              <a:xfrm>
                <a:off x="4506394" y="2880702"/>
                <a:ext cx="676717" cy="340268"/>
              </a:xfrm>
              <a:prstGeom prst="rect">
                <a:avLst/>
              </a:prstGeom>
              <a:noFill/>
            </p:spPr>
            <p:txBody>
              <a:bodyPr wrap="square" rtlCol="0">
                <a:spAutoFit/>
              </a:bodyPr>
              <a:lstStyle/>
              <a:p>
                <a:r>
                  <a:rPr lang="en-US" b="1" dirty="0"/>
                  <a:t>CLK</a:t>
                </a:r>
              </a:p>
            </p:txBody>
          </p:sp>
          <p:sp>
            <p:nvSpPr>
              <p:cNvPr id="10" name="TextBox 9">
                <a:extLst>
                  <a:ext uri="{FF2B5EF4-FFF2-40B4-BE49-F238E27FC236}">
                    <a16:creationId xmlns:a16="http://schemas.microsoft.com/office/drawing/2014/main" id="{6BDC6C8A-A67D-4EE2-8681-3665810CFF71}"/>
                  </a:ext>
                </a:extLst>
              </p:cNvPr>
              <p:cNvSpPr txBox="1"/>
              <p:nvPr/>
            </p:nvSpPr>
            <p:spPr>
              <a:xfrm>
                <a:off x="4490977" y="1827308"/>
                <a:ext cx="1217567" cy="422633"/>
              </a:xfrm>
              <a:prstGeom prst="rect">
                <a:avLst/>
              </a:prstGeom>
              <a:noFill/>
            </p:spPr>
            <p:txBody>
              <a:bodyPr wrap="square" rtlCol="0">
                <a:spAutoFit/>
              </a:bodyPr>
              <a:lstStyle/>
              <a:p>
                <a:r>
                  <a:rPr lang="en-US" sz="1600" b="1" dirty="0"/>
                  <a:t>Write</a:t>
                </a:r>
              </a:p>
            </p:txBody>
          </p:sp>
          <p:cxnSp>
            <p:nvCxnSpPr>
              <p:cNvPr id="11" name="Straight Arrow Connector 10">
                <a:extLst>
                  <a:ext uri="{FF2B5EF4-FFF2-40B4-BE49-F238E27FC236}">
                    <a16:creationId xmlns:a16="http://schemas.microsoft.com/office/drawing/2014/main" id="{661E75FD-F787-4664-8ACD-B002688094F9}"/>
                  </a:ext>
                </a:extLst>
              </p:cNvPr>
              <p:cNvCxnSpPr/>
              <p:nvPr/>
            </p:nvCxnSpPr>
            <p:spPr>
              <a:xfrm>
                <a:off x="4429510" y="4383029"/>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43822F3F-207A-4C5C-A3CC-E1465ED03D4C}"/>
                  </a:ext>
                </a:extLst>
              </p:cNvPr>
              <p:cNvSpPr txBox="1"/>
              <p:nvPr/>
            </p:nvSpPr>
            <p:spPr>
              <a:xfrm>
                <a:off x="4490977" y="3984794"/>
                <a:ext cx="707551" cy="422633"/>
              </a:xfrm>
              <a:prstGeom prst="rect">
                <a:avLst/>
              </a:prstGeom>
              <a:noFill/>
            </p:spPr>
            <p:txBody>
              <a:bodyPr wrap="square" rtlCol="0">
                <a:spAutoFit/>
              </a:bodyPr>
              <a:lstStyle/>
              <a:p>
                <a:r>
                  <a:rPr lang="en-US" sz="1600" b="1" dirty="0"/>
                  <a:t>Reset</a:t>
                </a:r>
              </a:p>
            </p:txBody>
          </p:sp>
          <p:sp>
            <p:nvSpPr>
              <p:cNvPr id="13" name="TextBox 12">
                <a:extLst>
                  <a:ext uri="{FF2B5EF4-FFF2-40B4-BE49-F238E27FC236}">
                    <a16:creationId xmlns:a16="http://schemas.microsoft.com/office/drawing/2014/main" id="{EA69C6DD-51BB-478A-BAF8-684E5906E33A}"/>
                  </a:ext>
                </a:extLst>
              </p:cNvPr>
              <p:cNvSpPr txBox="1"/>
              <p:nvPr/>
            </p:nvSpPr>
            <p:spPr>
              <a:xfrm>
                <a:off x="6709913" y="2167988"/>
                <a:ext cx="1388380" cy="422633"/>
              </a:xfrm>
              <a:prstGeom prst="rect">
                <a:avLst/>
              </a:prstGeom>
              <a:noFill/>
            </p:spPr>
            <p:txBody>
              <a:bodyPr wrap="square" rtlCol="0">
                <a:spAutoFit/>
              </a:bodyPr>
              <a:lstStyle/>
              <a:p>
                <a:r>
                  <a:rPr lang="en-US" sz="1600" b="1" dirty="0" err="1"/>
                  <a:t>Write_pointer</a:t>
                </a:r>
                <a:endParaRPr lang="en-US" sz="1600" b="1" dirty="0"/>
              </a:p>
            </p:txBody>
          </p:sp>
          <p:cxnSp>
            <p:nvCxnSpPr>
              <p:cNvPr id="14" name="Straight Arrow Connector 13">
                <a:extLst>
                  <a:ext uri="{FF2B5EF4-FFF2-40B4-BE49-F238E27FC236}">
                    <a16:creationId xmlns:a16="http://schemas.microsoft.com/office/drawing/2014/main" id="{992B70D3-DDFE-4CB0-A714-A74FB632AFED}"/>
                  </a:ext>
                </a:extLst>
              </p:cNvPr>
              <p:cNvCxnSpPr/>
              <p:nvPr/>
            </p:nvCxnSpPr>
            <p:spPr>
              <a:xfrm>
                <a:off x="4411550" y="3846963"/>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3FBC19BA-296B-431E-8570-6C41509484C6}"/>
                  </a:ext>
                </a:extLst>
              </p:cNvPr>
              <p:cNvSpPr txBox="1"/>
              <p:nvPr/>
            </p:nvSpPr>
            <p:spPr>
              <a:xfrm>
                <a:off x="4256197" y="3420088"/>
                <a:ext cx="962765" cy="422633"/>
              </a:xfrm>
              <a:prstGeom prst="rect">
                <a:avLst/>
              </a:prstGeom>
              <a:noFill/>
            </p:spPr>
            <p:txBody>
              <a:bodyPr wrap="square" rtlCol="0">
                <a:spAutoFit/>
              </a:bodyPr>
              <a:lstStyle/>
              <a:p>
                <a:r>
                  <a:rPr lang="en-US" sz="1600" b="1" dirty="0" err="1"/>
                  <a:t>FIFO_Full</a:t>
                </a:r>
                <a:endParaRPr lang="en-US" sz="1600" b="1" dirty="0"/>
              </a:p>
            </p:txBody>
          </p:sp>
        </p:grpSp>
        <p:cxnSp>
          <p:nvCxnSpPr>
            <p:cNvPr id="5" name="Straight Arrow Connector 4">
              <a:extLst>
                <a:ext uri="{FF2B5EF4-FFF2-40B4-BE49-F238E27FC236}">
                  <a16:creationId xmlns:a16="http://schemas.microsoft.com/office/drawing/2014/main" id="{85871B85-5E56-453E-9ACA-988EBEC0951C}"/>
                </a:ext>
              </a:extLst>
            </p:cNvPr>
            <p:cNvCxnSpPr>
              <a:cxnSpLocks/>
            </p:cNvCxnSpPr>
            <p:nvPr/>
          </p:nvCxnSpPr>
          <p:spPr>
            <a:xfrm>
              <a:off x="6928831" y="3086492"/>
              <a:ext cx="8522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6" name="Straight Arrow Connector 15">
            <a:extLst>
              <a:ext uri="{FF2B5EF4-FFF2-40B4-BE49-F238E27FC236}">
                <a16:creationId xmlns:a16="http://schemas.microsoft.com/office/drawing/2014/main" id="{0155FC26-39F6-45D2-8140-3464D7184723}"/>
              </a:ext>
            </a:extLst>
          </p:cNvPr>
          <p:cNvCxnSpPr>
            <a:cxnSpLocks/>
          </p:cNvCxnSpPr>
          <p:nvPr/>
        </p:nvCxnSpPr>
        <p:spPr>
          <a:xfrm>
            <a:off x="3101735" y="3634792"/>
            <a:ext cx="7338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6CBC2FD-8C7A-46B9-BC28-B19DA6756030}"/>
              </a:ext>
            </a:extLst>
          </p:cNvPr>
          <p:cNvSpPr txBox="1"/>
          <p:nvPr/>
        </p:nvSpPr>
        <p:spPr>
          <a:xfrm>
            <a:off x="3012581" y="3276610"/>
            <a:ext cx="1486678" cy="338554"/>
          </a:xfrm>
          <a:prstGeom prst="rect">
            <a:avLst/>
          </a:prstGeom>
          <a:noFill/>
        </p:spPr>
        <p:txBody>
          <a:bodyPr wrap="square" rtlCol="0">
            <a:spAutoFit/>
          </a:bodyPr>
          <a:lstStyle/>
          <a:p>
            <a:r>
              <a:rPr lang="en-US" sz="1600" b="1" dirty="0" err="1"/>
              <a:t>WR_en</a:t>
            </a:r>
            <a:endParaRPr lang="en-US" sz="1600" b="1" dirty="0"/>
          </a:p>
        </p:txBody>
      </p:sp>
      <p:cxnSp>
        <p:nvCxnSpPr>
          <p:cNvPr id="18" name="Straight Arrow Connector 17">
            <a:extLst>
              <a:ext uri="{FF2B5EF4-FFF2-40B4-BE49-F238E27FC236}">
                <a16:creationId xmlns:a16="http://schemas.microsoft.com/office/drawing/2014/main" id="{65EA14AD-E359-4BD0-923A-77E9EC38E75D}"/>
              </a:ext>
            </a:extLst>
          </p:cNvPr>
          <p:cNvCxnSpPr>
            <a:cxnSpLocks/>
          </p:cNvCxnSpPr>
          <p:nvPr/>
        </p:nvCxnSpPr>
        <p:spPr>
          <a:xfrm>
            <a:off x="3061766" y="3201972"/>
            <a:ext cx="8522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77E16503-1552-408C-BE5D-7F01518A2014}"/>
              </a:ext>
            </a:extLst>
          </p:cNvPr>
          <p:cNvSpPr txBox="1"/>
          <p:nvPr/>
        </p:nvSpPr>
        <p:spPr>
          <a:xfrm>
            <a:off x="3012581" y="2826100"/>
            <a:ext cx="1486678" cy="338554"/>
          </a:xfrm>
          <a:prstGeom prst="rect">
            <a:avLst/>
          </a:prstGeom>
          <a:noFill/>
        </p:spPr>
        <p:txBody>
          <a:bodyPr wrap="square" rtlCol="0">
            <a:spAutoFit/>
          </a:bodyPr>
          <a:lstStyle/>
          <a:p>
            <a:r>
              <a:rPr lang="en-US" sz="1600" b="1" dirty="0" err="1"/>
              <a:t>Write_addr</a:t>
            </a:r>
            <a:endParaRPr lang="en-US" sz="1600" b="1" dirty="0"/>
          </a:p>
        </p:txBody>
      </p:sp>
      <p:pic>
        <p:nvPicPr>
          <p:cNvPr id="21" name="Picture 20">
            <a:extLst>
              <a:ext uri="{FF2B5EF4-FFF2-40B4-BE49-F238E27FC236}">
                <a16:creationId xmlns:a16="http://schemas.microsoft.com/office/drawing/2014/main" id="{8B6B2FE9-F98A-4065-B931-7E8774230EB2}"/>
              </a:ext>
            </a:extLst>
          </p:cNvPr>
          <p:cNvPicPr>
            <a:picLocks noChangeAspect="1"/>
          </p:cNvPicPr>
          <p:nvPr/>
        </p:nvPicPr>
        <p:blipFill>
          <a:blip r:embed="rId2"/>
          <a:stretch>
            <a:fillRect/>
          </a:stretch>
        </p:blipFill>
        <p:spPr>
          <a:xfrm>
            <a:off x="4887163" y="1233997"/>
            <a:ext cx="7071247" cy="5624003"/>
          </a:xfrm>
          <a:prstGeom prst="rect">
            <a:avLst/>
          </a:prstGeom>
        </p:spPr>
      </p:pic>
      <p:sp>
        <p:nvSpPr>
          <p:cNvPr id="22" name="Rectangle 21">
            <a:extLst>
              <a:ext uri="{FF2B5EF4-FFF2-40B4-BE49-F238E27FC236}">
                <a16:creationId xmlns:a16="http://schemas.microsoft.com/office/drawing/2014/main" id="{EE5DE464-271D-43C7-B842-8E73CEBE6E0B}"/>
              </a:ext>
            </a:extLst>
          </p:cNvPr>
          <p:cNvSpPr/>
          <p:nvPr/>
        </p:nvSpPr>
        <p:spPr>
          <a:xfrm>
            <a:off x="11540971" y="6586587"/>
            <a:ext cx="497797" cy="19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17</a:t>
            </a:r>
          </a:p>
        </p:txBody>
      </p:sp>
    </p:spTree>
    <p:extLst>
      <p:ext uri="{BB962C8B-B14F-4D97-AF65-F5344CB8AC3E}">
        <p14:creationId xmlns:p14="http://schemas.microsoft.com/office/powerpoint/2010/main" val="2110495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0AD4C-1F72-45D8-8D89-A19E715CABA2}"/>
              </a:ext>
            </a:extLst>
          </p:cNvPr>
          <p:cNvSpPr>
            <a:spLocks noGrp="1"/>
          </p:cNvSpPr>
          <p:nvPr>
            <p:ph type="body" sz="quarter" idx="10"/>
          </p:nvPr>
        </p:nvSpPr>
        <p:spPr/>
        <p:txBody>
          <a:bodyPr/>
          <a:lstStyle/>
          <a:p>
            <a:r>
              <a:rPr lang="en-US" sz="4000" b="1">
                <a:latin typeface="Times New Roman" panose="02020603050405020304" pitchFamily="18" charset="0"/>
                <a:cs typeface="Times New Roman" panose="02020603050405020304" pitchFamily="18" charset="0"/>
              </a:rPr>
              <a:t>FLAG_FUL/EMPTY</a:t>
            </a:r>
          </a:p>
        </p:txBody>
      </p:sp>
      <p:grpSp>
        <p:nvGrpSpPr>
          <p:cNvPr id="3" name="Group 2">
            <a:extLst>
              <a:ext uri="{FF2B5EF4-FFF2-40B4-BE49-F238E27FC236}">
                <a16:creationId xmlns:a16="http://schemas.microsoft.com/office/drawing/2014/main" id="{5323C271-5DE2-4EFE-93FD-BDD4A845A719}"/>
              </a:ext>
            </a:extLst>
          </p:cNvPr>
          <p:cNvGrpSpPr/>
          <p:nvPr/>
        </p:nvGrpSpPr>
        <p:grpSpPr>
          <a:xfrm>
            <a:off x="0" y="2284127"/>
            <a:ext cx="4310466" cy="1919795"/>
            <a:chOff x="67916" y="1189608"/>
            <a:chExt cx="4310466" cy="1919795"/>
          </a:xfrm>
        </p:grpSpPr>
        <p:grpSp>
          <p:nvGrpSpPr>
            <p:cNvPr id="4" name="Group 3">
              <a:extLst>
                <a:ext uri="{FF2B5EF4-FFF2-40B4-BE49-F238E27FC236}">
                  <a16:creationId xmlns:a16="http://schemas.microsoft.com/office/drawing/2014/main" id="{5716A3FA-5EAD-49D9-AFE1-CC34FC783736}"/>
                </a:ext>
              </a:extLst>
            </p:cNvPr>
            <p:cNvGrpSpPr/>
            <p:nvPr/>
          </p:nvGrpSpPr>
          <p:grpSpPr>
            <a:xfrm>
              <a:off x="1307489" y="1189608"/>
              <a:ext cx="3070893" cy="1919795"/>
              <a:chOff x="5275808" y="2634451"/>
              <a:chExt cx="3070893" cy="1919795"/>
            </a:xfrm>
          </p:grpSpPr>
          <p:grpSp>
            <p:nvGrpSpPr>
              <p:cNvPr id="9" name="Group 8">
                <a:extLst>
                  <a:ext uri="{FF2B5EF4-FFF2-40B4-BE49-F238E27FC236}">
                    <a16:creationId xmlns:a16="http://schemas.microsoft.com/office/drawing/2014/main" id="{E1476AD5-1194-49CF-8D15-520F62FE7F62}"/>
                  </a:ext>
                </a:extLst>
              </p:cNvPr>
              <p:cNvGrpSpPr/>
              <p:nvPr/>
            </p:nvGrpSpPr>
            <p:grpSpPr>
              <a:xfrm>
                <a:off x="5275808" y="2634451"/>
                <a:ext cx="3070893" cy="1919795"/>
                <a:chOff x="5202064" y="2026318"/>
                <a:chExt cx="2867849" cy="2396568"/>
              </a:xfrm>
            </p:grpSpPr>
            <p:sp>
              <p:nvSpPr>
                <p:cNvPr id="11" name="Rectangle 10">
                  <a:extLst>
                    <a:ext uri="{FF2B5EF4-FFF2-40B4-BE49-F238E27FC236}">
                      <a16:creationId xmlns:a16="http://schemas.microsoft.com/office/drawing/2014/main" id="{BE0DDE3F-4AF1-4A56-85D7-B5F98EB7F13A}"/>
                    </a:ext>
                  </a:extLst>
                </p:cNvPr>
                <p:cNvSpPr/>
                <p:nvPr/>
              </p:nvSpPr>
              <p:spPr>
                <a:xfrm>
                  <a:off x="5202064" y="2026318"/>
                  <a:ext cx="1526828" cy="2396568"/>
                </a:xfrm>
                <a:prstGeom prst="rect">
                  <a:avLst/>
                </a:prstGeom>
                <a:ln/>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t>FF</a:t>
                  </a:r>
                </a:p>
                <a:p>
                  <a:pPr algn="ctr"/>
                  <a:r>
                    <a:rPr lang="en-US" sz="3200" b="1" dirty="0"/>
                    <a:t>FLAG</a:t>
                  </a:r>
                </a:p>
              </p:txBody>
            </p:sp>
            <p:cxnSp>
              <p:nvCxnSpPr>
                <p:cNvPr id="12" name="Straight Arrow Connector 11">
                  <a:extLst>
                    <a:ext uri="{FF2B5EF4-FFF2-40B4-BE49-F238E27FC236}">
                      <a16:creationId xmlns:a16="http://schemas.microsoft.com/office/drawing/2014/main" id="{70EAFC49-FDA5-404E-A8C3-4EEBD1BA1869}"/>
                    </a:ext>
                  </a:extLst>
                </p:cNvPr>
                <p:cNvCxnSpPr>
                  <a:cxnSpLocks/>
                </p:cNvCxnSpPr>
                <p:nvPr/>
              </p:nvCxnSpPr>
              <p:spPr>
                <a:xfrm>
                  <a:off x="6745790" y="2638735"/>
                  <a:ext cx="79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23DA2CC9-B8DE-4FCA-A27E-69E3E2200399}"/>
                    </a:ext>
                  </a:extLst>
                </p:cNvPr>
                <p:cNvSpPr txBox="1"/>
                <p:nvPr/>
              </p:nvSpPr>
              <p:spPr>
                <a:xfrm>
                  <a:off x="6681532" y="2273110"/>
                  <a:ext cx="1388380" cy="384212"/>
                </a:xfrm>
                <a:prstGeom prst="rect">
                  <a:avLst/>
                </a:prstGeom>
                <a:noFill/>
              </p:spPr>
              <p:txBody>
                <a:bodyPr wrap="square" rtlCol="0">
                  <a:spAutoFit/>
                </a:bodyPr>
                <a:lstStyle/>
                <a:p>
                  <a:r>
                    <a:rPr lang="en-US" sz="1400" b="1" dirty="0" err="1"/>
                    <a:t>FIFO_Full</a:t>
                  </a:r>
                  <a:endParaRPr lang="en-US" sz="1400" b="1" dirty="0"/>
                </a:p>
              </p:txBody>
            </p:sp>
            <p:sp>
              <p:nvSpPr>
                <p:cNvPr id="14" name="TextBox 13">
                  <a:extLst>
                    <a:ext uri="{FF2B5EF4-FFF2-40B4-BE49-F238E27FC236}">
                      <a16:creationId xmlns:a16="http://schemas.microsoft.com/office/drawing/2014/main" id="{79B464F6-96C4-4513-A823-B3A61DB0A4A3}"/>
                    </a:ext>
                  </a:extLst>
                </p:cNvPr>
                <p:cNvSpPr txBox="1"/>
                <p:nvPr/>
              </p:nvSpPr>
              <p:spPr>
                <a:xfrm>
                  <a:off x="6681533" y="3520127"/>
                  <a:ext cx="1388380" cy="384212"/>
                </a:xfrm>
                <a:prstGeom prst="rect">
                  <a:avLst/>
                </a:prstGeom>
                <a:noFill/>
              </p:spPr>
              <p:txBody>
                <a:bodyPr wrap="square" rtlCol="0">
                  <a:spAutoFit/>
                </a:bodyPr>
                <a:lstStyle/>
                <a:p>
                  <a:r>
                    <a:rPr lang="en-US" sz="1400" b="1" dirty="0" err="1"/>
                    <a:t>FIFO_Empty</a:t>
                  </a:r>
                  <a:endParaRPr lang="en-US" sz="1400" b="1" dirty="0"/>
                </a:p>
              </p:txBody>
            </p:sp>
          </p:grpSp>
          <p:cxnSp>
            <p:nvCxnSpPr>
              <p:cNvPr id="10" name="Straight Arrow Connector 9">
                <a:extLst>
                  <a:ext uri="{FF2B5EF4-FFF2-40B4-BE49-F238E27FC236}">
                    <a16:creationId xmlns:a16="http://schemas.microsoft.com/office/drawing/2014/main" id="{8E16FC63-8310-42E3-A58D-164DAB288CCB}"/>
                  </a:ext>
                </a:extLst>
              </p:cNvPr>
              <p:cNvCxnSpPr>
                <a:cxnSpLocks/>
              </p:cNvCxnSpPr>
              <p:nvPr/>
            </p:nvCxnSpPr>
            <p:spPr>
              <a:xfrm>
                <a:off x="6928831" y="4138859"/>
                <a:ext cx="8522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5" name="TextBox 4">
              <a:extLst>
                <a:ext uri="{FF2B5EF4-FFF2-40B4-BE49-F238E27FC236}">
                  <a16:creationId xmlns:a16="http://schemas.microsoft.com/office/drawing/2014/main" id="{B4909EEC-E662-4368-8092-B9AFBBFD8412}"/>
                </a:ext>
              </a:extLst>
            </p:cNvPr>
            <p:cNvSpPr txBox="1"/>
            <p:nvPr/>
          </p:nvSpPr>
          <p:spPr>
            <a:xfrm>
              <a:off x="67916" y="1361749"/>
              <a:ext cx="1486678" cy="307777"/>
            </a:xfrm>
            <a:prstGeom prst="rect">
              <a:avLst/>
            </a:prstGeom>
            <a:noFill/>
          </p:spPr>
          <p:txBody>
            <a:bodyPr wrap="square" rtlCol="0">
              <a:spAutoFit/>
            </a:bodyPr>
            <a:lstStyle/>
            <a:p>
              <a:r>
                <a:rPr lang="en-US" sz="1400" b="1" dirty="0" err="1"/>
                <a:t>Read_pointer</a:t>
              </a:r>
              <a:endParaRPr lang="en-US" sz="1400" b="1" dirty="0"/>
            </a:p>
          </p:txBody>
        </p:sp>
        <p:sp>
          <p:nvSpPr>
            <p:cNvPr id="6" name="TextBox 5">
              <a:extLst>
                <a:ext uri="{FF2B5EF4-FFF2-40B4-BE49-F238E27FC236}">
                  <a16:creationId xmlns:a16="http://schemas.microsoft.com/office/drawing/2014/main" id="{8C368EB9-5BA3-4620-9C2C-189FF0964C88}"/>
                </a:ext>
              </a:extLst>
            </p:cNvPr>
            <p:cNvSpPr txBox="1"/>
            <p:nvPr/>
          </p:nvSpPr>
          <p:spPr>
            <a:xfrm>
              <a:off x="119949" y="2348468"/>
              <a:ext cx="1486678" cy="307777"/>
            </a:xfrm>
            <a:prstGeom prst="rect">
              <a:avLst/>
            </a:prstGeom>
            <a:noFill/>
          </p:spPr>
          <p:txBody>
            <a:bodyPr wrap="square" rtlCol="0">
              <a:spAutoFit/>
            </a:bodyPr>
            <a:lstStyle/>
            <a:p>
              <a:r>
                <a:rPr lang="en-US" sz="1400" b="1" dirty="0" err="1"/>
                <a:t>Write_pointer</a:t>
              </a:r>
              <a:endParaRPr lang="en-US" sz="1400" b="1" dirty="0"/>
            </a:p>
          </p:txBody>
        </p:sp>
        <p:cxnSp>
          <p:nvCxnSpPr>
            <p:cNvPr id="7" name="Straight Arrow Connector 6">
              <a:extLst>
                <a:ext uri="{FF2B5EF4-FFF2-40B4-BE49-F238E27FC236}">
                  <a16:creationId xmlns:a16="http://schemas.microsoft.com/office/drawing/2014/main" id="{9743CA0D-EDC5-4AE9-BFA5-B015AB31732B}"/>
                </a:ext>
              </a:extLst>
            </p:cNvPr>
            <p:cNvCxnSpPr>
              <a:cxnSpLocks/>
            </p:cNvCxnSpPr>
            <p:nvPr/>
          </p:nvCxnSpPr>
          <p:spPr>
            <a:xfrm>
              <a:off x="437181" y="2694016"/>
              <a:ext cx="8522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2427BABD-820E-401A-835F-D3CF959F5BB4}"/>
                </a:ext>
              </a:extLst>
            </p:cNvPr>
            <p:cNvCxnSpPr>
              <a:cxnSpLocks/>
            </p:cNvCxnSpPr>
            <p:nvPr/>
          </p:nvCxnSpPr>
          <p:spPr>
            <a:xfrm>
              <a:off x="473369" y="1707297"/>
              <a:ext cx="8522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15" name="Picture 14">
            <a:extLst>
              <a:ext uri="{FF2B5EF4-FFF2-40B4-BE49-F238E27FC236}">
                <a16:creationId xmlns:a16="http://schemas.microsoft.com/office/drawing/2014/main" id="{C7A5C320-F11D-4874-8B15-AA55C07B3D2D}"/>
              </a:ext>
            </a:extLst>
          </p:cNvPr>
          <p:cNvPicPr>
            <a:picLocks noChangeAspect="1"/>
          </p:cNvPicPr>
          <p:nvPr/>
        </p:nvPicPr>
        <p:blipFill>
          <a:blip r:embed="rId2"/>
          <a:stretch>
            <a:fillRect/>
          </a:stretch>
        </p:blipFill>
        <p:spPr>
          <a:xfrm>
            <a:off x="4062041" y="1606863"/>
            <a:ext cx="8041357" cy="4643466"/>
          </a:xfrm>
          <a:prstGeom prst="rect">
            <a:avLst/>
          </a:prstGeom>
        </p:spPr>
      </p:pic>
      <p:sp>
        <p:nvSpPr>
          <p:cNvPr id="16" name="Rectangle 15">
            <a:extLst>
              <a:ext uri="{FF2B5EF4-FFF2-40B4-BE49-F238E27FC236}">
                <a16:creationId xmlns:a16="http://schemas.microsoft.com/office/drawing/2014/main" id="{9ACA28B6-8B98-4168-AFF3-444AAC8F5201}"/>
              </a:ext>
            </a:extLst>
          </p:cNvPr>
          <p:cNvSpPr/>
          <p:nvPr/>
        </p:nvSpPr>
        <p:spPr>
          <a:xfrm>
            <a:off x="11540971" y="6586587"/>
            <a:ext cx="497797" cy="19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18</a:t>
            </a:r>
          </a:p>
        </p:txBody>
      </p:sp>
    </p:spTree>
    <p:extLst>
      <p:ext uri="{BB962C8B-B14F-4D97-AF65-F5344CB8AC3E}">
        <p14:creationId xmlns:p14="http://schemas.microsoft.com/office/powerpoint/2010/main" val="328181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9911D1-E746-48EC-99C1-C0F1E3F72A8B}"/>
              </a:ext>
            </a:extLst>
          </p:cNvPr>
          <p:cNvSpPr txBox="1"/>
          <p:nvPr/>
        </p:nvSpPr>
        <p:spPr>
          <a:xfrm>
            <a:off x="5254905" y="5631506"/>
            <a:ext cx="5693171" cy="461665"/>
          </a:xfrm>
          <a:prstGeom prst="rect">
            <a:avLst/>
          </a:prstGeom>
          <a:noFill/>
        </p:spPr>
        <p:txBody>
          <a:bodyPr wrap="square" rtlCol="0">
            <a:spAutoFit/>
          </a:bodyPr>
          <a:lstStyle/>
          <a:p>
            <a:pPr algn="ctr"/>
            <a:r>
              <a:rPr lang="vi-VN" sz="2400" dirty="0">
                <a:latin typeface="Times New Roman" panose="02020603050405020304" pitchFamily="18" charset="0"/>
                <a:cs typeface="Times New Roman" panose="02020603050405020304" pitchFamily="18" charset="0"/>
              </a:rPr>
              <a:t>Sơ đồ chân của Block Ram-Based FIFO</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6BA55E8-DD9C-47E0-AF05-25B5E870F1E9}"/>
              </a:ext>
            </a:extLst>
          </p:cNvPr>
          <p:cNvPicPr>
            <a:picLocks noChangeAspect="1"/>
          </p:cNvPicPr>
          <p:nvPr/>
        </p:nvPicPr>
        <p:blipFill>
          <a:blip r:embed="rId2"/>
          <a:stretch>
            <a:fillRect/>
          </a:stretch>
        </p:blipFill>
        <p:spPr>
          <a:xfrm>
            <a:off x="5519818" y="1414462"/>
            <a:ext cx="4819650" cy="4029075"/>
          </a:xfrm>
          <a:prstGeom prst="rect">
            <a:avLst/>
          </a:prstGeom>
        </p:spPr>
      </p:pic>
      <p:sp>
        <p:nvSpPr>
          <p:cNvPr id="4" name="Rectangle 3">
            <a:extLst>
              <a:ext uri="{FF2B5EF4-FFF2-40B4-BE49-F238E27FC236}">
                <a16:creationId xmlns:a16="http://schemas.microsoft.com/office/drawing/2014/main" id="{19C959EA-C5BA-4475-B238-5CC891E7EFFC}"/>
              </a:ext>
            </a:extLst>
          </p:cNvPr>
          <p:cNvSpPr/>
          <p:nvPr/>
        </p:nvSpPr>
        <p:spPr>
          <a:xfrm>
            <a:off x="11574685" y="6585994"/>
            <a:ext cx="525580" cy="187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7" name="Text Placeholder 1">
            <a:extLst>
              <a:ext uri="{FF2B5EF4-FFF2-40B4-BE49-F238E27FC236}">
                <a16:creationId xmlns:a16="http://schemas.microsoft.com/office/drawing/2014/main" id="{04F00544-E4B5-44F7-A6A8-49E5DECA77A8}"/>
              </a:ext>
            </a:extLst>
          </p:cNvPr>
          <p:cNvSpPr>
            <a:spLocks noGrp="1"/>
          </p:cNvSpPr>
          <p:nvPr>
            <p:ph type="body" sz="quarter" idx="10"/>
          </p:nvPr>
        </p:nvSpPr>
        <p:spPr>
          <a:xfrm>
            <a:off x="323529" y="271413"/>
            <a:ext cx="11573197" cy="724247"/>
          </a:xfrm>
        </p:spPr>
        <p:txBody>
          <a:bodyPr/>
          <a:lstStyle/>
          <a:p>
            <a:r>
              <a:rPr lang="en-US" sz="4000" b="1">
                <a:latin typeface="Times New Roman" panose="02020603050405020304" pitchFamily="18" charset="0"/>
                <a:cs typeface="Times New Roman" panose="02020603050405020304" pitchFamily="18" charset="0"/>
              </a:rPr>
              <a:t>FIFO ĐƯỢC MÔ PHỎNG</a:t>
            </a:r>
          </a:p>
        </p:txBody>
      </p:sp>
      <p:sp>
        <p:nvSpPr>
          <p:cNvPr id="2" name="TextBox 1">
            <a:extLst>
              <a:ext uri="{FF2B5EF4-FFF2-40B4-BE49-F238E27FC236}">
                <a16:creationId xmlns:a16="http://schemas.microsoft.com/office/drawing/2014/main" id="{1E6092D3-2DF8-4154-ACB6-B22E66ADBC23}"/>
              </a:ext>
            </a:extLst>
          </p:cNvPr>
          <p:cNvSpPr txBox="1"/>
          <p:nvPr/>
        </p:nvSpPr>
        <p:spPr>
          <a:xfrm>
            <a:off x="323528" y="1602264"/>
            <a:ext cx="4931377" cy="1015663"/>
          </a:xfrm>
          <a:prstGeom prst="rect">
            <a:avLst/>
          </a:prstGeom>
          <a:noFill/>
        </p:spPr>
        <p:txBody>
          <a:bodyPr wrap="square" rtlCol="0">
            <a:spAutoFit/>
          </a:bodyPr>
          <a:lstStyle/>
          <a:p>
            <a:pPr marL="342900" indent="-342900">
              <a:buFont typeface="Wingdings" panose="05000000000000000000" pitchFamily="2" charset="2"/>
              <a:buChar char="v"/>
            </a:pPr>
            <a:r>
              <a:rPr lang="en-US" sz="2000">
                <a:latin typeface="Times New Roman" panose="02020603050405020304" pitchFamily="18" charset="0"/>
                <a:cs typeface="Times New Roman" panose="02020603050405020304" pitchFamily="18" charset="0"/>
              </a:rPr>
              <a:t>Nhóm mô phỏng thành công các chức năng và hình ảnh về FIFO theo như đúng đề tài</a:t>
            </a:r>
          </a:p>
        </p:txBody>
      </p:sp>
    </p:spTree>
    <p:extLst>
      <p:ext uri="{BB962C8B-B14F-4D97-AF65-F5344CB8AC3E}">
        <p14:creationId xmlns:p14="http://schemas.microsoft.com/office/powerpoint/2010/main" val="1557309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E009EA0-A0E6-4AD2-B999-06CCAC791321}"/>
              </a:ext>
            </a:extLst>
          </p:cNvPr>
          <p:cNvSpPr txBox="1">
            <a:spLocks noGrp="1"/>
          </p:cNvSpPr>
          <p:nvPr>
            <p:ph type="body" sz="quarter" idx="10"/>
          </p:nvPr>
        </p:nvSpPr>
        <p:spPr>
          <a:xfrm>
            <a:off x="0" y="310247"/>
            <a:ext cx="12192000" cy="646331"/>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WAVEFORM</a:t>
            </a:r>
          </a:p>
        </p:txBody>
      </p:sp>
      <p:sp>
        <p:nvSpPr>
          <p:cNvPr id="3" name="Rectangle 2">
            <a:extLst>
              <a:ext uri="{FF2B5EF4-FFF2-40B4-BE49-F238E27FC236}">
                <a16:creationId xmlns:a16="http://schemas.microsoft.com/office/drawing/2014/main" id="{B4D53331-4FF9-4E14-8031-3522899FB608}"/>
              </a:ext>
            </a:extLst>
          </p:cNvPr>
          <p:cNvSpPr/>
          <p:nvPr/>
        </p:nvSpPr>
        <p:spPr>
          <a:xfrm>
            <a:off x="11629747" y="6569476"/>
            <a:ext cx="470517" cy="204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pic>
        <p:nvPicPr>
          <p:cNvPr id="5" name="Picture 4">
            <a:extLst>
              <a:ext uri="{FF2B5EF4-FFF2-40B4-BE49-F238E27FC236}">
                <a16:creationId xmlns:a16="http://schemas.microsoft.com/office/drawing/2014/main" id="{D73F21C9-3072-4DA2-B398-D471A9591D4F}"/>
              </a:ext>
            </a:extLst>
          </p:cNvPr>
          <p:cNvPicPr>
            <a:picLocks noChangeAspect="1"/>
          </p:cNvPicPr>
          <p:nvPr/>
        </p:nvPicPr>
        <p:blipFill>
          <a:blip r:embed="rId2"/>
          <a:stretch>
            <a:fillRect/>
          </a:stretch>
        </p:blipFill>
        <p:spPr>
          <a:xfrm>
            <a:off x="0" y="1180524"/>
            <a:ext cx="12100264" cy="4835449"/>
          </a:xfrm>
          <a:prstGeom prst="rect">
            <a:avLst/>
          </a:prstGeom>
        </p:spPr>
      </p:pic>
    </p:spTree>
    <p:extLst>
      <p:ext uri="{BB962C8B-B14F-4D97-AF65-F5344CB8AC3E}">
        <p14:creationId xmlns:p14="http://schemas.microsoft.com/office/powerpoint/2010/main" val="1198383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DF6B90-D927-4B99-B9EF-51C09866A96B}"/>
              </a:ext>
            </a:extLst>
          </p:cNvPr>
          <p:cNvSpPr txBox="1"/>
          <p:nvPr/>
        </p:nvSpPr>
        <p:spPr>
          <a:xfrm>
            <a:off x="0" y="167426"/>
            <a:ext cx="12191999" cy="707886"/>
          </a:xfrm>
          <a:prstGeom prst="rect">
            <a:avLst/>
          </a:prstGeom>
          <a:noFill/>
        </p:spPr>
        <p:txBody>
          <a:bodyPr wrap="square" rtlCol="0">
            <a:spAutoFit/>
          </a:bodyPr>
          <a:lstStyle/>
          <a:p>
            <a:pPr algn="ctr"/>
            <a:r>
              <a:rPr lang="vi-VN" sz="4000" b="1" dirty="0">
                <a:solidFill>
                  <a:schemeClr val="bg1"/>
                </a:solidFill>
                <a:latin typeface="Times New Roman" panose="02020603050405020304" pitchFamily="18" charset="0"/>
                <a:cs typeface="Times New Roman" panose="02020603050405020304" pitchFamily="18" charset="0"/>
              </a:rPr>
              <a:t>KẾT LUẬN</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63E845-FFBF-4432-AF18-CFDFAAA2DDC3}"/>
              </a:ext>
            </a:extLst>
          </p:cNvPr>
          <p:cNvSpPr txBox="1"/>
          <p:nvPr/>
        </p:nvSpPr>
        <p:spPr>
          <a:xfrm>
            <a:off x="1501775" y="1672298"/>
            <a:ext cx="9818266" cy="3970318"/>
          </a:xfrm>
          <a:prstGeom prst="rect">
            <a:avLst/>
          </a:prstGeom>
          <a:noFill/>
        </p:spPr>
        <p:txBody>
          <a:bodyPr wrap="square" rtlCol="0">
            <a:spAutoFit/>
          </a:bodyPr>
          <a:lstStyle/>
          <a:p>
            <a:pPr marL="457200" indent="-457200">
              <a:buFont typeface="Wingdings" panose="05000000000000000000" pitchFamily="2" charset="2"/>
              <a:buChar char="v"/>
            </a:pPr>
            <a:r>
              <a:rPr lang="vi-VN" sz="2800" dirty="0">
                <a:latin typeface="Times New Roman" panose="02020603050405020304" pitchFamily="18" charset="0"/>
                <a:cs typeface="Times New Roman" panose="02020603050405020304" pitchFamily="18" charset="0"/>
              </a:rPr>
              <a:t>Sau khi hoàn thành đề tài nhóm chúng em hiểu được dữ liệu ghi vào FIFO, và được đọc ra theo đúng thứ tự đã được đọc vào, thỏa mãn yêu cầu và nguyên lý làm việc của FIFO. Trạng thái rỗng hoặc đầy của FIFO đã được chỉ ra đúng bởi các tín hiệu EMPTY và FULL. Quá trình đọc viết được tiến hành tách biệt hoặc độc lập bởi các tín hiệu xung nhịp </a:t>
            </a:r>
            <a:r>
              <a:rPr lang="vi-VN" sz="2800">
                <a:latin typeface="Times New Roman" panose="02020603050405020304" pitchFamily="18" charset="0"/>
                <a:cs typeface="Times New Roman" panose="02020603050405020304" pitchFamily="18" charset="0"/>
              </a:rPr>
              <a:t>độc lập</a:t>
            </a:r>
            <a:r>
              <a:rPr lang="en-US" sz="280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2 </a:t>
            </a:r>
            <a:r>
              <a:rPr lang="en-US" sz="2800" dirty="0" err="1">
                <a:latin typeface="Times New Roman" panose="02020603050405020304" pitchFamily="18" charset="0"/>
                <a:cs typeface="Times New Roman" panose="02020603050405020304" pitchFamily="18" charset="0"/>
              </a:rPr>
              <a:t>xung</a:t>
            </a:r>
            <a:r>
              <a:rPr lang="en-US" sz="2800" dirty="0">
                <a:latin typeface="Times New Roman" panose="02020603050405020304" pitchFamily="18" charset="0"/>
                <a:cs typeface="Times New Roman" panose="02020603050405020304" pitchFamily="18" charset="0"/>
              </a:rPr>
              <a:t> Clock </a:t>
            </a:r>
            <a:r>
              <a:rPr lang="en-US" sz="2800" dirty="0" err="1">
                <a:latin typeface="Times New Roman" panose="02020603050405020304" pitchFamily="18" charset="0"/>
                <a:cs typeface="Times New Roman" panose="02020603050405020304" pitchFamily="18" charset="0"/>
              </a:rPr>
              <a:t>riêng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biệt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kênh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kênh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thêm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F9A575BC-FC31-461E-A236-4DEEEAEF90D6}"/>
              </a:ext>
            </a:extLst>
          </p:cNvPr>
          <p:cNvSpPr/>
          <p:nvPr/>
        </p:nvSpPr>
        <p:spPr>
          <a:xfrm>
            <a:off x="11638625" y="6569476"/>
            <a:ext cx="461639" cy="204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Tree>
    <p:extLst>
      <p:ext uri="{BB962C8B-B14F-4D97-AF65-F5344CB8AC3E}">
        <p14:creationId xmlns:p14="http://schemas.microsoft.com/office/powerpoint/2010/main" val="184736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812648" y="271413"/>
            <a:ext cx="6377651" cy="724247"/>
          </a:xfrm>
        </p:spPr>
        <p:txBody>
          <a:bodyPr/>
          <a:lstStyle/>
          <a:p>
            <a:r>
              <a:rPr lang="en-US" sz="4000" b="1">
                <a:latin typeface="Times New Roman" panose="02020603050405020304" pitchFamily="18" charset="0"/>
                <a:cs typeface="Times New Roman" panose="02020603050405020304" pitchFamily="18" charset="0"/>
              </a:rPr>
              <a:t>TÀI LIỆU THAM KHẢO</a:t>
            </a:r>
            <a:endParaRPr lang="en-US" sz="4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58B90F2-FD24-433E-BD29-CF9B03E34A7F}"/>
              </a:ext>
            </a:extLst>
          </p:cNvPr>
          <p:cNvSpPr txBox="1"/>
          <p:nvPr/>
        </p:nvSpPr>
        <p:spPr>
          <a:xfrm>
            <a:off x="5533599" y="4266802"/>
            <a:ext cx="110690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22" name="Isosceles Triangle 8">
            <a:extLst>
              <a:ext uri="{FF2B5EF4-FFF2-40B4-BE49-F238E27FC236}">
                <a16:creationId xmlns:a16="http://schemas.microsoft.com/office/drawing/2014/main" id="{AB61FBC8-A695-4EF4-B393-80E3D03BBF78}"/>
              </a:ext>
            </a:extLst>
          </p:cNvPr>
          <p:cNvSpPr/>
          <p:nvPr/>
        </p:nvSpPr>
        <p:spPr>
          <a:xfrm rot="16200000">
            <a:off x="4713433" y="2757520"/>
            <a:ext cx="400465" cy="477460"/>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Oval 7">
            <a:extLst>
              <a:ext uri="{FF2B5EF4-FFF2-40B4-BE49-F238E27FC236}">
                <a16:creationId xmlns:a16="http://schemas.microsoft.com/office/drawing/2014/main" id="{42BB8D2E-04FB-4E34-97ED-3FA5924660CF}"/>
              </a:ext>
            </a:extLst>
          </p:cNvPr>
          <p:cNvSpPr/>
          <p:nvPr/>
        </p:nvSpPr>
        <p:spPr>
          <a:xfrm>
            <a:off x="6995558" y="2703910"/>
            <a:ext cx="424718" cy="424718"/>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75E5C5F6-B16C-4300-9DA5-0B42D3F6005F}"/>
              </a:ext>
            </a:extLst>
          </p:cNvPr>
          <p:cNvSpPr/>
          <p:nvPr/>
        </p:nvSpPr>
        <p:spPr>
          <a:xfrm>
            <a:off x="4754196" y="4989272"/>
            <a:ext cx="463325" cy="304504"/>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Donut 24">
            <a:extLst>
              <a:ext uri="{FF2B5EF4-FFF2-40B4-BE49-F238E27FC236}">
                <a16:creationId xmlns:a16="http://schemas.microsoft.com/office/drawing/2014/main" id="{90DAB66E-CAD0-44E9-BBDD-EE0D14FA133F}"/>
              </a:ext>
            </a:extLst>
          </p:cNvPr>
          <p:cNvSpPr/>
          <p:nvPr/>
        </p:nvSpPr>
        <p:spPr>
          <a:xfrm>
            <a:off x="5805326" y="3562818"/>
            <a:ext cx="581348" cy="586080"/>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6" name="Oval 21">
            <a:extLst>
              <a:ext uri="{FF2B5EF4-FFF2-40B4-BE49-F238E27FC236}">
                <a16:creationId xmlns:a16="http://schemas.microsoft.com/office/drawing/2014/main" id="{C66D9A67-1045-4D77-ACB0-5F12F2F745C7}"/>
              </a:ext>
            </a:extLst>
          </p:cNvPr>
          <p:cNvSpPr>
            <a:spLocks noChangeAspect="1"/>
          </p:cNvSpPr>
          <p:nvPr/>
        </p:nvSpPr>
        <p:spPr>
          <a:xfrm>
            <a:off x="7000185" y="4915166"/>
            <a:ext cx="448968" cy="45271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TextBox 27">
            <a:extLst>
              <a:ext uri="{FF2B5EF4-FFF2-40B4-BE49-F238E27FC236}">
                <a16:creationId xmlns:a16="http://schemas.microsoft.com/office/drawing/2014/main" id="{E5A3ABD3-8703-40CC-A71F-9661B5E36618}"/>
              </a:ext>
            </a:extLst>
          </p:cNvPr>
          <p:cNvSpPr txBox="1"/>
          <p:nvPr/>
        </p:nvSpPr>
        <p:spPr>
          <a:xfrm>
            <a:off x="1065686" y="1672989"/>
            <a:ext cx="9479280" cy="3046988"/>
          </a:xfrm>
          <a:prstGeom prst="rect">
            <a:avLst/>
          </a:prstGeom>
          <a:noFill/>
        </p:spPr>
        <p:txBody>
          <a:bodyPr wrap="square">
            <a:spAutoFit/>
          </a:bodyPr>
          <a:lstStyle/>
          <a:p>
            <a:pPr marL="342900" indent="-3429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Pong </a:t>
            </a:r>
            <a:r>
              <a:rPr lang="en-US" sz="2400" dirty="0">
                <a:latin typeface="Times New Roman" panose="02020603050405020304" pitchFamily="18" charset="0"/>
                <a:cs typeface="Times New Roman" panose="02020603050405020304" pitchFamily="18" charset="0"/>
              </a:rPr>
              <a:t>Chu - FPGA Prototyping by Verilog Examples: Xilinx Spartan-3 Version</a:t>
            </a:r>
            <a:endParaRPr lang="vi-VN" sz="2400" dirty="0">
              <a:latin typeface="Times New Roman" panose="02020603050405020304" pitchFamily="18" charset="0"/>
              <a:cs typeface="Times New Roman" panose="02020603050405020304" pitchFamily="18" charset="0"/>
            </a:endParaRPr>
          </a:p>
          <a:p>
            <a:r>
              <a:rPr lang="en-US" sz="2400" i="0">
                <a:solidFill>
                  <a:srgbClr val="565656"/>
                </a:solidFill>
                <a:effectLst/>
                <a:latin typeface="Times New Roman" panose="02020603050405020304" pitchFamily="18" charset="0"/>
                <a:cs typeface="Times New Roman" panose="02020603050405020304" pitchFamily="18" charset="0"/>
              </a:rPr>
              <a:t>FIFO </a:t>
            </a:r>
            <a:r>
              <a:rPr lang="en-US" sz="2400" i="0" dirty="0">
                <a:solidFill>
                  <a:srgbClr val="565656"/>
                </a:solidFill>
                <a:effectLst/>
                <a:latin typeface="Times New Roman" panose="02020603050405020304" pitchFamily="18" charset="0"/>
                <a:cs typeface="Times New Roman" panose="02020603050405020304" pitchFamily="18" charset="0"/>
              </a:rPr>
              <a:t>Buffer Using Block RAM on a Xilinx Spartan 3 FPGA</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https://embeddedthoughts.com/2016/07/13/fifo-buffer-using-block-ram-on-a-xilinx-spartan-3-fpga/</a:t>
            </a:r>
            <a:endParaRPr lang="vi-VN" sz="2400" dirty="0">
              <a:latin typeface="Times New Roman" panose="02020603050405020304" pitchFamily="18" charset="0"/>
              <a:cs typeface="Times New Roman" panose="02020603050405020304" pitchFamily="18" charset="0"/>
            </a:endParaRPr>
          </a:p>
          <a:p>
            <a:r>
              <a:rPr lang="en-US" sz="2400" i="0">
                <a:solidFill>
                  <a:srgbClr val="333333"/>
                </a:solidFill>
                <a:effectLst/>
                <a:latin typeface="Times New Roman" panose="02020603050405020304" pitchFamily="18" charset="0"/>
                <a:cs typeface="Times New Roman" panose="02020603050405020304" pitchFamily="18" charset="0"/>
              </a:rPr>
              <a:t>RTL </a:t>
            </a:r>
            <a:r>
              <a:rPr lang="en-US" sz="2400" i="0" dirty="0">
                <a:solidFill>
                  <a:srgbClr val="333333"/>
                </a:solidFill>
                <a:effectLst/>
                <a:latin typeface="Times New Roman" panose="02020603050405020304" pitchFamily="18" charset="0"/>
                <a:cs typeface="Times New Roman" panose="02020603050405020304" pitchFamily="18" charset="0"/>
              </a:rPr>
              <a:t>Modeling of a Dual-Clock Asynchronous FIFO </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https://dayhocstem.com/blog/2018/09/thiet-ke-muc-rtl-cua-mot-bo-em-fifo.html</a:t>
            </a:r>
          </a:p>
        </p:txBody>
      </p:sp>
      <p:sp>
        <p:nvSpPr>
          <p:cNvPr id="10" name="Rectangle 9">
            <a:extLst>
              <a:ext uri="{FF2B5EF4-FFF2-40B4-BE49-F238E27FC236}">
                <a16:creationId xmlns:a16="http://schemas.microsoft.com/office/drawing/2014/main" id="{4B52F10B-FA0D-4FD7-B0D3-3D82DD3C10DA}"/>
              </a:ext>
            </a:extLst>
          </p:cNvPr>
          <p:cNvSpPr/>
          <p:nvPr/>
        </p:nvSpPr>
        <p:spPr>
          <a:xfrm>
            <a:off x="11638625" y="6586586"/>
            <a:ext cx="461639" cy="187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spTree>
    <p:extLst>
      <p:ext uri="{BB962C8B-B14F-4D97-AF65-F5344CB8AC3E}">
        <p14:creationId xmlns:p14="http://schemas.microsoft.com/office/powerpoint/2010/main" val="1560353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CEC6EF-3D6C-421F-B82A-F3549DDDEB81}"/>
              </a:ext>
            </a:extLst>
          </p:cNvPr>
          <p:cNvSpPr/>
          <p:nvPr/>
        </p:nvSpPr>
        <p:spPr>
          <a:xfrm>
            <a:off x="0" y="2373923"/>
            <a:ext cx="12192000" cy="2110154"/>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3070579-6F03-474B-AE81-BC0EF41048BD}"/>
              </a:ext>
            </a:extLst>
          </p:cNvPr>
          <p:cNvGrpSpPr/>
          <p:nvPr/>
        </p:nvGrpSpPr>
        <p:grpSpPr>
          <a:xfrm>
            <a:off x="0" y="2769507"/>
            <a:ext cx="12192000" cy="1359992"/>
            <a:chOff x="0" y="2759605"/>
            <a:chExt cx="12192000" cy="1359992"/>
          </a:xfrm>
        </p:grpSpPr>
        <p:sp>
          <p:nvSpPr>
            <p:cNvPr id="2" name="TextBox 1">
              <a:extLst>
                <a:ext uri="{FF2B5EF4-FFF2-40B4-BE49-F238E27FC236}">
                  <a16:creationId xmlns:a16="http://schemas.microsoft.com/office/drawing/2014/main" id="{29E2714A-BE29-4E83-A155-D5802C472B0A}"/>
                </a:ext>
              </a:extLst>
            </p:cNvPr>
            <p:cNvSpPr txBox="1"/>
            <p:nvPr/>
          </p:nvSpPr>
          <p:spPr>
            <a:xfrm>
              <a:off x="0" y="2759605"/>
              <a:ext cx="12192000" cy="1015663"/>
            </a:xfrm>
            <a:prstGeom prst="rect">
              <a:avLst/>
            </a:prstGeom>
            <a:noFill/>
          </p:spPr>
          <p:txBody>
            <a:bodyPr wrap="square" rtlCol="0" anchor="ctr">
              <a:spAutoFit/>
            </a:bodyPr>
            <a:lstStyle/>
            <a:p>
              <a:pPr algn="ctr"/>
              <a:r>
                <a:rPr lang="en-US" altLang="ko-KR" sz="6000" b="1" dirty="0">
                  <a:solidFill>
                    <a:schemeClr val="bg1"/>
                  </a:solidFill>
                  <a:latin typeface="Bookman Old Style" panose="02050604050505020204" pitchFamily="18" charset="0"/>
                  <a:cs typeface="Arial" pitchFamily="34" charset="0"/>
                </a:rPr>
                <a:t>THANK YOU</a:t>
              </a:r>
              <a:endParaRPr lang="ko-KR" altLang="en-US" sz="6000" b="1" dirty="0">
                <a:solidFill>
                  <a:schemeClr val="bg1"/>
                </a:solidFill>
                <a:latin typeface="Bookman Old Style" panose="02050604050505020204" pitchFamily="18" charset="0"/>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148" y="3657932"/>
              <a:ext cx="12191852" cy="461665"/>
            </a:xfrm>
            <a:prstGeom prst="rect">
              <a:avLst/>
            </a:prstGeom>
            <a:noFill/>
          </p:spPr>
          <p:txBody>
            <a:bodyPr wrap="square" rtlCol="0" anchor="ctr">
              <a:spAutoFit/>
            </a:bodyPr>
            <a:lstStyle/>
            <a:p>
              <a:pPr algn="ctr"/>
              <a:r>
                <a:rPr lang="en-US" altLang="ko-KR" sz="2400" i="1">
                  <a:solidFill>
                    <a:schemeClr val="bg1"/>
                  </a:solidFill>
                  <a:latin typeface="Times New Roman" panose="02020603050405020304" pitchFamily="18" charset="0"/>
                  <a:cs typeface="Times New Roman" panose="02020603050405020304" pitchFamily="18" charset="0"/>
                </a:rPr>
                <a:t>Cảm ơn Thầy và các bạn đã lắng nghe!</a:t>
              </a:r>
              <a:endParaRPr lang="ko-KR" altLang="en-US" sz="2400" i="1"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24115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CDDDB0E5-C9C9-44D8-BEB8-16A6CA8920CA}"/>
              </a:ext>
            </a:extLst>
          </p:cNvPr>
          <p:cNvGrpSpPr/>
          <p:nvPr/>
        </p:nvGrpSpPr>
        <p:grpSpPr>
          <a:xfrm>
            <a:off x="1898816" y="1544981"/>
            <a:ext cx="5621924" cy="958096"/>
            <a:chOff x="4753009" y="790578"/>
            <a:chExt cx="5621924" cy="958096"/>
          </a:xfrm>
        </p:grpSpPr>
        <p:grpSp>
          <p:nvGrpSpPr>
            <p:cNvPr id="20" name="Group 19">
              <a:extLst>
                <a:ext uri="{FF2B5EF4-FFF2-40B4-BE49-F238E27FC236}">
                  <a16:creationId xmlns:a16="http://schemas.microsoft.com/office/drawing/2014/main" id="{93B1B118-F505-4515-85EB-DF3A6D81B1CF}"/>
                </a:ext>
              </a:extLst>
            </p:cNvPr>
            <p:cNvGrpSpPr/>
            <p:nvPr/>
          </p:nvGrpSpPr>
          <p:grpSpPr>
            <a:xfrm>
              <a:off x="5946145" y="1014656"/>
              <a:ext cx="4428788" cy="655080"/>
              <a:chOff x="6557475" y="1557065"/>
              <a:chExt cx="4507692" cy="655080"/>
            </a:xfrm>
          </p:grpSpPr>
          <p:sp>
            <p:nvSpPr>
              <p:cNvPr id="21" name="TextBox 20">
                <a:extLst>
                  <a:ext uri="{FF2B5EF4-FFF2-40B4-BE49-F238E27FC236}">
                    <a16:creationId xmlns:a16="http://schemas.microsoft.com/office/drawing/2014/main" id="{E7C279EB-25F2-4AAC-812A-C5EF117055F7}"/>
                  </a:ext>
                </a:extLst>
              </p:cNvPr>
              <p:cNvSpPr txBox="1"/>
              <p:nvPr/>
            </p:nvSpPr>
            <p:spPr>
              <a:xfrm>
                <a:off x="6557475" y="1750480"/>
                <a:ext cx="4507692" cy="461665"/>
              </a:xfrm>
              <a:prstGeom prst="rect">
                <a:avLst/>
              </a:prstGeom>
              <a:noFill/>
            </p:spPr>
            <p:txBody>
              <a:bodyPr wrap="square" rtlCol="0">
                <a:spAutoFit/>
              </a:bodyPr>
              <a:lstStyle/>
              <a:p>
                <a:endParaRPr lang="en-US" altLang="ko-KR" sz="2400" dirty="0">
                  <a:solidFill>
                    <a:schemeClr val="bg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710B0A2E-B69D-4686-9B34-E9CF61AD14CF}"/>
                  </a:ext>
                </a:extLst>
              </p:cNvPr>
              <p:cNvSpPr txBox="1"/>
              <p:nvPr/>
            </p:nvSpPr>
            <p:spPr>
              <a:xfrm>
                <a:off x="6557475" y="1557065"/>
                <a:ext cx="4507692" cy="461665"/>
              </a:xfrm>
              <a:prstGeom prst="rect">
                <a:avLst/>
              </a:prstGeom>
              <a:noFill/>
            </p:spPr>
            <p:txBody>
              <a:bodyPr wrap="square" lIns="108000" rIns="108000" rtlCol="0">
                <a:spAutoFit/>
              </a:bodyPr>
              <a:lstStyle/>
              <a:p>
                <a:r>
                  <a:rPr lang="en-US" altLang="ko-KR" sz="2400" b="1" dirty="0" err="1">
                    <a:latin typeface="Times New Roman" panose="02020603050405020304" pitchFamily="18" charset="0"/>
                    <a:cs typeface="Times New Roman" panose="02020603050405020304" pitchFamily="18" charset="0"/>
                  </a:rPr>
                  <a:t>Tổng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quan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về</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hệ</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thống</a:t>
                </a:r>
                <a:r>
                  <a:rPr lang="en-US" altLang="ko-KR" sz="2400" b="1" dirty="0">
                    <a:latin typeface="Times New Roman" panose="02020603050405020304" pitchFamily="18" charset="0"/>
                    <a:cs typeface="Times New Roman" panose="02020603050405020304" pitchFamily="18" charset="0"/>
                  </a:rPr>
                  <a:t> FIFO</a:t>
                </a:r>
                <a:endParaRPr lang="ko-KR" altLang="en-US" sz="2400" b="1" dirty="0">
                  <a:latin typeface="Times New Roman" panose="02020603050405020304" pitchFamily="18" charset="0"/>
                  <a:cs typeface="Times New Roman" panose="02020603050405020304" pitchFamily="18" charset="0"/>
                </a:endParaRPr>
              </a:p>
            </p:txBody>
          </p:sp>
        </p:grpSp>
        <p:sp>
          <p:nvSpPr>
            <p:cNvPr id="23" name="TextBox 22">
              <a:extLst>
                <a:ext uri="{FF2B5EF4-FFF2-40B4-BE49-F238E27FC236}">
                  <a16:creationId xmlns:a16="http://schemas.microsoft.com/office/drawing/2014/main" id="{A1331986-E857-4609-B617-F76377A73F02}"/>
                </a:ext>
              </a:extLst>
            </p:cNvPr>
            <p:cNvSpPr txBox="1"/>
            <p:nvPr/>
          </p:nvSpPr>
          <p:spPr>
            <a:xfrm>
              <a:off x="4753009" y="1008016"/>
              <a:ext cx="958096" cy="461665"/>
            </a:xfrm>
            <a:prstGeom prst="rect">
              <a:avLst/>
            </a:prstGeom>
            <a:noFill/>
          </p:spPr>
          <p:txBody>
            <a:bodyPr wrap="square" lIns="108000" rIns="108000" rtlCol="0">
              <a:spAutoFit/>
            </a:bodyPr>
            <a:lstStyle/>
            <a:p>
              <a:pPr algn="ctr"/>
              <a:r>
                <a:rPr lang="en-US" altLang="ko-KR" sz="2400" b="1" dirty="0">
                  <a:latin typeface="Times New Roman" panose="02020603050405020304" pitchFamily="18" charset="0"/>
                  <a:cs typeface="Times New Roman" panose="02020603050405020304" pitchFamily="18" charset="0"/>
                </a:rPr>
                <a:t>01</a:t>
              </a:r>
              <a:endParaRPr lang="ko-KR" altLang="en-US" sz="2400" b="1" dirty="0">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sz="2400" dirty="0">
                <a:latin typeface="Times New Roman" panose="02020603050405020304" pitchFamily="18" charset="0"/>
                <a:cs typeface="Times New Roman" panose="02020603050405020304" pitchFamily="18" charset="0"/>
              </a:endParaRPr>
            </a:p>
          </p:txBody>
        </p:sp>
      </p:grpSp>
      <p:grpSp>
        <p:nvGrpSpPr>
          <p:cNvPr id="55" name="Group 54">
            <a:extLst>
              <a:ext uri="{FF2B5EF4-FFF2-40B4-BE49-F238E27FC236}">
                <a16:creationId xmlns:a16="http://schemas.microsoft.com/office/drawing/2014/main" id="{41943C8E-7316-4346-AF7D-CBEB760F9A17}"/>
              </a:ext>
            </a:extLst>
          </p:cNvPr>
          <p:cNvGrpSpPr/>
          <p:nvPr/>
        </p:nvGrpSpPr>
        <p:grpSpPr>
          <a:xfrm>
            <a:off x="3091952" y="2811116"/>
            <a:ext cx="5568118" cy="958096"/>
            <a:chOff x="5800477" y="3669744"/>
            <a:chExt cx="5568118" cy="958096"/>
          </a:xfrm>
        </p:grpSpPr>
        <p:sp>
          <p:nvSpPr>
            <p:cNvPr id="29" name="TextBox 28">
              <a:extLst>
                <a:ext uri="{FF2B5EF4-FFF2-40B4-BE49-F238E27FC236}">
                  <a16:creationId xmlns:a16="http://schemas.microsoft.com/office/drawing/2014/main" id="{EB7BC9CB-C0B8-4DE9-99B3-27BACBC4E04A}"/>
                </a:ext>
              </a:extLst>
            </p:cNvPr>
            <p:cNvSpPr txBox="1"/>
            <p:nvPr/>
          </p:nvSpPr>
          <p:spPr>
            <a:xfrm>
              <a:off x="6939807" y="3876553"/>
              <a:ext cx="4428788" cy="461665"/>
            </a:xfrm>
            <a:prstGeom prst="rect">
              <a:avLst/>
            </a:prstGeom>
            <a:noFill/>
          </p:spPr>
          <p:txBody>
            <a:bodyPr wrap="square" rtlCol="0">
              <a:spAutoFit/>
            </a:bodyPr>
            <a:lstStyle/>
            <a:p>
              <a:r>
                <a:rPr lang="en-US" altLang="ko-KR" sz="2400" b="1" dirty="0" err="1">
                  <a:latin typeface="Times New Roman" panose="02020603050405020304" pitchFamily="18" charset="0"/>
                  <a:cs typeface="Times New Roman" panose="02020603050405020304" pitchFamily="18" charset="0"/>
                </a:rPr>
                <a:t>Tổng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quan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về</a:t>
              </a:r>
              <a:r>
                <a:rPr lang="en-US" altLang="ko-KR" sz="2400" b="1" dirty="0">
                  <a:latin typeface="Times New Roman" panose="02020603050405020304" pitchFamily="18" charset="0"/>
                  <a:cs typeface="Times New Roman" panose="02020603050405020304" pitchFamily="18" charset="0"/>
                </a:rPr>
                <a:t> B</a:t>
              </a:r>
              <a:r>
                <a:rPr lang="vi-VN" altLang="ko-KR" sz="2400" b="1" dirty="0">
                  <a:latin typeface="Times New Roman" panose="02020603050405020304" pitchFamily="18" charset="0"/>
                  <a:cs typeface="Times New Roman" panose="02020603050405020304" pitchFamily="18" charset="0"/>
                </a:rPr>
                <a:t>R</a:t>
              </a:r>
              <a:r>
                <a:rPr lang="en-US" altLang="ko-KR" sz="2400" b="1" dirty="0">
                  <a:latin typeface="Times New Roman" panose="02020603050405020304" pitchFamily="18" charset="0"/>
                  <a:cs typeface="Times New Roman" panose="02020603050405020304" pitchFamily="18" charset="0"/>
                </a:rPr>
                <a:t>AM</a:t>
              </a:r>
            </a:p>
          </p:txBody>
        </p:sp>
        <p:sp>
          <p:nvSpPr>
            <p:cNvPr id="31" name="TextBox 30">
              <a:extLst>
                <a:ext uri="{FF2B5EF4-FFF2-40B4-BE49-F238E27FC236}">
                  <a16:creationId xmlns:a16="http://schemas.microsoft.com/office/drawing/2014/main" id="{87987524-AF6F-4CD2-A1BD-5ADC8F48C5CF}"/>
                </a:ext>
              </a:extLst>
            </p:cNvPr>
            <p:cNvSpPr txBox="1"/>
            <p:nvPr/>
          </p:nvSpPr>
          <p:spPr>
            <a:xfrm>
              <a:off x="5800477" y="3887182"/>
              <a:ext cx="958096" cy="461665"/>
            </a:xfrm>
            <a:prstGeom prst="rect">
              <a:avLst/>
            </a:prstGeom>
            <a:noFill/>
          </p:spPr>
          <p:txBody>
            <a:bodyPr wrap="square" lIns="108000" rIns="108000" rtlCol="0">
              <a:spAutoFit/>
            </a:bodyPr>
            <a:lstStyle/>
            <a:p>
              <a:pPr algn="ctr"/>
              <a:r>
                <a:rPr lang="en-US" altLang="ko-KR" sz="2400" b="1" dirty="0">
                  <a:latin typeface="Times New Roman" panose="02020603050405020304" pitchFamily="18" charset="0"/>
                  <a:cs typeface="Times New Roman" panose="02020603050405020304" pitchFamily="18" charset="0"/>
                </a:rPr>
                <a:t>0</a:t>
              </a:r>
              <a:r>
                <a:rPr lang="vi-VN" altLang="ko-KR" sz="2400" b="1" dirty="0">
                  <a:latin typeface="Times New Roman" panose="02020603050405020304" pitchFamily="18" charset="0"/>
                  <a:cs typeface="Times New Roman" panose="02020603050405020304" pitchFamily="18" charset="0"/>
                </a:rPr>
                <a:t>2</a:t>
              </a:r>
              <a:endParaRPr lang="ko-KR" altLang="en-US" sz="2400" b="1" dirty="0">
                <a:latin typeface="Times New Roman" panose="02020603050405020304" pitchFamily="18" charset="0"/>
                <a:cs typeface="Times New Roman" panose="02020603050405020304" pitchFamily="18" charset="0"/>
              </a:endParaRPr>
            </a:p>
          </p:txBody>
        </p:sp>
        <p:sp>
          <p:nvSpPr>
            <p:cNvPr id="47" name="Freeform: Shape 46">
              <a:extLst>
                <a:ext uri="{FF2B5EF4-FFF2-40B4-BE49-F238E27FC236}">
                  <a16:creationId xmlns:a16="http://schemas.microsoft.com/office/drawing/2014/main" id="{15C05B87-5692-4628-A1F1-262A89461E67}"/>
                </a:ext>
              </a:extLst>
            </p:cNvPr>
            <p:cNvSpPr/>
            <p:nvPr/>
          </p:nvSpPr>
          <p:spPr>
            <a:xfrm>
              <a:off x="5800477" y="3669744"/>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sz="2400" dirty="0">
                <a:latin typeface="Times New Roman" panose="02020603050405020304" pitchFamily="18" charset="0"/>
                <a:cs typeface="Times New Roman" panose="02020603050405020304" pitchFamily="18" charset="0"/>
              </a:endParaRPr>
            </a:p>
          </p:txBody>
        </p:sp>
      </p:grpSp>
      <p:grpSp>
        <p:nvGrpSpPr>
          <p:cNvPr id="54" name="Group 53">
            <a:extLst>
              <a:ext uri="{FF2B5EF4-FFF2-40B4-BE49-F238E27FC236}">
                <a16:creationId xmlns:a16="http://schemas.microsoft.com/office/drawing/2014/main" id="{7CC2E432-B497-422F-8B32-AB2B0B147F5D}"/>
              </a:ext>
            </a:extLst>
          </p:cNvPr>
          <p:cNvGrpSpPr/>
          <p:nvPr/>
        </p:nvGrpSpPr>
        <p:grpSpPr>
          <a:xfrm>
            <a:off x="5645461" y="5167546"/>
            <a:ext cx="5595548" cy="958096"/>
            <a:chOff x="6324210" y="5109327"/>
            <a:chExt cx="5595548" cy="958096"/>
          </a:xfrm>
        </p:grpSpPr>
        <p:grpSp>
          <p:nvGrpSpPr>
            <p:cNvPr id="32" name="Group 31">
              <a:extLst>
                <a:ext uri="{FF2B5EF4-FFF2-40B4-BE49-F238E27FC236}">
                  <a16:creationId xmlns:a16="http://schemas.microsoft.com/office/drawing/2014/main" id="{74968D29-C51E-4772-95A3-C35833739789}"/>
                </a:ext>
              </a:extLst>
            </p:cNvPr>
            <p:cNvGrpSpPr/>
            <p:nvPr/>
          </p:nvGrpSpPr>
          <p:grpSpPr>
            <a:xfrm>
              <a:off x="7490970" y="5295987"/>
              <a:ext cx="4428788" cy="692498"/>
              <a:chOff x="6557475" y="1519647"/>
              <a:chExt cx="4507692" cy="692498"/>
            </a:xfrm>
          </p:grpSpPr>
          <p:sp>
            <p:nvSpPr>
              <p:cNvPr id="33" name="TextBox 32">
                <a:extLst>
                  <a:ext uri="{FF2B5EF4-FFF2-40B4-BE49-F238E27FC236}">
                    <a16:creationId xmlns:a16="http://schemas.microsoft.com/office/drawing/2014/main" id="{997DAC5E-6F2D-4076-B60D-21553D5F40D8}"/>
                  </a:ext>
                </a:extLst>
              </p:cNvPr>
              <p:cNvSpPr txBox="1"/>
              <p:nvPr/>
            </p:nvSpPr>
            <p:spPr>
              <a:xfrm>
                <a:off x="6557475" y="1750480"/>
                <a:ext cx="4507692" cy="461665"/>
              </a:xfrm>
              <a:prstGeom prst="rect">
                <a:avLst/>
              </a:prstGeom>
              <a:noFill/>
            </p:spPr>
            <p:txBody>
              <a:bodyPr wrap="square" rtlCol="0">
                <a:spAutoFit/>
              </a:bodyPr>
              <a:lstStyle/>
              <a:p>
                <a:endParaRPr lang="en-US" altLang="ko-KR" sz="2400" dirty="0">
                  <a:solidFill>
                    <a:schemeClr val="bg1"/>
                  </a:solidFill>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9D3F3B3A-F7F3-4BF4-B2C0-3E0DDB19AB2D}"/>
                  </a:ext>
                </a:extLst>
              </p:cNvPr>
              <p:cNvSpPr txBox="1"/>
              <p:nvPr/>
            </p:nvSpPr>
            <p:spPr>
              <a:xfrm>
                <a:off x="6557475" y="1519647"/>
                <a:ext cx="4507692" cy="461665"/>
              </a:xfrm>
              <a:prstGeom prst="rect">
                <a:avLst/>
              </a:prstGeom>
              <a:noFill/>
            </p:spPr>
            <p:txBody>
              <a:bodyPr wrap="square" lIns="108000" rIns="108000" rtlCol="0">
                <a:spAutoFit/>
              </a:bodyPr>
              <a:lstStyle/>
              <a:p>
                <a:r>
                  <a:rPr lang="vi-VN" altLang="ko-KR" sz="2400" b="1" dirty="0">
                    <a:latin typeface="Times New Roman" panose="02020603050405020304" pitchFamily="18" charset="0"/>
                    <a:cs typeface="Times New Roman" panose="02020603050405020304" pitchFamily="18" charset="0"/>
                  </a:rPr>
                  <a:t>BRAM_FIFO </a:t>
                </a:r>
                <a:r>
                  <a:rPr lang="vi-VN" altLang="ko-KR" sz="2400" b="1">
                    <a:latin typeface="Times New Roman" panose="02020603050405020304" pitchFamily="18" charset="0"/>
                    <a:cs typeface="Times New Roman" panose="02020603050405020304" pitchFamily="18" charset="0"/>
                  </a:rPr>
                  <a:t>với </a:t>
                </a:r>
                <a:r>
                  <a:rPr lang="en-US" altLang="ko-KR" sz="2400" b="1">
                    <a:latin typeface="Times New Roman" panose="02020603050405020304" pitchFamily="18" charset="0"/>
                    <a:cs typeface="Times New Roman" panose="02020603050405020304" pitchFamily="18" charset="0"/>
                  </a:rPr>
                  <a:t>V</a:t>
                </a:r>
                <a:r>
                  <a:rPr lang="vi-VN" altLang="ko-KR" sz="2400" b="1">
                    <a:latin typeface="Times New Roman" panose="02020603050405020304" pitchFamily="18" charset="0"/>
                    <a:cs typeface="Times New Roman" panose="02020603050405020304" pitchFamily="18" charset="0"/>
                  </a:rPr>
                  <a:t>erilog</a:t>
                </a:r>
                <a:endParaRPr lang="ko-KR" altLang="en-US" sz="2400" b="1" dirty="0">
                  <a:latin typeface="Times New Roman" panose="02020603050405020304" pitchFamily="18" charset="0"/>
                  <a:cs typeface="Times New Roman" panose="02020603050405020304" pitchFamily="18" charset="0"/>
                </a:endParaRPr>
              </a:p>
            </p:txBody>
          </p:sp>
        </p:grpSp>
        <p:sp>
          <p:nvSpPr>
            <p:cNvPr id="35" name="TextBox 34">
              <a:extLst>
                <a:ext uri="{FF2B5EF4-FFF2-40B4-BE49-F238E27FC236}">
                  <a16:creationId xmlns:a16="http://schemas.microsoft.com/office/drawing/2014/main" id="{D131FB6E-8C9A-40B7-8594-A93E33F43832}"/>
                </a:ext>
              </a:extLst>
            </p:cNvPr>
            <p:cNvSpPr txBox="1"/>
            <p:nvPr/>
          </p:nvSpPr>
          <p:spPr>
            <a:xfrm>
              <a:off x="6324210" y="5326765"/>
              <a:ext cx="958096" cy="461665"/>
            </a:xfrm>
            <a:prstGeom prst="rect">
              <a:avLst/>
            </a:prstGeom>
            <a:noFill/>
          </p:spPr>
          <p:txBody>
            <a:bodyPr wrap="square" lIns="108000" rIns="108000" rtlCol="0">
              <a:spAutoFit/>
            </a:bodyPr>
            <a:lstStyle/>
            <a:p>
              <a:pPr algn="ctr"/>
              <a:r>
                <a:rPr lang="en-US" altLang="ko-KR" sz="2400" b="1" dirty="0">
                  <a:latin typeface="Times New Roman" panose="02020603050405020304" pitchFamily="18" charset="0"/>
                  <a:cs typeface="Times New Roman" panose="02020603050405020304" pitchFamily="18" charset="0"/>
                </a:rPr>
                <a:t>04</a:t>
              </a:r>
              <a:endParaRPr lang="ko-KR" altLang="en-US" sz="2400" b="1" dirty="0">
                <a:latin typeface="Times New Roman" panose="02020603050405020304" pitchFamily="18" charset="0"/>
                <a:cs typeface="Times New Roman" panose="02020603050405020304" pitchFamily="18" charset="0"/>
              </a:endParaRPr>
            </a:p>
          </p:txBody>
        </p:sp>
        <p:sp>
          <p:nvSpPr>
            <p:cNvPr id="48" name="Freeform: Shape 47">
              <a:extLst>
                <a:ext uri="{FF2B5EF4-FFF2-40B4-BE49-F238E27FC236}">
                  <a16:creationId xmlns:a16="http://schemas.microsoft.com/office/drawing/2014/main" id="{B40CF0BC-5F8F-4C30-8EC7-27D55E1038BE}"/>
                </a:ext>
              </a:extLst>
            </p:cNvPr>
            <p:cNvSpPr/>
            <p:nvPr/>
          </p:nvSpPr>
          <p:spPr>
            <a:xfrm>
              <a:off x="6324210" y="5109327"/>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sz="2400" dirty="0">
                <a:latin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9CF209F0-22A1-41A4-8985-365DF48E3E32}"/>
              </a:ext>
            </a:extLst>
          </p:cNvPr>
          <p:cNvGrpSpPr/>
          <p:nvPr/>
        </p:nvGrpSpPr>
        <p:grpSpPr>
          <a:xfrm>
            <a:off x="4351153" y="3866567"/>
            <a:ext cx="5723096" cy="958096"/>
            <a:chOff x="5800477" y="3669744"/>
            <a:chExt cx="5723096" cy="958096"/>
          </a:xfrm>
        </p:grpSpPr>
        <p:sp>
          <p:nvSpPr>
            <p:cNvPr id="19" name="TextBox 18">
              <a:extLst>
                <a:ext uri="{FF2B5EF4-FFF2-40B4-BE49-F238E27FC236}">
                  <a16:creationId xmlns:a16="http://schemas.microsoft.com/office/drawing/2014/main" id="{3979FED0-B62D-4788-9A69-1219DA8C86E2}"/>
                </a:ext>
              </a:extLst>
            </p:cNvPr>
            <p:cNvSpPr txBox="1"/>
            <p:nvPr/>
          </p:nvSpPr>
          <p:spPr>
            <a:xfrm>
              <a:off x="7094785" y="3862736"/>
              <a:ext cx="4428788" cy="461665"/>
            </a:xfrm>
            <a:prstGeom prst="rect">
              <a:avLst/>
            </a:prstGeom>
            <a:noFill/>
          </p:spPr>
          <p:txBody>
            <a:bodyPr wrap="square" rtlCol="0">
              <a:spAutoFit/>
            </a:bodyPr>
            <a:lstStyle/>
            <a:p>
              <a:r>
                <a:rPr lang="vi-VN" altLang="ko-KR" sz="2400" b="1">
                  <a:latin typeface="Times New Roman" panose="02020603050405020304" pitchFamily="18" charset="0"/>
                  <a:cs typeface="Times New Roman" panose="02020603050405020304" pitchFamily="18" charset="0"/>
                </a:rPr>
                <a:t>Dual-</a:t>
              </a:r>
              <a:r>
                <a:rPr lang="en-US" altLang="ko-KR" sz="2400" b="1">
                  <a:latin typeface="Times New Roman" panose="02020603050405020304" pitchFamily="18" charset="0"/>
                  <a:cs typeface="Times New Roman" panose="02020603050405020304" pitchFamily="18" charset="0"/>
                </a:rPr>
                <a:t>P</a:t>
              </a:r>
              <a:r>
                <a:rPr lang="vi-VN" altLang="ko-KR" sz="2400" b="1">
                  <a:latin typeface="Times New Roman" panose="02020603050405020304" pitchFamily="18" charset="0"/>
                  <a:cs typeface="Times New Roman" panose="02020603050405020304" pitchFamily="18" charset="0"/>
                </a:rPr>
                <a:t>ort </a:t>
              </a:r>
              <a:r>
                <a:rPr lang="en-US" altLang="ko-KR" sz="2400" b="1" dirty="0">
                  <a:latin typeface="Times New Roman" panose="02020603050405020304" pitchFamily="18" charset="0"/>
                  <a:cs typeface="Times New Roman" panose="02020603050405020304" pitchFamily="18" charset="0"/>
                </a:rPr>
                <a:t>FIFO</a:t>
              </a:r>
            </a:p>
          </p:txBody>
        </p:sp>
        <p:sp>
          <p:nvSpPr>
            <p:cNvPr id="24" name="TextBox 23">
              <a:extLst>
                <a:ext uri="{FF2B5EF4-FFF2-40B4-BE49-F238E27FC236}">
                  <a16:creationId xmlns:a16="http://schemas.microsoft.com/office/drawing/2014/main" id="{DA908DBD-194F-45C6-88CE-BA7F0BBFA36A}"/>
                </a:ext>
              </a:extLst>
            </p:cNvPr>
            <p:cNvSpPr txBox="1"/>
            <p:nvPr/>
          </p:nvSpPr>
          <p:spPr>
            <a:xfrm>
              <a:off x="5800477" y="3887182"/>
              <a:ext cx="958096" cy="461665"/>
            </a:xfrm>
            <a:prstGeom prst="rect">
              <a:avLst/>
            </a:prstGeom>
            <a:noFill/>
          </p:spPr>
          <p:txBody>
            <a:bodyPr wrap="square" lIns="108000" rIns="108000" rtlCol="0">
              <a:spAutoFit/>
            </a:bodyPr>
            <a:lstStyle/>
            <a:p>
              <a:pPr algn="ctr"/>
              <a:r>
                <a:rPr lang="en-US" altLang="ko-KR" sz="2400" b="1">
                  <a:latin typeface="Times New Roman" panose="02020603050405020304" pitchFamily="18" charset="0"/>
                  <a:cs typeface="Times New Roman" panose="02020603050405020304" pitchFamily="18" charset="0"/>
                </a:rPr>
                <a:t>0</a:t>
              </a:r>
              <a:r>
                <a:rPr lang="en-US" altLang="ko-KR" sz="2400" b="1" dirty="0">
                  <a:latin typeface="Times New Roman" panose="02020603050405020304" pitchFamily="18" charset="0"/>
                  <a:cs typeface="Times New Roman" panose="02020603050405020304" pitchFamily="18" charset="0"/>
                </a:rPr>
                <a:t>3</a:t>
              </a:r>
              <a:endParaRPr lang="ko-KR" altLang="en-US" sz="2400" b="1" dirty="0">
                <a:latin typeface="Times New Roman" panose="02020603050405020304" pitchFamily="18" charset="0"/>
                <a:cs typeface="Times New Roman" panose="02020603050405020304" pitchFamily="18" charset="0"/>
              </a:endParaRPr>
            </a:p>
          </p:txBody>
        </p:sp>
        <p:sp>
          <p:nvSpPr>
            <p:cNvPr id="25" name="Freeform: Shape 24">
              <a:extLst>
                <a:ext uri="{FF2B5EF4-FFF2-40B4-BE49-F238E27FC236}">
                  <a16:creationId xmlns:a16="http://schemas.microsoft.com/office/drawing/2014/main" id="{02114737-CC02-41C2-83E4-94CA1F9AAAA8}"/>
                </a:ext>
              </a:extLst>
            </p:cNvPr>
            <p:cNvSpPr/>
            <p:nvPr/>
          </p:nvSpPr>
          <p:spPr>
            <a:xfrm>
              <a:off x="5800477" y="3669744"/>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sz="2400" dirty="0">
                <a:latin typeface="Times New Roman" panose="02020603050405020304" pitchFamily="18" charset="0"/>
                <a:cs typeface="Times New Roman" panose="02020603050405020304" pitchFamily="18" charset="0"/>
              </a:endParaRPr>
            </a:p>
          </p:txBody>
        </p:sp>
      </p:grpSp>
      <p:sp>
        <p:nvSpPr>
          <p:cNvPr id="3" name="TextBox 2">
            <a:extLst>
              <a:ext uri="{FF2B5EF4-FFF2-40B4-BE49-F238E27FC236}">
                <a16:creationId xmlns:a16="http://schemas.microsoft.com/office/drawing/2014/main" id="{3B10B8E2-D426-4136-9D28-2F9A1E7E7821}"/>
              </a:ext>
            </a:extLst>
          </p:cNvPr>
          <p:cNvSpPr txBox="1"/>
          <p:nvPr/>
        </p:nvSpPr>
        <p:spPr>
          <a:xfrm>
            <a:off x="3187148" y="237170"/>
            <a:ext cx="5817704" cy="707886"/>
          </a:xfrm>
          <a:prstGeom prst="rect">
            <a:avLst/>
          </a:prstGeom>
          <a:noFill/>
        </p:spPr>
        <p:txBody>
          <a:bodyPr wrap="square" rtlCol="0">
            <a:spAutoFit/>
          </a:bodyPr>
          <a:lstStyle/>
          <a:p>
            <a:pPr algn="ctr"/>
            <a:r>
              <a:rPr lang="en-US" sz="4000" b="1">
                <a:solidFill>
                  <a:schemeClr val="bg1"/>
                </a:solidFill>
                <a:latin typeface="Times New Roman" panose="02020603050405020304" pitchFamily="18" charset="0"/>
                <a:cs typeface="Times New Roman" panose="02020603050405020304" pitchFamily="18" charset="0"/>
              </a:rPr>
              <a:t>NỘI DUNG</a:t>
            </a:r>
          </a:p>
        </p:txBody>
      </p:sp>
    </p:spTree>
    <p:extLst>
      <p:ext uri="{BB962C8B-B14F-4D97-AF65-F5344CB8AC3E}">
        <p14:creationId xmlns:p14="http://schemas.microsoft.com/office/powerpoint/2010/main" val="279791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076747" y="233492"/>
            <a:ext cx="6402533" cy="724247"/>
          </a:xfrm>
        </p:spPr>
        <p:txBody>
          <a:bodyPr/>
          <a:lstStyle/>
          <a:p>
            <a:r>
              <a:rPr lang="en-US" sz="4000" b="1">
                <a:latin typeface="Times New Roman" panose="02020603050405020304" pitchFamily="18" charset="0"/>
                <a:cs typeface="Times New Roman" panose="02020603050405020304" pitchFamily="18" charset="0"/>
              </a:rPr>
              <a:t>TỔNG QUAN VỀ FIFO</a:t>
            </a:r>
            <a:endParaRPr lang="en-US" sz="4000" b="1" dirty="0">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A5F9DBAF-D6D4-486B-9215-C6412A5852ED}"/>
              </a:ext>
            </a:extLst>
          </p:cNvPr>
          <p:cNvSpPr txBox="1"/>
          <p:nvPr/>
        </p:nvSpPr>
        <p:spPr>
          <a:xfrm>
            <a:off x="1117137" y="1509785"/>
            <a:ext cx="8769813" cy="1323439"/>
          </a:xfrm>
          <a:prstGeom prst="rect">
            <a:avLst/>
          </a:prstGeom>
          <a:noFill/>
        </p:spPr>
        <p:txBody>
          <a:bodyPr wrap="square">
            <a:spAutoFit/>
          </a:bodyPr>
          <a:lstStyle/>
          <a:p>
            <a:pPr marL="342900" indent="-342900">
              <a:buFont typeface="Arial" panose="020B0604020202020204" pitchFamily="34" charset="0"/>
              <a:buChar char="•"/>
            </a:pPr>
            <a:r>
              <a:rPr lang="vi-VN" sz="2000" u="none" strike="noStrike">
                <a:solidFill>
                  <a:srgbClr val="000000"/>
                </a:solidFill>
                <a:latin typeface="Times New Roman" panose="02020603050405020304" pitchFamily="18" charset="0"/>
                <a:cs typeface="Times New Roman" panose="02020603050405020304" pitchFamily="18" charset="0"/>
              </a:rPr>
              <a:t>FIFO </a:t>
            </a:r>
            <a:r>
              <a:rPr lang="vi-VN" sz="2000" b="0" i="0" dirty="0">
                <a:solidFill>
                  <a:srgbClr val="000000"/>
                </a:solidFill>
                <a:effectLst/>
                <a:latin typeface="Times New Roman" panose="02020603050405020304" pitchFamily="18" charset="0"/>
                <a:cs typeface="Times New Roman" panose="02020603050405020304" pitchFamily="18" charset="0"/>
              </a:rPr>
              <a:t>(First-In-First-Out) là một khối nhớ đệm đặc biệt</a:t>
            </a:r>
            <a:r>
              <a:rPr lang="vi-VN" sz="2000" b="0" i="0">
                <a:solidFill>
                  <a:srgbClr val="000000"/>
                </a:solidFill>
                <a:effectLst/>
                <a:latin typeface="Times New Roman" panose="02020603050405020304" pitchFamily="18" charset="0"/>
                <a:cs typeface="Times New Roman" panose="02020603050405020304" pitchFamily="18" charset="0"/>
              </a:rPr>
              <a:t>, ứng </a:t>
            </a:r>
            <a:r>
              <a:rPr lang="vi-VN" sz="2000" b="0" i="0" dirty="0">
                <a:solidFill>
                  <a:srgbClr val="000000"/>
                </a:solidFill>
                <a:effectLst/>
                <a:latin typeface="Times New Roman" panose="02020603050405020304" pitchFamily="18" charset="0"/>
                <a:cs typeface="Times New Roman" panose="02020603050405020304" pitchFamily="18" charset="0"/>
              </a:rPr>
              <a:t>dụng trong các hệ thống truyền dẫn số, dùng làm các khối đệm trong các thiết bị lưu trữ… Như tên gọi của nó thì dữ liệu nào ghi vào trước thì được đọc ra trước</a:t>
            </a:r>
            <a:r>
              <a:rPr lang="vi-VN" sz="2000" b="0" i="0">
                <a:solidFill>
                  <a:srgbClr val="000000"/>
                </a:solidFill>
                <a:effectLst/>
                <a:latin typeface="Times New Roman" panose="02020603050405020304" pitchFamily="18" charset="0"/>
                <a:cs typeface="Times New Roman" panose="02020603050405020304" pitchFamily="18" charset="0"/>
              </a:rPr>
              <a:t>. </a:t>
            </a:r>
            <a:endParaRPr lang="en-US" sz="2000" b="0" i="0">
              <a:solidFill>
                <a:srgbClr val="000000"/>
              </a:solidFill>
              <a:effectLst/>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70A8FDF-9D30-44E5-AFD0-4933FA7964D7}"/>
              </a:ext>
            </a:extLst>
          </p:cNvPr>
          <p:cNvSpPr/>
          <p:nvPr/>
        </p:nvSpPr>
        <p:spPr>
          <a:xfrm>
            <a:off x="11816179" y="6573708"/>
            <a:ext cx="284085" cy="19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pic>
        <p:nvPicPr>
          <p:cNvPr id="6" name="Picture 5">
            <a:extLst>
              <a:ext uri="{FF2B5EF4-FFF2-40B4-BE49-F238E27FC236}">
                <a16:creationId xmlns:a16="http://schemas.microsoft.com/office/drawing/2014/main" id="{6E64C6FE-CAAB-40F7-AA0C-F329650A4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093" y="2652502"/>
            <a:ext cx="7581900" cy="1879600"/>
          </a:xfrm>
          <a:prstGeom prst="rect">
            <a:avLst/>
          </a:prstGeom>
        </p:spPr>
      </p:pic>
      <p:sp>
        <p:nvSpPr>
          <p:cNvPr id="4" name="TextBox 3">
            <a:extLst>
              <a:ext uri="{FF2B5EF4-FFF2-40B4-BE49-F238E27FC236}">
                <a16:creationId xmlns:a16="http://schemas.microsoft.com/office/drawing/2014/main" id="{FB2E5F13-A111-427B-AF8C-CDE671D781C9}"/>
              </a:ext>
            </a:extLst>
          </p:cNvPr>
          <p:cNvSpPr txBox="1"/>
          <p:nvPr/>
        </p:nvSpPr>
        <p:spPr>
          <a:xfrm>
            <a:off x="1117137" y="4969565"/>
            <a:ext cx="8769813" cy="1323439"/>
          </a:xfrm>
          <a:prstGeom prst="rect">
            <a:avLst/>
          </a:prstGeom>
          <a:noFill/>
        </p:spPr>
        <p:txBody>
          <a:bodyPr wrap="square" rtlCol="0">
            <a:spAutoFit/>
          </a:bodyPr>
          <a:lstStyle/>
          <a:p>
            <a:pPr marL="342900" indent="-342900" algn="just">
              <a:buFont typeface="Arial" panose="020B0604020202020204" pitchFamily="34" charset="0"/>
              <a:buChar char="•"/>
            </a:pPr>
            <a:r>
              <a:rPr lang="vi-VN" sz="2000">
                <a:solidFill>
                  <a:srgbClr val="000000"/>
                </a:solidFill>
                <a:latin typeface="Times New Roman" panose="02020603050405020304" pitchFamily="18" charset="0"/>
                <a:cs typeface="Times New Roman" panose="02020603050405020304" pitchFamily="18" charset="0"/>
              </a:rPr>
              <a:t>FIFO module được đặc trưng bởi hai thông số:</a:t>
            </a:r>
          </a:p>
          <a:p>
            <a:pPr marL="342900" indent="-342900" algn="just">
              <a:buFont typeface="Times New Roman" panose="02020603050405020304" pitchFamily="18" charset="0"/>
              <a:buChar char="-"/>
            </a:pPr>
            <a:r>
              <a:rPr lang="vi-VN" sz="2000">
                <a:solidFill>
                  <a:srgbClr val="000000"/>
                </a:solidFill>
                <a:latin typeface="Times New Roman" panose="02020603050405020304" pitchFamily="18" charset="0"/>
                <a:cs typeface="Times New Roman" panose="02020603050405020304" pitchFamily="18" charset="0"/>
              </a:rPr>
              <a:t>Băng thông của FIFO: tương đương với kích thước của một phần dữ liệu được </a:t>
            </a:r>
            <a:r>
              <a:rPr lang="en-US" sz="2000">
                <a:solidFill>
                  <a:srgbClr val="000000"/>
                </a:solidFill>
                <a:latin typeface="Times New Roman" panose="02020603050405020304" pitchFamily="18" charset="0"/>
                <a:cs typeface="Times New Roman" panose="02020603050405020304" pitchFamily="18" charset="0"/>
              </a:rPr>
              <a:t>đọc</a:t>
            </a:r>
            <a:r>
              <a:rPr lang="vi-VN" sz="2000">
                <a:solidFill>
                  <a:srgbClr val="00000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ghi</a:t>
            </a:r>
            <a:r>
              <a:rPr lang="vi-VN" sz="2000">
                <a:solidFill>
                  <a:srgbClr val="000000"/>
                </a:solidFill>
                <a:latin typeface="Times New Roman" panose="02020603050405020304" pitchFamily="18" charset="0"/>
                <a:cs typeface="Times New Roman" panose="02020603050405020304" pitchFamily="18" charset="0"/>
              </a:rPr>
              <a:t> trong một chu kì đọc/</a:t>
            </a:r>
            <a:r>
              <a:rPr lang="en-US" sz="2000">
                <a:solidFill>
                  <a:srgbClr val="000000"/>
                </a:solidFill>
                <a:latin typeface="Times New Roman" panose="02020603050405020304" pitchFamily="18" charset="0"/>
                <a:cs typeface="Times New Roman" panose="02020603050405020304" pitchFamily="18" charset="0"/>
              </a:rPr>
              <a:t>ghi</a:t>
            </a:r>
            <a:r>
              <a:rPr lang="vi-VN" sz="2000">
                <a:solidFill>
                  <a:srgbClr val="000000"/>
                </a:solidFill>
                <a:latin typeface="Times New Roman" panose="02020603050405020304" pitchFamily="18" charset="0"/>
                <a:cs typeface="Times New Roman" panose="02020603050405020304" pitchFamily="18" charset="0"/>
              </a:rPr>
              <a:t>.</a:t>
            </a:r>
            <a:endParaRPr lang="en-US" sz="2000">
              <a:solidFill>
                <a:srgbClr val="000000"/>
              </a:solidFill>
              <a:latin typeface="Times New Roman" panose="02020603050405020304" pitchFamily="18" charset="0"/>
              <a:cs typeface="Times New Roman" panose="02020603050405020304" pitchFamily="18" charset="0"/>
            </a:endParaRPr>
          </a:p>
          <a:p>
            <a:pPr marL="342900" indent="-342900" algn="just">
              <a:buFont typeface="Times New Roman" panose="02020603050405020304" pitchFamily="18" charset="0"/>
              <a:buChar char="-"/>
            </a:pPr>
            <a:r>
              <a:rPr lang="vi-VN" sz="2000">
                <a:solidFill>
                  <a:srgbClr val="000000"/>
                </a:solidFill>
                <a:latin typeface="Times New Roman" panose="02020603050405020304" pitchFamily="18" charset="0"/>
                <a:cs typeface="Times New Roman" panose="02020603050405020304" pitchFamily="18" charset="0"/>
              </a:rPr>
              <a:t>Độ sâu của FIFO: tương ứng với số phần tử tối đa mà FIFO có thể lưu trữ được</a:t>
            </a:r>
            <a:r>
              <a:rPr lang="en-US" sz="2000">
                <a:solidFill>
                  <a:srgbClr val="000000"/>
                </a:solidFill>
                <a:latin typeface="Times New Roman" panose="02020603050405020304" pitchFamily="18" charset="0"/>
                <a:cs typeface="Times New Roman" panose="02020603050405020304" pitchFamily="18" charset="0"/>
              </a:rPr>
              <a:t>.</a:t>
            </a:r>
            <a:endParaRPr lang="vi-V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94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76B280-42EE-40EF-BCDD-06736695C431}"/>
              </a:ext>
            </a:extLst>
          </p:cNvPr>
          <p:cNvSpPr>
            <a:spLocks noGrp="1"/>
          </p:cNvSpPr>
          <p:nvPr>
            <p:ph type="body" sz="quarter" idx="10"/>
          </p:nvPr>
        </p:nvSpPr>
        <p:spPr>
          <a:xfrm>
            <a:off x="2898559" y="240933"/>
            <a:ext cx="6394881" cy="773102"/>
          </a:xfrm>
        </p:spPr>
        <p:txBody>
          <a:bodyPr/>
          <a:lstStyle/>
          <a:p>
            <a:r>
              <a:rPr lang="en-US" sz="4000" b="1">
                <a:latin typeface="Times New Roman" panose="02020603050405020304" pitchFamily="18" charset="0"/>
                <a:cs typeface="Times New Roman" panose="02020603050405020304" pitchFamily="18" charset="0"/>
              </a:rPr>
              <a:t>PHÂN LOẠI VÀ CẤU TẠO</a:t>
            </a:r>
          </a:p>
        </p:txBody>
      </p:sp>
      <p:sp>
        <p:nvSpPr>
          <p:cNvPr id="3" name="Rectangle 2">
            <a:extLst>
              <a:ext uri="{FF2B5EF4-FFF2-40B4-BE49-F238E27FC236}">
                <a16:creationId xmlns:a16="http://schemas.microsoft.com/office/drawing/2014/main" id="{D98EC933-0299-4950-AB4E-4FF8DEE284A0}"/>
              </a:ext>
            </a:extLst>
          </p:cNvPr>
          <p:cNvSpPr/>
          <p:nvPr/>
        </p:nvSpPr>
        <p:spPr>
          <a:xfrm>
            <a:off x="11816179" y="6573708"/>
            <a:ext cx="284085" cy="19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4" name="TextBox 3">
            <a:extLst>
              <a:ext uri="{FF2B5EF4-FFF2-40B4-BE49-F238E27FC236}">
                <a16:creationId xmlns:a16="http://schemas.microsoft.com/office/drawing/2014/main" id="{24B3F3EA-95FA-4051-BC9D-5EB2ACE20660}"/>
              </a:ext>
            </a:extLst>
          </p:cNvPr>
          <p:cNvSpPr txBox="1"/>
          <p:nvPr/>
        </p:nvSpPr>
        <p:spPr>
          <a:xfrm>
            <a:off x="426721" y="1696720"/>
            <a:ext cx="5201919" cy="2246769"/>
          </a:xfrm>
          <a:prstGeom prst="rect">
            <a:avLst/>
          </a:prstGeom>
          <a:noFill/>
        </p:spPr>
        <p:txBody>
          <a:bodyPr wrap="square" rtlCol="0">
            <a:spAutoFit/>
          </a:bodyPr>
          <a:lstStyle/>
          <a:p>
            <a:pPr marL="342900" indent="-342900">
              <a:buFont typeface="Wingdings" panose="05000000000000000000" pitchFamily="2" charset="2"/>
              <a:buChar char="v"/>
            </a:pPr>
            <a:r>
              <a:rPr lang="en-US" sz="2000">
                <a:latin typeface="Times New Roman" panose="02020603050405020304" pitchFamily="18" charset="0"/>
                <a:cs typeface="Times New Roman" panose="02020603050405020304" pitchFamily="18" charset="0"/>
              </a:rPr>
              <a:t>Có hai loại FIFO cơ bản là :</a:t>
            </a:r>
          </a:p>
          <a:p>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FIFO đồng bộ ( synchronous FIFO, read write sử dụng cùng clock).</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FIFO không đồng bộ( asynchronous FIFO, read clock khác write clock). </a:t>
            </a:r>
          </a:p>
          <a:p>
            <a:endParaRPr lang="en-US"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AAF98F-574B-4F03-B396-965EA5F73409}"/>
              </a:ext>
            </a:extLst>
          </p:cNvPr>
          <p:cNvSpPr txBox="1"/>
          <p:nvPr/>
        </p:nvSpPr>
        <p:spPr>
          <a:xfrm>
            <a:off x="6847839" y="1696720"/>
            <a:ext cx="4917440" cy="2862322"/>
          </a:xfrm>
          <a:prstGeom prst="rect">
            <a:avLst/>
          </a:prstGeom>
          <a:noFill/>
        </p:spPr>
        <p:txBody>
          <a:bodyPr wrap="square" rtlCol="0">
            <a:spAutoFit/>
          </a:bodyPr>
          <a:lstStyle/>
          <a:p>
            <a:pPr marL="342900" indent="-342900">
              <a:buFont typeface="Wingdings" panose="05000000000000000000" pitchFamily="2" charset="2"/>
              <a:buChar char="v"/>
            </a:pPr>
            <a:r>
              <a:rPr lang="en-US" sz="2000">
                <a:latin typeface="Times New Roman" panose="02020603050405020304" pitchFamily="18" charset="0"/>
                <a:cs typeface="Times New Roman" panose="02020603050405020304" pitchFamily="18" charset="0"/>
              </a:rPr>
              <a:t>FIFO thường tạo thành từ:</a:t>
            </a:r>
          </a:p>
          <a:p>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Tạo thành từ thanh ghi (dung lượng nhỏ và tốn tài nguyên).</a:t>
            </a:r>
          </a:p>
          <a:p>
            <a:r>
              <a:rPr lang="en-US" sz="2000">
                <a:latin typeface="Times New Roman" panose="02020603050405020304" pitchFamily="18" charset="0"/>
                <a:cs typeface="Times New Roman" panose="02020603050405020304" pitchFamily="18" charset="0"/>
              </a:rPr>
              <a:t>   =&gt; Sử dụng trong các mạch cần ít dung lượng và tốc độ cao.</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Tạo thành từ RAM (dung lượng lớn).</a:t>
            </a:r>
          </a:p>
          <a:p>
            <a:r>
              <a:rPr lang="en-US" sz="2000">
                <a:latin typeface="Times New Roman" panose="02020603050405020304" pitchFamily="18" charset="0"/>
                <a:cs typeface="Times New Roman" panose="02020603050405020304" pitchFamily="18" charset="0"/>
              </a:rPr>
              <a:t>   =&gt; Sử dụng rộng rãi trong cuộc sống.</a:t>
            </a:r>
          </a:p>
          <a:p>
            <a:endParaRPr lang="en-US" sz="20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278B6A6-A82A-4AD7-B503-24ED52120C04}"/>
              </a:ext>
            </a:extLst>
          </p:cNvPr>
          <p:cNvPicPr>
            <a:picLocks noChangeAspect="1"/>
          </p:cNvPicPr>
          <p:nvPr/>
        </p:nvPicPr>
        <p:blipFill>
          <a:blip r:embed="rId2"/>
          <a:stretch>
            <a:fillRect/>
          </a:stretch>
        </p:blipFill>
        <p:spPr>
          <a:xfrm>
            <a:off x="2340969" y="4933950"/>
            <a:ext cx="6105525" cy="1924050"/>
          </a:xfrm>
          <a:prstGeom prst="rect">
            <a:avLst/>
          </a:prstGeom>
        </p:spPr>
      </p:pic>
    </p:spTree>
    <p:extLst>
      <p:ext uri="{BB962C8B-B14F-4D97-AF65-F5344CB8AC3E}">
        <p14:creationId xmlns:p14="http://schemas.microsoft.com/office/powerpoint/2010/main" val="1145269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428536" y="181994"/>
            <a:ext cx="7477037" cy="733766"/>
          </a:xfrm>
        </p:spPr>
        <p:txBody>
          <a:bodyPr/>
          <a:lstStyle/>
          <a:p>
            <a:r>
              <a:rPr lang="en-US" sz="3600" b="1">
                <a:latin typeface="Times New Roman" panose="02020603050405020304" pitchFamily="18" charset="0"/>
                <a:cs typeface="Times New Roman" panose="02020603050405020304" pitchFamily="18" charset="0"/>
              </a:rPr>
              <a:t>NGUYÊN LÝ HOẠT ĐỘNG FIFO</a:t>
            </a:r>
            <a:endParaRPr lang="en-US" sz="36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9C61C2E-29AD-4B0D-B524-ADB8C38939EE}"/>
              </a:ext>
            </a:extLst>
          </p:cNvPr>
          <p:cNvSpPr/>
          <p:nvPr/>
        </p:nvSpPr>
        <p:spPr>
          <a:xfrm>
            <a:off x="11816179" y="6573708"/>
            <a:ext cx="284085" cy="19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3" name="TextBox 2">
            <a:extLst>
              <a:ext uri="{FF2B5EF4-FFF2-40B4-BE49-F238E27FC236}">
                <a16:creationId xmlns:a16="http://schemas.microsoft.com/office/drawing/2014/main" id="{9236F950-F274-49E9-9ADF-A8FAF2686AB6}"/>
              </a:ext>
            </a:extLst>
          </p:cNvPr>
          <p:cNvSpPr txBox="1"/>
          <p:nvPr/>
        </p:nvSpPr>
        <p:spPr>
          <a:xfrm>
            <a:off x="142240" y="1653686"/>
            <a:ext cx="4423842" cy="4093428"/>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Đọc FIFO:</a:t>
            </a:r>
          </a:p>
          <a:p>
            <a:pPr marL="342900" indent="-342900">
              <a:buFont typeface="Times New Roman" panose="02020603050405020304" pitchFamily="18" charset="0"/>
              <a:buChar char="-"/>
            </a:pPr>
            <a:r>
              <a:rPr lang="en-US" sz="2000">
                <a:latin typeface="Times New Roman" panose="02020603050405020304" pitchFamily="18" charset="0"/>
                <a:cs typeface="Times New Roman" panose="02020603050405020304" pitchFamily="18" charset="0"/>
              </a:rPr>
              <a:t>Cứ sau một lần đọc thì con trỏ đọc của FIFO tăng lên, đến một lúc nào đó thì hai con trỏ ở cùng một vị trí như hình trên thì FIFO empty ( FIFO không còn data). </a:t>
            </a:r>
          </a:p>
          <a:p>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Ghi FIFO:</a:t>
            </a:r>
          </a:p>
          <a:p>
            <a:pPr marL="342900" indent="-342900">
              <a:buFont typeface="Times New Roman" panose="02020603050405020304" pitchFamily="18" charset="0"/>
              <a:buChar char="-"/>
            </a:pPr>
            <a:r>
              <a:rPr lang="en-US" sz="2000">
                <a:latin typeface="Times New Roman" panose="02020603050405020304" pitchFamily="18" charset="0"/>
                <a:cs typeface="Times New Roman" panose="02020603050405020304" pitchFamily="18" charset="0"/>
              </a:rPr>
              <a:t>Cứ sau một lần ghi thì con trỏ ghi của FIFO tăng lên, đến một lúc nào đó thì hai con trỏ ở cùng một vị trì như hình trên thì FIFO full (FIFO không thể ghi data). </a:t>
            </a:r>
          </a:p>
        </p:txBody>
      </p:sp>
      <p:pic>
        <p:nvPicPr>
          <p:cNvPr id="6" name="Picture 5">
            <a:extLst>
              <a:ext uri="{FF2B5EF4-FFF2-40B4-BE49-F238E27FC236}">
                <a16:creationId xmlns:a16="http://schemas.microsoft.com/office/drawing/2014/main" id="{4C8098A5-08BB-4B3A-877B-E71797270BB3}"/>
              </a:ext>
            </a:extLst>
          </p:cNvPr>
          <p:cNvPicPr>
            <a:picLocks noChangeAspect="1"/>
          </p:cNvPicPr>
          <p:nvPr/>
        </p:nvPicPr>
        <p:blipFill>
          <a:blip r:embed="rId2"/>
          <a:stretch>
            <a:fillRect/>
          </a:stretch>
        </p:blipFill>
        <p:spPr>
          <a:xfrm>
            <a:off x="5026414" y="1198485"/>
            <a:ext cx="3834304" cy="1921898"/>
          </a:xfrm>
          <a:prstGeom prst="rect">
            <a:avLst/>
          </a:prstGeom>
        </p:spPr>
      </p:pic>
      <p:pic>
        <p:nvPicPr>
          <p:cNvPr id="8" name="Picture 7">
            <a:extLst>
              <a:ext uri="{FF2B5EF4-FFF2-40B4-BE49-F238E27FC236}">
                <a16:creationId xmlns:a16="http://schemas.microsoft.com/office/drawing/2014/main" id="{D3A2DF88-8300-4DDA-87BC-729C661CF331}"/>
              </a:ext>
            </a:extLst>
          </p:cNvPr>
          <p:cNvPicPr>
            <a:picLocks noChangeAspect="1"/>
          </p:cNvPicPr>
          <p:nvPr/>
        </p:nvPicPr>
        <p:blipFill>
          <a:blip r:embed="rId3"/>
          <a:stretch>
            <a:fillRect/>
          </a:stretch>
        </p:blipFill>
        <p:spPr>
          <a:xfrm>
            <a:off x="6167055" y="3040481"/>
            <a:ext cx="3827895" cy="2125551"/>
          </a:xfrm>
          <a:prstGeom prst="rect">
            <a:avLst/>
          </a:prstGeom>
        </p:spPr>
      </p:pic>
      <p:pic>
        <p:nvPicPr>
          <p:cNvPr id="10" name="Picture 9">
            <a:extLst>
              <a:ext uri="{FF2B5EF4-FFF2-40B4-BE49-F238E27FC236}">
                <a16:creationId xmlns:a16="http://schemas.microsoft.com/office/drawing/2014/main" id="{B96FA3CA-2610-4216-8466-FBEA82C4BDBC}"/>
              </a:ext>
            </a:extLst>
          </p:cNvPr>
          <p:cNvPicPr>
            <a:picLocks noChangeAspect="1"/>
          </p:cNvPicPr>
          <p:nvPr/>
        </p:nvPicPr>
        <p:blipFill>
          <a:blip r:embed="rId4"/>
          <a:stretch>
            <a:fillRect/>
          </a:stretch>
        </p:blipFill>
        <p:spPr>
          <a:xfrm>
            <a:off x="7497766" y="5038064"/>
            <a:ext cx="3992039" cy="1801717"/>
          </a:xfrm>
          <a:prstGeom prst="rect">
            <a:avLst/>
          </a:prstGeom>
        </p:spPr>
      </p:pic>
    </p:spTree>
    <p:extLst>
      <p:ext uri="{BB962C8B-B14F-4D97-AF65-F5344CB8AC3E}">
        <p14:creationId xmlns:p14="http://schemas.microsoft.com/office/powerpoint/2010/main" val="273794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968872" y="271413"/>
            <a:ext cx="6638384" cy="724247"/>
          </a:xfrm>
        </p:spPr>
        <p:txBody>
          <a:bodyPr/>
          <a:lstStyle/>
          <a:p>
            <a:r>
              <a:rPr lang="en-US" sz="4000" b="1">
                <a:latin typeface="Times New Roman" panose="02020603050405020304" pitchFamily="18" charset="0"/>
                <a:cs typeface="Times New Roman" panose="02020603050405020304" pitchFamily="18" charset="0"/>
              </a:rPr>
              <a:t>ỨNG DỤNG FIFO</a:t>
            </a:r>
            <a:endParaRPr lang="en-US" sz="4000" b="1" dirty="0">
              <a:latin typeface="Times New Roman" panose="02020603050405020304" pitchFamily="18" charset="0"/>
              <a:cs typeface="Times New Roman" panose="02020603050405020304" pitchFamily="18" charset="0"/>
            </a:endParaRPr>
          </a:p>
        </p:txBody>
      </p:sp>
      <p:sp>
        <p:nvSpPr>
          <p:cNvPr id="5" name="Freeform: Shape 4">
            <a:extLst>
              <a:ext uri="{FF2B5EF4-FFF2-40B4-BE49-F238E27FC236}">
                <a16:creationId xmlns:a16="http://schemas.microsoft.com/office/drawing/2014/main" id="{A08017EF-1C33-45E0-845C-3637289462A0}"/>
              </a:ext>
            </a:extLst>
          </p:cNvPr>
          <p:cNvSpPr/>
          <p:nvPr/>
        </p:nvSpPr>
        <p:spPr>
          <a:xfrm>
            <a:off x="3487932" y="1467852"/>
            <a:ext cx="4104" cy="3922295"/>
          </a:xfrm>
          <a:custGeom>
            <a:avLst/>
            <a:gdLst>
              <a:gd name="connsiteX0" fmla="*/ 4105 w 4104"/>
              <a:gd name="connsiteY0" fmla="*/ 0 h 3922295"/>
              <a:gd name="connsiteX1" fmla="*/ 4105 w 4104"/>
              <a:gd name="connsiteY1" fmla="*/ 3922295 h 3922295"/>
              <a:gd name="connsiteX2" fmla="*/ 175 w 4104"/>
              <a:gd name="connsiteY2" fmla="*/ 3920330 h 3922295"/>
              <a:gd name="connsiteX3" fmla="*/ 175 w 4104"/>
              <a:gd name="connsiteY3" fmla="*/ 3904609 h 3922295"/>
              <a:gd name="connsiteX4" fmla="*/ 175 w 4104"/>
              <a:gd name="connsiteY4" fmla="*/ 17686 h 3922295"/>
              <a:gd name="connsiteX5" fmla="*/ 4105 w 4104"/>
              <a:gd name="connsiteY5" fmla="*/ 0 h 392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 h="3922295">
                <a:moveTo>
                  <a:pt x="4105" y="0"/>
                </a:moveTo>
                <a:cubicBezTo>
                  <a:pt x="4105" y="1307563"/>
                  <a:pt x="4105" y="2614732"/>
                  <a:pt x="4105" y="3922295"/>
                </a:cubicBezTo>
                <a:cubicBezTo>
                  <a:pt x="2926" y="3921509"/>
                  <a:pt x="568" y="3921116"/>
                  <a:pt x="175" y="3920330"/>
                </a:cubicBezTo>
                <a:cubicBezTo>
                  <a:pt x="-218" y="3915221"/>
                  <a:pt x="175" y="3909719"/>
                  <a:pt x="175" y="3904609"/>
                </a:cubicBezTo>
                <a:cubicBezTo>
                  <a:pt x="175" y="2608837"/>
                  <a:pt x="175" y="1313458"/>
                  <a:pt x="175" y="17686"/>
                </a:cubicBezTo>
                <a:cubicBezTo>
                  <a:pt x="568" y="11790"/>
                  <a:pt x="2926" y="5895"/>
                  <a:pt x="4105" y="0"/>
                </a:cubicBezTo>
                <a:close/>
              </a:path>
            </a:pathLst>
          </a:custGeom>
          <a:solidFill>
            <a:srgbClr val="FFFFFF"/>
          </a:solidFill>
          <a:ln w="3926" cap="flat">
            <a:noFill/>
            <a:prstDash val="solid"/>
            <a:miter/>
          </a:ln>
        </p:spPr>
        <p:txBody>
          <a:bodyPr rtlCol="0" anchor="ctr"/>
          <a:lstStyle/>
          <a:p>
            <a:endParaRPr lang="en-US"/>
          </a:p>
        </p:txBody>
      </p:sp>
      <p:sp>
        <p:nvSpPr>
          <p:cNvPr id="3" name="AutoShape 2" descr="Design Transition from Sync to Async: Design and Verification Challenges">
            <a:extLst>
              <a:ext uri="{FF2B5EF4-FFF2-40B4-BE49-F238E27FC236}">
                <a16:creationId xmlns:a16="http://schemas.microsoft.com/office/drawing/2014/main" id="{2C5E678A-6679-4BF1-8F91-D0DED03FAB4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esign Transition from Sync to Async: Design and Verification Challenges">
            <a:extLst>
              <a:ext uri="{FF2B5EF4-FFF2-40B4-BE49-F238E27FC236}">
                <a16:creationId xmlns:a16="http://schemas.microsoft.com/office/drawing/2014/main" id="{01022AB5-CC93-444C-8ABB-DC521FC6DB2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2DECDE44-4E54-486E-BDDE-AA15E38B0A82}"/>
              </a:ext>
            </a:extLst>
          </p:cNvPr>
          <p:cNvSpPr/>
          <p:nvPr/>
        </p:nvSpPr>
        <p:spPr>
          <a:xfrm>
            <a:off x="11816179" y="6573708"/>
            <a:ext cx="284085" cy="19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7" name="TextBox 6">
            <a:extLst>
              <a:ext uri="{FF2B5EF4-FFF2-40B4-BE49-F238E27FC236}">
                <a16:creationId xmlns:a16="http://schemas.microsoft.com/office/drawing/2014/main" id="{A0BA9A99-9FBA-4671-A44A-8C1D68F0ED78}"/>
              </a:ext>
            </a:extLst>
          </p:cNvPr>
          <p:cNvSpPr txBox="1"/>
          <p:nvPr/>
        </p:nvSpPr>
        <p:spPr>
          <a:xfrm>
            <a:off x="538579" y="1971982"/>
            <a:ext cx="4252937" cy="4062651"/>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Lưu </a:t>
            </a:r>
            <a:r>
              <a:rPr lang="en-US" sz="2000" dirty="0" err="1">
                <a:latin typeface="Times New Roman" panose="02020603050405020304" pitchFamily="18" charset="0"/>
                <a:cs typeface="Times New Roman" panose="02020603050405020304" pitchFamily="18" charset="0"/>
              </a:rPr>
              <a:t>trữ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video.</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Nhận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a:t>
            </a:r>
          </a:p>
          <a:p>
            <a:pPr marL="342900" indent="-342900">
              <a:buFont typeface="Times New Roman" panose="02020603050405020304" pitchFamily="18" charset="0"/>
              <a:buChar char="-"/>
            </a:pPr>
            <a:r>
              <a:rPr lang="en-US" sz="2000">
                <a:latin typeface="Times New Roman" panose="02020603050405020304" pitchFamily="18" charset="0"/>
                <a:cs typeface="Times New Roman" panose="02020603050405020304" pitchFamily="18" charset="0"/>
              </a:rPr>
              <a:t>Đệm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/ra </a:t>
            </a:r>
            <a:r>
              <a:rPr lang="en-US" sz="2000">
                <a:latin typeface="Times New Roman" panose="02020603050405020304" pitchFamily="18" charset="0"/>
                <a:cs typeface="Times New Roman" panose="02020603050405020304" pitchFamily="18" charset="0"/>
              </a:rPr>
              <a:t>UART.</a:t>
            </a:r>
          </a:p>
          <a:p>
            <a:pPr marL="342900" indent="-342900">
              <a:buFont typeface="Times New Roman" panose="02020603050405020304" pitchFamily="18" charset="0"/>
              <a:buChar char="-"/>
            </a:pPr>
            <a:r>
              <a:rPr lang="en-US" sz="2000">
                <a:latin typeface="Times New Roman" panose="02020603050405020304" pitchFamily="18" charset="0"/>
                <a:cs typeface="Times New Roman" panose="02020603050405020304" pitchFamily="18" charset="0"/>
              </a:rPr>
              <a:t>Đệm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ngoại</a:t>
            </a:r>
            <a:r>
              <a:rPr lang="en-US" sz="2000" dirty="0">
                <a:latin typeface="Times New Roman" panose="02020603050405020304" pitchFamily="18" charset="0"/>
                <a:cs typeface="Times New Roman" panose="02020603050405020304" pitchFamily="18" charset="0"/>
              </a:rPr>
              <a:t> vi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tính</a:t>
            </a:r>
            <a:r>
              <a:rPr lang="en-US" sz="2000">
                <a:latin typeface="Times New Roman" panose="02020603050405020304" pitchFamily="18" charset="0"/>
                <a:cs typeface="Times New Roman" panose="02020603050405020304" pitchFamily="18" charset="0"/>
              </a:rPr>
              <a:t>.</a:t>
            </a:r>
          </a:p>
          <a:p>
            <a:pPr marL="342900" indent="-342900">
              <a:buFont typeface="Times New Roman" panose="02020603050405020304" pitchFamily="18"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Sắp </a:t>
            </a:r>
            <a:r>
              <a:rPr lang="en-US" sz="2000" dirty="0" err="1">
                <a:latin typeface="Times New Roman" panose="02020603050405020304" pitchFamily="18" charset="0"/>
                <a:cs typeface="Times New Roman" panose="02020603050405020304" pitchFamily="18" charset="0"/>
              </a:rPr>
              <a:t>xếp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kịp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phép</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toán</a:t>
            </a:r>
            <a:r>
              <a:rPr lang="en-US" sz="200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Đệm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diện</a:t>
            </a:r>
            <a:r>
              <a:rPr lang="en-US" sz="2000">
                <a:latin typeface="Times New Roman" panose="02020603050405020304" pitchFamily="18" charset="0"/>
                <a:cs typeface="Times New Roman" panose="02020603050405020304" pitchFamily="18" charset="0"/>
              </a:rPr>
              <a:t> SDRAM.</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C3AF551D-08A5-446A-AB3A-5D8E60179220}"/>
              </a:ext>
            </a:extLst>
          </p:cNvPr>
          <p:cNvSpPr txBox="1"/>
          <p:nvPr/>
        </p:nvSpPr>
        <p:spPr>
          <a:xfrm>
            <a:off x="7378440" y="5126286"/>
            <a:ext cx="2126480" cy="369332"/>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Bộ đệm trong UART</a:t>
            </a:r>
          </a:p>
        </p:txBody>
      </p:sp>
      <p:pic>
        <p:nvPicPr>
          <p:cNvPr id="11" name="Picture 10">
            <a:extLst>
              <a:ext uri="{FF2B5EF4-FFF2-40B4-BE49-F238E27FC236}">
                <a16:creationId xmlns:a16="http://schemas.microsoft.com/office/drawing/2014/main" id="{7843842F-09C1-41FF-8612-8882EBCDB399}"/>
              </a:ext>
            </a:extLst>
          </p:cNvPr>
          <p:cNvPicPr>
            <a:picLocks noChangeAspect="1"/>
          </p:cNvPicPr>
          <p:nvPr/>
        </p:nvPicPr>
        <p:blipFill>
          <a:blip r:embed="rId2"/>
          <a:stretch>
            <a:fillRect/>
          </a:stretch>
        </p:blipFill>
        <p:spPr>
          <a:xfrm>
            <a:off x="4783097" y="2439400"/>
            <a:ext cx="7317167" cy="2588800"/>
          </a:xfrm>
          <a:prstGeom prst="rect">
            <a:avLst/>
          </a:prstGeom>
        </p:spPr>
      </p:pic>
    </p:spTree>
    <p:extLst>
      <p:ext uri="{BB962C8B-B14F-4D97-AF65-F5344CB8AC3E}">
        <p14:creationId xmlns:p14="http://schemas.microsoft.com/office/powerpoint/2010/main" val="342313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90DC00-786E-4807-88A9-666BD7EE528E}"/>
              </a:ext>
            </a:extLst>
          </p:cNvPr>
          <p:cNvSpPr>
            <a:spLocks noGrp="1"/>
          </p:cNvSpPr>
          <p:nvPr>
            <p:ph type="body" sz="quarter" idx="10"/>
          </p:nvPr>
        </p:nvSpPr>
        <p:spPr/>
        <p:txBody>
          <a:bodyPr/>
          <a:lstStyle/>
          <a:p>
            <a:r>
              <a:rPr lang="en-US" sz="4000" b="1">
                <a:latin typeface="Times New Roman" panose="02020603050405020304" pitchFamily="18" charset="0"/>
                <a:cs typeface="Times New Roman" panose="02020603050405020304" pitchFamily="18" charset="0"/>
              </a:rPr>
              <a:t>TỔNG QUAN VỀ FIFO</a:t>
            </a:r>
          </a:p>
        </p:txBody>
      </p:sp>
      <p:sp>
        <p:nvSpPr>
          <p:cNvPr id="3" name="TextBox 2">
            <a:extLst>
              <a:ext uri="{FF2B5EF4-FFF2-40B4-BE49-F238E27FC236}">
                <a16:creationId xmlns:a16="http://schemas.microsoft.com/office/drawing/2014/main" id="{90B13260-BFF6-46E1-82DA-7608DD6D5C34}"/>
              </a:ext>
            </a:extLst>
          </p:cNvPr>
          <p:cNvSpPr txBox="1"/>
          <p:nvPr/>
        </p:nvSpPr>
        <p:spPr>
          <a:xfrm>
            <a:off x="690881" y="1778000"/>
            <a:ext cx="5852159" cy="4093428"/>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BRAM là viết tắt của </a:t>
            </a:r>
            <a:r>
              <a:rPr lang="en-US" sz="2000">
                <a:solidFill>
                  <a:srgbClr val="000000"/>
                </a:solidFill>
                <a:latin typeface="Times New Roman" panose="02020603050405020304" pitchFamily="18" charset="0"/>
                <a:cs typeface="Times New Roman" panose="02020603050405020304" pitchFamily="18" charset="0"/>
              </a:rPr>
              <a:t>Block Random Access Memory.</a:t>
            </a:r>
          </a:p>
          <a:p>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Là một module bộ nhớ đặc biệt được nhúng trong thiết bị FPGA và được tách riêng từ các cell logic thông thường.</a:t>
            </a:r>
          </a:p>
          <a:p>
            <a:pPr marL="342900" indent="-342900">
              <a:buFontTx/>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BRAM được coi như là một SRAM nhanh, được bao bọc bởi một đồng bộ, giao diện có thể cấu hình.</a:t>
            </a:r>
          </a:p>
          <a:p>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BRAM rất linh hoạt, có thể được cấu hình để thực hiện truy cập cổng đơn và cổng kép.</a:t>
            </a:r>
          </a:p>
          <a:p>
            <a:endParaRPr lang="en-US"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13E6DD6-C18B-461E-B824-8BD07DA2C771}"/>
              </a:ext>
            </a:extLst>
          </p:cNvPr>
          <p:cNvPicPr>
            <a:picLocks noChangeAspect="1"/>
          </p:cNvPicPr>
          <p:nvPr/>
        </p:nvPicPr>
        <p:blipFill rotWithShape="1">
          <a:blip r:embed="rId2">
            <a:extLst>
              <a:ext uri="{28A0092B-C50C-407E-A947-70E740481C1C}">
                <a14:useLocalDpi xmlns:a14="http://schemas.microsoft.com/office/drawing/2010/main" val="0"/>
              </a:ext>
            </a:extLst>
          </a:blip>
          <a:srcRect l="7334" t="9584" r="5167" b="2639"/>
          <a:stretch/>
        </p:blipFill>
        <p:spPr>
          <a:xfrm>
            <a:off x="6858000" y="2065546"/>
            <a:ext cx="5334000" cy="3210560"/>
          </a:xfrm>
          <a:prstGeom prst="rect">
            <a:avLst/>
          </a:prstGeom>
        </p:spPr>
      </p:pic>
      <p:sp>
        <p:nvSpPr>
          <p:cNvPr id="6" name="Rectangle 5">
            <a:extLst>
              <a:ext uri="{FF2B5EF4-FFF2-40B4-BE49-F238E27FC236}">
                <a16:creationId xmlns:a16="http://schemas.microsoft.com/office/drawing/2014/main" id="{5D9AC9A6-3478-45C4-AD24-B3EB4D463D5C}"/>
              </a:ext>
            </a:extLst>
          </p:cNvPr>
          <p:cNvSpPr/>
          <p:nvPr/>
        </p:nvSpPr>
        <p:spPr>
          <a:xfrm>
            <a:off x="11816179" y="6573708"/>
            <a:ext cx="284085" cy="19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p>
        </p:txBody>
      </p:sp>
    </p:spTree>
    <p:extLst>
      <p:ext uri="{BB962C8B-B14F-4D97-AF65-F5344CB8AC3E}">
        <p14:creationId xmlns:p14="http://schemas.microsoft.com/office/powerpoint/2010/main" val="794471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FC5B6F-E81D-451F-84EF-4DAFA9B75EEA}"/>
              </a:ext>
            </a:extLst>
          </p:cNvPr>
          <p:cNvSpPr>
            <a:spLocks noGrp="1"/>
          </p:cNvSpPr>
          <p:nvPr>
            <p:ph type="body" sz="quarter" idx="10"/>
          </p:nvPr>
        </p:nvSpPr>
        <p:spPr>
          <a:xfrm>
            <a:off x="2865120" y="271413"/>
            <a:ext cx="7162800" cy="724247"/>
          </a:xfrm>
        </p:spPr>
        <p:txBody>
          <a:bodyPr/>
          <a:lstStyle/>
          <a:p>
            <a:r>
              <a:rPr lang="en-US" sz="4000" b="1">
                <a:latin typeface="Times New Roman" panose="02020603050405020304" pitchFamily="18" charset="0"/>
                <a:cs typeface="Times New Roman" panose="02020603050405020304" pitchFamily="18" charset="0"/>
              </a:rPr>
              <a:t>PHÂN LOẠI BRAM</a:t>
            </a:r>
          </a:p>
        </p:txBody>
      </p:sp>
      <p:sp>
        <p:nvSpPr>
          <p:cNvPr id="3" name="TextBox 2">
            <a:extLst>
              <a:ext uri="{FF2B5EF4-FFF2-40B4-BE49-F238E27FC236}">
                <a16:creationId xmlns:a16="http://schemas.microsoft.com/office/drawing/2014/main" id="{BD8FBF28-DA76-4476-A62D-83F2D43E1121}"/>
              </a:ext>
            </a:extLst>
          </p:cNvPr>
          <p:cNvSpPr txBox="1"/>
          <p:nvPr/>
        </p:nvSpPr>
        <p:spPr>
          <a:xfrm>
            <a:off x="283837" y="1359876"/>
            <a:ext cx="5607677" cy="4093428"/>
          </a:xfrm>
          <a:prstGeom prst="rect">
            <a:avLst/>
          </a:prstGeom>
          <a:noFill/>
        </p:spPr>
        <p:txBody>
          <a:bodyPr wrap="square" rtlCol="0">
            <a:spAutoFit/>
          </a:bodyPr>
          <a:lstStyle/>
          <a:p>
            <a:pPr marL="342900" indent="-342900">
              <a:buFont typeface="Wingdings" panose="05000000000000000000" pitchFamily="2" charset="2"/>
              <a:buChar char="v"/>
            </a:pPr>
            <a:r>
              <a:rPr lang="en-US" sz="2000">
                <a:solidFill>
                  <a:srgbClr val="100202"/>
                </a:solidFill>
                <a:latin typeface="Times New Roman" panose="02020603050405020304" pitchFamily="18" charset="0"/>
                <a:cs typeface="Times New Roman" panose="02020603050405020304" pitchFamily="18" charset="0"/>
              </a:rPr>
              <a:t>Hiện nay có 2 kiểu BRAM:</a:t>
            </a:r>
          </a:p>
          <a:p>
            <a:endParaRPr lang="en-US" sz="2000">
              <a:solidFill>
                <a:srgbClr val="10020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a:solidFill>
                  <a:srgbClr val="100202"/>
                </a:solidFill>
                <a:latin typeface="Times New Roman" panose="02020603050405020304" pitchFamily="18" charset="0"/>
                <a:cs typeface="Times New Roman" panose="02020603050405020304" pitchFamily="18" charset="0"/>
              </a:rPr>
              <a:t>Single</a:t>
            </a:r>
            <a:r>
              <a:rPr lang="en-US" sz="2000">
                <a:solidFill>
                  <a:srgbClr val="100202"/>
                </a:solidFill>
                <a:latin typeface="Times New Roman" panose="02020603050405020304" pitchFamily="18" charset="0"/>
                <a:cs typeface="Times New Roman" panose="02020603050405020304" pitchFamily="18" charset="0"/>
              </a:rPr>
              <a:t>-P</a:t>
            </a:r>
            <a:r>
              <a:rPr lang="vi-VN" sz="2000">
                <a:solidFill>
                  <a:srgbClr val="100202"/>
                </a:solidFill>
                <a:latin typeface="Times New Roman" panose="02020603050405020304" pitchFamily="18" charset="0"/>
                <a:cs typeface="Times New Roman" panose="02020603050405020304" pitchFamily="18" charset="0"/>
              </a:rPr>
              <a:t>ort RAM là RAM chỉ có một kênh đọc và ghi, một đường vào địa chỉ</a:t>
            </a:r>
            <a:r>
              <a:rPr lang="en-GB" sz="2000">
                <a:solidFill>
                  <a:srgbClr val="100202"/>
                </a:solidFill>
                <a:latin typeface="Times New Roman" panose="02020603050405020304" pitchFamily="18" charset="0"/>
                <a:cs typeface="Times New Roman" panose="02020603050405020304" pitchFamily="18" charset="0"/>
              </a:rPr>
              <a:t>.</a:t>
            </a:r>
            <a:endParaRPr lang="en-US" sz="2000">
              <a:solidFill>
                <a:srgbClr val="100202"/>
              </a:solidFill>
              <a:latin typeface="Times New Roman" panose="02020603050405020304" pitchFamily="18" charset="0"/>
              <a:cs typeface="Times New Roman" panose="02020603050405020304" pitchFamily="18" charset="0"/>
            </a:endParaRPr>
          </a:p>
          <a:p>
            <a:r>
              <a:rPr lang="en-GB" sz="2000">
                <a:solidFill>
                  <a:srgbClr val="100202"/>
                </a:solidFill>
                <a:latin typeface="Times New Roman" panose="02020603050405020304" pitchFamily="18" charset="0"/>
                <a:cs typeface="Times New Roman" panose="02020603050405020304" pitchFamily="18" charset="0"/>
              </a:rPr>
              <a:t>     =&gt; Đối với Single-Port RAM các </a:t>
            </a:r>
            <a:r>
              <a:rPr lang="vi-VN" sz="2000">
                <a:solidFill>
                  <a:srgbClr val="100202"/>
                </a:solidFill>
                <a:latin typeface="Times New Roman" panose="02020603050405020304" pitchFamily="18" charset="0"/>
                <a:cs typeface="Times New Roman" panose="02020603050405020304" pitchFamily="18" charset="0"/>
              </a:rPr>
              <a:t>động tác đọc ghi trên kênh này chỉ có thể thực hiện lần lượt.</a:t>
            </a:r>
            <a:endParaRPr lang="en-US" sz="2000">
              <a:solidFill>
                <a:srgbClr val="100202"/>
              </a:solidFill>
              <a:latin typeface="Times New Roman" panose="02020603050405020304" pitchFamily="18" charset="0"/>
              <a:cs typeface="Times New Roman" panose="02020603050405020304" pitchFamily="18" charset="0"/>
            </a:endParaRPr>
          </a:p>
          <a:p>
            <a:endParaRPr lang="en-US" sz="2000">
              <a:solidFill>
                <a:srgbClr val="10020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a:solidFill>
                  <a:srgbClr val="100202"/>
                </a:solidFill>
                <a:latin typeface="Times New Roman" panose="02020603050405020304" pitchFamily="18" charset="0"/>
                <a:cs typeface="Times New Roman" panose="02020603050405020304" pitchFamily="18" charset="0"/>
              </a:rPr>
              <a:t>Dual-</a:t>
            </a:r>
            <a:r>
              <a:rPr lang="en-US" sz="2000">
                <a:solidFill>
                  <a:srgbClr val="100202"/>
                </a:solidFill>
                <a:latin typeface="Times New Roman" panose="02020603050405020304" pitchFamily="18" charset="0"/>
                <a:cs typeface="Times New Roman" panose="02020603050405020304" pitchFamily="18" charset="0"/>
              </a:rPr>
              <a:t>P</a:t>
            </a:r>
            <a:r>
              <a:rPr lang="vi-VN" sz="2000">
                <a:solidFill>
                  <a:srgbClr val="100202"/>
                </a:solidFill>
                <a:latin typeface="Times New Roman" panose="02020603050405020304" pitchFamily="18" charset="0"/>
                <a:cs typeface="Times New Roman" panose="02020603050405020304" pitchFamily="18" charset="0"/>
              </a:rPr>
              <a:t>ort RAM là RAM có hai kênh đọc ghi riêng biệt tương ứng hai kênh địa chỉ, các kênh đọc ghi này có thể dùng chung xung nhịp đồng bộ cũng có thể không d</a:t>
            </a:r>
            <a:r>
              <a:rPr lang="en-GB" sz="2000">
                <a:solidFill>
                  <a:srgbClr val="100202"/>
                </a:solidFill>
                <a:latin typeface="Times New Roman" panose="02020603050405020304" pitchFamily="18" charset="0"/>
                <a:cs typeface="Times New Roman" panose="02020603050405020304" pitchFamily="18" charset="0"/>
              </a:rPr>
              <a:t>ù</a:t>
            </a:r>
            <a:r>
              <a:rPr lang="vi-VN" sz="2000">
                <a:solidFill>
                  <a:srgbClr val="100202"/>
                </a:solidFill>
                <a:latin typeface="Times New Roman" panose="02020603050405020304" pitchFamily="18" charset="0"/>
                <a:cs typeface="Times New Roman" panose="02020603050405020304" pitchFamily="18" charset="0"/>
              </a:rPr>
              <a:t>ng chung.</a:t>
            </a:r>
            <a:endParaRPr lang="en-GB" sz="2000">
              <a:solidFill>
                <a:srgbClr val="100202"/>
              </a:solidFill>
              <a:latin typeface="Times New Roman" panose="02020603050405020304" pitchFamily="18" charset="0"/>
              <a:cs typeface="Times New Roman" panose="02020603050405020304" pitchFamily="18" charset="0"/>
            </a:endParaRPr>
          </a:p>
          <a:p>
            <a:r>
              <a:rPr lang="en-US" sz="2000">
                <a:solidFill>
                  <a:srgbClr val="100202"/>
                </a:solidFill>
                <a:latin typeface="Times New Roman" panose="02020603050405020304" pitchFamily="18" charset="0"/>
                <a:cs typeface="Times New Roman" panose="02020603050405020304" pitchFamily="18" charset="0"/>
              </a:rPr>
              <a:t>     =&gt; </a:t>
            </a:r>
            <a:r>
              <a:rPr lang="vi-VN" sz="2000">
                <a:solidFill>
                  <a:srgbClr val="100202"/>
                </a:solidFill>
                <a:latin typeface="Times New Roman" panose="02020603050405020304" pitchFamily="18" charset="0"/>
                <a:cs typeface="Times New Roman" panose="02020603050405020304" pitchFamily="18" charset="0"/>
              </a:rPr>
              <a:t>Đối với Dual-</a:t>
            </a:r>
            <a:r>
              <a:rPr lang="en-US" sz="2000">
                <a:solidFill>
                  <a:srgbClr val="100202"/>
                </a:solidFill>
                <a:latin typeface="Times New Roman" panose="02020603050405020304" pitchFamily="18" charset="0"/>
                <a:cs typeface="Times New Roman" panose="02020603050405020304" pitchFamily="18" charset="0"/>
              </a:rPr>
              <a:t>P</a:t>
            </a:r>
            <a:r>
              <a:rPr lang="vi-VN" sz="2000">
                <a:solidFill>
                  <a:srgbClr val="100202"/>
                </a:solidFill>
                <a:latin typeface="Times New Roman" panose="02020603050405020304" pitchFamily="18" charset="0"/>
                <a:cs typeface="Times New Roman" panose="02020603050405020304" pitchFamily="18" charset="0"/>
              </a:rPr>
              <a:t>ort RAM có thể đọc và ghi đồng thời trên hai kênh.</a:t>
            </a:r>
            <a:endParaRPr lang="en-US" sz="200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46C2285-420A-408E-B77F-456BA3B92D09}"/>
              </a:ext>
            </a:extLst>
          </p:cNvPr>
          <p:cNvPicPr>
            <a:picLocks noChangeAspect="1"/>
          </p:cNvPicPr>
          <p:nvPr/>
        </p:nvPicPr>
        <p:blipFill rotWithShape="1">
          <a:blip r:embed="rId2">
            <a:extLst>
              <a:ext uri="{28A0092B-C50C-407E-A947-70E740481C1C}">
                <a14:useLocalDpi xmlns:a14="http://schemas.microsoft.com/office/drawing/2010/main" val="0"/>
              </a:ext>
            </a:extLst>
          </a:blip>
          <a:srcRect l="5399" r="13588" b="4392"/>
          <a:stretch/>
        </p:blipFill>
        <p:spPr>
          <a:xfrm>
            <a:off x="7989487" y="1819757"/>
            <a:ext cx="3588153" cy="3633547"/>
          </a:xfrm>
          <a:prstGeom prst="rect">
            <a:avLst/>
          </a:prstGeom>
        </p:spPr>
      </p:pic>
      <p:pic>
        <p:nvPicPr>
          <p:cNvPr id="11" name="Picture 10">
            <a:extLst>
              <a:ext uri="{FF2B5EF4-FFF2-40B4-BE49-F238E27FC236}">
                <a16:creationId xmlns:a16="http://schemas.microsoft.com/office/drawing/2014/main" id="{67FF1FBE-9F87-4448-A7BA-FCC54E6A4B23}"/>
              </a:ext>
            </a:extLst>
          </p:cNvPr>
          <p:cNvPicPr>
            <a:picLocks noChangeAspect="1"/>
          </p:cNvPicPr>
          <p:nvPr/>
        </p:nvPicPr>
        <p:blipFill rotWithShape="1">
          <a:blip r:embed="rId3">
            <a:extLst>
              <a:ext uri="{28A0092B-C50C-407E-A947-70E740481C1C}">
                <a14:useLocalDpi xmlns:a14="http://schemas.microsoft.com/office/drawing/2010/main" val="0"/>
              </a:ext>
            </a:extLst>
          </a:blip>
          <a:srcRect l="11467" t="9023" r="10581" b="4938"/>
          <a:stretch/>
        </p:blipFill>
        <p:spPr>
          <a:xfrm>
            <a:off x="6096000" y="2681552"/>
            <a:ext cx="2465408" cy="2975287"/>
          </a:xfrm>
          <a:prstGeom prst="rect">
            <a:avLst/>
          </a:prstGeom>
        </p:spPr>
      </p:pic>
      <p:sp>
        <p:nvSpPr>
          <p:cNvPr id="12" name="TextBox 11">
            <a:extLst>
              <a:ext uri="{FF2B5EF4-FFF2-40B4-BE49-F238E27FC236}">
                <a16:creationId xmlns:a16="http://schemas.microsoft.com/office/drawing/2014/main" id="{BF666E5F-C2C7-4E6F-A7F5-43F4D146A28C}"/>
              </a:ext>
            </a:extLst>
          </p:cNvPr>
          <p:cNvSpPr txBox="1"/>
          <p:nvPr/>
        </p:nvSpPr>
        <p:spPr>
          <a:xfrm>
            <a:off x="10027920" y="5656839"/>
            <a:ext cx="1723549" cy="369332"/>
          </a:xfrm>
          <a:prstGeom prst="rect">
            <a:avLst/>
          </a:prstGeom>
          <a:noFill/>
        </p:spPr>
        <p:txBody>
          <a:bodyPr wrap="square" rtlCol="0">
            <a:spAutoFit/>
          </a:bodyPr>
          <a:lstStyle/>
          <a:p>
            <a:r>
              <a:rPr lang="en-US" i="1">
                <a:latin typeface="Times New Roman" panose="02020603050405020304" pitchFamily="18" charset="0"/>
                <a:cs typeface="Times New Roman" panose="02020603050405020304" pitchFamily="18" charset="0"/>
              </a:rPr>
              <a:t>Dual Port RAM</a:t>
            </a:r>
          </a:p>
        </p:txBody>
      </p:sp>
      <p:sp>
        <p:nvSpPr>
          <p:cNvPr id="13" name="TextBox 12">
            <a:extLst>
              <a:ext uri="{FF2B5EF4-FFF2-40B4-BE49-F238E27FC236}">
                <a16:creationId xmlns:a16="http://schemas.microsoft.com/office/drawing/2014/main" id="{70E9FE5E-6ABD-4B63-BF46-DC7A5D4A8C4F}"/>
              </a:ext>
            </a:extLst>
          </p:cNvPr>
          <p:cNvSpPr txBox="1"/>
          <p:nvPr/>
        </p:nvSpPr>
        <p:spPr>
          <a:xfrm>
            <a:off x="6513232" y="5656839"/>
            <a:ext cx="1800493" cy="369332"/>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Single Port RAM</a:t>
            </a:r>
          </a:p>
        </p:txBody>
      </p:sp>
      <p:sp>
        <p:nvSpPr>
          <p:cNvPr id="15" name="Rectangle 14">
            <a:extLst>
              <a:ext uri="{FF2B5EF4-FFF2-40B4-BE49-F238E27FC236}">
                <a16:creationId xmlns:a16="http://schemas.microsoft.com/office/drawing/2014/main" id="{D49F825B-0F3A-40B1-8EEA-8968DE891AF9}"/>
              </a:ext>
            </a:extLst>
          </p:cNvPr>
          <p:cNvSpPr/>
          <p:nvPr/>
        </p:nvSpPr>
        <p:spPr>
          <a:xfrm>
            <a:off x="11816179" y="6573708"/>
            <a:ext cx="284085" cy="19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p>
        </p:txBody>
      </p:sp>
    </p:spTree>
    <p:extLst>
      <p:ext uri="{BB962C8B-B14F-4D97-AF65-F5344CB8AC3E}">
        <p14:creationId xmlns:p14="http://schemas.microsoft.com/office/powerpoint/2010/main" val="3143208318"/>
      </p:ext>
    </p:extLst>
  </p:cSld>
  <p:clrMapOvr>
    <a:masterClrMapping/>
  </p:clrMapOvr>
</p:sld>
</file>

<file path=ppt/theme/theme1.xml><?xml version="1.0" encoding="utf-8"?>
<a:theme xmlns:a="http://schemas.openxmlformats.org/drawingml/2006/main" name="Cover and End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6309</TotalTime>
  <Words>1569</Words>
  <Application>Microsoft Office PowerPoint</Application>
  <PresentationFormat>Widescreen</PresentationFormat>
  <Paragraphs>255</Paragraphs>
  <Slides>26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26</vt:i4>
      </vt:variant>
    </vt:vector>
  </HeadingPairs>
  <TitlesOfParts>
    <vt:vector size="35" baseType="lpstr">
      <vt:lpstr>Arial</vt:lpstr>
      <vt:lpstr>Bookman Old Style</vt:lpstr>
      <vt:lpstr>Calibri</vt:lpstr>
      <vt:lpstr>Calibri Light</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Danh Phan</cp:lastModifiedBy>
  <cp:revision>166</cp:revision>
  <dcterms:created xsi:type="dcterms:W3CDTF">2020-01-20T05:08:25Z</dcterms:created>
  <dcterms:modified xsi:type="dcterms:W3CDTF">2021-08-04T10:12:14Z</dcterms:modified>
</cp:coreProperties>
</file>