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303" r:id="rId2"/>
    <p:sldId id="257" r:id="rId3"/>
    <p:sldId id="415" r:id="rId4"/>
    <p:sldId id="386" r:id="rId5"/>
    <p:sldId id="387" r:id="rId6"/>
    <p:sldId id="388" r:id="rId7"/>
    <p:sldId id="355" r:id="rId8"/>
    <p:sldId id="356" r:id="rId9"/>
    <p:sldId id="293" r:id="rId10"/>
    <p:sldId id="294" r:id="rId11"/>
    <p:sldId id="334" r:id="rId12"/>
    <p:sldId id="295" r:id="rId13"/>
    <p:sldId id="297" r:id="rId14"/>
    <p:sldId id="298" r:id="rId15"/>
    <p:sldId id="304" r:id="rId16"/>
    <p:sldId id="305" r:id="rId17"/>
    <p:sldId id="299" r:id="rId18"/>
    <p:sldId id="300" r:id="rId19"/>
    <p:sldId id="278" r:id="rId20"/>
    <p:sldId id="285" r:id="rId21"/>
    <p:sldId id="288" r:id="rId22"/>
    <p:sldId id="289" r:id="rId23"/>
    <p:sldId id="328" r:id="rId24"/>
    <p:sldId id="329" r:id="rId25"/>
    <p:sldId id="330" r:id="rId26"/>
    <p:sldId id="331" r:id="rId27"/>
    <p:sldId id="332" r:id="rId28"/>
    <p:sldId id="333" r:id="rId29"/>
    <p:sldId id="275" r:id="rId30"/>
    <p:sldId id="276" r:id="rId31"/>
    <p:sldId id="417" r:id="rId32"/>
    <p:sldId id="385" r:id="rId33"/>
    <p:sldId id="271"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Cambria Math" panose="02040503050406030204" pitchFamily="18"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4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29" autoAdjust="0"/>
  </p:normalViewPr>
  <p:slideViewPr>
    <p:cSldViewPr snapToGrid="0">
      <p:cViewPr varScale="1">
        <p:scale>
          <a:sx n="90" d="100"/>
          <a:sy n="90" d="100"/>
        </p:scale>
        <p:origin x="370" y="53"/>
      </p:cViewPr>
      <p:guideLst>
        <p:guide orient="horz" pos="214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Chapter 4 sách Digital Computer Arithmetic Datapath Design Using Verilog HDL</a:t>
            </a:r>
          </a:p>
        </p:txBody>
      </p:sp>
    </p:spTree>
    <p:extLst>
      <p:ext uri="{BB962C8B-B14F-4D97-AF65-F5344CB8AC3E}">
        <p14:creationId xmlns:p14="http://schemas.microsoft.com/office/powerpoint/2010/main" val="2563268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a073618e60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a073618e60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778454a28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778454a2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Hình 2: module PP trang 63 sách Digital Computer Arithmetic Datapath Design Using Verilog HDL</a:t>
            </a:r>
          </a:p>
        </p:txBody>
      </p:sp>
    </p:spTree>
    <p:extLst>
      <p:ext uri="{BB962C8B-B14F-4D97-AF65-F5344CB8AC3E}">
        <p14:creationId xmlns:p14="http://schemas.microsoft.com/office/powerpoint/2010/main" val="3585861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fld id="{9A0DB2DC-4C9A-4742-B13C-FB6460FD3503}" type="slidenum">
              <a:rPr lang="en-US"/>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4"/>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lvl="0"/>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lvl="0"/>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lvl="0" indent="0" algn="r" rtl="0">
              <a:spcBef>
                <a:spcPts val="0"/>
              </a:spcBef>
              <a:spcAft>
                <a:spcPts val="0"/>
              </a:spcAft>
              <a:buNone/>
            </a:pPr>
            <a:fld id="{00000000-1234-1234-1234-123412341234}"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3.GIF"/></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pic>
        <p:nvPicPr>
          <p:cNvPr id="3" name="Picture 2" descr="Đại học Sư Phạm Kỹ Thuật TP.HCM - HCMU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405" y="2624664"/>
            <a:ext cx="2857500" cy="21731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4975" y="1302385"/>
            <a:ext cx="5710555" cy="1322070"/>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BÁO CÁO CUỐI KÌ</a:t>
            </a:r>
          </a:p>
          <a:p>
            <a:pPr algn="ctr"/>
            <a:r>
              <a:rPr lang="en-US" sz="4000" b="1" dirty="0">
                <a:solidFill>
                  <a:srgbClr val="FF0000"/>
                </a:solidFill>
                <a:latin typeface="Arial" panose="020B0604020202020204" pitchFamily="34" charset="0"/>
                <a:cs typeface="Arial" panose="020B0604020202020204" pitchFamily="34" charset="0"/>
              </a:rPr>
              <a:t>MULTIPLICATION</a:t>
            </a:r>
          </a:p>
        </p:txBody>
      </p:sp>
      <p:sp>
        <p:nvSpPr>
          <p:cNvPr id="8" name="TextBox 7"/>
          <p:cNvSpPr txBox="1"/>
          <p:nvPr/>
        </p:nvSpPr>
        <p:spPr>
          <a:xfrm>
            <a:off x="5647055" y="2755900"/>
            <a:ext cx="6003925" cy="3784600"/>
          </a:xfrm>
          <a:prstGeom prst="rect">
            <a:avLst/>
          </a:prstGeom>
          <a:noFill/>
        </p:spPr>
        <p:txBody>
          <a:bodyPr wrap="square" rtlCol="0">
            <a:spAutoFit/>
          </a:bodyPr>
          <a:lstStyle/>
          <a:p>
            <a:pPr marL="0" indent="0">
              <a:buFont typeface="Arial" panose="020B0604020202020204" pitchFamily="34" charset="0"/>
              <a:buNone/>
            </a:pPr>
            <a:r>
              <a:rPr lang="en-US" sz="2400" b="1" dirty="0" err="1">
                <a:latin typeface="Arial" panose="020B0604020202020204" pitchFamily="34" charset="0"/>
                <a:cs typeface="Arial" panose="020B0604020202020204" pitchFamily="34" charset="0"/>
              </a:rPr>
              <a:t>Thiết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kế</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hệ</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thống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và</a:t>
            </a:r>
            <a:r>
              <a:rPr lang="en-US" sz="2400" b="1" dirty="0">
                <a:latin typeface="Arial" panose="020B0604020202020204" pitchFamily="34" charset="0"/>
                <a:cs typeface="Arial" panose="020B0604020202020204" pitchFamily="34" charset="0"/>
              </a:rPr>
              <a:t> vi </a:t>
            </a:r>
            <a:r>
              <a:rPr lang="en-US" sz="2400" b="1" dirty="0" err="1">
                <a:latin typeface="Arial" panose="020B0604020202020204" pitchFamily="34" charset="0"/>
                <a:cs typeface="Arial" panose="020B0604020202020204" pitchFamily="34" charset="0"/>
              </a:rPr>
              <a:t>mạch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tích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hợp</a:t>
            </a:r>
          </a:p>
          <a:p>
            <a:pPr marL="0" indent="0">
              <a:buFont typeface="Arial" panose="020B0604020202020204" pitchFamily="34" charset="0"/>
              <a:buNone/>
            </a:pPr>
            <a:endParaRPr lang="en-US" sz="2400" b="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400" b="1" dirty="0">
                <a:latin typeface="Arial" panose="020B0604020202020204" pitchFamily="34" charset="0"/>
                <a:cs typeface="Arial" panose="020B0604020202020204" pitchFamily="34" charset="0"/>
              </a:rPr>
              <a:t>GVHD: TS </a:t>
            </a:r>
            <a:r>
              <a:rPr lang="en-US" sz="2400" b="1" dirty="0" err="1">
                <a:latin typeface="Arial" panose="020B0604020202020204" pitchFamily="34" charset="0"/>
                <a:cs typeface="Arial" panose="020B0604020202020204" pitchFamily="34" charset="0"/>
              </a:rPr>
              <a:t>Phạm</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Văn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Khoa</a:t>
            </a:r>
            <a:endParaRPr lang="en-US" sz="2400" b="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400" b="1" dirty="0">
                <a:latin typeface="Arial" panose="020B0604020202020204" pitchFamily="34" charset="0"/>
                <a:cs typeface="Arial" panose="020B0604020202020204" pitchFamily="34" charset="0"/>
              </a:rPr>
              <a:t>SVTH: </a:t>
            </a:r>
          </a:p>
          <a:p>
            <a:pPr algn="l"/>
            <a:r>
              <a:rPr lang="en-US" sz="2400" dirty="0" err="1">
                <a:latin typeface="Arial" panose="020B0604020202020204" pitchFamily="34" charset="0"/>
                <a:cs typeface="Arial" panose="020B0604020202020204" pitchFamily="34" charset="0"/>
              </a:rPr>
              <a:t>Trần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Quý</a:t>
            </a:r>
            <a:r>
              <a:rPr lang="en-US" sz="2400" dirty="0">
                <a:latin typeface="Arial" panose="020B0604020202020204" pitchFamily="34" charset="0"/>
                <a:cs typeface="Arial" panose="020B0604020202020204" pitchFamily="34" charset="0"/>
              </a:rPr>
              <a:t> 	19119213</a:t>
            </a:r>
          </a:p>
          <a:p>
            <a:pPr algn="l"/>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Xuân Lâm 	19119015</a:t>
            </a:r>
          </a:p>
          <a:p>
            <a:pPr algn="l"/>
            <a:r>
              <a:rPr lang="en-US" sz="2400" dirty="0" err="1">
                <a:latin typeface="Arial" panose="020B0604020202020204" pitchFamily="34" charset="0"/>
                <a:cs typeface="Arial" panose="020B0604020202020204" pitchFamily="34" charset="0"/>
              </a:rPr>
              <a:t>Vũ</a:t>
            </a:r>
            <a:r>
              <a:rPr lang="en-US" sz="2400" dirty="0">
                <a:latin typeface="Arial" panose="020B0604020202020204" pitchFamily="34" charset="0"/>
                <a:cs typeface="Arial" panose="020B0604020202020204" pitchFamily="34" charset="0"/>
              </a:rPr>
              <a:t> Minh </a:t>
            </a:r>
            <a:r>
              <a:rPr lang="en-US" sz="2400" dirty="0" err="1">
                <a:latin typeface="Arial" panose="020B0604020202020204" pitchFamily="34" charset="0"/>
                <a:cs typeface="Arial" panose="020B0604020202020204" pitchFamily="34" charset="0"/>
              </a:rPr>
              <a:t>Khánh</a:t>
            </a:r>
            <a:r>
              <a:rPr lang="en-US" sz="2400" dirty="0">
                <a:latin typeface="Arial" panose="020B0604020202020204" pitchFamily="34" charset="0"/>
                <a:cs typeface="Arial" panose="020B0604020202020204" pitchFamily="34" charset="0"/>
              </a:rPr>
              <a:t> 	18119159</a:t>
            </a:r>
          </a:p>
          <a:p>
            <a:pPr algn="l"/>
            <a:r>
              <a:rPr lang="en-US" sz="2400" dirty="0" err="1">
                <a:latin typeface="Arial" panose="020B0604020202020204" pitchFamily="34" charset="0"/>
                <a:cs typeface="Arial" panose="020B0604020202020204" pitchFamily="34" charset="0"/>
              </a:rPr>
              <a:t>Lê</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Chiến</a:t>
            </a:r>
            <a:r>
              <a:rPr lang="en-US" sz="2400" dirty="0">
                <a:latin typeface="Arial" panose="020B0604020202020204" pitchFamily="34" charset="0"/>
                <a:cs typeface="Arial" panose="020B0604020202020204" pitchFamily="34" charset="0"/>
              </a:rPr>
              <a:t> 	18119138</a:t>
            </a: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34365" y="1327150"/>
            <a:ext cx="4697095" cy="1568450"/>
          </a:xfrm>
          <a:prstGeom prst="rect">
            <a:avLst/>
          </a:prstGeom>
          <a:noFill/>
        </p:spPr>
        <p:txBody>
          <a:bodyPr wrap="square" rtlCol="0">
            <a:spAutoFit/>
          </a:bodyPr>
          <a:lstStyle/>
          <a:p>
            <a:r>
              <a:rPr lang="en-US" sz="2400"/>
              <a:t>An </a:t>
            </a:r>
            <a:r>
              <a:rPr lang="en-US" sz="2400" i="1"/>
              <a:t>N</a:t>
            </a:r>
            <a:r>
              <a:rPr lang="en-US" sz="2400"/>
              <a:t> bit by </a:t>
            </a:r>
            <a:r>
              <a:rPr lang="en-US" sz="2400" i="1"/>
              <a:t>M</a:t>
            </a:r>
            <a:r>
              <a:rPr lang="en-US" sz="2400"/>
              <a:t> bit CSAM has</a:t>
            </a:r>
          </a:p>
          <a:p>
            <a:r>
              <a:rPr lang="en-US" sz="2400" i="1"/>
              <a:t>N.M </a:t>
            </a:r>
            <a:r>
              <a:rPr lang="en-US" sz="2400"/>
              <a:t>AND gates</a:t>
            </a:r>
          </a:p>
          <a:p>
            <a:r>
              <a:rPr lang="en-US" sz="2400" i="1"/>
              <a:t>M</a:t>
            </a:r>
            <a:r>
              <a:rPr lang="en-US" sz="2400"/>
              <a:t> HAs</a:t>
            </a:r>
          </a:p>
          <a:p>
            <a:r>
              <a:rPr lang="en-US" sz="2400" i="1"/>
              <a:t>(N.M – N – M) </a:t>
            </a:r>
            <a:r>
              <a:rPr lang="en-US" sz="2400"/>
              <a:t>FAs</a:t>
            </a:r>
          </a:p>
        </p:txBody>
      </p:sp>
      <p:sp>
        <p:nvSpPr>
          <p:cNvPr id="10" name="Rectangle 9"/>
          <p:cNvSpPr/>
          <p:nvPr/>
        </p:nvSpPr>
        <p:spPr>
          <a:xfrm>
            <a:off x="1331581" y="3196590"/>
            <a:ext cx="2925619" cy="2751031"/>
          </a:xfrm>
          <a:prstGeom prst="rect">
            <a:avLst/>
          </a:prstGeom>
          <a:blipFill>
            <a:blip r:embed="rId2"/>
            <a:stretch>
              <a:fillRect l="-10385" t="-5404" r="-13470" b="-4641"/>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4392" y="6248708"/>
            <a:ext cx="5233180" cy="398780"/>
          </a:xfrm>
          <a:prstGeom prst="rect">
            <a:avLst/>
          </a:prstGeom>
          <a:noFill/>
        </p:spPr>
        <p:txBody>
          <a:bodyPr wrap="square" rtlCol="0">
            <a:spAutoFit/>
          </a:bodyPr>
          <a:lstStyle/>
          <a:p>
            <a:r>
              <a:rPr lang="en-US" sz="2000"/>
              <a:t>This is the block diagram of the MFA</a:t>
            </a:r>
          </a:p>
        </p:txBody>
      </p:sp>
      <p:sp>
        <p:nvSpPr>
          <p:cNvPr id="3"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4.3 </a:t>
            </a:r>
            <a:r>
              <a:rPr lang="en-GB">
                <a:solidFill>
                  <a:schemeClr val="accent1"/>
                </a:solidFill>
              </a:rPr>
              <a:t>Carry-Save Array Multipliers (CSAM)</a:t>
            </a:r>
          </a:p>
        </p:txBody>
      </p:sp>
      <p:sp>
        <p:nvSpPr>
          <p:cNvPr id="2" name="Content Placeholder 1"/>
          <p:cNvSpPr>
            <a:spLocks noGrp="1"/>
          </p:cNvSpPr>
          <p:nvPr>
            <p:ph sz="half" idx="1"/>
          </p:nvPr>
        </p:nvSpPr>
        <p:spPr>
          <a:xfrm>
            <a:off x="5867400" y="1327150"/>
            <a:ext cx="4838700" cy="4154805"/>
          </a:xfrm>
        </p:spPr>
        <p:txBody>
          <a:bodyPr/>
          <a:lstStyle/>
          <a:p>
            <a:pPr marL="0" indent="0">
              <a:buNone/>
            </a:pPr>
            <a:r>
              <a:rPr lang="en-US" sz="2400">
                <a:latin typeface="Arial" panose="020B0604020202020204" pitchFamily="34" charset="0"/>
                <a:cs typeface="Arial" panose="020B0604020202020204" pitchFamily="34" charset="0"/>
                <a:sym typeface="+mn-ea"/>
              </a:rPr>
              <a:t>  - However,</a:t>
            </a:r>
            <a:r>
              <a:rPr lang="en-US" sz="2400">
                <a:solidFill>
                  <a:srgbClr val="252525"/>
                </a:solidFill>
                <a:effectLst/>
                <a:latin typeface="Arial" panose="020B0604020202020204" pitchFamily="34" charset="0"/>
                <a:cs typeface="Arial" panose="020B0604020202020204" pitchFamily="34" charset="0"/>
                <a:sym typeface="+mn-ea"/>
              </a:rPr>
              <a:t> due to the delay encountered by each adder in the array </a:t>
            </a:r>
            <a:endParaRPr lang="en-US" sz="2400" b="0" i="0">
              <a:solidFill>
                <a:srgbClr val="252525"/>
              </a:solidFill>
              <a:effectLst/>
              <a:latin typeface="Arial" panose="020B0604020202020204" pitchFamily="34" charset="0"/>
              <a:cs typeface="Arial" panose="020B0604020202020204" pitchFamily="34" charset="0"/>
            </a:endParaRPr>
          </a:p>
          <a:p>
            <a:pPr marL="0" indent="0">
              <a:buNone/>
            </a:pPr>
            <a:r>
              <a:rPr lang="en-US" sz="2400">
                <a:solidFill>
                  <a:srgbClr val="252525"/>
                </a:solidFill>
                <a:effectLst/>
                <a:latin typeface="Arial" panose="020B0604020202020204" pitchFamily="34" charset="0"/>
                <a:cs typeface="Arial" panose="020B0604020202020204" pitchFamily="34" charset="0"/>
                <a:sym typeface="+mn-ea"/>
              </a:rPr>
              <a:t>  - To decrease the worst case delay, the </a:t>
            </a:r>
            <a:r>
              <a:rPr lang="en-US" sz="2400" i="1">
                <a:solidFill>
                  <a:srgbClr val="252525"/>
                </a:solidFill>
                <a:effectLst/>
                <a:latin typeface="Arial" panose="020B0604020202020204" pitchFamily="34" charset="0"/>
                <a:cs typeface="Arial" panose="020B0604020202020204" pitchFamily="34" charset="0"/>
                <a:sym typeface="+mn-ea"/>
              </a:rPr>
              <a:t>(n − 1)-</a:t>
            </a:r>
            <a:r>
              <a:rPr lang="en-US" sz="2400">
                <a:solidFill>
                  <a:srgbClr val="252525"/>
                </a:solidFill>
                <a:effectLst/>
                <a:latin typeface="Arial" panose="020B0604020202020204" pitchFamily="34" charset="0"/>
                <a:cs typeface="Arial" panose="020B0604020202020204" pitchFamily="34" charset="0"/>
                <a:sym typeface="+mn-ea"/>
              </a:rPr>
              <a:t>bit RCA on the bottom of the array can be replaced by a faster adder, but this increases the gate count and reduces the regularity of the design</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solidFill>
                  <a:schemeClr val="accent1"/>
                </a:solidFill>
              </a:rPr>
              <a:t>4.3 </a:t>
            </a:r>
            <a:r>
              <a:rPr lang="en-GB">
                <a:solidFill>
                  <a:schemeClr val="accent1"/>
                </a:solidFill>
              </a:rPr>
              <a:t>Carry-Save Array Multipliers (CSAM)</a:t>
            </a:r>
            <a:endParaRPr lang="en-US"/>
          </a:p>
        </p:txBody>
      </p:sp>
      <p:sp>
        <p:nvSpPr>
          <p:cNvPr id="4" name="Rectangle 3"/>
          <p:cNvSpPr/>
          <p:nvPr/>
        </p:nvSpPr>
        <p:spPr>
          <a:xfrm>
            <a:off x="633046" y="1137825"/>
            <a:ext cx="5585460" cy="4965065"/>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59256" y="6267390"/>
            <a:ext cx="5333039" cy="400110"/>
          </a:xfrm>
          <a:prstGeom prst="rect">
            <a:avLst/>
          </a:prstGeom>
          <a:noFill/>
        </p:spPr>
        <p:txBody>
          <a:bodyPr wrap="square" rtlCol="0">
            <a:spAutoFit/>
          </a:bodyPr>
          <a:lstStyle/>
          <a:p>
            <a:r>
              <a:rPr lang="en-US" sz="2000"/>
              <a:t>This is Verilog code for a 4-bit by 4-bit CSAM</a:t>
            </a:r>
          </a:p>
        </p:txBody>
      </p:sp>
      <p:sp>
        <p:nvSpPr>
          <p:cNvPr id="7" name="TextBox 6"/>
          <p:cNvSpPr txBox="1"/>
          <p:nvPr/>
        </p:nvSpPr>
        <p:spPr>
          <a:xfrm>
            <a:off x="7865110" y="6267450"/>
            <a:ext cx="2509520" cy="398780"/>
          </a:xfrm>
          <a:prstGeom prst="rect">
            <a:avLst/>
          </a:prstGeom>
          <a:noFill/>
        </p:spPr>
        <p:txBody>
          <a:bodyPr wrap="square" rtlCol="0">
            <a:spAutoFit/>
          </a:bodyPr>
          <a:lstStyle/>
          <a:p>
            <a:pPr algn="ctr"/>
            <a:r>
              <a:rPr lang="en-US" sz="2000"/>
              <a:t>Waveform</a:t>
            </a:r>
          </a:p>
        </p:txBody>
      </p:sp>
      <p:sp>
        <p:nvSpPr>
          <p:cNvPr id="8" name="Rectangle 7"/>
          <p:cNvSpPr/>
          <p:nvPr/>
        </p:nvSpPr>
        <p:spPr bwMode="auto">
          <a:xfrm>
            <a:off x="6419274" y="1137824"/>
            <a:ext cx="5708072" cy="4965065"/>
          </a:xfrm>
          <a:prstGeom prst="rect">
            <a:avLst/>
          </a:prstGeom>
          <a:blipFill>
            <a:blip r:embed="rId3"/>
            <a:stretch>
              <a:fillRect/>
            </a:stretch>
          </a:blip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4.4 </a:t>
            </a:r>
            <a:r>
              <a:rPr lang="en-US" sz="3600">
                <a:solidFill>
                  <a:schemeClr val="accent1"/>
                </a:solidFill>
                <a:latin typeface="Arial" panose="020B0604020202020204" pitchFamily="34" charset="0"/>
                <a:cs typeface="Arial" panose="020B0604020202020204" pitchFamily="34" charset="0"/>
              </a:rPr>
              <a:t>Tree Multipliers</a:t>
            </a:r>
            <a:endParaRPr lang="en-GB">
              <a:solidFill>
                <a:schemeClr val="accent1"/>
              </a:solidFill>
            </a:endParaRPr>
          </a:p>
        </p:txBody>
      </p:sp>
      <p:sp>
        <p:nvSpPr>
          <p:cNvPr id="2" name="TextBox 1"/>
          <p:cNvSpPr txBox="1"/>
          <p:nvPr/>
        </p:nvSpPr>
        <p:spPr>
          <a:xfrm>
            <a:off x="867930" y="1286193"/>
            <a:ext cx="6253018" cy="461665"/>
          </a:xfrm>
          <a:prstGeom prst="rect">
            <a:avLst/>
          </a:prstGeom>
          <a:noFill/>
        </p:spPr>
        <p:txBody>
          <a:bodyPr wrap="square" rtlCol="0">
            <a:spAutoFit/>
          </a:bodyPr>
          <a:lstStyle/>
          <a:p>
            <a:r>
              <a:rPr lang="en-US" sz="2400"/>
              <a:t>Advantage of this method :reduce the delay</a:t>
            </a:r>
          </a:p>
        </p:txBody>
      </p:sp>
      <p:sp>
        <p:nvSpPr>
          <p:cNvPr id="4" name="TextBox 3"/>
          <p:cNvSpPr txBox="1"/>
          <p:nvPr/>
        </p:nvSpPr>
        <p:spPr>
          <a:xfrm>
            <a:off x="868045" y="1853565"/>
            <a:ext cx="9093200" cy="1198880"/>
          </a:xfrm>
          <a:prstGeom prst="rect">
            <a:avLst/>
          </a:prstGeom>
          <a:noFill/>
        </p:spPr>
        <p:txBody>
          <a:bodyPr wrap="square" rtlCol="0">
            <a:spAutoFit/>
          </a:bodyPr>
          <a:lstStyle/>
          <a:p>
            <a:r>
              <a:rPr lang="en-US" sz="2400"/>
              <a:t>Tree multipliers use the idea of reduction to reduce the partial products down until they are reduced enough for use with a highspeed CPA.</a:t>
            </a:r>
          </a:p>
        </p:txBody>
      </p:sp>
      <p:sp>
        <p:nvSpPr>
          <p:cNvPr id="18" name="TextBox 17"/>
          <p:cNvSpPr txBox="1"/>
          <p:nvPr/>
        </p:nvSpPr>
        <p:spPr>
          <a:xfrm>
            <a:off x="867930" y="3198159"/>
            <a:ext cx="4193309" cy="461665"/>
          </a:xfrm>
          <a:prstGeom prst="rect">
            <a:avLst/>
          </a:prstGeom>
          <a:noFill/>
        </p:spPr>
        <p:txBody>
          <a:bodyPr wrap="square" rtlCol="0">
            <a:spAutoFit/>
          </a:bodyPr>
          <a:lstStyle/>
          <a:p>
            <a:r>
              <a:rPr lang="en-US" sz="2400"/>
              <a:t>There are 3 methods :</a:t>
            </a:r>
          </a:p>
        </p:txBody>
      </p:sp>
      <p:sp>
        <p:nvSpPr>
          <p:cNvPr id="19" name="TextBox 18"/>
          <p:cNvSpPr txBox="1"/>
          <p:nvPr/>
        </p:nvSpPr>
        <p:spPr>
          <a:xfrm>
            <a:off x="868219" y="4093210"/>
            <a:ext cx="9559636" cy="1198880"/>
          </a:xfrm>
          <a:prstGeom prst="rect">
            <a:avLst/>
          </a:prstGeom>
          <a:noFill/>
        </p:spPr>
        <p:txBody>
          <a:bodyPr wrap="square" rtlCol="0">
            <a:spAutoFit/>
          </a:bodyPr>
          <a:lstStyle/>
          <a:p>
            <a:pPr marL="285750" indent="-285750">
              <a:buFont typeface="Arial" panose="020B0604020202020204" pitchFamily="34" charset="0"/>
              <a:buChar char="•"/>
            </a:pPr>
            <a:r>
              <a:rPr lang="en-US" sz="2400"/>
              <a:t>Wallace Tree Multipliers</a:t>
            </a:r>
          </a:p>
          <a:p>
            <a:pPr marL="285750" indent="-285750">
              <a:buFont typeface="Arial" panose="020B0604020202020204" pitchFamily="34" charset="0"/>
              <a:buChar char="•"/>
            </a:pPr>
            <a:r>
              <a:rPr lang="en-US" sz="2400"/>
              <a:t>Dadda Tree Multipliers</a:t>
            </a:r>
          </a:p>
          <a:p>
            <a:pPr marL="285750" indent="-285750">
              <a:buFont typeface="Arial" panose="020B0604020202020204" pitchFamily="34" charset="0"/>
              <a:buChar char="•"/>
            </a:pPr>
            <a:r>
              <a:rPr lang="en-US" sz="2400"/>
              <a:t>Reduced Area (RA) Multipliers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17099" y="6324859"/>
            <a:ext cx="4782824" cy="400110"/>
          </a:xfrm>
          <a:prstGeom prst="rect">
            <a:avLst/>
          </a:prstGeom>
          <a:noFill/>
        </p:spPr>
        <p:txBody>
          <a:bodyPr wrap="square" rtlCol="0">
            <a:spAutoFit/>
          </a:bodyPr>
          <a:lstStyle/>
          <a:p>
            <a:r>
              <a:rPr lang="en-US" sz="2000"/>
              <a:t>4-bit by 4-bit Wallace tree multiplication</a:t>
            </a:r>
          </a:p>
        </p:txBody>
      </p:sp>
      <p:sp>
        <p:nvSpPr>
          <p:cNvPr id="8" name="TextBox 7"/>
          <p:cNvSpPr txBox="1"/>
          <p:nvPr/>
        </p:nvSpPr>
        <p:spPr>
          <a:xfrm>
            <a:off x="433753" y="819548"/>
            <a:ext cx="4180450" cy="400110"/>
          </a:xfrm>
          <a:prstGeom prst="rect">
            <a:avLst/>
          </a:prstGeom>
          <a:noFill/>
        </p:spPr>
        <p:txBody>
          <a:bodyPr wrap="square" rtlCol="0">
            <a:spAutoFit/>
          </a:bodyPr>
          <a:lstStyle/>
          <a:p>
            <a:r>
              <a:rPr lang="en-US" sz="2000" b="1"/>
              <a:t>Wallace</a:t>
            </a:r>
            <a:r>
              <a:rPr lang="en-US" sz="2000"/>
              <a:t> </a:t>
            </a:r>
          </a:p>
        </p:txBody>
      </p:sp>
      <p:sp>
        <p:nvSpPr>
          <p:cNvPr id="9" name="Google Shape;158;p10"/>
          <p:cNvSpPr txBox="1">
            <a:spLocks noGrp="1"/>
          </p:cNvSpPr>
          <p:nvPr>
            <p:ph type="title"/>
          </p:nvPr>
        </p:nvSpPr>
        <p:spPr>
          <a:xfrm>
            <a:off x="609600" y="190500"/>
            <a:ext cx="10972800" cy="582613"/>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4.4 </a:t>
            </a:r>
            <a:r>
              <a:rPr lang="en-US" sz="3600">
                <a:solidFill>
                  <a:schemeClr val="accent1"/>
                </a:solidFill>
                <a:latin typeface="Arial" panose="020B0604020202020204" pitchFamily="34" charset="0"/>
                <a:cs typeface="Arial" panose="020B0604020202020204" pitchFamily="34" charset="0"/>
              </a:rPr>
              <a:t>Tree Multipliers</a:t>
            </a:r>
            <a:endParaRPr lang="en-GB">
              <a:solidFill>
                <a:schemeClr val="accent1"/>
              </a:solidFill>
            </a:endParaRPr>
          </a:p>
        </p:txBody>
      </p:sp>
      <p:sp>
        <p:nvSpPr>
          <p:cNvPr id="2" name="Rectangle 1"/>
          <p:cNvSpPr/>
          <p:nvPr/>
        </p:nvSpPr>
        <p:spPr bwMode="auto">
          <a:xfrm>
            <a:off x="1256146" y="1339984"/>
            <a:ext cx="3241964" cy="2003580"/>
          </a:xfrm>
          <a:prstGeom prst="rect">
            <a:avLst/>
          </a:prstGeom>
          <a:blipFill>
            <a:blip r:embed="rId2"/>
            <a:stretch>
              <a:fillRect/>
            </a:stretch>
          </a:blip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3" name="TextBox 2"/>
          <p:cNvSpPr txBox="1"/>
          <p:nvPr/>
        </p:nvSpPr>
        <p:spPr>
          <a:xfrm>
            <a:off x="1972137" y="3481093"/>
            <a:ext cx="1810328" cy="398780"/>
          </a:xfrm>
          <a:prstGeom prst="rect">
            <a:avLst/>
          </a:prstGeom>
          <a:noFill/>
        </p:spPr>
        <p:txBody>
          <a:bodyPr wrap="square" rtlCol="0">
            <a:spAutoFit/>
          </a:bodyPr>
          <a:lstStyle/>
          <a:p>
            <a:pPr algn="ctr"/>
            <a:r>
              <a:rPr lang="en-US" sz="2000"/>
              <a:t>step 1</a:t>
            </a:r>
          </a:p>
        </p:txBody>
      </p:sp>
      <p:sp>
        <p:nvSpPr>
          <p:cNvPr id="11" name="Rectangle 10"/>
          <p:cNvSpPr/>
          <p:nvPr/>
        </p:nvSpPr>
        <p:spPr bwMode="auto">
          <a:xfrm>
            <a:off x="6157303" y="1339984"/>
            <a:ext cx="3273425" cy="1423035"/>
          </a:xfrm>
          <a:prstGeom prst="rect">
            <a:avLst/>
          </a:prstGeom>
          <a:blipFill>
            <a:blip r:embed="rId3"/>
            <a:stretch>
              <a:fillRect/>
            </a:stretch>
          </a:blip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2" name="TextBox 11"/>
          <p:cNvSpPr txBox="1"/>
          <p:nvPr/>
        </p:nvSpPr>
        <p:spPr>
          <a:xfrm>
            <a:off x="7076960" y="2944736"/>
            <a:ext cx="1154545" cy="398780"/>
          </a:xfrm>
          <a:prstGeom prst="rect">
            <a:avLst/>
          </a:prstGeom>
          <a:noFill/>
        </p:spPr>
        <p:txBody>
          <a:bodyPr wrap="square" rtlCol="0">
            <a:spAutoFit/>
          </a:bodyPr>
          <a:lstStyle/>
          <a:p>
            <a:pPr algn="ctr"/>
            <a:r>
              <a:rPr lang="en-US" sz="2000"/>
              <a:t>Step 2</a:t>
            </a:r>
          </a:p>
        </p:txBody>
      </p:sp>
      <p:sp>
        <p:nvSpPr>
          <p:cNvPr id="13" name="Rectangle 12"/>
          <p:cNvSpPr/>
          <p:nvPr/>
        </p:nvSpPr>
        <p:spPr bwMode="auto">
          <a:xfrm>
            <a:off x="1256665" y="4111625"/>
            <a:ext cx="3242310" cy="1581785"/>
          </a:xfrm>
          <a:prstGeom prst="rect">
            <a:avLst/>
          </a:prstGeom>
          <a:blipFill>
            <a:blip r:embed="rId4"/>
            <a:stretch>
              <a:fillRect/>
            </a:stretch>
          </a:blip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4" name="TextBox 13"/>
          <p:cNvSpPr txBox="1"/>
          <p:nvPr/>
        </p:nvSpPr>
        <p:spPr>
          <a:xfrm>
            <a:off x="2217468" y="5809500"/>
            <a:ext cx="1320800" cy="398780"/>
          </a:xfrm>
          <a:prstGeom prst="rect">
            <a:avLst/>
          </a:prstGeom>
          <a:noFill/>
        </p:spPr>
        <p:txBody>
          <a:bodyPr wrap="square" rtlCol="0">
            <a:spAutoFit/>
          </a:bodyPr>
          <a:lstStyle/>
          <a:p>
            <a:pPr algn="ctr"/>
            <a:r>
              <a:rPr lang="en-US" sz="2000"/>
              <a:t>Step 3:</a:t>
            </a:r>
          </a:p>
        </p:txBody>
      </p:sp>
      <p:sp>
        <p:nvSpPr>
          <p:cNvPr id="15" name="TextBox 14"/>
          <p:cNvSpPr txBox="1"/>
          <p:nvPr/>
        </p:nvSpPr>
        <p:spPr>
          <a:xfrm>
            <a:off x="5808345" y="3879850"/>
            <a:ext cx="4140200" cy="1630045"/>
          </a:xfrm>
          <a:prstGeom prst="rect">
            <a:avLst/>
          </a:prstGeom>
          <a:noFill/>
        </p:spPr>
        <p:txBody>
          <a:bodyPr wrap="square" rtlCol="0">
            <a:spAutoFit/>
          </a:bodyPr>
          <a:lstStyle/>
          <a:p>
            <a:r>
              <a:rPr lang="en-US" sz="2000"/>
              <a:t>This multiplier requires </a:t>
            </a:r>
          </a:p>
          <a:p>
            <a:r>
              <a:rPr lang="en-US" sz="2000"/>
              <a:t>16 AND gates, </a:t>
            </a:r>
          </a:p>
          <a:p>
            <a:r>
              <a:rPr lang="en-US" sz="2000"/>
              <a:t>6 HAs, </a:t>
            </a:r>
          </a:p>
          <a:p>
            <a:r>
              <a:rPr lang="en-US" sz="2000"/>
              <a:t>4 FAs and </a:t>
            </a:r>
          </a:p>
          <a:p>
            <a:r>
              <a:rPr lang="en-US" sz="2000"/>
              <a:t>a 5-bit carry propagate adder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58;p10"/>
          <p:cNvSpPr txBox="1">
            <a:spLocks noGrp="1"/>
          </p:cNvSpPr>
          <p:nvPr>
            <p:ph type="title"/>
          </p:nvPr>
        </p:nvSpPr>
        <p:spPr>
          <a:xfrm>
            <a:off x="609600" y="190500"/>
            <a:ext cx="10972800" cy="582613"/>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4.4 </a:t>
            </a:r>
            <a:r>
              <a:rPr lang="en-US" sz="3600">
                <a:solidFill>
                  <a:schemeClr val="accent1"/>
                </a:solidFill>
                <a:latin typeface="Arial" panose="020B0604020202020204" pitchFamily="34" charset="0"/>
                <a:cs typeface="Arial" panose="020B0604020202020204" pitchFamily="34" charset="0"/>
              </a:rPr>
              <a:t>Tree Multipliers</a:t>
            </a:r>
            <a:endParaRPr lang="en-GB">
              <a:solidFill>
                <a:schemeClr val="accent1"/>
              </a:solidFill>
            </a:endParaRPr>
          </a:p>
        </p:txBody>
      </p:sp>
      <p:sp>
        <p:nvSpPr>
          <p:cNvPr id="12" name="TextBox 11"/>
          <p:cNvSpPr txBox="1"/>
          <p:nvPr/>
        </p:nvSpPr>
        <p:spPr>
          <a:xfrm>
            <a:off x="1299210" y="5929630"/>
            <a:ext cx="9049385" cy="398780"/>
          </a:xfrm>
          <a:prstGeom prst="rect">
            <a:avLst/>
          </a:prstGeom>
          <a:noFill/>
        </p:spPr>
        <p:txBody>
          <a:bodyPr wrap="square" rtlCol="0">
            <a:spAutoFit/>
          </a:bodyPr>
          <a:lstStyle/>
          <a:p>
            <a:pPr algn="ctr"/>
            <a:r>
              <a:rPr lang="en-US" sz="2000"/>
              <a:t>4-bit by 4-bit Unsigned Wallace Tree Verilog Code and waveform </a:t>
            </a:r>
          </a:p>
        </p:txBody>
      </p:sp>
      <p:pic>
        <p:nvPicPr>
          <p:cNvPr id="6" name="Picture 5">
            <a:extLst>
              <a:ext uri="{FF2B5EF4-FFF2-40B4-BE49-F238E27FC236}">
                <a16:creationId xmlns:a16="http://schemas.microsoft.com/office/drawing/2014/main" id="{A3D96856-1159-4033-BC4F-CCDFCA6426C6}"/>
              </a:ext>
            </a:extLst>
          </p:cNvPr>
          <p:cNvPicPr>
            <a:picLocks noChangeAspect="1"/>
          </p:cNvPicPr>
          <p:nvPr/>
        </p:nvPicPr>
        <p:blipFill>
          <a:blip r:embed="rId2"/>
          <a:stretch>
            <a:fillRect/>
          </a:stretch>
        </p:blipFill>
        <p:spPr>
          <a:xfrm>
            <a:off x="0" y="1005016"/>
            <a:ext cx="5263978" cy="4924614"/>
          </a:xfrm>
          <a:prstGeom prst="rect">
            <a:avLst/>
          </a:prstGeom>
        </p:spPr>
      </p:pic>
      <p:pic>
        <p:nvPicPr>
          <p:cNvPr id="10" name="Picture 9">
            <a:extLst>
              <a:ext uri="{FF2B5EF4-FFF2-40B4-BE49-F238E27FC236}">
                <a16:creationId xmlns:a16="http://schemas.microsoft.com/office/drawing/2014/main" id="{8CE3D073-1525-4602-9C28-A75FF2AA0BEA}"/>
              </a:ext>
            </a:extLst>
          </p:cNvPr>
          <p:cNvPicPr>
            <a:picLocks noChangeAspect="1"/>
          </p:cNvPicPr>
          <p:nvPr/>
        </p:nvPicPr>
        <p:blipFill>
          <a:blip r:embed="rId3"/>
          <a:stretch>
            <a:fillRect/>
          </a:stretch>
        </p:blipFill>
        <p:spPr>
          <a:xfrm>
            <a:off x="5263978" y="1005015"/>
            <a:ext cx="6936010" cy="49246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solidFill>
                  <a:schemeClr val="accent1"/>
                </a:solidFill>
              </a:rPr>
              <a:t>4.4 </a:t>
            </a:r>
            <a:r>
              <a:rPr lang="en-US" sz="3600">
                <a:solidFill>
                  <a:schemeClr val="accent1"/>
                </a:solidFill>
                <a:latin typeface="Arial" panose="020B0604020202020204" pitchFamily="34" charset="0"/>
                <a:cs typeface="Arial" panose="020B0604020202020204" pitchFamily="34" charset="0"/>
              </a:rPr>
              <a:t>Tree Multipliers</a:t>
            </a:r>
            <a:endParaRPr lang="en-US"/>
          </a:p>
        </p:txBody>
      </p:sp>
      <p:sp>
        <p:nvSpPr>
          <p:cNvPr id="4" name="TextBox 3"/>
          <p:cNvSpPr txBox="1"/>
          <p:nvPr/>
        </p:nvSpPr>
        <p:spPr>
          <a:xfrm>
            <a:off x="609600" y="893185"/>
            <a:ext cx="4180450" cy="460375"/>
          </a:xfrm>
          <a:prstGeom prst="rect">
            <a:avLst/>
          </a:prstGeom>
          <a:noFill/>
        </p:spPr>
        <p:txBody>
          <a:bodyPr wrap="square" rtlCol="0">
            <a:spAutoFit/>
          </a:bodyPr>
          <a:lstStyle/>
          <a:p>
            <a:r>
              <a:rPr lang="en-US" sz="2400" b="1"/>
              <a:t>Dadda Tree Multipliers </a:t>
            </a:r>
          </a:p>
        </p:txBody>
      </p:sp>
      <p:sp>
        <p:nvSpPr>
          <p:cNvPr id="5" name="Rectangle 4"/>
          <p:cNvSpPr/>
          <p:nvPr/>
        </p:nvSpPr>
        <p:spPr bwMode="auto">
          <a:xfrm>
            <a:off x="1200727" y="1588655"/>
            <a:ext cx="2530764" cy="2225963"/>
          </a:xfrm>
          <a:prstGeom prst="rect">
            <a:avLst/>
          </a:prstGeom>
          <a:blipFill>
            <a:blip r:embed="rId2"/>
            <a:stretch>
              <a:fillRect/>
            </a:stretch>
          </a:blip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6" name="Rectangle 5"/>
          <p:cNvSpPr/>
          <p:nvPr/>
        </p:nvSpPr>
        <p:spPr bwMode="auto">
          <a:xfrm>
            <a:off x="4790050" y="1727201"/>
            <a:ext cx="2530764" cy="1357745"/>
          </a:xfrm>
          <a:prstGeom prst="rect">
            <a:avLst/>
          </a:prstGeom>
          <a:blipFill>
            <a:blip r:embed="rId3"/>
            <a:stretch>
              <a:fillRect/>
            </a:stretch>
          </a:blip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7" name="Rectangle 6"/>
          <p:cNvSpPr/>
          <p:nvPr/>
        </p:nvSpPr>
        <p:spPr bwMode="auto">
          <a:xfrm>
            <a:off x="8848436" y="1865745"/>
            <a:ext cx="2530764" cy="1016000"/>
          </a:xfrm>
          <a:prstGeom prst="rect">
            <a:avLst/>
          </a:prstGeom>
          <a:blipFill>
            <a:blip r:embed="rId4"/>
            <a:stretch>
              <a:fillRect/>
            </a:stretch>
          </a:blip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8" name="TextBox 7"/>
          <p:cNvSpPr txBox="1"/>
          <p:nvPr/>
        </p:nvSpPr>
        <p:spPr>
          <a:xfrm>
            <a:off x="1861127" y="4082473"/>
            <a:ext cx="1209964" cy="398780"/>
          </a:xfrm>
          <a:prstGeom prst="rect">
            <a:avLst/>
          </a:prstGeom>
          <a:noFill/>
        </p:spPr>
        <p:txBody>
          <a:bodyPr wrap="square" rtlCol="0">
            <a:spAutoFit/>
          </a:bodyPr>
          <a:lstStyle/>
          <a:p>
            <a:pPr algn="ctr"/>
            <a:r>
              <a:rPr lang="en-US" sz="2000"/>
              <a:t>Step 1</a:t>
            </a:r>
          </a:p>
        </p:txBody>
      </p:sp>
      <p:sp>
        <p:nvSpPr>
          <p:cNvPr id="9" name="TextBox 8"/>
          <p:cNvSpPr txBox="1"/>
          <p:nvPr/>
        </p:nvSpPr>
        <p:spPr>
          <a:xfrm>
            <a:off x="5284009" y="4082214"/>
            <a:ext cx="1542473" cy="398780"/>
          </a:xfrm>
          <a:prstGeom prst="rect">
            <a:avLst/>
          </a:prstGeom>
          <a:noFill/>
        </p:spPr>
        <p:txBody>
          <a:bodyPr wrap="square" rtlCol="0">
            <a:spAutoFit/>
          </a:bodyPr>
          <a:lstStyle/>
          <a:p>
            <a:pPr algn="ctr"/>
            <a:r>
              <a:rPr lang="en-US" sz="2000"/>
              <a:t>Step 2</a:t>
            </a:r>
          </a:p>
        </p:txBody>
      </p:sp>
      <p:sp>
        <p:nvSpPr>
          <p:cNvPr id="10" name="TextBox 9"/>
          <p:cNvSpPr txBox="1"/>
          <p:nvPr/>
        </p:nvSpPr>
        <p:spPr>
          <a:xfrm>
            <a:off x="9300556" y="4082588"/>
            <a:ext cx="1625600" cy="398780"/>
          </a:xfrm>
          <a:prstGeom prst="rect">
            <a:avLst/>
          </a:prstGeom>
          <a:noFill/>
        </p:spPr>
        <p:txBody>
          <a:bodyPr wrap="square" rtlCol="0">
            <a:spAutoFit/>
          </a:bodyPr>
          <a:lstStyle/>
          <a:p>
            <a:pPr algn="ctr"/>
            <a:r>
              <a:rPr lang="en-US" sz="2000"/>
              <a:t>Step 3</a:t>
            </a:r>
          </a:p>
        </p:txBody>
      </p:sp>
      <p:sp>
        <p:nvSpPr>
          <p:cNvPr id="11" name="TextBox 10"/>
          <p:cNvSpPr txBox="1"/>
          <p:nvPr/>
        </p:nvSpPr>
        <p:spPr>
          <a:xfrm>
            <a:off x="3704821" y="4626264"/>
            <a:ext cx="4913745" cy="1630045"/>
          </a:xfrm>
          <a:prstGeom prst="rect">
            <a:avLst/>
          </a:prstGeom>
          <a:noFill/>
        </p:spPr>
        <p:txBody>
          <a:bodyPr wrap="square" rtlCol="0">
            <a:spAutoFit/>
          </a:bodyPr>
          <a:lstStyle/>
          <a:p>
            <a:r>
              <a:rPr lang="en-US" sz="2000"/>
              <a:t>The Dadda tree multiplier uses </a:t>
            </a:r>
          </a:p>
          <a:p>
            <a:r>
              <a:rPr lang="en-US" sz="2000"/>
              <a:t>16 AND gates,</a:t>
            </a:r>
          </a:p>
          <a:p>
            <a:r>
              <a:rPr lang="en-US" sz="2000"/>
              <a:t> 3 HAs, </a:t>
            </a:r>
          </a:p>
          <a:p>
            <a:r>
              <a:rPr lang="en-US" sz="2000"/>
              <a:t>3 FAs, </a:t>
            </a:r>
          </a:p>
          <a:p>
            <a:r>
              <a:rPr lang="en-US" sz="2000"/>
              <a:t>and a 6-bit carrypropagate adder</a:t>
            </a:r>
          </a:p>
        </p:txBody>
      </p:sp>
      <p:sp>
        <p:nvSpPr>
          <p:cNvPr id="12" name="TextBox 11"/>
          <p:cNvSpPr txBox="1"/>
          <p:nvPr/>
        </p:nvSpPr>
        <p:spPr>
          <a:xfrm>
            <a:off x="2499432" y="6256095"/>
            <a:ext cx="7324437" cy="398780"/>
          </a:xfrm>
          <a:prstGeom prst="rect">
            <a:avLst/>
          </a:prstGeom>
          <a:noFill/>
        </p:spPr>
        <p:txBody>
          <a:bodyPr wrap="square" rtlCol="0">
            <a:spAutoFit/>
          </a:bodyPr>
          <a:lstStyle/>
          <a:p>
            <a:pPr algn="ctr"/>
            <a:r>
              <a:rPr lang="en-US" sz="2000" b="1"/>
              <a:t>                 4-bit by 4-bit Unsigned Dadda Tree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solidFill>
                  <a:schemeClr val="accent1"/>
                </a:solidFill>
              </a:rPr>
              <a:t>4.4 </a:t>
            </a:r>
            <a:r>
              <a:rPr lang="en-US" sz="3600">
                <a:solidFill>
                  <a:schemeClr val="accent1"/>
                </a:solidFill>
                <a:latin typeface="Arial" panose="020B0604020202020204" pitchFamily="34" charset="0"/>
                <a:cs typeface="Arial" panose="020B0604020202020204" pitchFamily="34" charset="0"/>
              </a:rPr>
              <a:t>Tree Multipliers</a:t>
            </a:r>
            <a:endParaRPr lang="en-US"/>
          </a:p>
        </p:txBody>
      </p:sp>
      <p:sp>
        <p:nvSpPr>
          <p:cNvPr id="6" name="TextBox 5"/>
          <p:cNvSpPr txBox="1"/>
          <p:nvPr/>
        </p:nvSpPr>
        <p:spPr>
          <a:xfrm>
            <a:off x="1299210" y="5929630"/>
            <a:ext cx="8220710" cy="398780"/>
          </a:xfrm>
          <a:prstGeom prst="rect">
            <a:avLst/>
          </a:prstGeom>
          <a:noFill/>
        </p:spPr>
        <p:txBody>
          <a:bodyPr wrap="square" rtlCol="0">
            <a:spAutoFit/>
          </a:bodyPr>
          <a:lstStyle/>
          <a:p>
            <a:pPr algn="ctr"/>
            <a:r>
              <a:rPr lang="en-US" sz="2000"/>
              <a:t>4-bit by 4-bit Unsigned Dadda Tree Verilog Code and waveform </a:t>
            </a:r>
          </a:p>
        </p:txBody>
      </p:sp>
      <p:pic>
        <p:nvPicPr>
          <p:cNvPr id="9" name="Picture 8">
            <a:extLst>
              <a:ext uri="{FF2B5EF4-FFF2-40B4-BE49-F238E27FC236}">
                <a16:creationId xmlns:a16="http://schemas.microsoft.com/office/drawing/2014/main" id="{7126A913-0383-4BE2-9E76-BA0509F87A94}"/>
              </a:ext>
            </a:extLst>
          </p:cNvPr>
          <p:cNvPicPr>
            <a:picLocks noChangeAspect="1"/>
          </p:cNvPicPr>
          <p:nvPr/>
        </p:nvPicPr>
        <p:blipFill>
          <a:blip r:embed="rId2"/>
          <a:stretch>
            <a:fillRect/>
          </a:stretch>
        </p:blipFill>
        <p:spPr>
          <a:xfrm>
            <a:off x="1" y="972254"/>
            <a:ext cx="5577015" cy="5000625"/>
          </a:xfrm>
          <a:prstGeom prst="rect">
            <a:avLst/>
          </a:prstGeom>
        </p:spPr>
      </p:pic>
      <p:pic>
        <p:nvPicPr>
          <p:cNvPr id="11" name="Picture 10">
            <a:extLst>
              <a:ext uri="{FF2B5EF4-FFF2-40B4-BE49-F238E27FC236}">
                <a16:creationId xmlns:a16="http://schemas.microsoft.com/office/drawing/2014/main" id="{3D1566F8-89ED-4B09-A6B6-DE1CB4237041}"/>
              </a:ext>
            </a:extLst>
          </p:cNvPr>
          <p:cNvPicPr>
            <a:picLocks noChangeAspect="1"/>
          </p:cNvPicPr>
          <p:nvPr/>
        </p:nvPicPr>
        <p:blipFill>
          <a:blip r:embed="rId3"/>
          <a:stretch>
            <a:fillRect/>
          </a:stretch>
        </p:blipFill>
        <p:spPr>
          <a:xfrm>
            <a:off x="5577017" y="972254"/>
            <a:ext cx="6614984" cy="50006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7755" y="773430"/>
            <a:ext cx="7114540" cy="460375"/>
          </a:xfrm>
          <a:prstGeom prst="rect">
            <a:avLst/>
          </a:prstGeom>
          <a:noFill/>
        </p:spPr>
        <p:txBody>
          <a:bodyPr wrap="square" rtlCol="0">
            <a:spAutoFit/>
          </a:bodyPr>
          <a:lstStyle/>
          <a:p>
            <a:r>
              <a:rPr lang="en-US" sz="2400" b="1"/>
              <a:t>Reduced Area (RA) Multipliers</a:t>
            </a:r>
          </a:p>
        </p:txBody>
      </p:sp>
      <p:sp>
        <p:nvSpPr>
          <p:cNvPr id="10" name="Google Shape;158;p10"/>
          <p:cNvSpPr txBox="1">
            <a:spLocks noGrp="1"/>
          </p:cNvSpPr>
          <p:nvPr>
            <p:ph type="title"/>
          </p:nvPr>
        </p:nvSpPr>
        <p:spPr>
          <a:xfrm>
            <a:off x="609600" y="190500"/>
            <a:ext cx="10972800" cy="582613"/>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4.4 </a:t>
            </a:r>
            <a:r>
              <a:rPr lang="en-US" sz="3600">
                <a:solidFill>
                  <a:schemeClr val="accent1"/>
                </a:solidFill>
                <a:latin typeface="Arial" panose="020B0604020202020204" pitchFamily="34" charset="0"/>
                <a:cs typeface="Arial" panose="020B0604020202020204" pitchFamily="34" charset="0"/>
              </a:rPr>
              <a:t>Tree Multipliers</a:t>
            </a:r>
            <a:endParaRPr lang="en-GB">
              <a:solidFill>
                <a:schemeClr val="accent1"/>
              </a:solidFill>
            </a:endParaRPr>
          </a:p>
        </p:txBody>
      </p:sp>
      <p:sp>
        <p:nvSpPr>
          <p:cNvPr id="2" name="Rectangle 1"/>
          <p:cNvSpPr/>
          <p:nvPr/>
        </p:nvSpPr>
        <p:spPr bwMode="auto">
          <a:xfrm>
            <a:off x="1366982" y="1348509"/>
            <a:ext cx="2484582" cy="2080491"/>
          </a:xfrm>
          <a:prstGeom prst="rect">
            <a:avLst/>
          </a:prstGeom>
          <a:blipFill>
            <a:blip r:embed="rId2"/>
            <a:stretch>
              <a:fillRect/>
            </a:stretch>
          </a:blip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3" name="Rectangle 2"/>
          <p:cNvSpPr/>
          <p:nvPr/>
        </p:nvSpPr>
        <p:spPr bwMode="auto">
          <a:xfrm>
            <a:off x="4876801" y="1355726"/>
            <a:ext cx="2641600" cy="1101147"/>
          </a:xfrm>
          <a:prstGeom prst="rect">
            <a:avLst/>
          </a:prstGeom>
          <a:blipFill>
            <a:blip r:embed="rId3"/>
            <a:stretch>
              <a:fillRect/>
            </a:stretch>
          </a:blip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9" name="Rectangle 8"/>
          <p:cNvSpPr/>
          <p:nvPr/>
        </p:nvSpPr>
        <p:spPr bwMode="auto">
          <a:xfrm>
            <a:off x="8617527" y="1348509"/>
            <a:ext cx="2373746" cy="1101147"/>
          </a:xfrm>
          <a:prstGeom prst="rect">
            <a:avLst/>
          </a:prstGeom>
          <a:blipFill>
            <a:blip r:embed="rId4"/>
            <a:stretch>
              <a:fillRect/>
            </a:stretch>
          </a:blip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1" name="TextBox 10"/>
          <p:cNvSpPr txBox="1"/>
          <p:nvPr/>
        </p:nvSpPr>
        <p:spPr>
          <a:xfrm>
            <a:off x="1791855" y="3657600"/>
            <a:ext cx="1163781" cy="398780"/>
          </a:xfrm>
          <a:prstGeom prst="rect">
            <a:avLst/>
          </a:prstGeom>
          <a:noFill/>
        </p:spPr>
        <p:txBody>
          <a:bodyPr wrap="square" rtlCol="0">
            <a:spAutoFit/>
          </a:bodyPr>
          <a:lstStyle/>
          <a:p>
            <a:pPr algn="ctr"/>
            <a:r>
              <a:rPr lang="en-US" sz="2000"/>
              <a:t>Step 1</a:t>
            </a:r>
          </a:p>
        </p:txBody>
      </p:sp>
      <p:sp>
        <p:nvSpPr>
          <p:cNvPr id="12" name="TextBox 11"/>
          <p:cNvSpPr txBox="1"/>
          <p:nvPr/>
        </p:nvSpPr>
        <p:spPr>
          <a:xfrm>
            <a:off x="5403274" y="3657600"/>
            <a:ext cx="1588654" cy="398780"/>
          </a:xfrm>
          <a:prstGeom prst="rect">
            <a:avLst/>
          </a:prstGeom>
          <a:noFill/>
        </p:spPr>
        <p:txBody>
          <a:bodyPr wrap="square" rtlCol="0">
            <a:spAutoFit/>
          </a:bodyPr>
          <a:lstStyle/>
          <a:p>
            <a:pPr algn="ctr"/>
            <a:r>
              <a:rPr lang="en-US" sz="2000"/>
              <a:t>Step2 </a:t>
            </a:r>
          </a:p>
        </p:txBody>
      </p:sp>
      <p:sp>
        <p:nvSpPr>
          <p:cNvPr id="13" name="TextBox 12"/>
          <p:cNvSpPr txBox="1"/>
          <p:nvPr/>
        </p:nvSpPr>
        <p:spPr>
          <a:xfrm>
            <a:off x="9066125" y="3657600"/>
            <a:ext cx="1477819" cy="398780"/>
          </a:xfrm>
          <a:prstGeom prst="rect">
            <a:avLst/>
          </a:prstGeom>
          <a:noFill/>
        </p:spPr>
        <p:txBody>
          <a:bodyPr wrap="square" rtlCol="0">
            <a:spAutoFit/>
          </a:bodyPr>
          <a:lstStyle/>
          <a:p>
            <a:pPr algn="ctr"/>
            <a:r>
              <a:rPr lang="en-US" sz="2000"/>
              <a:t>Step 3</a:t>
            </a:r>
          </a:p>
        </p:txBody>
      </p:sp>
      <p:sp>
        <p:nvSpPr>
          <p:cNvPr id="14" name="TextBox 13"/>
          <p:cNvSpPr txBox="1"/>
          <p:nvPr/>
        </p:nvSpPr>
        <p:spPr>
          <a:xfrm>
            <a:off x="4295005" y="4282292"/>
            <a:ext cx="3602181" cy="1938020"/>
          </a:xfrm>
          <a:prstGeom prst="rect">
            <a:avLst/>
          </a:prstGeom>
          <a:noFill/>
        </p:spPr>
        <p:txBody>
          <a:bodyPr wrap="square" rtlCol="0">
            <a:spAutoFit/>
          </a:bodyPr>
          <a:lstStyle/>
          <a:p>
            <a:r>
              <a:rPr lang="en-US" sz="2000"/>
              <a:t>This multiplier requires 16 AND gates, </a:t>
            </a:r>
          </a:p>
          <a:p>
            <a:r>
              <a:rPr lang="en-US" sz="2000"/>
              <a:t>3 HAs, </a:t>
            </a:r>
          </a:p>
          <a:p>
            <a:r>
              <a:rPr lang="en-US" sz="2000"/>
              <a:t>5 FAs, </a:t>
            </a:r>
          </a:p>
          <a:p>
            <a:r>
              <a:rPr lang="en-US" sz="2000"/>
              <a:t>and </a:t>
            </a:r>
          </a:p>
          <a:p>
            <a:r>
              <a:rPr lang="en-US" sz="2000"/>
              <a:t>an 4-bit carrypropagate adder</a:t>
            </a:r>
          </a:p>
        </p:txBody>
      </p:sp>
      <p:sp>
        <p:nvSpPr>
          <p:cNvPr id="16" name="TextBox 15"/>
          <p:cNvSpPr txBox="1"/>
          <p:nvPr/>
        </p:nvSpPr>
        <p:spPr>
          <a:xfrm>
            <a:off x="3145039" y="6334120"/>
            <a:ext cx="6105236" cy="398780"/>
          </a:xfrm>
          <a:prstGeom prst="rect">
            <a:avLst/>
          </a:prstGeom>
          <a:noFill/>
        </p:spPr>
        <p:txBody>
          <a:bodyPr wrap="square">
            <a:spAutoFit/>
          </a:bodyPr>
          <a:lstStyle/>
          <a:p>
            <a:pPr algn="ctr"/>
            <a:r>
              <a:rPr lang="en-US" sz="2000" b="1"/>
              <a:t> 4-bit by 4-bit Unsigned reduced area </a:t>
            </a: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8;p10"/>
          <p:cNvSpPr txBox="1">
            <a:spLocks noGrp="1"/>
          </p:cNvSpPr>
          <p:nvPr>
            <p:ph type="title"/>
          </p:nvPr>
        </p:nvSpPr>
        <p:spPr>
          <a:xfrm>
            <a:off x="609600" y="190500"/>
            <a:ext cx="10972800" cy="582613"/>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4.4 </a:t>
            </a:r>
            <a:r>
              <a:rPr lang="en-US" sz="3600">
                <a:solidFill>
                  <a:schemeClr val="accent1"/>
                </a:solidFill>
                <a:latin typeface="Arial" panose="020B0604020202020204" pitchFamily="34" charset="0"/>
                <a:cs typeface="Arial" panose="020B0604020202020204" pitchFamily="34" charset="0"/>
              </a:rPr>
              <a:t>Tree Multipliers</a:t>
            </a:r>
            <a:endParaRPr lang="en-GB">
              <a:solidFill>
                <a:schemeClr val="accent1"/>
              </a:solidFill>
            </a:endParaRPr>
          </a:p>
        </p:txBody>
      </p:sp>
      <p:sp>
        <p:nvSpPr>
          <p:cNvPr id="7" name="TextBox 6"/>
          <p:cNvSpPr txBox="1"/>
          <p:nvPr/>
        </p:nvSpPr>
        <p:spPr>
          <a:xfrm>
            <a:off x="890905" y="6194425"/>
            <a:ext cx="9439275" cy="398780"/>
          </a:xfrm>
          <a:prstGeom prst="rect">
            <a:avLst/>
          </a:prstGeom>
          <a:noFill/>
        </p:spPr>
        <p:txBody>
          <a:bodyPr wrap="square">
            <a:spAutoFit/>
          </a:bodyPr>
          <a:lstStyle/>
          <a:p>
            <a:pPr algn="ctr"/>
            <a:r>
              <a:rPr lang="en-US" sz="2000"/>
              <a:t>4-bit by 4-bit Unsigned RA Tree Verilog Code and waveform </a:t>
            </a:r>
          </a:p>
        </p:txBody>
      </p:sp>
      <p:pic>
        <p:nvPicPr>
          <p:cNvPr id="5" name="Picture 4">
            <a:extLst>
              <a:ext uri="{FF2B5EF4-FFF2-40B4-BE49-F238E27FC236}">
                <a16:creationId xmlns:a16="http://schemas.microsoft.com/office/drawing/2014/main" id="{79B0E7C5-8D20-4A65-AE10-3247806E4FDC}"/>
              </a:ext>
            </a:extLst>
          </p:cNvPr>
          <p:cNvPicPr>
            <a:picLocks noChangeAspect="1"/>
          </p:cNvPicPr>
          <p:nvPr/>
        </p:nvPicPr>
        <p:blipFill>
          <a:blip r:embed="rId2"/>
          <a:stretch>
            <a:fillRect/>
          </a:stretch>
        </p:blipFill>
        <p:spPr>
          <a:xfrm>
            <a:off x="0" y="1178011"/>
            <a:ext cx="5865341" cy="4908464"/>
          </a:xfrm>
          <a:prstGeom prst="rect">
            <a:avLst/>
          </a:prstGeom>
        </p:spPr>
      </p:pic>
      <p:pic>
        <p:nvPicPr>
          <p:cNvPr id="9" name="Picture 8">
            <a:extLst>
              <a:ext uri="{FF2B5EF4-FFF2-40B4-BE49-F238E27FC236}">
                <a16:creationId xmlns:a16="http://schemas.microsoft.com/office/drawing/2014/main" id="{2BFC8E2F-B27F-4170-AC09-8E0D6ACFD0ED}"/>
              </a:ext>
            </a:extLst>
          </p:cNvPr>
          <p:cNvPicPr>
            <a:picLocks noChangeAspect="1"/>
          </p:cNvPicPr>
          <p:nvPr/>
        </p:nvPicPr>
        <p:blipFill>
          <a:blip r:embed="rId3"/>
          <a:stretch>
            <a:fillRect/>
          </a:stretch>
        </p:blipFill>
        <p:spPr>
          <a:xfrm>
            <a:off x="5865342" y="1178011"/>
            <a:ext cx="6326658" cy="49084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olidFill>
                  <a:schemeClr val="accent1"/>
                </a:solidFill>
                <a:latin typeface="Arial" panose="020B0604020202020204" pitchFamily="34" charset="0"/>
                <a:cs typeface="Arial" panose="020B0604020202020204" pitchFamily="34" charset="0"/>
                <a:sym typeface="+mn-ea"/>
              </a:rPr>
              <a:t>4.6 </a:t>
            </a:r>
            <a:r>
              <a:rPr lang="en-US">
                <a:solidFill>
                  <a:schemeClr val="accent1"/>
                </a:solidFill>
                <a:effectLst/>
                <a:latin typeface="Arial" panose="020B0604020202020204" pitchFamily="34" charset="0"/>
                <a:cs typeface="Arial" panose="020B0604020202020204" pitchFamily="34" charset="0"/>
                <a:sym typeface="+mn-ea"/>
              </a:rPr>
              <a:t>Two's Complement Multiplication</a:t>
            </a:r>
          </a:p>
        </p:txBody>
      </p:sp>
      <p:grpSp>
        <p:nvGrpSpPr>
          <p:cNvPr id="26" name="Group 25"/>
          <p:cNvGrpSpPr/>
          <p:nvPr/>
        </p:nvGrpSpPr>
        <p:grpSpPr>
          <a:xfrm>
            <a:off x="394335" y="1279525"/>
            <a:ext cx="11690350" cy="5227320"/>
            <a:chOff x="621" y="2015"/>
            <a:chExt cx="18410" cy="8232"/>
          </a:xfrm>
        </p:grpSpPr>
        <mc:AlternateContent xmlns:mc="http://schemas.openxmlformats.org/markup-compatibility/2006" xmlns:a14="http://schemas.microsoft.com/office/drawing/2010/main">
          <mc:Choice Requires="a14">
            <p:sp>
              <p:nvSpPr>
                <p:cNvPr id="5" name="TextBox 6"/>
                <p:cNvSpPr txBox="1"/>
                <p:nvPr/>
              </p:nvSpPr>
              <p:spPr>
                <a:xfrm>
                  <a:off x="6126" y="2742"/>
                  <a:ext cx="6949" cy="19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𝑛</m:t>
                            </m:r>
                            <m:r>
                              <a:rPr lang="en-US" sz="2800" b="0" i="1" smtClean="0">
                                <a:latin typeface="Cambria Math" panose="02040503050406030204" pitchFamily="18" charset="0"/>
                              </a:rPr>
                              <m:t>−1</m:t>
                            </m:r>
                          </m:sup>
                        </m:sSup>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=0</m:t>
                            </m:r>
                          </m:sub>
                          <m:sup>
                            <m:r>
                              <a:rPr lang="en-US" sz="2800" b="0" i="1" smtClean="0">
                                <a:latin typeface="Cambria Math" panose="02040503050406030204" pitchFamily="18" charset="0"/>
                              </a:rPr>
                              <m:t>𝑛</m:t>
                            </m:r>
                            <m:r>
                              <a:rPr lang="en-US" sz="2800" b="0" i="1" smtClean="0">
                                <a:latin typeface="Cambria Math" panose="02040503050406030204" pitchFamily="18" charset="0"/>
                              </a:rPr>
                              <m:t>−2</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𝑖</m:t>
                                </m:r>
                              </m:sup>
                            </m:sSup>
                          </m:e>
                        </m:nary>
                      </m:oMath>
                    </m:oMathPara>
                  </a14:m>
                  <a:endParaRPr lang="en-US" sz="2800"/>
                </a:p>
              </p:txBody>
            </p:sp>
          </mc:Choice>
          <mc:Fallback xmlns="">
            <p:sp>
              <p:nvSpPr>
                <p:cNvPr id="5" name="TextBox 6"/>
                <p:cNvSpPr txBox="1">
                  <a:spLocks noRot="1" noChangeAspect="1" noMove="1" noResize="1" noEditPoints="1" noAdjustHandles="1" noChangeArrowheads="1" noChangeShapeType="1" noTextEdit="1"/>
                </p:cNvSpPr>
                <p:nvPr/>
              </p:nvSpPr>
              <p:spPr>
                <a:xfrm>
                  <a:off x="6126" y="2742"/>
                  <a:ext cx="6949" cy="1908"/>
                </a:xfrm>
                <a:prstGeom prst="rect">
                  <a:avLst/>
                </a:prstGeom>
                <a:blipFill rotWithShape="1">
                  <a:blip r:embed="rId3"/>
                </a:blipFill>
              </p:spPr>
              <p:txBody>
                <a:bodyPr/>
                <a:lstStyle/>
                <a:p>
                  <a:r>
                    <a:rPr lang="en-US" altLang="en-US">
                      <a:noFill/>
                    </a:rPr>
                    <a:t> </a:t>
                  </a:r>
                </a:p>
              </p:txBody>
            </p:sp>
          </mc:Fallback>
        </mc:AlternateContent>
        <p:sp>
          <p:nvSpPr>
            <p:cNvPr id="6" name="TextBox 8"/>
            <p:cNvSpPr txBox="1"/>
            <p:nvPr/>
          </p:nvSpPr>
          <p:spPr>
            <a:xfrm>
              <a:off x="621" y="2015"/>
              <a:ext cx="16726" cy="727"/>
            </a:xfrm>
            <a:prstGeom prst="rect">
              <a:avLst/>
            </a:prstGeom>
            <a:noFill/>
          </p:spPr>
          <p:txBody>
            <a:bodyPr wrap="square">
              <a:spAutoFit/>
            </a:bodyPr>
            <a:lstStyle/>
            <a:p>
              <a:pPr marL="342900" indent="-342900">
                <a:buFont typeface="Arial" panose="020B0604020202020204" pitchFamily="34" charset="0"/>
                <a:buChar char="•"/>
              </a:pPr>
              <a:r>
                <a:rPr lang="en-US" sz="2400" b="0" i="0">
                  <a:solidFill>
                    <a:srgbClr val="000000"/>
                  </a:solidFill>
                  <a:effectLst/>
                  <a:latin typeface="Arial" panose="020B0604020202020204" pitchFamily="34" charset="0"/>
                  <a:cs typeface="Arial" panose="020B0604020202020204" pitchFamily="34" charset="0"/>
                </a:rPr>
                <a:t>For two’s complement binary integers, a number can be represented as:</a:t>
              </a:r>
              <a:r>
                <a:rPr lang="en-US" sz="2400">
                  <a:latin typeface="Arial" panose="020B0604020202020204" pitchFamily="34" charset="0"/>
                  <a:cs typeface="Arial" panose="020B0604020202020204" pitchFamily="34" charset="0"/>
                </a:rPr>
                <a:t> </a:t>
              </a:r>
            </a:p>
          </p:txBody>
        </p:sp>
        <p:sp>
          <p:nvSpPr>
            <p:cNvPr id="8" name="TextBox 12"/>
            <p:cNvSpPr txBox="1"/>
            <p:nvPr/>
          </p:nvSpPr>
          <p:spPr>
            <a:xfrm>
              <a:off x="621" y="4698"/>
              <a:ext cx="15270" cy="727"/>
            </a:xfrm>
            <a:prstGeom prst="rect">
              <a:avLst/>
            </a:prstGeom>
            <a:noFill/>
          </p:spPr>
          <p:txBody>
            <a:bodyPr wrap="square">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Assuming X and Y are 4-bit two’s complement numbers:</a:t>
              </a:r>
            </a:p>
          </p:txBody>
        </p:sp>
        <mc:AlternateContent xmlns:mc="http://schemas.openxmlformats.org/markup-compatibility/2006" xmlns:a14="http://schemas.microsoft.com/office/drawing/2010/main">
          <mc:Choice Requires="a14">
            <p:sp>
              <p:nvSpPr>
                <p:cNvPr id="10" name="TextBox 13"/>
                <p:cNvSpPr txBox="1"/>
                <p:nvPr/>
              </p:nvSpPr>
              <p:spPr>
                <a:xfrm>
                  <a:off x="1595" y="5472"/>
                  <a:ext cx="5910" cy="19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𝑋</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3</m:t>
                            </m:r>
                          </m:sup>
                        </m:sSup>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=0</m:t>
                            </m:r>
                          </m:sub>
                          <m:sup>
                            <m:r>
                              <a:rPr lang="en-US" sz="2800" b="0" i="1" smtClean="0">
                                <a:latin typeface="Cambria Math" panose="02040503050406030204" pitchFamily="18" charset="0"/>
                              </a:rPr>
                              <m:t>2</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𝑖</m:t>
                                </m:r>
                              </m:sup>
                            </m:sSup>
                          </m:e>
                        </m:nary>
                      </m:oMath>
                    </m:oMathPara>
                  </a14:m>
                  <a:endParaRPr lang="en-US" sz="2800"/>
                </a:p>
              </p:txBody>
            </p:sp>
          </mc:Choice>
          <mc:Fallback xmlns="">
            <p:sp>
              <p:nvSpPr>
                <p:cNvPr id="10" name="TextBox 13"/>
                <p:cNvSpPr txBox="1">
                  <a:spLocks noRot="1" noChangeAspect="1" noMove="1" noResize="1" noEditPoints="1" noAdjustHandles="1" noChangeArrowheads="1" noChangeShapeType="1" noTextEdit="1"/>
                </p:cNvSpPr>
                <p:nvPr/>
              </p:nvSpPr>
              <p:spPr>
                <a:xfrm>
                  <a:off x="1595" y="5472"/>
                  <a:ext cx="5910" cy="1908"/>
                </a:xfrm>
                <a:prstGeom prst="rect">
                  <a:avLst/>
                </a:prstGeom>
                <a:blipFill rotWithShape="1">
                  <a:blip r:embed="rId4"/>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1" name="TextBox 14"/>
                <p:cNvSpPr txBox="1"/>
                <p:nvPr/>
              </p:nvSpPr>
              <p:spPr>
                <a:xfrm>
                  <a:off x="10062" y="5472"/>
                  <a:ext cx="5894" cy="19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𝑌</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3</m:t>
                            </m:r>
                          </m:sup>
                        </m:sSup>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=0</m:t>
                            </m:r>
                          </m:sub>
                          <m:sup>
                            <m:r>
                              <a:rPr lang="en-US" sz="2800" b="0" i="1" smtClean="0">
                                <a:latin typeface="Cambria Math" panose="02040503050406030204" pitchFamily="18" charset="0"/>
                              </a:rPr>
                              <m:t>2</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𝑖</m:t>
                                </m:r>
                              </m:sup>
                            </m:sSup>
                          </m:e>
                        </m:nary>
                      </m:oMath>
                    </m:oMathPara>
                  </a14:m>
                  <a:endParaRPr lang="en-US" sz="2800"/>
                </a:p>
              </p:txBody>
            </p:sp>
          </mc:Choice>
          <mc:Fallback xmlns="">
            <p:sp>
              <p:nvSpPr>
                <p:cNvPr id="11" name="TextBox 14"/>
                <p:cNvSpPr txBox="1">
                  <a:spLocks noRot="1" noChangeAspect="1" noMove="1" noResize="1" noEditPoints="1" noAdjustHandles="1" noChangeArrowheads="1" noChangeShapeType="1" noTextEdit="1"/>
                </p:cNvSpPr>
                <p:nvPr/>
              </p:nvSpPr>
              <p:spPr>
                <a:xfrm>
                  <a:off x="10062" y="5472"/>
                  <a:ext cx="5894" cy="1908"/>
                </a:xfrm>
                <a:prstGeom prst="rect">
                  <a:avLst/>
                </a:prstGeom>
                <a:blipFill rotWithShape="1">
                  <a:blip r:embed="rId5"/>
                </a:blipFill>
              </p:spPr>
              <p:txBody>
                <a:bodyPr/>
                <a:lstStyle/>
                <a:p>
                  <a:r>
                    <a:rPr lang="en-US" altLang="en-US">
                      <a:noFill/>
                    </a:rPr>
                    <a:t> </a:t>
                  </a:r>
                </a:p>
              </p:txBody>
            </p:sp>
          </mc:Fallback>
        </mc:AlternateContent>
        <p:sp>
          <p:nvSpPr>
            <p:cNvPr id="12" name="TextBox 15"/>
            <p:cNvSpPr txBox="1"/>
            <p:nvPr/>
          </p:nvSpPr>
          <p:spPr>
            <a:xfrm>
              <a:off x="621" y="7428"/>
              <a:ext cx="10196" cy="727"/>
            </a:xfrm>
            <a:prstGeom prst="rect">
              <a:avLst/>
            </a:prstGeom>
            <a:noFill/>
          </p:spPr>
          <p:txBody>
            <a:bodyPr wrap="square">
              <a:spAutoFit/>
            </a:bodyPr>
            <a:lstStyle/>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The product of X and Y is:</a:t>
              </a:r>
            </a:p>
          </p:txBody>
        </p:sp>
        <mc:AlternateContent xmlns:mc="http://schemas.openxmlformats.org/markup-compatibility/2006" xmlns:a14="http://schemas.microsoft.com/office/drawing/2010/main">
          <mc:Choice Requires="a14">
            <p:sp>
              <p:nvSpPr>
                <p:cNvPr id="18" name="TextBox 16"/>
                <p:cNvSpPr txBox="1"/>
                <p:nvPr/>
              </p:nvSpPr>
              <p:spPr>
                <a:xfrm>
                  <a:off x="1595" y="8203"/>
                  <a:ext cx="17436" cy="20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𝑋𝑌</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6</m:t>
                            </m:r>
                          </m:sup>
                        </m:s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=0</m:t>
                            </m:r>
                          </m:sub>
                          <m:sup>
                            <m:r>
                              <a:rPr lang="en-US" sz="2800" b="0" i="1" smtClean="0">
                                <a:latin typeface="Cambria Math" panose="02040503050406030204" pitchFamily="18" charset="0"/>
                              </a:rPr>
                              <m:t>2</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𝑖</m:t>
                                </m:r>
                                <m:r>
                                  <a:rPr lang="en-US" sz="2800" b="0" i="1" smtClean="0">
                                    <a:latin typeface="Cambria Math" panose="02040503050406030204" pitchFamily="18" charset="0"/>
                                  </a:rPr>
                                  <m:t>+3</m:t>
                                </m:r>
                              </m:sup>
                            </m:sSup>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a:rPr lang="en-US" sz="2800" b="0" i="1" smtClean="0">
                                    <a:latin typeface="Cambria Math" panose="02040503050406030204" pitchFamily="18" charset="0"/>
                                  </a:rPr>
                                  <m:t>𝑗</m:t>
                                </m:r>
                                <m:r>
                                  <a:rPr lang="en-US" sz="2800" b="0" i="1" smtClean="0">
                                    <a:latin typeface="Cambria Math" panose="02040503050406030204" pitchFamily="18" charset="0"/>
                                  </a:rPr>
                                  <m:t>=0</m:t>
                                </m:r>
                              </m:sub>
                              <m:sup>
                                <m:r>
                                  <a:rPr lang="en-US" sz="2800" b="0" i="1" smtClean="0">
                                    <a:latin typeface="Cambria Math" panose="02040503050406030204" pitchFamily="18" charset="0"/>
                                  </a:rPr>
                                  <m:t>2</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𝑗</m:t>
                                    </m:r>
                                    <m:r>
                                      <a:rPr lang="en-US" sz="2800" b="0" i="1" smtClean="0">
                                        <a:latin typeface="Cambria Math" panose="02040503050406030204" pitchFamily="18" charset="0"/>
                                      </a:rPr>
                                      <m:t>+3</m:t>
                                    </m:r>
                                  </m:sup>
                                </m:sSup>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=0</m:t>
                                    </m:r>
                                  </m:sub>
                                  <m:sup>
                                    <m:r>
                                      <a:rPr lang="en-US" sz="2800" b="0" i="1" smtClean="0">
                                        <a:latin typeface="Cambria Math" panose="02040503050406030204" pitchFamily="18" charset="0"/>
                                      </a:rPr>
                                      <m:t>2</m:t>
                                    </m:r>
                                  </m:sup>
                                  <m:e>
                                    <m:nary>
                                      <m:naryPr>
                                        <m:chr m:val="∑"/>
                                        <m:ctrlPr>
                                          <a:rPr lang="en-US" sz="2800" b="0" i="1" smtClean="0">
                                            <a:latin typeface="Cambria Math" panose="02040503050406030204" pitchFamily="18" charset="0"/>
                                          </a:rPr>
                                        </m:ctrlPr>
                                      </m:naryPr>
                                      <m:sub>
                                        <m:r>
                                          <a:rPr lang="en-US" sz="2800" b="0" i="1" smtClean="0">
                                            <a:latin typeface="Cambria Math" panose="02040503050406030204" pitchFamily="18" charset="0"/>
                                          </a:rPr>
                                          <m:t>𝑗</m:t>
                                        </m:r>
                                        <m:r>
                                          <a:rPr lang="en-US" sz="2800" b="0" i="1" smtClean="0">
                                            <a:latin typeface="Cambria Math" panose="02040503050406030204" pitchFamily="18" charset="0"/>
                                          </a:rPr>
                                          <m:t>=0</m:t>
                                        </m:r>
                                      </m:sub>
                                      <m:sup>
                                        <m:r>
                                          <a:rPr lang="en-US" sz="2800" b="0" i="1" smtClean="0">
                                            <a:latin typeface="Cambria Math" panose="02040503050406030204" pitchFamily="18" charset="0"/>
                                          </a:rPr>
                                          <m:t>2</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p>
                                        </m:sSup>
                                      </m:e>
                                    </m:nary>
                                  </m:e>
                                </m:nary>
                              </m:e>
                            </m:nary>
                          </m:e>
                        </m:nary>
                      </m:oMath>
                    </m:oMathPara>
                  </a14:m>
                  <a:endParaRPr lang="en-US" sz="2800"/>
                </a:p>
              </p:txBody>
            </p:sp>
          </mc:Choice>
          <mc:Fallback xmlns="">
            <p:sp>
              <p:nvSpPr>
                <p:cNvPr id="18" name="TextBox 16"/>
                <p:cNvSpPr txBox="1">
                  <a:spLocks noRot="1" noChangeAspect="1" noMove="1" noResize="1" noEditPoints="1" noAdjustHandles="1" noChangeArrowheads="1" noChangeShapeType="1" noTextEdit="1"/>
                </p:cNvSpPr>
                <p:nvPr/>
              </p:nvSpPr>
              <p:spPr>
                <a:xfrm>
                  <a:off x="1595" y="8203"/>
                  <a:ext cx="17436" cy="2044"/>
                </a:xfrm>
                <a:prstGeom prst="rect">
                  <a:avLst/>
                </a:prstGeom>
                <a:blipFill>
                  <a:blip r:embed="rId6"/>
                  <a:stretch>
                    <a:fillRect/>
                  </a:stretch>
                </a:blipFill>
              </p:spPr>
              <p:txBody>
                <a:bodyPr/>
                <a:lstStyle/>
                <a:p>
                  <a:r>
                    <a:rPr lang="en-US">
                      <a:noFill/>
                    </a:rPr>
                    <a:t> </a:t>
                  </a:r>
                </a:p>
              </p:txBody>
            </p:sp>
          </mc:Fallback>
        </mc:AlternateContent>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Content Placeholder 4"/>
          <p:cNvSpPr>
            <a:spLocks noGrp="1"/>
          </p:cNvSpPr>
          <p:nvPr>
            <p:ph idx="1"/>
          </p:nvPr>
        </p:nvSpPr>
        <p:spPr>
          <a:xfrm>
            <a:off x="5061585" y="434975"/>
            <a:ext cx="6172200" cy="5512435"/>
          </a:xfrm>
        </p:spPr>
        <p:txBody>
          <a:bodyPr/>
          <a:lstStyle/>
          <a:p>
            <a:pPr marL="0" indent="0">
              <a:buNone/>
            </a:pPr>
            <a:r>
              <a:rPr lang="en-US" sz="2400">
                <a:latin typeface="Arial" panose="020B0604020202020204" pitchFamily="34" charset="0"/>
                <a:cs typeface="Arial" panose="020B0604020202020204" pitchFamily="34" charset="0"/>
              </a:rPr>
              <a:t>1. Nhân hai số nhị phân không dấu</a:t>
            </a:r>
          </a:p>
          <a:p>
            <a:pPr marL="0" indent="0">
              <a:buNone/>
            </a:pPr>
            <a:r>
              <a:rPr lang="en-US" sz="2400">
                <a:latin typeface="Arial" panose="020B0604020202020204" pitchFamily="34" charset="0"/>
                <a:cs typeface="Arial" panose="020B0604020202020204" pitchFamily="34" charset="0"/>
              </a:rPr>
              <a:t>	(Unsigned Binary Multiplication)</a:t>
            </a:r>
          </a:p>
          <a:p>
            <a:pPr marL="0" indent="0">
              <a:buNone/>
            </a:pPr>
            <a:r>
              <a:rPr lang="en-US" sz="2400">
                <a:latin typeface="Arial" panose="020B0604020202020204" pitchFamily="34" charset="0"/>
                <a:cs typeface="Arial" panose="020B0604020202020204" pitchFamily="34" charset="0"/>
              </a:rPr>
              <a:t>2. Ý tưởng Carry-Save </a:t>
            </a:r>
          </a:p>
          <a:p>
            <a:pPr marL="0" indent="0">
              <a:buNone/>
            </a:pPr>
            <a:r>
              <a:rPr lang="en-US" sz="2400">
                <a:latin typeface="Arial" panose="020B0604020202020204" pitchFamily="34" charset="0"/>
                <a:cs typeface="Arial" panose="020B0604020202020204" pitchFamily="34" charset="0"/>
              </a:rPr>
              <a:t>	(Carry-Save Concept)</a:t>
            </a:r>
          </a:p>
          <a:p>
            <a:pPr marL="0" indent="0">
              <a:buNone/>
            </a:pPr>
            <a:r>
              <a:rPr lang="en-US" sz="2400">
                <a:latin typeface="Arial" panose="020B0604020202020204" pitchFamily="34" charset="0"/>
                <a:cs typeface="Arial" panose="020B0604020202020204" pitchFamily="34" charset="0"/>
              </a:rPr>
              <a:t>3. Hệ số nhân mảng</a:t>
            </a:r>
            <a:r>
              <a:rPr lang="en-US" sz="2400">
                <a:latin typeface="Arial" panose="020B0604020202020204" pitchFamily="34" charset="0"/>
                <a:cs typeface="Arial" panose="020B0604020202020204" pitchFamily="34" charset="0"/>
                <a:sym typeface="+mn-ea"/>
              </a:rPr>
              <a:t> Carry-Save</a:t>
            </a:r>
            <a:r>
              <a:rPr lang="en-US" sz="2400">
                <a:latin typeface="Arial" panose="020B0604020202020204" pitchFamily="34" charset="0"/>
                <a:cs typeface="Arial" panose="020B0604020202020204" pitchFamily="34" charset="0"/>
              </a:rPr>
              <a:t> </a:t>
            </a:r>
          </a:p>
          <a:p>
            <a:pPr marL="0" indent="0">
              <a:buNone/>
            </a:pPr>
            <a:r>
              <a:rPr lang="en-US" sz="2400">
                <a:latin typeface="Arial" panose="020B0604020202020204" pitchFamily="34" charset="0"/>
                <a:cs typeface="Arial" panose="020B0604020202020204" pitchFamily="34" charset="0"/>
              </a:rPr>
              <a:t>	(Carry-Save Array Multipliers)</a:t>
            </a:r>
          </a:p>
          <a:p>
            <a:pPr marL="0" indent="0">
              <a:buNone/>
            </a:pPr>
            <a:r>
              <a:rPr lang="en-US" sz="2400">
                <a:latin typeface="Arial" panose="020B0604020202020204" pitchFamily="34" charset="0"/>
                <a:cs typeface="Arial" panose="020B0604020202020204" pitchFamily="34" charset="0"/>
              </a:rPr>
              <a:t>4. Hệ số Cây</a:t>
            </a:r>
          </a:p>
          <a:p>
            <a:pPr marL="0" indent="0">
              <a:buNone/>
            </a:pPr>
            <a:r>
              <a:rPr lang="en-US" sz="2400">
                <a:latin typeface="Arial" panose="020B0604020202020204" pitchFamily="34" charset="0"/>
                <a:cs typeface="Arial" panose="020B0604020202020204" pitchFamily="34" charset="0"/>
              </a:rPr>
              <a:t>	(Tree Multipliers)</a:t>
            </a:r>
          </a:p>
          <a:p>
            <a:pPr marL="0" indent="0">
              <a:buNone/>
            </a:pPr>
            <a:r>
              <a:rPr lang="en-US" sz="2400">
                <a:latin typeface="Arial" panose="020B0604020202020204" pitchFamily="34" charset="0"/>
                <a:cs typeface="Arial" panose="020B0604020202020204" pitchFamily="34" charset="0"/>
              </a:rPr>
              <a:t>5. Phép nhân số phần bù hai</a:t>
            </a:r>
          </a:p>
          <a:p>
            <a:pPr marL="0" indent="0">
              <a:buNone/>
            </a:pPr>
            <a:r>
              <a:rPr lang="en-US" sz="2400">
                <a:latin typeface="Arial" panose="020B0604020202020204" pitchFamily="34" charset="0"/>
                <a:cs typeface="Arial" panose="020B0604020202020204" pitchFamily="34" charset="0"/>
              </a:rPr>
              <a:t>	(Two’s Complement Multiplication)</a:t>
            </a:r>
          </a:p>
          <a:p>
            <a:pPr marL="0" indent="0">
              <a:buNone/>
            </a:pPr>
            <a:r>
              <a:rPr lang="en-US" sz="2400">
                <a:latin typeface="Arial" panose="020B0604020202020204" pitchFamily="34" charset="0"/>
                <a:cs typeface="Arial" panose="020B0604020202020204" pitchFamily="34" charset="0"/>
              </a:rPr>
              <a:t>6. Thuật toán Booth</a:t>
            </a:r>
          </a:p>
          <a:p>
            <a:pPr marL="0" indent="0">
              <a:buNone/>
            </a:pPr>
            <a:r>
              <a:rPr lang="en-US" sz="2400">
                <a:latin typeface="Arial" panose="020B0604020202020204" pitchFamily="34" charset="0"/>
                <a:cs typeface="Arial" panose="020B0604020202020204" pitchFamily="34" charset="0"/>
              </a:rPr>
              <a:t>	(Booth’s algorithm)</a:t>
            </a:r>
          </a:p>
        </p:txBody>
      </p:sp>
      <p:sp>
        <p:nvSpPr>
          <p:cNvPr id="106" name="Google Shape;106;p9"/>
          <p:cNvSpPr txBox="1">
            <a:spLocks noGrp="1"/>
          </p:cNvSpPr>
          <p:nvPr>
            <p:ph type="title"/>
          </p:nvPr>
        </p:nvSpPr>
        <p:spPr>
          <a:xfrm>
            <a:off x="732790" y="434975"/>
            <a:ext cx="2197735" cy="425323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4800" b="1"/>
              <a:t>Nội dung</a:t>
            </a:r>
            <a:br>
              <a:rPr lang="en-US" altLang="en-GB" sz="4800" b="1"/>
            </a:br>
            <a:r>
              <a:rPr lang="en-US" altLang="en-GB" sz="4800" b="1"/>
              <a:t>thuyết trình</a:t>
            </a:r>
          </a:p>
        </p:txBody>
      </p:sp>
      <p:cxnSp>
        <p:nvCxnSpPr>
          <p:cNvPr id="3" name="Straight Connector 2"/>
          <p:cNvCxnSpPr/>
          <p:nvPr/>
        </p:nvCxnSpPr>
        <p:spPr bwMode="auto">
          <a:xfrm>
            <a:off x="3642610" y="434715"/>
            <a:ext cx="0" cy="598107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18" name="Straight Connector 17"/>
          <p:cNvCxnSpPr/>
          <p:nvPr/>
        </p:nvCxnSpPr>
        <p:spPr bwMode="auto">
          <a:xfrm>
            <a:off x="3795010" y="422225"/>
            <a:ext cx="0" cy="5981075"/>
          </a:xfrm>
          <a:prstGeom prst="line">
            <a:avLst/>
          </a:prstGeom>
          <a:gradFill rotWithShape="0">
            <a:gsLst>
              <a:gs pos="0">
                <a:schemeClr val="accent1"/>
              </a:gs>
              <a:gs pos="100000">
                <a:schemeClr val="accent2"/>
              </a:gs>
            </a:gsLst>
            <a:lin ang="5400000" scaled="1"/>
          </a:gradFill>
          <a:ln w="139700" cap="flat" cmpd="sng" algn="ctr">
            <a:solidFill>
              <a:schemeClr val="accen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0"/>
                                  </p:stCondLst>
                                  <p:endCondLst>
                                    <p:cond evt="onNext" delay="0">
                                      <p:tgtEl>
                                        <p:sldTgt/>
                                      </p:tgtEl>
                                    </p:cond>
                                  </p:endCondLst>
                                  <p:childTnLst>
                                    <p:animMotion origin="layout" path="M -0.00130208 -0.209074 L -0.00130208 0.431204 " pathEditMode="relative" rAng="0" ptsTypes="">
                                      <p:cBhvr>
                                        <p:cTn id="6" dur="2000" fill="hold"/>
                                        <p:tgtEl>
                                          <p:spTgt spid="106"/>
                                        </p:tgtEl>
                                        <p:attrNameLst>
                                          <p:attrName>ppt_x</p:attrName>
                                          <p:attrName>ppt_y</p:attrName>
                                        </p:attrNameLst>
                                      </p:cBhvr>
                                      <p:rCtr x="0" y="2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olidFill>
                  <a:schemeClr val="accent1"/>
                </a:solidFill>
                <a:latin typeface="Arial" panose="020B0604020202020204" pitchFamily="34" charset="0"/>
                <a:cs typeface="Arial" panose="020B0604020202020204" pitchFamily="34" charset="0"/>
                <a:sym typeface="+mn-ea"/>
              </a:rPr>
              <a:t>4.6 </a:t>
            </a:r>
            <a:r>
              <a:rPr lang="en-US">
                <a:solidFill>
                  <a:schemeClr val="accent1"/>
                </a:solidFill>
                <a:effectLst/>
                <a:latin typeface="Arial" panose="020B0604020202020204" pitchFamily="34" charset="0"/>
                <a:cs typeface="Arial" panose="020B0604020202020204" pitchFamily="34" charset="0"/>
                <a:sym typeface="+mn-ea"/>
              </a:rPr>
              <a:t>Two's Complement Multiplication</a:t>
            </a:r>
          </a:p>
        </p:txBody>
      </p:sp>
      <p:grpSp>
        <p:nvGrpSpPr>
          <p:cNvPr id="2" name="Group 1"/>
          <p:cNvGrpSpPr/>
          <p:nvPr/>
        </p:nvGrpSpPr>
        <p:grpSpPr>
          <a:xfrm>
            <a:off x="393700" y="1263650"/>
            <a:ext cx="10621010" cy="4824730"/>
            <a:chOff x="620" y="1990"/>
            <a:chExt cx="16726" cy="7598"/>
          </a:xfrm>
        </p:grpSpPr>
        <p:sp>
          <p:nvSpPr>
            <p:cNvPr id="9" name="TextBox 8"/>
            <p:cNvSpPr txBox="1"/>
            <p:nvPr/>
          </p:nvSpPr>
          <p:spPr>
            <a:xfrm>
              <a:off x="620" y="5036"/>
              <a:ext cx="16726" cy="727"/>
            </a:xfrm>
            <a:prstGeom prst="rect">
              <a:avLst/>
            </a:prstGeom>
            <a:noFill/>
          </p:spPr>
          <p:txBody>
            <a:bodyPr wrap="square">
              <a:spAutoFit/>
            </a:bodyPr>
            <a:lstStyle/>
            <a:p>
              <a:pPr marL="342900" indent="-342900">
                <a:buFont typeface="Arial" panose="020B0604020202020204" pitchFamily="34" charset="0"/>
                <a:buChar char="•"/>
              </a:pPr>
              <a:r>
                <a:rPr lang="en-US" sz="2400" b="0" i="0">
                  <a:solidFill>
                    <a:srgbClr val="000000"/>
                  </a:solidFill>
                  <a:effectLst/>
                  <a:latin typeface="Arial" panose="020B0604020202020204" pitchFamily="34" charset="0"/>
                  <a:cs typeface="Arial" panose="020B0604020202020204" pitchFamily="34" charset="0"/>
                </a:rPr>
                <a:t>The product then becomes:</a:t>
              </a:r>
              <a:endParaRPr lang="en-US" sz="2400">
                <a:latin typeface="Arial" panose="020B0604020202020204" pitchFamily="34" charset="0"/>
                <a:cs typeface="Arial" panose="020B0604020202020204" pitchFamily="34" charset="0"/>
              </a:endParaRPr>
            </a:p>
          </p:txBody>
        </p:sp>
        <p:sp>
          <p:nvSpPr>
            <p:cNvPr id="3" name="TextBox 11"/>
            <p:cNvSpPr txBox="1"/>
            <p:nvPr/>
          </p:nvSpPr>
          <p:spPr>
            <a:xfrm>
              <a:off x="620" y="1990"/>
              <a:ext cx="10196" cy="727"/>
            </a:xfrm>
            <a:prstGeom prst="rect">
              <a:avLst/>
            </a:prstGeom>
            <a:noFill/>
          </p:spPr>
          <p:txBody>
            <a:bodyPr wrap="square">
              <a:spAutoFit/>
            </a:bodyPr>
            <a:lstStyle/>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For two’s complement, the following is true:</a:t>
              </a:r>
            </a:p>
          </p:txBody>
        </p:sp>
        <mc:AlternateContent xmlns:mc="http://schemas.openxmlformats.org/markup-compatibility/2006" xmlns:a14="http://schemas.microsoft.com/office/drawing/2010/main">
          <mc:Choice Requires="a14">
            <p:sp>
              <p:nvSpPr>
                <p:cNvPr id="16" name="TextBox 15"/>
                <p:cNvSpPr txBox="1"/>
                <p:nvPr/>
              </p:nvSpPr>
              <p:spPr>
                <a:xfrm>
                  <a:off x="5035" y="2812"/>
                  <a:ext cx="8086" cy="19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=0</m:t>
                            </m:r>
                          </m:sub>
                          <m:sup>
                            <m:r>
                              <a:rPr lang="en-US" sz="2800" b="0" i="1" smtClean="0">
                                <a:latin typeface="Cambria Math" panose="02040503050406030204" pitchFamily="18" charset="0"/>
                              </a:rPr>
                              <m:t>3</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𝑖</m:t>
                                </m:r>
                              </m:sup>
                            </m:sSup>
                          </m:e>
                        </m:nary>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4</m:t>
                            </m:r>
                          </m:sup>
                        </m:sSup>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=0</m:t>
                            </m:r>
                          </m:sub>
                          <m:sup>
                            <m:r>
                              <a:rPr lang="en-US" sz="2800" b="0" i="1" smtClean="0">
                                <a:latin typeface="Cambria Math" panose="02040503050406030204" pitchFamily="18" charset="0"/>
                              </a:rPr>
                              <m:t>3</m:t>
                            </m:r>
                          </m:sup>
                          <m:e>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+1</m:t>
                            </m:r>
                          </m:e>
                        </m:nary>
                      </m:oMath>
                    </m:oMathPara>
                  </a14:m>
                  <a:endParaRPr lang="en-US" sz="2800"/>
                </a:p>
              </p:txBody>
            </p:sp>
          </mc:Choice>
          <mc:Fallback xmlns="">
            <p:sp>
              <p:nvSpPr>
                <p:cNvPr id="16" name="TextBox 15"/>
                <p:cNvSpPr txBox="1">
                  <a:spLocks noRot="1" noChangeAspect="1" noMove="1" noResize="1" noEditPoints="1" noAdjustHandles="1" noChangeArrowheads="1" noChangeShapeType="1" noTextEdit="1"/>
                </p:cNvSpPr>
                <p:nvPr/>
              </p:nvSpPr>
              <p:spPr>
                <a:xfrm>
                  <a:off x="5035" y="2812"/>
                  <a:ext cx="8086" cy="1908"/>
                </a:xfrm>
                <a:prstGeom prst="rect">
                  <a:avLst/>
                </a:prstGeom>
                <a:blipFill rotWithShape="1">
                  <a:blip r:embed="rId3"/>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349" y="6188"/>
                  <a:ext cx="12501" cy="3400"/>
                </a:xfrm>
                <a:prstGeom prst="rect">
                  <a:avLst/>
                </a:prstGeom>
                <a:noFill/>
              </p:spPr>
              <p:txBody>
                <a:bodyPr wrap="square" lIns="0" tIns="0" rIns="0" bIns="0" rtlCol="0">
                  <a:spAutoFit/>
                </a:bodyPr>
                <a:lstStyle/>
                <a:p>
                  <a14:m>
                    <m:oMath xmlns:m="http://schemas.openxmlformats.org/officeDocument/2006/math">
                      <m:r>
                        <a:rPr lang="en-US" sz="2800" b="0" i="1" smtClean="0">
                          <a:latin typeface="Cambria Math" panose="02040503050406030204" pitchFamily="18" charset="0"/>
                        </a:rPr>
                        <m:t>𝑋𝑌</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7</m:t>
                          </m:r>
                        </m:sup>
                      </m:s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 </m:t>
                          </m:r>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6</m:t>
                          </m:r>
                        </m:sup>
                      </m:sSup>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e>
                          </m:acc>
                          <m:r>
                            <a:rPr lang="en-US" sz="2800" b="0" i="1" smtClean="0">
                              <a:latin typeface="Cambria Math" panose="02040503050406030204" pitchFamily="18" charset="0"/>
                            </a:rPr>
                            <m:t> + </m:t>
                          </m:r>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e>
                          </m:acc>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5</m:t>
                          </m:r>
                        </m:sup>
                      </m:sSup>
                    </m:oMath>
                  </a14:m>
                  <a:r>
                    <a:rPr lang="en-US" sz="2800" b="0" i="1">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e>
                            </m:acc>
                            <m:r>
                              <a:rPr lang="en-US" sz="2800" b="0" i="1" smtClean="0">
                                <a:latin typeface="Cambria Math" panose="02040503050406030204" pitchFamily="18" charset="0"/>
                              </a:rPr>
                              <m:t> + </m:t>
                            </m:r>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1</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+1</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4</m:t>
                            </m:r>
                          </m:sup>
                        </m:sSup>
                        <m:r>
                          <a:rPr lang="en-US" sz="2800" b="0" i="1" smtClean="0">
                            <a:latin typeface="Cambria Math" panose="02040503050406030204" pitchFamily="18" charset="0"/>
                          </a:rPr>
                          <m:t>               </m:t>
                        </m:r>
                      </m:oMath>
                    </m:oMathPara>
                  </a14:m>
                  <a:endParaRPr lang="en-US" sz="28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3</m:t>
                                    </m:r>
                                  </m:sub>
                                </m:sSub>
                              </m:e>
                            </m:acc>
                            <m:r>
                              <a:rPr lang="en-US" sz="2800" b="0" i="1" smtClean="0">
                                <a:latin typeface="Cambria Math" panose="02040503050406030204" pitchFamily="18" charset="0"/>
                              </a:rPr>
                              <m:t> + </m:t>
                            </m:r>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0</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3</m:t>
                            </m:r>
                          </m:sup>
                        </m:sSup>
                        <m:r>
                          <a:rPr lang="en-US" sz="2800" b="0" i="1" smtClean="0">
                            <a:latin typeface="Cambria Math" panose="02040503050406030204" pitchFamily="18" charset="0"/>
                          </a:rPr>
                          <m:t>      </m:t>
                        </m:r>
                      </m:oMath>
                    </m:oMathPara>
                  </a14:m>
                  <a:endParaRPr lang="en-US" sz="28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 </m:t>
                                </m:r>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0</m:t>
                                </m:r>
                              </m:sub>
                            </m:sSub>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                      </m:t>
                        </m:r>
                      </m:oMath>
                    </m:oMathPara>
                  </a14:m>
                  <a:endParaRPr lang="en-US" sz="28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 </m:t>
                                </m:r>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0</m:t>
                                </m:r>
                              </m:sub>
                            </m:sSub>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1</m:t>
                            </m:r>
                          </m:sup>
                        </m:s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 (</m:t>
                            </m:r>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𝑦</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0</m:t>
                            </m:r>
                          </m:sup>
                        </m:sSup>
                        <m:r>
                          <a:rPr lang="en-US" sz="2800" b="0" i="0" smtClean="0">
                            <a:latin typeface="Cambria Math" panose="02040503050406030204" pitchFamily="18" charset="0"/>
                          </a:rPr>
                          <m:t>          </m:t>
                        </m:r>
                      </m:oMath>
                    </m:oMathPara>
                  </a14:m>
                  <a:endParaRPr lang="en-US" sz="2800"/>
                </a:p>
              </p:txBody>
            </p:sp>
          </mc:Choice>
          <mc:Fallback xmlns="">
            <p:sp>
              <p:nvSpPr>
                <p:cNvPr id="17" name="TextBox 16"/>
                <p:cNvSpPr txBox="1">
                  <a:spLocks noRot="1" noChangeAspect="1" noMove="1" noResize="1" noEditPoints="1" noAdjustHandles="1" noChangeArrowheads="1" noChangeShapeType="1" noTextEdit="1"/>
                </p:cNvSpPr>
                <p:nvPr/>
              </p:nvSpPr>
              <p:spPr>
                <a:xfrm>
                  <a:off x="3349" y="6188"/>
                  <a:ext cx="12501" cy="3400"/>
                </a:xfrm>
                <a:prstGeom prst="rect">
                  <a:avLst/>
                </a:prstGeom>
                <a:blipFill rotWithShape="1">
                  <a:blip r:embed="rId4"/>
                </a:blipFill>
              </p:spPr>
              <p:txBody>
                <a:bodyPr/>
                <a:lstStyle/>
                <a:p>
                  <a:r>
                    <a:rPr lang="en-US" altLang="en-US">
                      <a:noFill/>
                    </a:rPr>
                    <a:t> </a:t>
                  </a:r>
                </a:p>
              </p:txBody>
            </p:sp>
          </mc:Fallback>
        </mc:AlternateContent>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3442" r="4130"/>
          <a:stretch>
            <a:fillRect/>
          </a:stretch>
        </p:blipFill>
        <p:spPr>
          <a:xfrm>
            <a:off x="1559552" y="821858"/>
            <a:ext cx="7794172" cy="4672674"/>
          </a:xfrm>
          <a:prstGeom prst="rect">
            <a:avLst/>
          </a:prstGeom>
        </p:spPr>
      </p:pic>
      <p:pic>
        <p:nvPicPr>
          <p:cNvPr id="8" name="Picture 7"/>
          <p:cNvPicPr>
            <a:picLocks noChangeAspect="1"/>
          </p:cNvPicPr>
          <p:nvPr/>
        </p:nvPicPr>
        <p:blipFill>
          <a:blip r:embed="rId3"/>
          <a:stretch>
            <a:fillRect/>
          </a:stretch>
        </p:blipFill>
        <p:spPr>
          <a:xfrm>
            <a:off x="811823" y="821858"/>
            <a:ext cx="2841675" cy="2651384"/>
          </a:xfrm>
          <a:prstGeom prst="rect">
            <a:avLst/>
          </a:prstGeom>
        </p:spPr>
      </p:pic>
      <p:pic>
        <p:nvPicPr>
          <p:cNvPr id="9" name="Picture 8"/>
          <p:cNvPicPr>
            <a:picLocks noChangeAspect="1"/>
          </p:cNvPicPr>
          <p:nvPr/>
        </p:nvPicPr>
        <p:blipFill>
          <a:blip r:embed="rId4"/>
          <a:stretch>
            <a:fillRect/>
          </a:stretch>
        </p:blipFill>
        <p:spPr>
          <a:xfrm>
            <a:off x="711217" y="821858"/>
            <a:ext cx="3858791" cy="3374579"/>
          </a:xfrm>
          <a:prstGeom prst="rect">
            <a:avLst/>
          </a:prstGeom>
        </p:spPr>
      </p:pic>
      <p:pic>
        <p:nvPicPr>
          <p:cNvPr id="10" name="Picture 9"/>
          <p:cNvPicPr>
            <a:picLocks noChangeAspect="1"/>
          </p:cNvPicPr>
          <p:nvPr/>
        </p:nvPicPr>
        <p:blipFill rotWithShape="1">
          <a:blip r:embed="rId5">
            <a:extLst>
              <a:ext uri="{BEBA8EAE-BF5A-486C-A8C5-ECC9F3942E4B}">
                <a14:imgProps xmlns:a14="http://schemas.microsoft.com/office/drawing/2010/main">
                  <a14:imgLayer r:embed="rId6">
                    <a14:imgEffect>
                      <a14:backgroundRemoval t="0" b="99222" l="1480" r="92178">
                        <a14:foregroundMark x1="82452" y1="1556" x2="97674" y2="22179"/>
                        <a14:foregroundMark x1="97674" y1="22179" x2="93246" y2="85420"/>
                        <a14:foregroundMark x1="90887" y1="97815" x2="76744" y2="99222"/>
                        <a14:foregroundMark x1="3171" y1="35798" x2="5074" y2="19455"/>
                        <a14:foregroundMark x1="5074" y1="19455" x2="4651" y2="7782"/>
                        <a14:foregroundMark x1="5285" y1="3891" x2="5285" y2="0"/>
                        <a14:foregroundMark x1="4017" y1="1167" x2="1480" y2="20233"/>
                        <a14:foregroundMark x1="1480" y1="20233" x2="1903" y2="40467"/>
                        <a14:backgroundMark x1="97040" y1="88327" x2="91966" y2="99222"/>
                        <a14:backgroundMark x1="95983" y1="92996" x2="95560" y2="97665"/>
                        <a14:backgroundMark x1="96406" y1="88716" x2="91966" y2="98833"/>
                        <a14:backgroundMark x1="93658" y1="98054" x2="95349" y2="98444"/>
                        <a14:backgroundMark x1="95349" y1="92218" x2="96195" y2="99222"/>
                        <a14:backgroundMark x1="94292" y1="97665" x2="93658" y2="98444"/>
                        <a14:backgroundMark x1="95349" y1="98054" x2="94715" y2="98833"/>
                        <a14:backgroundMark x1="93235" y1="98054" x2="92178" y2="98833"/>
                      </a14:backgroundRemoval>
                    </a14:imgEffect>
                  </a14:imgLayer>
                </a14:imgProps>
              </a:ext>
            </a:extLst>
          </a:blip>
          <a:srcRect r="1980"/>
          <a:stretch>
            <a:fillRect/>
          </a:stretch>
        </p:blipFill>
        <p:spPr>
          <a:xfrm>
            <a:off x="834683" y="821858"/>
            <a:ext cx="5261317" cy="2916446"/>
          </a:xfrm>
          <a:prstGeom prst="rect">
            <a:avLst/>
          </a:prstGeom>
        </p:spPr>
      </p:pic>
      <p:sp>
        <p:nvSpPr>
          <p:cNvPr id="158"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olidFill>
                  <a:schemeClr val="accent1"/>
                </a:solidFill>
                <a:latin typeface="Arial" panose="020B0604020202020204" pitchFamily="34" charset="0"/>
                <a:cs typeface="Arial" panose="020B0604020202020204" pitchFamily="34" charset="0"/>
                <a:sym typeface="+mn-ea"/>
              </a:rPr>
              <a:t>4.6 </a:t>
            </a:r>
            <a:r>
              <a:rPr lang="en-US">
                <a:solidFill>
                  <a:schemeClr val="accent1"/>
                </a:solidFill>
                <a:effectLst/>
                <a:latin typeface="Arial" panose="020B0604020202020204" pitchFamily="34" charset="0"/>
                <a:cs typeface="Arial" panose="020B0604020202020204" pitchFamily="34" charset="0"/>
                <a:sym typeface="+mn-ea"/>
              </a:rPr>
              <a:t>Two's Complement Multiplication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accel="50000" decel="50000" fill="hold" nodeType="withEffect">
                                  <p:stCondLst>
                                    <p:cond delay="0"/>
                                  </p:stCondLst>
                                  <p:childTnLst>
                                    <p:animMotion origin="layout" path="M -2.08333E-6 -3.7037E-7 L 0.20235 0.07569 " pathEditMode="relative" rAng="0" ptsTypes="AA">
                                      <p:cBhvr>
                                        <p:cTn id="9" dur="750" fill="hold"/>
                                        <p:tgtEl>
                                          <p:spTgt spid="3"/>
                                        </p:tgtEl>
                                        <p:attrNameLst>
                                          <p:attrName>ppt_x</p:attrName>
                                          <p:attrName>ppt_y</p:attrName>
                                        </p:attrNameLst>
                                      </p:cBhvr>
                                      <p:rCtr x="10117" y="3773"/>
                                    </p:animMotion>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r="5689"/>
          <a:stretch>
            <a:fillRect/>
          </a:stretch>
        </p:blipFill>
        <p:spPr>
          <a:xfrm>
            <a:off x="323555" y="1677794"/>
            <a:ext cx="1841305" cy="4572000"/>
          </a:xfrm>
          <a:prstGeom prst="rect">
            <a:avLst/>
          </a:prstGeom>
        </p:spPr>
      </p:pic>
      <p:pic>
        <p:nvPicPr>
          <p:cNvPr id="8" name="Picture 7"/>
          <p:cNvPicPr>
            <a:picLocks noChangeAspect="1"/>
          </p:cNvPicPr>
          <p:nvPr/>
        </p:nvPicPr>
        <p:blipFill rotWithShape="1">
          <a:blip r:embed="rId3"/>
          <a:srcRect r="12021"/>
          <a:stretch>
            <a:fillRect/>
          </a:stretch>
        </p:blipFill>
        <p:spPr>
          <a:xfrm>
            <a:off x="2164860" y="1677794"/>
            <a:ext cx="1841305" cy="4572000"/>
          </a:xfrm>
          <a:prstGeom prst="rect">
            <a:avLst/>
          </a:prstGeom>
        </p:spPr>
      </p:pic>
      <p:pic>
        <p:nvPicPr>
          <p:cNvPr id="12" name="Picture 11"/>
          <p:cNvPicPr>
            <a:picLocks noChangeAspect="1"/>
          </p:cNvPicPr>
          <p:nvPr/>
        </p:nvPicPr>
        <p:blipFill rotWithShape="1">
          <a:blip r:embed="rId4"/>
          <a:srcRect r="86541"/>
          <a:stretch>
            <a:fillRect/>
          </a:stretch>
        </p:blipFill>
        <p:spPr>
          <a:xfrm>
            <a:off x="4024859" y="1677794"/>
            <a:ext cx="1146829" cy="4572000"/>
          </a:xfrm>
          <a:prstGeom prst="rect">
            <a:avLst/>
          </a:prstGeom>
        </p:spPr>
      </p:pic>
      <p:pic>
        <p:nvPicPr>
          <p:cNvPr id="14" name="Picture 13"/>
          <p:cNvPicPr>
            <a:picLocks noChangeAspect="1"/>
          </p:cNvPicPr>
          <p:nvPr/>
        </p:nvPicPr>
        <p:blipFill rotWithShape="1">
          <a:blip r:embed="rId4"/>
          <a:srcRect l="21294"/>
          <a:stretch>
            <a:fillRect/>
          </a:stretch>
        </p:blipFill>
        <p:spPr>
          <a:xfrm>
            <a:off x="5171688" y="1677794"/>
            <a:ext cx="6706661" cy="4572000"/>
          </a:xfrm>
          <a:prstGeom prst="rect">
            <a:avLst/>
          </a:prstGeom>
        </p:spPr>
      </p:pic>
      <p:sp>
        <p:nvSpPr>
          <p:cNvPr id="158"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olidFill>
                  <a:schemeClr val="accent1"/>
                </a:solidFill>
                <a:latin typeface="Arial" panose="020B0604020202020204" pitchFamily="34" charset="0"/>
                <a:cs typeface="Arial" panose="020B0604020202020204" pitchFamily="34" charset="0"/>
                <a:sym typeface="+mn-ea"/>
              </a:rPr>
              <a:t>4.6 </a:t>
            </a:r>
            <a:r>
              <a:rPr lang="en-US">
                <a:solidFill>
                  <a:schemeClr val="accent1"/>
                </a:solidFill>
                <a:effectLst/>
                <a:latin typeface="Arial" panose="020B0604020202020204" pitchFamily="34" charset="0"/>
                <a:cs typeface="Arial" panose="020B0604020202020204" pitchFamily="34" charset="0"/>
                <a:sym typeface="+mn-ea"/>
              </a:rPr>
              <a:t>Two's Complement Multiplication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a:t>
            </a:r>
            <a:r>
              <a:rPr lang="en-US">
                <a:solidFill>
                  <a:schemeClr val="accent1"/>
                </a:solidFill>
              </a:rPr>
              <a:t>8  Booth’s algorithm</a:t>
            </a:r>
          </a:p>
        </p:txBody>
      </p:sp>
      <p:sp>
        <p:nvSpPr>
          <p:cNvPr id="2" name="Content Placeholder 1"/>
          <p:cNvSpPr>
            <a:spLocks noGrp="1"/>
          </p:cNvSpPr>
          <p:nvPr>
            <p:ph idx="1"/>
          </p:nvPr>
        </p:nvSpPr>
        <p:spPr>
          <a:xfrm>
            <a:off x="607695" y="1238885"/>
            <a:ext cx="8532494" cy="1969135"/>
          </a:xfrm>
        </p:spPr>
        <p:txBody>
          <a:bodyPr/>
          <a:lstStyle/>
          <a:p>
            <a:pPr marL="0" lvl="0" indent="0" algn="l" rtl="0">
              <a:spcBef>
                <a:spcPts val="0"/>
              </a:spcBef>
              <a:spcAft>
                <a:spcPts val="0"/>
              </a:spcAft>
            </a:pPr>
            <a:r>
              <a:rPr lang="en-US" altLang="en-GB" sz="2400">
                <a:latin typeface="Arial" panose="020B0604020202020204" pitchFamily="34" charset="0"/>
                <a:cs typeface="Arial" panose="020B0604020202020204" pitchFamily="34" charset="0"/>
                <a:sym typeface="+mn-ea"/>
              </a:rPr>
              <a:t>  Thuật toán Booth yêu cầu kiểm tra các bit nhân và sự dịch chuyển của tích từng phần.</a:t>
            </a:r>
            <a:endParaRPr lang="en-US" altLang="en-GB" sz="2400">
              <a:latin typeface="Arial" panose="020B0604020202020204" pitchFamily="34" charset="0"/>
              <a:cs typeface="Arial" panose="020B0604020202020204" pitchFamily="34" charset="0"/>
            </a:endParaRPr>
          </a:p>
          <a:p>
            <a:pPr marL="0" lvl="0" indent="0" algn="l" rtl="0">
              <a:spcBef>
                <a:spcPts val="0"/>
              </a:spcBef>
              <a:spcAft>
                <a:spcPts val="0"/>
              </a:spcAft>
            </a:pPr>
            <a:r>
              <a:rPr lang="en-US" altLang="en-GB" sz="2400">
                <a:latin typeface="Arial" panose="020B0604020202020204" pitchFamily="34" charset="0"/>
                <a:cs typeface="Arial" panose="020B0604020202020204" pitchFamily="34" charset="0"/>
                <a:sym typeface="+mn-ea"/>
              </a:rPr>
              <a:t>  Trước khi chuyển dịch bội số có thể được thêm vào tích từng phần, trừ đi tích từng phần hoặc không thay đổi theo các quy tắc sau:</a:t>
            </a:r>
            <a:endParaRPr lang="en-US" altLang="en-GB" sz="240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altLang="en-GB"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p:txBody>
      </p:sp>
      <p:graphicFrame>
        <p:nvGraphicFramePr>
          <p:cNvPr id="3" name="Table 0"/>
          <p:cNvGraphicFramePr/>
          <p:nvPr/>
        </p:nvGraphicFramePr>
        <p:xfrm>
          <a:off x="609600" y="3714115"/>
          <a:ext cx="8532495" cy="1905000"/>
        </p:xfrm>
        <a:graphic>
          <a:graphicData uri="http://schemas.openxmlformats.org/drawingml/2006/table">
            <a:tbl>
              <a:tblPr firstRow="1" bandRow="1">
                <a:tableStyleId>{5C22544A-7EE6-4342-B048-85BDC9FD1C3A}</a:tableStyleId>
              </a:tblPr>
              <a:tblGrid>
                <a:gridCol w="2844165">
                  <a:extLst>
                    <a:ext uri="{9D8B030D-6E8A-4147-A177-3AD203B41FA5}">
                      <a16:colId xmlns:a16="http://schemas.microsoft.com/office/drawing/2014/main" val="20000"/>
                    </a:ext>
                  </a:extLst>
                </a:gridCol>
                <a:gridCol w="2844165">
                  <a:extLst>
                    <a:ext uri="{9D8B030D-6E8A-4147-A177-3AD203B41FA5}">
                      <a16:colId xmlns:a16="http://schemas.microsoft.com/office/drawing/2014/main" val="20001"/>
                    </a:ext>
                  </a:extLst>
                </a:gridCol>
                <a:gridCol w="2844165">
                  <a:extLst>
                    <a:ext uri="{9D8B030D-6E8A-4147-A177-3AD203B41FA5}">
                      <a16:colId xmlns:a16="http://schemas.microsoft.com/office/drawing/2014/main" val="20002"/>
                    </a:ext>
                  </a:extLst>
                </a:gridCol>
              </a:tblGrid>
              <a:tr h="381000">
                <a:tc>
                  <a:txBody>
                    <a:bodyPr/>
                    <a:lstStyle/>
                    <a:p>
                      <a:pPr>
                        <a:buNone/>
                      </a:pPr>
                      <a:r>
                        <a:rPr lang="en-US"/>
                        <a:t>Q(-1)</a:t>
                      </a:r>
                    </a:p>
                  </a:txBody>
                  <a:tcPr/>
                </a:tc>
                <a:tc>
                  <a:txBody>
                    <a:bodyPr/>
                    <a:lstStyle/>
                    <a:p>
                      <a:pPr>
                        <a:buNone/>
                      </a:pPr>
                      <a:r>
                        <a:rPr lang="en-US"/>
                        <a:t>Q</a:t>
                      </a:r>
                    </a:p>
                  </a:txBody>
                  <a:tcPr/>
                </a:tc>
                <a:tc>
                  <a:txBody>
                    <a:bodyPr/>
                    <a:lstStyle/>
                    <a:p>
                      <a:pPr>
                        <a:buNone/>
                      </a:pPr>
                      <a:r>
                        <a:rPr lang="en-US"/>
                        <a:t>Hành động</a:t>
                      </a:r>
                    </a:p>
                  </a:txBody>
                  <a:tcPr/>
                </a:tc>
                <a:extLst>
                  <a:ext uri="{0D108BD9-81ED-4DB2-BD59-A6C34878D82A}">
                    <a16:rowId xmlns:a16="http://schemas.microsoft.com/office/drawing/2014/main" val="10000"/>
                  </a:ext>
                </a:extLst>
              </a:tr>
              <a:tr h="381000">
                <a:tc>
                  <a:txBody>
                    <a:bodyPr/>
                    <a:lstStyle/>
                    <a:p>
                      <a:pPr>
                        <a:buNone/>
                      </a:pPr>
                      <a:r>
                        <a:rPr lang="en-US"/>
                        <a:t>0</a:t>
                      </a:r>
                    </a:p>
                  </a:txBody>
                  <a:tcPr/>
                </a:tc>
                <a:tc>
                  <a:txBody>
                    <a:bodyPr/>
                    <a:lstStyle/>
                    <a:p>
                      <a:pPr>
                        <a:buNone/>
                      </a:pPr>
                      <a:r>
                        <a:rPr lang="en-US"/>
                        <a:t>0</a:t>
                      </a:r>
                    </a:p>
                  </a:txBody>
                  <a:tcPr/>
                </a:tc>
                <a:tc>
                  <a:txBody>
                    <a:bodyPr/>
                    <a:lstStyle/>
                    <a:p>
                      <a:pPr>
                        <a:buNone/>
                      </a:pPr>
                      <a:r>
                        <a:rPr lang="en-US" altLang="en-GB" sz="1800">
                          <a:latin typeface="Arial" panose="020B0604020202020204" pitchFamily="34" charset="0"/>
                          <a:cs typeface="Arial" panose="020B0604020202020204" pitchFamily="34" charset="0"/>
                          <a:sym typeface="+mn-ea"/>
                        </a:rPr>
                        <a:t>Dịch phải</a:t>
                      </a:r>
                      <a:endParaRPr lang="en-US"/>
                    </a:p>
                  </a:txBody>
                  <a:tcPr/>
                </a:tc>
                <a:extLst>
                  <a:ext uri="{0D108BD9-81ED-4DB2-BD59-A6C34878D82A}">
                    <a16:rowId xmlns:a16="http://schemas.microsoft.com/office/drawing/2014/main" val="10001"/>
                  </a:ext>
                </a:extLst>
              </a:tr>
              <a:tr h="381000">
                <a:tc>
                  <a:txBody>
                    <a:bodyPr/>
                    <a:lstStyle/>
                    <a:p>
                      <a:pPr>
                        <a:buNone/>
                      </a:pPr>
                      <a:r>
                        <a:rPr lang="en-US"/>
                        <a:t>1</a:t>
                      </a:r>
                    </a:p>
                  </a:txBody>
                  <a:tcPr/>
                </a:tc>
                <a:tc>
                  <a:txBody>
                    <a:bodyPr/>
                    <a:lstStyle/>
                    <a:p>
                      <a:pPr>
                        <a:buNone/>
                      </a:pPr>
                      <a:r>
                        <a:rPr lang="en-US"/>
                        <a:t>1</a:t>
                      </a:r>
                    </a:p>
                  </a:txBody>
                  <a:tcPr/>
                </a:tc>
                <a:tc>
                  <a:txBody>
                    <a:bodyPr/>
                    <a:lstStyle/>
                    <a:p>
                      <a:pPr>
                        <a:buNone/>
                      </a:pPr>
                      <a:r>
                        <a:rPr lang="en-US" altLang="en-GB" sz="1800">
                          <a:latin typeface="Arial" panose="020B0604020202020204" pitchFamily="34" charset="0"/>
                          <a:cs typeface="Arial" panose="020B0604020202020204" pitchFamily="34" charset="0"/>
                          <a:sym typeface="+mn-ea"/>
                        </a:rPr>
                        <a:t>Dịch phải</a:t>
                      </a:r>
                      <a:endParaRPr lang="en-US"/>
                    </a:p>
                  </a:txBody>
                  <a:tcPr/>
                </a:tc>
                <a:extLst>
                  <a:ext uri="{0D108BD9-81ED-4DB2-BD59-A6C34878D82A}">
                    <a16:rowId xmlns:a16="http://schemas.microsoft.com/office/drawing/2014/main" val="10002"/>
                  </a:ext>
                </a:extLst>
              </a:tr>
              <a:tr h="381000">
                <a:tc>
                  <a:txBody>
                    <a:bodyPr/>
                    <a:lstStyle/>
                    <a:p>
                      <a:pPr>
                        <a:buNone/>
                      </a:pPr>
                      <a:r>
                        <a:rPr lang="en-US"/>
                        <a:t>0</a:t>
                      </a:r>
                    </a:p>
                  </a:txBody>
                  <a:tcPr/>
                </a:tc>
                <a:tc>
                  <a:txBody>
                    <a:bodyPr/>
                    <a:lstStyle/>
                    <a:p>
                      <a:pPr>
                        <a:buNone/>
                      </a:pPr>
                      <a:r>
                        <a:rPr lang="en-US"/>
                        <a:t>1</a:t>
                      </a:r>
                    </a:p>
                  </a:txBody>
                  <a:tcPr/>
                </a:tc>
                <a:tc>
                  <a:txBody>
                    <a:bodyPr/>
                    <a:lstStyle/>
                    <a:p>
                      <a:pPr>
                        <a:buNone/>
                      </a:pPr>
                      <a:r>
                        <a:rPr lang="en-US" altLang="en-GB" sz="1800">
                          <a:latin typeface="Arial" panose="020B0604020202020204" pitchFamily="34" charset="0"/>
                          <a:cs typeface="Arial" panose="020B0604020202020204" pitchFamily="34" charset="0"/>
                          <a:sym typeface="+mn-ea"/>
                        </a:rPr>
                        <a:t>A = A + M =&gt; Dịch</a:t>
                      </a:r>
                      <a:endParaRPr lang="en-US"/>
                    </a:p>
                  </a:txBody>
                  <a:tcPr/>
                </a:tc>
                <a:extLst>
                  <a:ext uri="{0D108BD9-81ED-4DB2-BD59-A6C34878D82A}">
                    <a16:rowId xmlns:a16="http://schemas.microsoft.com/office/drawing/2014/main" val="10003"/>
                  </a:ext>
                </a:extLst>
              </a:tr>
              <a:tr h="381000">
                <a:tc>
                  <a:txBody>
                    <a:bodyPr/>
                    <a:lstStyle/>
                    <a:p>
                      <a:pPr>
                        <a:buNone/>
                      </a:pPr>
                      <a:r>
                        <a:rPr lang="en-US"/>
                        <a:t>1</a:t>
                      </a:r>
                    </a:p>
                  </a:txBody>
                  <a:tcPr/>
                </a:tc>
                <a:tc>
                  <a:txBody>
                    <a:bodyPr/>
                    <a:lstStyle/>
                    <a:p>
                      <a:pPr>
                        <a:buNone/>
                      </a:pPr>
                      <a:r>
                        <a:rPr lang="en-US"/>
                        <a:t>0</a:t>
                      </a:r>
                    </a:p>
                  </a:txBody>
                  <a:tcPr/>
                </a:tc>
                <a:tc>
                  <a:txBody>
                    <a:bodyPr/>
                    <a:lstStyle/>
                    <a:p>
                      <a:pPr>
                        <a:buNone/>
                      </a:pPr>
                      <a:r>
                        <a:rPr lang="en-US" altLang="en-GB" sz="1800">
                          <a:latin typeface="Arial" panose="020B0604020202020204" pitchFamily="34" charset="0"/>
                          <a:cs typeface="Arial" panose="020B0604020202020204" pitchFamily="34" charset="0"/>
                          <a:sym typeface="+mn-ea"/>
                        </a:rPr>
                        <a:t>A = A - M =&gt; Dịch</a:t>
                      </a:r>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sym typeface="+mn-ea"/>
              </a:rPr>
              <a:t>4.</a:t>
            </a:r>
            <a:r>
              <a:rPr lang="en-US">
                <a:solidFill>
                  <a:schemeClr val="accent1"/>
                </a:solidFill>
                <a:sym typeface="+mn-ea"/>
              </a:rPr>
              <a:t>8  Booth’s algorithm</a:t>
            </a:r>
            <a:endParaRPr lang="en-GB">
              <a:solidFill>
                <a:schemeClr val="accent1"/>
              </a:solidFill>
            </a:endParaRPr>
          </a:p>
        </p:txBody>
      </p:sp>
      <p:sp>
        <p:nvSpPr>
          <p:cNvPr id="3" name="Content Placeholder 2"/>
          <p:cNvSpPr>
            <a:spLocks noGrp="1"/>
          </p:cNvSpPr>
          <p:nvPr>
            <p:ph sz="half" idx="1"/>
          </p:nvPr>
        </p:nvSpPr>
        <p:spPr>
          <a:xfrm>
            <a:off x="609600" y="3648710"/>
            <a:ext cx="5384800" cy="2479040"/>
          </a:xfrm>
        </p:spPr>
        <p:txBody>
          <a:bodyPr/>
          <a:lstStyle/>
          <a:p>
            <a:pPr marL="0" indent="0">
              <a:buNone/>
            </a:pPr>
            <a:r>
              <a:rPr lang="en-US" sz="2400">
                <a:latin typeface="Arial" panose="020B0604020202020204" pitchFamily="34" charset="0"/>
                <a:cs typeface="Arial" panose="020B0604020202020204" pitchFamily="34" charset="0"/>
              </a:rPr>
              <a:t>Vd: 7 x 3 = ?</a:t>
            </a:r>
          </a:p>
          <a:p>
            <a:pPr marL="0" indent="0">
              <a:buNone/>
            </a:pPr>
            <a:r>
              <a:rPr lang="en-US" sz="2400">
                <a:latin typeface="Arial" panose="020B0604020202020204" pitchFamily="34" charset="0"/>
                <a:cs typeface="Arial" panose="020B0604020202020204" pitchFamily="34" charset="0"/>
              </a:rPr>
              <a:t>Q = 3 = 0011</a:t>
            </a:r>
          </a:p>
          <a:p>
            <a:pPr marL="0" indent="0">
              <a:buNone/>
            </a:pPr>
            <a:r>
              <a:rPr lang="en-US" sz="2400">
                <a:latin typeface="Arial" panose="020B0604020202020204" pitchFamily="34" charset="0"/>
                <a:cs typeface="Arial" panose="020B0604020202020204" pitchFamily="34" charset="0"/>
              </a:rPr>
              <a:t>M = 7 = 0111</a:t>
            </a:r>
          </a:p>
          <a:p>
            <a:pPr marL="0" indent="0">
              <a:buNone/>
            </a:pPr>
            <a:r>
              <a:rPr lang="en-US" sz="2400">
                <a:latin typeface="Arial" panose="020B0604020202020204" pitchFamily="34" charset="0"/>
                <a:cs typeface="Arial" panose="020B0604020202020204" pitchFamily="34" charset="0"/>
              </a:rPr>
              <a:t>A = 0</a:t>
            </a:r>
          </a:p>
          <a:p>
            <a:pPr marL="0" indent="0">
              <a:buNone/>
            </a:pPr>
            <a:r>
              <a:rPr lang="en-US" sz="2400">
                <a:latin typeface="Arial" panose="020B0604020202020204" pitchFamily="34" charset="0"/>
                <a:cs typeface="Arial" panose="020B0604020202020204" pitchFamily="34" charset="0"/>
              </a:rPr>
              <a:t>n = 4</a:t>
            </a:r>
          </a:p>
        </p:txBody>
      </p:sp>
      <p:sp>
        <p:nvSpPr>
          <p:cNvPr id="160" name="Google Shape;160;p10"/>
          <p:cNvSpPr/>
          <p:nvPr/>
        </p:nvSpPr>
        <p:spPr>
          <a:xfrm>
            <a:off x="11548085" y="1192960"/>
            <a:ext cx="478500" cy="47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1" name="Google Shape;161;p10"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10">
            <a:hlinkClick r:id="" action="ppaction://noaction"/>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7" name="Picture 6" descr="sdfs"/>
          <p:cNvPicPr>
            <a:picLocks noChangeAspect="1"/>
          </p:cNvPicPr>
          <p:nvPr/>
        </p:nvPicPr>
        <p:blipFill>
          <a:blip r:embed="rId3"/>
          <a:stretch>
            <a:fillRect/>
          </a:stretch>
        </p:blipFill>
        <p:spPr>
          <a:xfrm>
            <a:off x="609600" y="882650"/>
            <a:ext cx="5912485" cy="2376805"/>
          </a:xfrm>
          <a:prstGeom prst="rect">
            <a:avLst/>
          </a:prstGeom>
        </p:spPr>
      </p:pic>
      <p:pic>
        <p:nvPicPr>
          <p:cNvPr id="5" name="Picture 4">
            <a:extLst>
              <a:ext uri="{FF2B5EF4-FFF2-40B4-BE49-F238E27FC236}">
                <a16:creationId xmlns:a16="http://schemas.microsoft.com/office/drawing/2014/main" id="{F5689EE8-6AE1-4769-933B-E3DDDF5C6C2E}"/>
              </a:ext>
            </a:extLst>
          </p:cNvPr>
          <p:cNvPicPr>
            <a:picLocks noChangeAspect="1"/>
          </p:cNvPicPr>
          <p:nvPr/>
        </p:nvPicPr>
        <p:blipFill>
          <a:blip r:embed="rId4"/>
          <a:stretch>
            <a:fillRect/>
          </a:stretch>
        </p:blipFill>
        <p:spPr>
          <a:xfrm>
            <a:off x="6751006" y="0"/>
            <a:ext cx="5158521"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sym typeface="+mn-ea"/>
              </a:rPr>
              <a:t>4.</a:t>
            </a:r>
            <a:r>
              <a:rPr lang="en-US">
                <a:solidFill>
                  <a:schemeClr val="accent1"/>
                </a:solidFill>
                <a:sym typeface="+mn-ea"/>
              </a:rPr>
              <a:t>8  Booth’s algorithm</a:t>
            </a:r>
            <a:endParaRPr lang="en-GB">
              <a:solidFill>
                <a:schemeClr val="accent1"/>
              </a:solidFill>
            </a:endParaRPr>
          </a:p>
        </p:txBody>
      </p:sp>
      <p:sp>
        <p:nvSpPr>
          <p:cNvPr id="160" name="Google Shape;160;p10"/>
          <p:cNvSpPr/>
          <p:nvPr/>
        </p:nvSpPr>
        <p:spPr>
          <a:xfrm>
            <a:off x="11548085" y="1192960"/>
            <a:ext cx="478500" cy="47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1" name="Google Shape;161;p10"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10">
            <a:hlinkClick r:id="" action="ppaction://noaction"/>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3"/>
          <a:stretch>
            <a:fillRect/>
          </a:stretch>
        </p:blipFill>
        <p:spPr>
          <a:xfrm>
            <a:off x="6763385" y="45720"/>
            <a:ext cx="5428615" cy="6765925"/>
          </a:xfrm>
          <a:prstGeom prst="rect">
            <a:avLst/>
          </a:prstGeom>
        </p:spPr>
      </p:pic>
      <p:sp>
        <p:nvSpPr>
          <p:cNvPr id="9" name="Content Placeholder 2"/>
          <p:cNvSpPr>
            <a:spLocks noGrp="1"/>
          </p:cNvSpPr>
          <p:nvPr/>
        </p:nvSpPr>
        <p:spPr>
          <a:xfrm>
            <a:off x="609600" y="1174750"/>
            <a:ext cx="5384800" cy="49530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latin typeface="Arial" panose="020B0604020202020204" pitchFamily="34" charset="0"/>
                <a:cs typeface="Arial" panose="020B0604020202020204" pitchFamily="34" charset="0"/>
              </a:rPr>
              <a:t>Vd: 7 x 3 = 21 (0001 0101)</a:t>
            </a:r>
          </a:p>
          <a:p>
            <a:pPr marL="0" indent="0">
              <a:buNone/>
            </a:pPr>
            <a:endParaRPr lang="en-US" sz="2400">
              <a:latin typeface="Arial" panose="020B0604020202020204" pitchFamily="34" charset="0"/>
              <a:cs typeface="Arial" panose="020B0604020202020204" pitchFamily="34" charset="0"/>
            </a:endParaRPr>
          </a:p>
        </p:txBody>
      </p:sp>
      <p:pic>
        <p:nvPicPr>
          <p:cNvPr id="3" name="Content Placeholder 2" descr="7x3"/>
          <p:cNvPicPr>
            <a:picLocks noGrp="1" noChangeAspect="1"/>
          </p:cNvPicPr>
          <p:nvPr>
            <p:ph sz="half" idx="2"/>
          </p:nvPr>
        </p:nvPicPr>
        <p:blipFill>
          <a:blip r:embed="rId4"/>
          <a:stretch>
            <a:fillRect/>
          </a:stretch>
        </p:blipFill>
        <p:spPr>
          <a:xfrm>
            <a:off x="609600" y="1765300"/>
            <a:ext cx="5820410" cy="43624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a:t>
            </a:r>
            <a:r>
              <a:rPr lang="en-US">
                <a:solidFill>
                  <a:schemeClr val="accent1"/>
                </a:solidFill>
              </a:rPr>
              <a:t>8  Booth’s algorithm</a:t>
            </a:r>
          </a:p>
        </p:txBody>
      </p:sp>
      <p:sp>
        <p:nvSpPr>
          <p:cNvPr id="2" name="Content Placeholder 1"/>
          <p:cNvSpPr>
            <a:spLocks noGrp="1"/>
          </p:cNvSpPr>
          <p:nvPr>
            <p:ph sz="half" idx="1"/>
          </p:nvPr>
        </p:nvSpPr>
        <p:spPr/>
        <p:txBody>
          <a:bodyPr/>
          <a:lstStyle/>
          <a:p>
            <a:r>
              <a:rPr lang="en-US" sz="2400"/>
              <a:t>Mô phỏng</a:t>
            </a:r>
          </a:p>
        </p:txBody>
      </p:sp>
      <p:pic>
        <p:nvPicPr>
          <p:cNvPr id="4" name="Picture 3"/>
          <p:cNvPicPr>
            <a:picLocks noChangeAspect="1"/>
          </p:cNvPicPr>
          <p:nvPr/>
        </p:nvPicPr>
        <p:blipFill>
          <a:blip r:embed="rId3"/>
          <a:stretch>
            <a:fillRect/>
          </a:stretch>
        </p:blipFill>
        <p:spPr>
          <a:xfrm>
            <a:off x="6197602" y="1458383"/>
            <a:ext cx="4778375" cy="4930775"/>
          </a:xfrm>
          <a:prstGeom prst="rect">
            <a:avLst/>
          </a:prstGeom>
        </p:spPr>
      </p:pic>
      <p:pic>
        <p:nvPicPr>
          <p:cNvPr id="8" name="Picture 7">
            <a:extLst>
              <a:ext uri="{FF2B5EF4-FFF2-40B4-BE49-F238E27FC236}">
                <a16:creationId xmlns:a16="http://schemas.microsoft.com/office/drawing/2014/main" id="{A3B7696F-6AE8-45DA-962F-6788C9A9D3D4}"/>
              </a:ext>
            </a:extLst>
          </p:cNvPr>
          <p:cNvPicPr>
            <a:picLocks noChangeAspect="1"/>
          </p:cNvPicPr>
          <p:nvPr/>
        </p:nvPicPr>
        <p:blipFill>
          <a:blip r:embed="rId4"/>
          <a:stretch>
            <a:fillRect/>
          </a:stretch>
        </p:blipFill>
        <p:spPr>
          <a:xfrm>
            <a:off x="0" y="1581150"/>
            <a:ext cx="4901566" cy="52768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a:t>
            </a:r>
            <a:r>
              <a:rPr lang="en-US">
                <a:solidFill>
                  <a:schemeClr val="accent1"/>
                </a:solidFill>
              </a:rPr>
              <a:t>8  Booth’s algorithm</a:t>
            </a:r>
          </a:p>
        </p:txBody>
      </p:sp>
      <p:sp>
        <p:nvSpPr>
          <p:cNvPr id="2" name="Content Placeholder 1"/>
          <p:cNvSpPr>
            <a:spLocks noGrp="1"/>
          </p:cNvSpPr>
          <p:nvPr>
            <p:ph sz="half" idx="1"/>
          </p:nvPr>
        </p:nvSpPr>
        <p:spPr/>
        <p:txBody>
          <a:bodyPr/>
          <a:lstStyle/>
          <a:p>
            <a:r>
              <a:rPr lang="en-US" sz="2400"/>
              <a:t>Mô phỏng</a:t>
            </a:r>
          </a:p>
        </p:txBody>
      </p:sp>
      <p:pic>
        <p:nvPicPr>
          <p:cNvPr id="6" name="Picture 5"/>
          <p:cNvPicPr>
            <a:picLocks noChangeAspect="1"/>
          </p:cNvPicPr>
          <p:nvPr/>
        </p:nvPicPr>
        <p:blipFill>
          <a:blip r:embed="rId3"/>
          <a:stretch>
            <a:fillRect/>
          </a:stretch>
        </p:blipFill>
        <p:spPr>
          <a:xfrm>
            <a:off x="609600" y="1737360"/>
            <a:ext cx="8585200" cy="46234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a:t>
            </a:r>
            <a:r>
              <a:rPr lang="en-US">
                <a:solidFill>
                  <a:schemeClr val="accent1"/>
                </a:solidFill>
              </a:rPr>
              <a:t>8  Booth’s algorithm</a:t>
            </a:r>
          </a:p>
        </p:txBody>
      </p:sp>
      <p:sp>
        <p:nvSpPr>
          <p:cNvPr id="2" name="Content Placeholder 1"/>
          <p:cNvSpPr>
            <a:spLocks noGrp="1"/>
          </p:cNvSpPr>
          <p:nvPr>
            <p:ph sz="half" idx="1"/>
          </p:nvPr>
        </p:nvSpPr>
        <p:spPr/>
        <p:txBody>
          <a:bodyPr/>
          <a:lstStyle/>
          <a:p>
            <a:r>
              <a:rPr lang="en-US" sz="2400"/>
              <a:t>Kết quả mô phỏng</a:t>
            </a:r>
          </a:p>
        </p:txBody>
      </p:sp>
      <p:pic>
        <p:nvPicPr>
          <p:cNvPr id="5" name="Content Placeholder 4"/>
          <p:cNvPicPr>
            <a:picLocks noGrp="1" noChangeAspect="1"/>
          </p:cNvPicPr>
          <p:nvPr>
            <p:ph sz="half" idx="2"/>
          </p:nvPr>
        </p:nvPicPr>
        <p:blipFill>
          <a:blip r:embed="rId3"/>
          <a:stretch>
            <a:fillRect/>
          </a:stretch>
        </p:blipFill>
        <p:spPr>
          <a:xfrm>
            <a:off x="609600" y="1758950"/>
            <a:ext cx="8736965" cy="45040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3" name="Content Placeholder 2"/>
          <p:cNvSpPr>
            <a:spLocks noGrp="1"/>
          </p:cNvSpPr>
          <p:nvPr>
            <p:ph sz="half" idx="1"/>
          </p:nvPr>
        </p:nvSpPr>
        <p:spPr>
          <a:xfrm>
            <a:off x="609600" y="1193165"/>
            <a:ext cx="5384800" cy="4953000"/>
          </a:xfrm>
        </p:spPr>
        <p:txBody>
          <a:bodyPr/>
          <a:lstStyle/>
          <a:p>
            <a:pPr marL="0" indent="0">
              <a:buNone/>
            </a:pPr>
            <a:endParaRPr lang="en-US" altLang="en-GB" sz="2400">
              <a:sym typeface="+mn-ea"/>
            </a:endParaRPr>
          </a:p>
          <a:p>
            <a:r>
              <a:rPr lang="en-US" altLang="en-GB" sz="2400">
                <a:latin typeface="Arial" panose="020B0604020202020204" pitchFamily="34" charset="0"/>
                <a:cs typeface="Arial" panose="020B0604020202020204" pitchFamily="34" charset="0"/>
                <a:sym typeface="+mn-ea"/>
              </a:rPr>
              <a:t>Các toán tử bitwise Verilog được sử dụng để thao tác với từng bit trên hai đầu vào</a:t>
            </a:r>
          </a:p>
          <a:p>
            <a:r>
              <a:rPr lang="en-US" altLang="en-GB" sz="2400">
                <a:latin typeface="Arial" panose="020B0604020202020204" pitchFamily="34" charset="0"/>
                <a:cs typeface="Arial" panose="020B0604020202020204" pitchFamily="34" charset="0"/>
                <a:sym typeface="+mn-ea"/>
              </a:rPr>
              <a:t>Chúng lấy từng bit riêng lẻ và thực hiện phép toán đại số boolean với đầu vào khác</a:t>
            </a:r>
          </a:p>
          <a:p>
            <a:pPr marL="0" indent="0">
              <a:buNone/>
            </a:pPr>
            <a:endParaRPr lang="en-US" altLang="en-GB" sz="2400">
              <a:sym typeface="+mn-ea"/>
            </a:endParaRPr>
          </a:p>
          <a:p>
            <a:endParaRPr lang="en-US" altLang="en-GB" sz="2400">
              <a:sym typeface="+mn-ea"/>
            </a:endParaRPr>
          </a:p>
        </p:txBody>
      </p:sp>
      <p:pic>
        <p:nvPicPr>
          <p:cNvPr id="5" name="Content Placeholder 4"/>
          <p:cNvPicPr>
            <a:picLocks noGrp="1" noChangeAspect="1"/>
          </p:cNvPicPr>
          <p:nvPr>
            <p:ph sz="half" idx="2"/>
          </p:nvPr>
        </p:nvPicPr>
        <p:blipFill>
          <a:blip r:embed="rId3"/>
          <a:stretch>
            <a:fillRect/>
          </a:stretch>
        </p:blipFill>
        <p:spPr>
          <a:xfrm>
            <a:off x="7232015" y="1040130"/>
            <a:ext cx="3308350" cy="5259070"/>
          </a:xfrm>
          <a:prstGeom prst="rect">
            <a:avLst/>
          </a:prstGeom>
        </p:spPr>
      </p:pic>
      <p:sp>
        <p:nvSpPr>
          <p:cNvPr id="6" name="Google Shape;158;p10"/>
          <p:cNvSpPr txBox="1"/>
          <p:nvPr/>
        </p:nvSpPr>
        <p:spPr>
          <a:xfrm>
            <a:off x="609600" y="190500"/>
            <a:ext cx="10972800" cy="582613"/>
          </a:xfrm>
          <a:prstGeom prst="rect">
            <a:avLst/>
          </a:prstGeom>
          <a:noFill/>
          <a:ln w="9525">
            <a:noFill/>
          </a:ln>
        </p:spPr>
        <p:txBody>
          <a:bodyPr spcFirstLastPara="1" wrap="square" lIns="121900" tIns="121900" rIns="121900" bIns="121900" anchor="b" anchorCtr="0">
            <a:noAutofit/>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spcBef>
                <a:spcPts val="0"/>
              </a:spcBef>
              <a:spcAft>
                <a:spcPts val="0"/>
              </a:spcAft>
              <a:buClrTx/>
              <a:buFontTx/>
            </a:pPr>
            <a:r>
              <a:rPr lang="en-US" altLang="en-GB">
                <a:solidFill>
                  <a:schemeClr val="accent1"/>
                </a:solidFill>
                <a:sym typeface="+mn-ea"/>
              </a:rPr>
              <a:t>4.</a:t>
            </a:r>
            <a:r>
              <a:rPr lang="en-US">
                <a:solidFill>
                  <a:schemeClr val="accent1"/>
                </a:solidFill>
                <a:sym typeface="+mn-ea"/>
              </a:rPr>
              <a:t>8  Booth’s algorithm</a:t>
            </a:r>
            <a:endParaRPr lang="en-GB">
              <a:solidFill>
                <a:schemeClr val="accent1"/>
              </a:solidFill>
            </a:endParaRPr>
          </a:p>
        </p:txBody>
      </p:sp>
      <p:sp>
        <p:nvSpPr>
          <p:cNvPr id="8" name="Google Shape;158;p10"/>
          <p:cNvSpPr txBox="1">
            <a:spLocks noGrp="1"/>
          </p:cNvSpPr>
          <p:nvPr>
            <p:ph type="title"/>
          </p:nvPr>
        </p:nvSpPr>
        <p:spPr>
          <a:xfrm>
            <a:off x="1160145" y="615846"/>
            <a:ext cx="10972800" cy="582613"/>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sz="2800">
                <a:solidFill>
                  <a:srgbClr val="FFC000"/>
                </a:solidFill>
              </a:rPr>
              <a:t>4.</a:t>
            </a:r>
            <a:r>
              <a:rPr lang="en-US" sz="2800">
                <a:solidFill>
                  <a:srgbClr val="FFC000"/>
                </a:solidFill>
              </a:rPr>
              <a:t>8.1  Bitwise Operators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 Mutiplication</a:t>
            </a:r>
            <a:endParaRPr lang="en-GB">
              <a:solidFill>
                <a:schemeClr val="accent1"/>
              </a:solidFill>
            </a:endParaRPr>
          </a:p>
        </p:txBody>
      </p:sp>
      <p:sp>
        <p:nvSpPr>
          <p:cNvPr id="3" name="Content Placeholder 2"/>
          <p:cNvSpPr>
            <a:spLocks noGrp="1"/>
          </p:cNvSpPr>
          <p:nvPr>
            <p:ph sz="half" idx="1"/>
          </p:nvPr>
        </p:nvSpPr>
        <p:spPr/>
        <p:txBody>
          <a:bodyPr/>
          <a:lstStyle/>
          <a:p>
            <a:r>
              <a:rPr lang="en-US" sz="2400"/>
              <a:t>Sử dụng các phép cộng theo một số phương pháp để tạo ra một sản phẩm</a:t>
            </a:r>
          </a:p>
          <a:p>
            <a:r>
              <a:rPr lang="en-US" sz="2400"/>
              <a:t>Gồm hai hình thức triển khai: song song và tuần tự</a:t>
            </a:r>
          </a:p>
          <a:p>
            <a:r>
              <a:rPr lang="en-US" sz="2400">
                <a:sym typeface="+mn-ea"/>
              </a:rPr>
              <a:t>Sử dụng phương thức 2 luồng dữ liệu</a:t>
            </a:r>
            <a:endParaRPr lang="en-US" sz="2400"/>
          </a:p>
          <a:p>
            <a:r>
              <a:rPr lang="en-US" sz="2400"/>
              <a:t>Sử dụng các cổng cơ bản, các thiết kế của các chương trước(AND, NAND, FA, HA,..)</a:t>
            </a:r>
          </a:p>
        </p:txBody>
      </p:sp>
      <p:sp>
        <p:nvSpPr>
          <p:cNvPr id="4" name="Content Placeholder 3"/>
          <p:cNvSpPr>
            <a:spLocks noGrp="1"/>
          </p:cNvSpPr>
          <p:nvPr>
            <p:ph sz="half" idx="2"/>
          </p:nvPr>
        </p:nvSpPr>
        <p:spPr>
          <a:xfrm>
            <a:off x="6529705" y="1174750"/>
            <a:ext cx="4735830" cy="4953000"/>
          </a:xfrm>
        </p:spPr>
        <p:txBody>
          <a:bodyPr/>
          <a:lstStyle/>
          <a:p>
            <a:r>
              <a:rPr lang="en-US" sz="2400"/>
              <a:t>Phép nhân thường bao gồm ba bước riêng biệt:</a:t>
            </a:r>
          </a:p>
          <a:p>
            <a:r>
              <a:rPr lang="en-US" sz="2400"/>
              <a:t>Tạo ra kết quả từng phần </a:t>
            </a:r>
            <a:r>
              <a:rPr lang="en-US" sz="2400">
                <a:sym typeface="+mn-ea"/>
              </a:rPr>
              <a:t>(Partial Product Generation)</a:t>
            </a:r>
            <a:endParaRPr lang="en-US" sz="2400"/>
          </a:p>
          <a:p>
            <a:r>
              <a:rPr lang="en-US" sz="2400"/>
              <a:t>Giảm kết quả từng phần (Partial Product Reduction)</a:t>
            </a:r>
          </a:p>
          <a:p>
            <a:r>
              <a:rPr lang="en-US" sz="2400"/>
              <a:t> Cuối cùng cộng các bit Carry(Final Carry-Propagate Addition</a:t>
            </a:r>
          </a:p>
          <a:p>
            <a:pPr marL="0" indent="0">
              <a:buNone/>
            </a:pPr>
            <a:endParaRPr lang="en-US" sz="2400"/>
          </a:p>
        </p:txBody>
      </p:sp>
      <p:pic>
        <p:nvPicPr>
          <p:cNvPr id="9" name="Picture 8" descr="download (1)"/>
          <p:cNvPicPr>
            <a:picLocks noChangeAspect="1"/>
          </p:cNvPicPr>
          <p:nvPr/>
        </p:nvPicPr>
        <p:blipFill>
          <a:blip r:embed="rId3"/>
          <a:stretch>
            <a:fillRect/>
          </a:stretch>
        </p:blipFill>
        <p:spPr>
          <a:xfrm>
            <a:off x="6704330" y="4055110"/>
            <a:ext cx="3827145" cy="1950085"/>
          </a:xfrm>
          <a:prstGeom prst="rect">
            <a:avLst/>
          </a:prstGeom>
        </p:spPr>
      </p:pic>
      <p:pic>
        <p:nvPicPr>
          <p:cNvPr id="10" name="Picture 9" descr="download (2)"/>
          <p:cNvPicPr>
            <a:picLocks noChangeAspect="1"/>
          </p:cNvPicPr>
          <p:nvPr/>
        </p:nvPicPr>
        <p:blipFill>
          <a:blip r:embed="rId4"/>
          <a:stretch>
            <a:fillRect/>
          </a:stretch>
        </p:blipFill>
        <p:spPr>
          <a:xfrm>
            <a:off x="6704330" y="2491740"/>
            <a:ext cx="3879850" cy="1278255"/>
          </a:xfrm>
          <a:prstGeom prst="rect">
            <a:avLst/>
          </a:prstGeom>
        </p:spPr>
      </p:pic>
      <p:pic>
        <p:nvPicPr>
          <p:cNvPr id="12" name="Picture 11" descr="1200px-AND_ANSI.svg"/>
          <p:cNvPicPr>
            <a:picLocks noChangeAspect="1"/>
          </p:cNvPicPr>
          <p:nvPr/>
        </p:nvPicPr>
        <p:blipFill>
          <a:blip r:embed="rId5"/>
          <a:stretch>
            <a:fillRect/>
          </a:stretch>
        </p:blipFill>
        <p:spPr>
          <a:xfrm>
            <a:off x="6704330" y="908685"/>
            <a:ext cx="2892425" cy="1446530"/>
          </a:xfrm>
          <a:prstGeom prst="rect">
            <a:avLst/>
          </a:prstGeom>
        </p:spPr>
      </p:pic>
      <p:grpSp>
        <p:nvGrpSpPr>
          <p:cNvPr id="13" name="Group 12"/>
          <p:cNvGrpSpPr/>
          <p:nvPr/>
        </p:nvGrpSpPr>
        <p:grpSpPr>
          <a:xfrm>
            <a:off x="1305560" y="1437005"/>
            <a:ext cx="3721100" cy="3983990"/>
            <a:chOff x="2448" y="1776"/>
            <a:chExt cx="5860" cy="6274"/>
          </a:xfrm>
        </p:grpSpPr>
        <p:sp>
          <p:nvSpPr>
            <p:cNvPr id="14" name="Rectangles 13"/>
            <p:cNvSpPr/>
            <p:nvPr/>
          </p:nvSpPr>
          <p:spPr>
            <a:xfrm>
              <a:off x="2448" y="1776"/>
              <a:ext cx="5861" cy="1440"/>
            </a:xfrm>
            <a:prstGeom prst="rect">
              <a:avLst/>
            </a:prstGeom>
            <a:ln w="28575" cmpd="sng">
              <a:solidFill>
                <a:schemeClr val="accent1"/>
              </a:solidFill>
              <a:prstDash val="solid"/>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rPr>
                <a:t> Partial Product Generation</a:t>
              </a:r>
            </a:p>
          </p:txBody>
        </p:sp>
        <p:sp>
          <p:nvSpPr>
            <p:cNvPr id="15" name="Rectangles 14"/>
            <p:cNvSpPr/>
            <p:nvPr/>
          </p:nvSpPr>
          <p:spPr>
            <a:xfrm>
              <a:off x="2448" y="4186"/>
              <a:ext cx="5861" cy="1440"/>
            </a:xfrm>
            <a:prstGeom prst="rect">
              <a:avLst/>
            </a:prstGeom>
            <a:ln w="28575" cmpd="sng">
              <a:solidFill>
                <a:schemeClr val="accent1"/>
              </a:solidFill>
              <a:prstDash val="solid"/>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rPr>
                <a:t>Partial Product Reduction</a:t>
              </a:r>
            </a:p>
          </p:txBody>
        </p:sp>
        <p:sp>
          <p:nvSpPr>
            <p:cNvPr id="16" name="Rectangles 15"/>
            <p:cNvSpPr/>
            <p:nvPr/>
          </p:nvSpPr>
          <p:spPr>
            <a:xfrm>
              <a:off x="2448" y="6610"/>
              <a:ext cx="5861" cy="1440"/>
            </a:xfrm>
            <a:prstGeom prst="rect">
              <a:avLst/>
            </a:prstGeom>
            <a:ln w="28575" cmpd="sng">
              <a:solidFill>
                <a:schemeClr val="accent1"/>
              </a:solidFill>
              <a:prstDash val="solid"/>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rPr>
                <a:t> Final Carry-Propagate Addition</a:t>
              </a:r>
            </a:p>
          </p:txBody>
        </p:sp>
        <p:cxnSp>
          <p:nvCxnSpPr>
            <p:cNvPr id="17" name="Straight Arrow Connector 16"/>
            <p:cNvCxnSpPr>
              <a:stCxn id="14" idx="2"/>
              <a:endCxn id="15" idx="0"/>
            </p:cNvCxnSpPr>
            <p:nvPr/>
          </p:nvCxnSpPr>
          <p:spPr>
            <a:xfrm>
              <a:off x="5379" y="3216"/>
              <a:ext cx="0" cy="970"/>
            </a:xfrm>
            <a:prstGeom prst="straightConnector1">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cxnSp>
          <p:nvCxnSpPr>
            <p:cNvPr id="18" name="Straight Arrow Connector 17"/>
            <p:cNvCxnSpPr>
              <a:stCxn id="15" idx="2"/>
              <a:endCxn id="16" idx="0"/>
            </p:cNvCxnSpPr>
            <p:nvPr/>
          </p:nvCxnSpPr>
          <p:spPr>
            <a:xfrm>
              <a:off x="5379" y="5626"/>
              <a:ext cx="0" cy="984"/>
            </a:xfrm>
            <a:prstGeom prst="straightConnector1">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5" presetClass="exit" presetSubtype="10" fill="hold" grpId="0" nodeType="withEffect">
                                  <p:stCondLst>
                                    <p:cond delay="0"/>
                                  </p:stCondLst>
                                  <p:childTnLst>
                                    <p:animEffect transition="out" filter="checkerboard(across)">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5" presetClass="exit" presetSubtype="10" fill="hold" grpId="0" nodeType="withEffect">
                                  <p:stCondLst>
                                    <p:cond delay="0"/>
                                  </p:stCondLst>
                                  <p:childTnLst>
                                    <p:animEffect transition="out" filter="checkerboard(across)">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5" presetClass="exit" presetSubtype="10" fill="hold" nodeType="withEffect">
                                  <p:stCondLst>
                                    <p:cond delay="0"/>
                                  </p:stCondLst>
                                  <p:childTnLst>
                                    <p:animEffect transition="out" filter="checkerboard(across)">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5" presetClass="exit" presetSubtype="10" fill="hold" nodeType="withEffect">
                                  <p:stCondLst>
                                    <p:cond delay="0"/>
                                  </p:stCondLst>
                                  <p:childTnLst>
                                    <p:animEffect transition="out" filter="checkerboard(across)">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5" presetClass="exit" presetSubtype="10" fill="hold" nodeType="withEffect">
                                  <p:stCondLst>
                                    <p:cond delay="0"/>
                                  </p:stCondLst>
                                  <p:childTnLst>
                                    <p:animEffect transition="out" filter="checkerboard(across)">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5" presetClass="entr" presetSubtype="10" fill="hold" grpId="0" nodeType="with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checkerboard(across)">
                                      <p:cBhvr>
                                        <p:cTn id="28" dur="500"/>
                                        <p:tgtEl>
                                          <p:spTgt spid="4">
                                            <p:txEl>
                                              <p:pRg st="0" end="0"/>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checkerboard(across)">
                                      <p:cBhvr>
                                        <p:cTn id="31" dur="500"/>
                                        <p:tgtEl>
                                          <p:spTgt spid="4">
                                            <p:txEl>
                                              <p:pRg st="1" end="1"/>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Effect transition="in" filter="checkerboard(across)">
                                      <p:cBhvr>
                                        <p:cTn id="34" dur="500"/>
                                        <p:tgtEl>
                                          <p:spTgt spid="4">
                                            <p:txEl>
                                              <p:pRg st="2" end="2"/>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checkerboard(across)">
                                      <p:cBhvr>
                                        <p:cTn id="37" dur="500"/>
                                        <p:tgtEl>
                                          <p:spTgt spid="4">
                                            <p:txEl>
                                              <p:pRg st="3" end="3"/>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checkerboard(across)">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1160145" y="615846"/>
            <a:ext cx="10972800" cy="582613"/>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sz="2800">
                <a:solidFill>
                  <a:srgbClr val="FFC000"/>
                </a:solidFill>
              </a:rPr>
              <a:t>4.</a:t>
            </a:r>
            <a:r>
              <a:rPr lang="en-US" sz="2800">
                <a:solidFill>
                  <a:srgbClr val="FFC000"/>
                </a:solidFill>
              </a:rPr>
              <a:t>8.1  Bitwise Operators</a:t>
            </a:r>
          </a:p>
        </p:txBody>
      </p:sp>
      <p:sp>
        <p:nvSpPr>
          <p:cNvPr id="3" name="Content Placeholder 2"/>
          <p:cNvSpPr>
            <a:spLocks noGrp="1"/>
          </p:cNvSpPr>
          <p:nvPr>
            <p:ph sz="half" idx="1"/>
          </p:nvPr>
        </p:nvSpPr>
        <p:spPr>
          <a:xfrm>
            <a:off x="609600" y="1193165"/>
            <a:ext cx="5384800" cy="4953000"/>
          </a:xfrm>
        </p:spPr>
        <p:txBody>
          <a:bodyPr/>
          <a:lstStyle/>
          <a:p>
            <a:endParaRPr lang="en-US" altLang="en-GB" sz="2400">
              <a:sym typeface="+mn-ea"/>
            </a:endParaRPr>
          </a:p>
          <a:p>
            <a:pPr algn="just"/>
            <a:r>
              <a:rPr lang="en-US" altLang="en-GB" sz="2400">
                <a:latin typeface="Arial" panose="020B0604020202020204" pitchFamily="34" charset="0"/>
                <a:cs typeface="Arial" panose="020B0604020202020204" pitchFamily="34" charset="0"/>
                <a:sym typeface="+mn-ea"/>
              </a:rPr>
              <a:t>Các toán tử bitwise ở có thể hoạt động trên cả vô hướng (đầu vào bit đơn) hoặc vectơ (đầu vào nhiều bit).</a:t>
            </a:r>
          </a:p>
          <a:p>
            <a:pPr algn="just"/>
            <a:r>
              <a:rPr lang="en-US" altLang="en-GB" sz="2400">
                <a:latin typeface="Arial" panose="020B0604020202020204" pitchFamily="34" charset="0"/>
                <a:cs typeface="Arial" panose="020B0604020202020204" pitchFamily="34" charset="0"/>
                <a:sym typeface="+mn-ea"/>
              </a:rPr>
              <a:t> Nếu một đầu vào không dài bằng đầu vào kia, nó sẽ tự động được mở rộng sang trái bằng các số không để khớp với độ dài của đầu vào kia.</a:t>
            </a:r>
          </a:p>
        </p:txBody>
      </p:sp>
      <p:pic>
        <p:nvPicPr>
          <p:cNvPr id="2" name="Content Placeholder 1"/>
          <p:cNvPicPr>
            <a:picLocks noGrp="1" noChangeAspect="1"/>
          </p:cNvPicPr>
          <p:nvPr>
            <p:ph sz="half" idx="2"/>
          </p:nvPr>
        </p:nvPicPr>
        <p:blipFill>
          <a:blip r:embed="rId3"/>
          <a:stretch>
            <a:fillRect/>
          </a:stretch>
        </p:blipFill>
        <p:spPr>
          <a:xfrm>
            <a:off x="6587490" y="1607820"/>
            <a:ext cx="5545455" cy="3068955"/>
          </a:xfrm>
          <a:prstGeom prst="rect">
            <a:avLst/>
          </a:prstGeom>
        </p:spPr>
      </p:pic>
      <p:sp>
        <p:nvSpPr>
          <p:cNvPr id="5" name="Google Shape;158;p10"/>
          <p:cNvSpPr txBox="1"/>
          <p:nvPr/>
        </p:nvSpPr>
        <p:spPr>
          <a:xfrm>
            <a:off x="609600" y="190500"/>
            <a:ext cx="10972800" cy="582613"/>
          </a:xfrm>
          <a:prstGeom prst="rect">
            <a:avLst/>
          </a:prstGeom>
          <a:noFill/>
          <a:ln w="9525">
            <a:noFill/>
          </a:ln>
        </p:spPr>
        <p:txBody>
          <a:bodyPr spcFirstLastPara="1" wrap="square" lIns="121900" tIns="121900" rIns="121900" bIns="121900" anchor="b" anchorCtr="0">
            <a:noAutofit/>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spcBef>
                <a:spcPts val="0"/>
              </a:spcBef>
              <a:spcAft>
                <a:spcPts val="0"/>
              </a:spcAft>
              <a:buClrTx/>
              <a:buFontTx/>
            </a:pPr>
            <a:r>
              <a:rPr lang="en-US" altLang="en-GB">
                <a:solidFill>
                  <a:schemeClr val="accent1"/>
                </a:solidFill>
                <a:sym typeface="+mn-ea"/>
              </a:rPr>
              <a:t>4.</a:t>
            </a:r>
            <a:r>
              <a:rPr lang="en-US">
                <a:solidFill>
                  <a:schemeClr val="accent1"/>
                </a:solidFill>
                <a:sym typeface="+mn-ea"/>
              </a:rPr>
              <a:t>8  Booth’s algorithm</a:t>
            </a:r>
            <a:endParaRPr lang="en-GB">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1"/>
                </a:solidFill>
              </a:rPr>
              <a:t>Kết luận </a:t>
            </a:r>
          </a:p>
        </p:txBody>
      </p:sp>
      <p:sp>
        <p:nvSpPr>
          <p:cNvPr id="5" name="Content Placeholder 4"/>
          <p:cNvSpPr>
            <a:spLocks noGrp="1"/>
          </p:cNvSpPr>
          <p:nvPr>
            <p:ph idx="1"/>
          </p:nvPr>
        </p:nvSpPr>
        <p:spPr>
          <a:xfrm>
            <a:off x="609600" y="1174750"/>
            <a:ext cx="7834630" cy="4953000"/>
          </a:xfrm>
        </p:spPr>
        <p:txBody>
          <a:bodyPr/>
          <a:lstStyle/>
          <a:p>
            <a:pPr algn="just"/>
            <a:r>
              <a:rPr lang="en-US" sz="2800"/>
              <a:t>Hiểu được một số ý tưởng, nguyên lí, thuật toán được sử dụng trong mạch nhân: Carry-Save, </a:t>
            </a:r>
            <a:r>
              <a:rPr lang="en-US" sz="2800">
                <a:latin typeface="Arial" panose="020B0604020202020204" pitchFamily="34" charset="0"/>
                <a:cs typeface="Arial" panose="020B0604020202020204" pitchFamily="34" charset="0"/>
                <a:sym typeface="+mn-ea"/>
              </a:rPr>
              <a:t>Tree Multipliers, Two’s Complement, Booth’s algorithm</a:t>
            </a:r>
          </a:p>
          <a:p>
            <a:pPr algn="just"/>
            <a:r>
              <a:rPr lang="en-US" sz="2800"/>
              <a:t>Sử dụng các kiến thức đó để mô phỏng trên phần mềm </a:t>
            </a:r>
            <a:r>
              <a:rPr lang="en-US" sz="2800">
                <a:sym typeface="+mn-ea"/>
              </a:rPr>
              <a:t>Xilinx ISE</a:t>
            </a:r>
            <a:endParaRPr lang="en-US" sz="2800"/>
          </a:p>
          <a:p>
            <a:pPr marL="0" indent="0">
              <a:buNone/>
            </a:pPr>
            <a:endParaRPr lang="en-US"/>
          </a:p>
          <a:p>
            <a:pPr marL="0" indent="0">
              <a:buNone/>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1"/>
                </a:solidFill>
              </a:rPr>
              <a:t>Tài liệu tham khảo và phần mềm sử dụng</a:t>
            </a:r>
          </a:p>
        </p:txBody>
      </p:sp>
      <p:sp>
        <p:nvSpPr>
          <p:cNvPr id="5" name="Content Placeholder 4"/>
          <p:cNvSpPr>
            <a:spLocks noGrp="1"/>
          </p:cNvSpPr>
          <p:nvPr>
            <p:ph sz="half" idx="1"/>
          </p:nvPr>
        </p:nvSpPr>
        <p:spPr/>
        <p:txBody>
          <a:bodyPr/>
          <a:lstStyle/>
          <a:p>
            <a:r>
              <a:rPr lang="en-US"/>
              <a:t>Digital Computer Arithmetic Datapath Design Using Verilog HDL</a:t>
            </a:r>
          </a:p>
          <a:p>
            <a:pPr marL="0" indent="0">
              <a:buNone/>
            </a:pPr>
            <a:endParaRPr lang="en-US"/>
          </a:p>
          <a:p>
            <a:pPr marL="0" indent="0">
              <a:buNone/>
            </a:pPr>
            <a:endParaRPr lang="en-US"/>
          </a:p>
          <a:p>
            <a:pPr marL="0" indent="0">
              <a:buNone/>
            </a:pPr>
            <a:endParaRPr lang="en-US"/>
          </a:p>
          <a:p>
            <a:r>
              <a:rPr lang="en-US"/>
              <a:t>Xilinx ISE Design Suite 14.7</a:t>
            </a:r>
          </a:p>
          <a:p>
            <a:endParaRPr lang="en-US"/>
          </a:p>
        </p:txBody>
      </p:sp>
      <p:pic>
        <p:nvPicPr>
          <p:cNvPr id="6" name="Content Placeholder 5"/>
          <p:cNvPicPr>
            <a:picLocks noGrp="1" noChangeAspect="1"/>
          </p:cNvPicPr>
          <p:nvPr>
            <p:ph sz="half" idx="2"/>
          </p:nvPr>
        </p:nvPicPr>
        <p:blipFill>
          <a:blip r:embed="rId2"/>
          <a:stretch>
            <a:fillRect/>
          </a:stretch>
        </p:blipFill>
        <p:spPr>
          <a:xfrm>
            <a:off x="6758940" y="4377055"/>
            <a:ext cx="2807335" cy="1984375"/>
          </a:xfrm>
          <a:prstGeom prst="rect">
            <a:avLst/>
          </a:prstGeom>
        </p:spPr>
      </p:pic>
      <p:pic>
        <p:nvPicPr>
          <p:cNvPr id="7" name="Picture 6"/>
          <p:cNvPicPr>
            <a:picLocks noChangeAspect="1"/>
          </p:cNvPicPr>
          <p:nvPr/>
        </p:nvPicPr>
        <p:blipFill>
          <a:blip r:embed="rId3"/>
          <a:stretch>
            <a:fillRect/>
          </a:stretch>
        </p:blipFill>
        <p:spPr>
          <a:xfrm>
            <a:off x="7089775" y="905510"/>
            <a:ext cx="2016760" cy="316293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3" name="TextBox 2"/>
          <p:cNvSpPr txBox="1"/>
          <p:nvPr/>
        </p:nvSpPr>
        <p:spPr>
          <a:xfrm>
            <a:off x="1729352" y="1783745"/>
            <a:ext cx="8734567" cy="156966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4800" dirty="0">
                <a:latin typeface="Times New Roman" panose="02020603050405020304" pitchFamily="18" charset="0"/>
                <a:cs typeface="Times New Roman" panose="02020603050405020304" pitchFamily="18" charset="0"/>
              </a:rPr>
              <a:t>CẢM ƠN THẦY VÀ CÁC BẠN ĐÃ LẮNG NGHE!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794479" y="3440243"/>
          <a:ext cx="3477716" cy="3332480"/>
        </p:xfrm>
        <a:graphic>
          <a:graphicData uri="http://schemas.openxmlformats.org/drawingml/2006/table">
            <a:tbl>
              <a:tblPr firstRow="1" bandRow="1">
                <a:tableStyleId>{5940675A-B579-460E-94D1-54222C63F5DA}</a:tableStyleId>
              </a:tblPr>
              <a:tblGrid>
                <a:gridCol w="812671">
                  <a:extLst>
                    <a:ext uri="{9D8B030D-6E8A-4147-A177-3AD203B41FA5}">
                      <a16:colId xmlns:a16="http://schemas.microsoft.com/office/drawing/2014/main" val="20000"/>
                    </a:ext>
                  </a:extLst>
                </a:gridCol>
                <a:gridCol w="896207">
                  <a:extLst>
                    <a:ext uri="{9D8B030D-6E8A-4147-A177-3AD203B41FA5}">
                      <a16:colId xmlns:a16="http://schemas.microsoft.com/office/drawing/2014/main" val="20001"/>
                    </a:ext>
                  </a:extLst>
                </a:gridCol>
                <a:gridCol w="944381">
                  <a:extLst>
                    <a:ext uri="{9D8B030D-6E8A-4147-A177-3AD203B41FA5}">
                      <a16:colId xmlns:a16="http://schemas.microsoft.com/office/drawing/2014/main" val="20002"/>
                    </a:ext>
                  </a:extLst>
                </a:gridCol>
                <a:gridCol w="824457">
                  <a:extLst>
                    <a:ext uri="{9D8B030D-6E8A-4147-A177-3AD203B41FA5}">
                      <a16:colId xmlns:a16="http://schemas.microsoft.com/office/drawing/2014/main" val="20003"/>
                    </a:ext>
                  </a:extLst>
                </a:gridCol>
              </a:tblGrid>
              <a:tr h="370840">
                <a:tc>
                  <a:txBody>
                    <a:bodyPr/>
                    <a:lstStyle/>
                    <a:p>
                      <a:pPr algn="ctr"/>
                      <a:r>
                        <a:rPr lang="en-US" b="1" dirty="0"/>
                        <a:t>C</a:t>
                      </a:r>
                    </a:p>
                  </a:txBody>
                  <a:tcPr anchor="ctr"/>
                </a:tc>
                <a:tc>
                  <a:txBody>
                    <a:bodyPr/>
                    <a:lstStyle/>
                    <a:p>
                      <a:pPr algn="ctr"/>
                      <a:r>
                        <a:rPr lang="en-US" b="1" dirty="0"/>
                        <a:t>A</a:t>
                      </a:r>
                    </a:p>
                  </a:txBody>
                  <a:tcPr anchor="ctr"/>
                </a:tc>
                <a:tc>
                  <a:txBody>
                    <a:bodyPr/>
                    <a:lstStyle/>
                    <a:p>
                      <a:pPr algn="ctr"/>
                      <a:r>
                        <a:rPr lang="en-US" b="1" dirty="0"/>
                        <a:t>Q</a:t>
                      </a:r>
                    </a:p>
                  </a:txBody>
                  <a:tcPr anchor="ctr"/>
                </a:tc>
                <a:tc>
                  <a:txBody>
                    <a:bodyPr/>
                    <a:lstStyle/>
                    <a:p>
                      <a:pPr algn="ctr"/>
                      <a:r>
                        <a:rPr lang="en-US" b="1" dirty="0"/>
                        <a:t>n</a:t>
                      </a:r>
                    </a:p>
                  </a:txBody>
                  <a:tcPr anchor="ct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0000</a:t>
                      </a:r>
                    </a:p>
                  </a:txBody>
                  <a:tcPr anchor="ctr"/>
                </a:tc>
                <a:tc>
                  <a:txBody>
                    <a:bodyPr/>
                    <a:lstStyle/>
                    <a:p>
                      <a:pPr algn="ctr"/>
                      <a:r>
                        <a:rPr lang="en-US" dirty="0"/>
                        <a:t>1110</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370840">
                <a:tc>
                  <a:txBody>
                    <a:bodyPr/>
                    <a:lstStyle/>
                    <a:p>
                      <a:pPr algn="ctr"/>
                      <a:r>
                        <a:rPr lang="en-US" dirty="0"/>
                        <a:t>0</a:t>
                      </a:r>
                    </a:p>
                  </a:txBody>
                  <a:tcPr/>
                </a:tc>
                <a:tc>
                  <a:txBody>
                    <a:bodyPr/>
                    <a:lstStyle/>
                    <a:p>
                      <a:pPr algn="ctr"/>
                      <a:r>
                        <a:rPr lang="en-US" dirty="0"/>
                        <a:t>0000</a:t>
                      </a:r>
                    </a:p>
                  </a:txBody>
                  <a:tcPr anchor="ctr"/>
                </a:tc>
                <a:tc>
                  <a:txBody>
                    <a:bodyPr/>
                    <a:lstStyle/>
                    <a:p>
                      <a:pPr algn="ctr"/>
                      <a:r>
                        <a:rPr lang="en-US" dirty="0"/>
                        <a:t>0111</a:t>
                      </a:r>
                    </a:p>
                  </a:txBody>
                  <a:tcPr anchor="ctr"/>
                </a:tc>
                <a:tc>
                  <a:txBody>
                    <a:bodyPr/>
                    <a:lstStyle/>
                    <a:p>
                      <a:pPr algn="ctr"/>
                      <a:r>
                        <a:rPr lang="en-US" dirty="0"/>
                        <a:t>3</a:t>
                      </a:r>
                    </a:p>
                  </a:txBody>
                  <a:tcPr anchor="ctr"/>
                </a:tc>
                <a:extLst>
                  <a:ext uri="{0D108BD9-81ED-4DB2-BD59-A6C34878D82A}">
                    <a16:rowId xmlns:a16="http://schemas.microsoft.com/office/drawing/2014/main" val="10002"/>
                  </a:ext>
                </a:extLst>
              </a:tr>
              <a:tr h="370840">
                <a:tc>
                  <a:txBody>
                    <a:bodyPr/>
                    <a:lstStyle/>
                    <a:p>
                      <a:pPr algn="ctr"/>
                      <a:r>
                        <a:rPr lang="en-US" dirty="0"/>
                        <a:t>0</a:t>
                      </a:r>
                    </a:p>
                  </a:txBody>
                  <a:tcPr/>
                </a:tc>
                <a:tc>
                  <a:txBody>
                    <a:bodyPr/>
                    <a:lstStyle/>
                    <a:p>
                      <a:pPr algn="ctr"/>
                      <a:r>
                        <a:rPr lang="en-US" dirty="0"/>
                        <a:t>1101</a:t>
                      </a:r>
                    </a:p>
                  </a:txBody>
                  <a:tcPr anchor="ctr"/>
                </a:tc>
                <a:tc>
                  <a:txBody>
                    <a:bodyPr/>
                    <a:lstStyle/>
                    <a:p>
                      <a:pPr algn="ctr"/>
                      <a:r>
                        <a:rPr lang="en-US" dirty="0"/>
                        <a:t>0111</a:t>
                      </a:r>
                    </a:p>
                  </a:txBody>
                  <a:tcPr anchor="ctr"/>
                </a:tc>
                <a:tc>
                  <a:txBody>
                    <a:bodyPr/>
                    <a:lstStyle/>
                    <a:p>
                      <a:pPr algn="ctr"/>
                      <a:endParaRPr lang="en-US" dirty="0"/>
                    </a:p>
                  </a:txBody>
                  <a:tcPr anchor="ctr"/>
                </a:tc>
                <a:extLst>
                  <a:ext uri="{0D108BD9-81ED-4DB2-BD59-A6C34878D82A}">
                    <a16:rowId xmlns:a16="http://schemas.microsoft.com/office/drawing/2014/main" val="10003"/>
                  </a:ext>
                </a:extLst>
              </a:tr>
              <a:tr h="370840">
                <a:tc>
                  <a:txBody>
                    <a:bodyPr/>
                    <a:lstStyle/>
                    <a:p>
                      <a:pPr algn="ctr"/>
                      <a:r>
                        <a:rPr lang="en-US" dirty="0"/>
                        <a:t>0</a:t>
                      </a:r>
                    </a:p>
                  </a:txBody>
                  <a:tcPr/>
                </a:tc>
                <a:tc>
                  <a:txBody>
                    <a:bodyPr/>
                    <a:lstStyle/>
                    <a:p>
                      <a:pPr algn="ctr"/>
                      <a:r>
                        <a:rPr lang="en-US" dirty="0"/>
                        <a:t>0110</a:t>
                      </a:r>
                    </a:p>
                  </a:txBody>
                  <a:tcPr anchor="ctr"/>
                </a:tc>
                <a:tc>
                  <a:txBody>
                    <a:bodyPr/>
                    <a:lstStyle/>
                    <a:p>
                      <a:pPr algn="ctr"/>
                      <a:r>
                        <a:rPr lang="en-US" dirty="0"/>
                        <a:t>1011</a:t>
                      </a:r>
                    </a:p>
                  </a:txBody>
                  <a:tcPr anchor="ctr"/>
                </a:tc>
                <a:tc>
                  <a:txBody>
                    <a:bodyPr/>
                    <a:lstStyle/>
                    <a:p>
                      <a:pPr algn="ctr"/>
                      <a:r>
                        <a:rPr lang="en-US" dirty="0"/>
                        <a:t>2</a:t>
                      </a:r>
                    </a:p>
                  </a:txBody>
                  <a:tcPr anchor="ctr"/>
                </a:tc>
                <a:extLst>
                  <a:ext uri="{0D108BD9-81ED-4DB2-BD59-A6C34878D82A}">
                    <a16:rowId xmlns:a16="http://schemas.microsoft.com/office/drawing/2014/main" val="10004"/>
                  </a:ext>
                </a:extLst>
              </a:tr>
              <a:tr h="370840">
                <a:tc>
                  <a:txBody>
                    <a:bodyPr/>
                    <a:lstStyle/>
                    <a:p>
                      <a:pPr algn="ctr"/>
                      <a:r>
                        <a:rPr lang="en-US" dirty="0"/>
                        <a:t>1</a:t>
                      </a:r>
                    </a:p>
                  </a:txBody>
                  <a:tcPr/>
                </a:tc>
                <a:tc>
                  <a:txBody>
                    <a:bodyPr/>
                    <a:lstStyle/>
                    <a:p>
                      <a:pPr algn="ctr"/>
                      <a:r>
                        <a:rPr lang="en-US" dirty="0"/>
                        <a:t>0011</a:t>
                      </a:r>
                    </a:p>
                  </a:txBody>
                  <a:tcPr anchor="ctr"/>
                </a:tc>
                <a:tc>
                  <a:txBody>
                    <a:bodyPr/>
                    <a:lstStyle/>
                    <a:p>
                      <a:pPr algn="ctr"/>
                      <a:r>
                        <a:rPr lang="en-US" dirty="0"/>
                        <a:t>1011</a:t>
                      </a:r>
                    </a:p>
                  </a:txBody>
                  <a:tcPr anchor="ctr"/>
                </a:tc>
                <a:tc>
                  <a:txBody>
                    <a:bodyPr/>
                    <a:lstStyle/>
                    <a:p>
                      <a:pPr algn="ctr"/>
                      <a:endParaRPr lang="en-US" dirty="0"/>
                    </a:p>
                  </a:txBody>
                  <a:tcPr anchor="ctr"/>
                </a:tc>
                <a:extLst>
                  <a:ext uri="{0D108BD9-81ED-4DB2-BD59-A6C34878D82A}">
                    <a16:rowId xmlns:a16="http://schemas.microsoft.com/office/drawing/2014/main" val="10005"/>
                  </a:ext>
                </a:extLst>
              </a:tr>
              <a:tr h="370840">
                <a:tc>
                  <a:txBody>
                    <a:bodyPr/>
                    <a:lstStyle/>
                    <a:p>
                      <a:pPr algn="ctr"/>
                      <a:r>
                        <a:rPr lang="en-US" dirty="0"/>
                        <a:t>0</a:t>
                      </a:r>
                    </a:p>
                  </a:txBody>
                  <a:tcPr/>
                </a:tc>
                <a:tc>
                  <a:txBody>
                    <a:bodyPr/>
                    <a:lstStyle/>
                    <a:p>
                      <a:pPr algn="ctr"/>
                      <a:r>
                        <a:rPr lang="en-US" dirty="0"/>
                        <a:t>1001</a:t>
                      </a:r>
                    </a:p>
                  </a:txBody>
                  <a:tcPr anchor="ctr"/>
                </a:tc>
                <a:tc>
                  <a:txBody>
                    <a:bodyPr/>
                    <a:lstStyle/>
                    <a:p>
                      <a:pPr algn="ctr"/>
                      <a:r>
                        <a:rPr lang="en-US" dirty="0"/>
                        <a:t>1101</a:t>
                      </a:r>
                    </a:p>
                  </a:txBody>
                  <a:tcPr anchor="ctr"/>
                </a:tc>
                <a:tc>
                  <a:txBody>
                    <a:bodyPr/>
                    <a:lstStyle/>
                    <a:p>
                      <a:pPr algn="ctr"/>
                      <a:r>
                        <a:rPr lang="en-US" dirty="0"/>
                        <a:t>1</a:t>
                      </a:r>
                    </a:p>
                  </a:txBody>
                  <a:tcPr anchor="ctr"/>
                </a:tc>
                <a:extLst>
                  <a:ext uri="{0D108BD9-81ED-4DB2-BD59-A6C34878D82A}">
                    <a16:rowId xmlns:a16="http://schemas.microsoft.com/office/drawing/2014/main" val="10006"/>
                  </a:ext>
                </a:extLst>
              </a:tr>
              <a:tr h="342054">
                <a:tc>
                  <a:txBody>
                    <a:bodyPr/>
                    <a:lstStyle/>
                    <a:p>
                      <a:pPr algn="ctr"/>
                      <a:r>
                        <a:rPr lang="en-US" dirty="0"/>
                        <a:t>1</a:t>
                      </a:r>
                    </a:p>
                  </a:txBody>
                  <a:tcPr/>
                </a:tc>
                <a:tc>
                  <a:txBody>
                    <a:bodyPr/>
                    <a:lstStyle/>
                    <a:p>
                      <a:pPr algn="ctr"/>
                      <a:r>
                        <a:rPr lang="en-US" dirty="0"/>
                        <a:t>0110</a:t>
                      </a:r>
                    </a:p>
                  </a:txBody>
                  <a:tcPr anchor="ctr"/>
                </a:tc>
                <a:tc>
                  <a:txBody>
                    <a:bodyPr/>
                    <a:lstStyle/>
                    <a:p>
                      <a:pPr algn="ctr"/>
                      <a:r>
                        <a:rPr lang="en-US" dirty="0"/>
                        <a:t>1101</a:t>
                      </a:r>
                    </a:p>
                  </a:txBody>
                  <a:tcPr anchor="ctr"/>
                </a:tc>
                <a:tc>
                  <a:txBody>
                    <a:bodyPr/>
                    <a:lstStyle/>
                    <a:p>
                      <a:pPr algn="ctr"/>
                      <a:endParaRPr lang="en-US" dirty="0"/>
                    </a:p>
                  </a:txBody>
                  <a:tcPr anchor="ct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solidFill>
                            <a:srgbClr val="FF0000"/>
                          </a:solidFill>
                        </a:rPr>
                        <a:t>1011</a:t>
                      </a:r>
                    </a:p>
                  </a:txBody>
                  <a:tcPr anchor="ctr"/>
                </a:tc>
                <a:tc>
                  <a:txBody>
                    <a:bodyPr/>
                    <a:lstStyle/>
                    <a:p>
                      <a:pPr algn="ctr"/>
                      <a:r>
                        <a:rPr lang="en-US" dirty="0">
                          <a:solidFill>
                            <a:srgbClr val="FF0000"/>
                          </a:solidFill>
                        </a:rPr>
                        <a:t>0110</a:t>
                      </a:r>
                    </a:p>
                  </a:txBody>
                  <a:tcPr anchor="ctr"/>
                </a:tc>
                <a:tc>
                  <a:txBody>
                    <a:bodyPr/>
                    <a:lstStyle/>
                    <a:p>
                      <a:pPr algn="ctr"/>
                      <a:r>
                        <a:rPr lang="en-US" dirty="0"/>
                        <a:t>0</a:t>
                      </a:r>
                    </a:p>
                  </a:txBody>
                  <a:tcPr anchor="ctr"/>
                </a:tc>
                <a:extLst>
                  <a:ext uri="{0D108BD9-81ED-4DB2-BD59-A6C34878D82A}">
                    <a16:rowId xmlns:a16="http://schemas.microsoft.com/office/drawing/2014/main" val="10008"/>
                  </a:ext>
                </a:extLst>
              </a:tr>
            </a:tbl>
          </a:graphicData>
        </a:graphic>
      </p:graphicFrame>
      <p:sp>
        <p:nvSpPr>
          <p:cNvPr id="7" name="TextBox 6"/>
          <p:cNvSpPr txBox="1"/>
          <p:nvPr/>
        </p:nvSpPr>
        <p:spPr>
          <a:xfrm>
            <a:off x="721217" y="851580"/>
            <a:ext cx="4276213" cy="2554545"/>
          </a:xfrm>
          <a:prstGeom prst="rect">
            <a:avLst/>
          </a:prstGeom>
          <a:noFill/>
        </p:spPr>
        <p:txBody>
          <a:bodyPr wrap="square" rtlCol="0">
            <a:spAutoFit/>
          </a:bodyPr>
          <a:lstStyle/>
          <a:p>
            <a:r>
              <a:rPr lang="en-US" sz="2000" b="1" dirty="0" err="1">
                <a:latin typeface="Arial" panose="020B0604020202020204" pitchFamily="34" charset="0"/>
                <a:cs typeface="Arial" panose="020B0604020202020204" pitchFamily="34" charset="0"/>
              </a:rPr>
              <a:t>Ví</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dụ</a:t>
            </a:r>
            <a:r>
              <a:rPr lang="en-US" sz="2000" b="1" dirty="0">
                <a:latin typeface="Arial" panose="020B0604020202020204" pitchFamily="34" charset="0"/>
                <a:cs typeface="Arial" panose="020B0604020202020204" pitchFamily="34" charset="0"/>
              </a:rPr>
              <a:t>: 13 x 14</a:t>
            </a:r>
          </a:p>
          <a:p>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đoán</a:t>
            </a:r>
            <a:r>
              <a:rPr lang="en-US" sz="2000" dirty="0">
                <a:latin typeface="Arial" panose="020B0604020202020204" pitchFamily="34" charset="0"/>
                <a:cs typeface="Arial" panose="020B0604020202020204" pitchFamily="34" charset="0"/>
              </a:rPr>
              <a:t> = 182D </a:t>
            </a:r>
          </a:p>
          <a:p>
            <a:r>
              <a:rPr lang="en-US" sz="2000" dirty="0">
                <a:latin typeface="Arial" panose="020B0604020202020204" pitchFamily="34" charset="0"/>
                <a:cs typeface="Arial" panose="020B0604020202020204" pitchFamily="34" charset="0"/>
              </a:rPr>
              <a:t>= 1011 0110B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Q: multiplicand (1110)</a:t>
            </a:r>
          </a:p>
          <a:p>
            <a:r>
              <a:rPr lang="en-US" sz="2000" dirty="0">
                <a:latin typeface="Arial" panose="020B0604020202020204" pitchFamily="34" charset="0"/>
                <a:cs typeface="Arial" panose="020B0604020202020204" pitchFamily="34" charset="0"/>
              </a:rPr>
              <a:t>M: multiplier (1101)</a:t>
            </a:r>
          </a:p>
          <a:p>
            <a:r>
              <a:rPr lang="en-US" sz="2000" dirty="0">
                <a:latin typeface="Arial" panose="020B0604020202020204" pitchFamily="34" charset="0"/>
                <a:cs typeface="Arial" panose="020B0604020202020204" pitchFamily="34" charset="0"/>
              </a:rPr>
              <a:t>C=0, A=0000</a:t>
            </a:r>
          </a:p>
          <a:p>
            <a:r>
              <a:rPr lang="en-US" sz="2000" dirty="0">
                <a:latin typeface="Arial" panose="020B0604020202020204" pitchFamily="34" charset="0"/>
                <a:cs typeface="Arial" panose="020B0604020202020204" pitchFamily="34" charset="0"/>
              </a:rPr>
              <a:t>n=4 </a:t>
            </a:r>
          </a:p>
        </p:txBody>
      </p:sp>
      <p:grpSp>
        <p:nvGrpSpPr>
          <p:cNvPr id="48" name="Group 47"/>
          <p:cNvGrpSpPr/>
          <p:nvPr/>
        </p:nvGrpSpPr>
        <p:grpSpPr>
          <a:xfrm>
            <a:off x="6528615" y="168920"/>
            <a:ext cx="5358585" cy="6376749"/>
            <a:chOff x="6528615" y="168920"/>
            <a:chExt cx="5358585" cy="6376749"/>
          </a:xfrm>
        </p:grpSpPr>
        <p:grpSp>
          <p:nvGrpSpPr>
            <p:cNvPr id="49" name="Group 48"/>
            <p:cNvGrpSpPr/>
            <p:nvPr/>
          </p:nvGrpSpPr>
          <p:grpSpPr>
            <a:xfrm>
              <a:off x="6528615" y="168920"/>
              <a:ext cx="5358585" cy="5806646"/>
              <a:chOff x="5781640" y="283335"/>
              <a:chExt cx="5358585" cy="5806646"/>
            </a:xfrm>
          </p:grpSpPr>
          <p:sp>
            <p:nvSpPr>
              <p:cNvPr id="51" name="Rounded Rectangle 50"/>
              <p:cNvSpPr/>
              <p:nvPr/>
            </p:nvSpPr>
            <p:spPr>
              <a:xfrm>
                <a:off x="7109138" y="283335"/>
                <a:ext cx="901521" cy="3606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sp>
            <p:nvSpPr>
              <p:cNvPr id="52" name="Rectangle 51"/>
              <p:cNvSpPr/>
              <p:nvPr/>
            </p:nvSpPr>
            <p:spPr>
              <a:xfrm>
                <a:off x="6825802" y="965916"/>
                <a:ext cx="1613079" cy="12612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C,A  &lt;=  0</a:t>
                </a:r>
              </a:p>
              <a:p>
                <a:r>
                  <a:rPr lang="en-US" dirty="0"/>
                  <a:t>Q  Multiplicand</a:t>
                </a:r>
              </a:p>
              <a:p>
                <a:r>
                  <a:rPr lang="en-US" dirty="0"/>
                  <a:t>M Multiplier</a:t>
                </a:r>
              </a:p>
              <a:p>
                <a:r>
                  <a:rPr lang="en-US" dirty="0"/>
                  <a:t>Count n</a:t>
                </a:r>
              </a:p>
            </p:txBody>
          </p:sp>
          <p:sp>
            <p:nvSpPr>
              <p:cNvPr id="53" name="Diamond 52"/>
              <p:cNvSpPr/>
              <p:nvPr/>
            </p:nvSpPr>
            <p:spPr>
              <a:xfrm>
                <a:off x="6845118" y="2701966"/>
                <a:ext cx="1577663" cy="81136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Q</a:t>
                </a:r>
                <a:r>
                  <a:rPr lang="en-US" baseline="-25000" dirty="0"/>
                  <a:t>0</a:t>
                </a:r>
                <a:r>
                  <a:rPr lang="en-US" dirty="0"/>
                  <a:t> = 1</a:t>
                </a:r>
              </a:p>
            </p:txBody>
          </p:sp>
          <p:sp>
            <p:nvSpPr>
              <p:cNvPr id="54" name="Rectangle 53"/>
              <p:cNvSpPr/>
              <p:nvPr/>
            </p:nvSpPr>
            <p:spPr>
              <a:xfrm>
                <a:off x="8884275" y="3642575"/>
                <a:ext cx="1290035" cy="4142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A &lt;= A+M</a:t>
                </a:r>
              </a:p>
            </p:txBody>
          </p:sp>
          <p:sp>
            <p:nvSpPr>
              <p:cNvPr id="55" name="Rectangle 54"/>
              <p:cNvSpPr/>
              <p:nvPr/>
            </p:nvSpPr>
            <p:spPr>
              <a:xfrm>
                <a:off x="6874097" y="3992451"/>
                <a:ext cx="1648496" cy="710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Shift right C,A,Q</a:t>
                </a:r>
              </a:p>
              <a:p>
                <a:r>
                  <a:rPr lang="en-US" dirty="0"/>
                  <a:t>n &lt;= n-1</a:t>
                </a:r>
              </a:p>
            </p:txBody>
          </p:sp>
          <p:sp>
            <p:nvSpPr>
              <p:cNvPr id="56" name="Diamond 55"/>
              <p:cNvSpPr/>
              <p:nvPr/>
            </p:nvSpPr>
            <p:spPr>
              <a:xfrm>
                <a:off x="6909513" y="5278612"/>
                <a:ext cx="1577663" cy="81136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n=0</a:t>
                </a:r>
              </a:p>
            </p:txBody>
          </p:sp>
          <p:sp>
            <p:nvSpPr>
              <p:cNvPr id="57" name="Rounded Rectangle 56"/>
              <p:cNvSpPr/>
              <p:nvPr/>
            </p:nvSpPr>
            <p:spPr>
              <a:xfrm>
                <a:off x="8884275" y="5483412"/>
                <a:ext cx="901521" cy="3606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END</a:t>
                </a:r>
              </a:p>
            </p:txBody>
          </p:sp>
          <p:sp>
            <p:nvSpPr>
              <p:cNvPr id="58" name="TextBox 57"/>
              <p:cNvSpPr txBox="1"/>
              <p:nvPr/>
            </p:nvSpPr>
            <p:spPr>
              <a:xfrm>
                <a:off x="10174310" y="5357611"/>
                <a:ext cx="965915" cy="646331"/>
              </a:xfrm>
              <a:prstGeom prst="rect">
                <a:avLst/>
              </a:prstGeom>
              <a:noFill/>
            </p:spPr>
            <p:txBody>
              <a:bodyPr wrap="square" rtlCol="0">
                <a:spAutoFit/>
              </a:bodyPr>
              <a:lstStyle/>
              <a:p>
                <a:r>
                  <a:rPr lang="en-US" dirty="0"/>
                  <a:t>Product A,Q</a:t>
                </a:r>
              </a:p>
            </p:txBody>
          </p:sp>
          <p:cxnSp>
            <p:nvCxnSpPr>
              <p:cNvPr id="59" name="Straight Arrow Connector 58"/>
              <p:cNvCxnSpPr>
                <a:stCxn id="51" idx="2"/>
              </p:cNvCxnSpPr>
              <p:nvPr/>
            </p:nvCxnSpPr>
            <p:spPr>
              <a:xfrm flipH="1">
                <a:off x="7559898" y="643944"/>
                <a:ext cx="1" cy="3219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52" idx="2"/>
                <a:endCxn id="53" idx="0"/>
              </p:cNvCxnSpPr>
              <p:nvPr/>
            </p:nvCxnSpPr>
            <p:spPr>
              <a:xfrm>
                <a:off x="7632342" y="2227174"/>
                <a:ext cx="1608" cy="4747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Connector 60"/>
              <p:cNvCxnSpPr>
                <a:stCxn id="53" idx="1"/>
              </p:cNvCxnSpPr>
              <p:nvPr/>
            </p:nvCxnSpPr>
            <p:spPr>
              <a:xfrm flipH="1">
                <a:off x="6143223" y="3107651"/>
                <a:ext cx="701895" cy="9036"/>
              </a:xfrm>
              <a:prstGeom prst="line">
                <a:avLst/>
              </a:prstGeom>
              <a:ln w="57150"/>
            </p:spPr>
            <p:style>
              <a:lnRef idx="3">
                <a:schemeClr val="dk1"/>
              </a:lnRef>
              <a:fillRef idx="0">
                <a:schemeClr val="dk1"/>
              </a:fillRef>
              <a:effectRef idx="2">
                <a:schemeClr val="dk1"/>
              </a:effectRef>
              <a:fontRef idx="minor">
                <a:schemeClr val="tx1"/>
              </a:fontRef>
            </p:style>
          </p:cxnSp>
          <p:cxnSp>
            <p:nvCxnSpPr>
              <p:cNvPr id="62" name="Straight Connector 61"/>
              <p:cNvCxnSpPr/>
              <p:nvPr/>
            </p:nvCxnSpPr>
            <p:spPr>
              <a:xfrm>
                <a:off x="6117465" y="3102517"/>
                <a:ext cx="25758" cy="1275009"/>
              </a:xfrm>
              <a:prstGeom prst="line">
                <a:avLst/>
              </a:prstGeom>
              <a:ln w="57150"/>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flipV="1">
                <a:off x="6156101" y="4358316"/>
                <a:ext cx="730874" cy="1824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55" idx="2"/>
                <a:endCxn id="56" idx="0"/>
              </p:cNvCxnSpPr>
              <p:nvPr/>
            </p:nvCxnSpPr>
            <p:spPr>
              <a:xfrm>
                <a:off x="7698345" y="4702935"/>
                <a:ext cx="0" cy="57567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5" name="Straight Connector 64"/>
              <p:cNvCxnSpPr>
                <a:stCxn id="53" idx="3"/>
              </p:cNvCxnSpPr>
              <p:nvPr/>
            </p:nvCxnSpPr>
            <p:spPr>
              <a:xfrm>
                <a:off x="8422781" y="3107651"/>
                <a:ext cx="1106511" cy="4518"/>
              </a:xfrm>
              <a:prstGeom prst="line">
                <a:avLst/>
              </a:prstGeom>
              <a:ln w="57150"/>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4" idx="0"/>
              </p:cNvCxnSpPr>
              <p:nvPr/>
            </p:nvCxnSpPr>
            <p:spPr>
              <a:xfrm>
                <a:off x="9529292" y="3112169"/>
                <a:ext cx="1" cy="53040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a:endCxn id="55" idx="3"/>
              </p:cNvCxnSpPr>
              <p:nvPr/>
            </p:nvCxnSpPr>
            <p:spPr>
              <a:xfrm flipH="1" flipV="1">
                <a:off x="8522593" y="4347693"/>
                <a:ext cx="1006699" cy="1062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Connector 67"/>
              <p:cNvCxnSpPr>
                <a:endCxn id="54" idx="2"/>
              </p:cNvCxnSpPr>
              <p:nvPr/>
            </p:nvCxnSpPr>
            <p:spPr>
              <a:xfrm flipV="1">
                <a:off x="9529292" y="4056845"/>
                <a:ext cx="1" cy="282527"/>
              </a:xfrm>
              <a:prstGeom prst="line">
                <a:avLst/>
              </a:prstGeom>
              <a:ln w="57150"/>
            </p:spPr>
            <p:style>
              <a:lnRef idx="3">
                <a:schemeClr val="dk1"/>
              </a:lnRef>
              <a:fillRef idx="0">
                <a:schemeClr val="dk1"/>
              </a:fillRef>
              <a:effectRef idx="2">
                <a:schemeClr val="dk1"/>
              </a:effectRef>
              <a:fontRef idx="minor">
                <a:schemeClr val="tx1"/>
              </a:fontRef>
            </p:style>
          </p:cxnSp>
          <p:cxnSp>
            <p:nvCxnSpPr>
              <p:cNvPr id="69" name="Straight Arrow Connector 68"/>
              <p:cNvCxnSpPr>
                <a:stCxn id="56" idx="3"/>
                <a:endCxn id="57" idx="1"/>
              </p:cNvCxnSpPr>
              <p:nvPr/>
            </p:nvCxnSpPr>
            <p:spPr>
              <a:xfrm flipV="1">
                <a:off x="8487176" y="5663717"/>
                <a:ext cx="397099" cy="2058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0" name="Straight Arrow Connector 69"/>
              <p:cNvCxnSpPr/>
              <p:nvPr/>
            </p:nvCxnSpPr>
            <p:spPr>
              <a:xfrm>
                <a:off x="5781640" y="2460648"/>
                <a:ext cx="1850701"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a:off x="5810583" y="2460648"/>
                <a:ext cx="0" cy="3232608"/>
              </a:xfrm>
              <a:prstGeom prst="line">
                <a:avLst/>
              </a:prstGeom>
              <a:ln w="57150"/>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56" idx="1"/>
              </p:cNvCxnSpPr>
              <p:nvPr/>
            </p:nvCxnSpPr>
            <p:spPr>
              <a:xfrm flipV="1">
                <a:off x="5781640" y="5684297"/>
                <a:ext cx="1127873" cy="895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73" name="TextBox 72"/>
              <p:cNvSpPr txBox="1"/>
              <p:nvPr/>
            </p:nvSpPr>
            <p:spPr>
              <a:xfrm>
                <a:off x="6336406" y="2701966"/>
                <a:ext cx="573107" cy="369332"/>
              </a:xfrm>
              <a:prstGeom prst="rect">
                <a:avLst/>
              </a:prstGeom>
              <a:noFill/>
            </p:spPr>
            <p:txBody>
              <a:bodyPr wrap="square" rtlCol="0">
                <a:spAutoFit/>
              </a:bodyPr>
              <a:lstStyle/>
              <a:p>
                <a:r>
                  <a:rPr lang="en-US" dirty="0"/>
                  <a:t>No</a:t>
                </a:r>
              </a:p>
            </p:txBody>
          </p:sp>
          <p:sp>
            <p:nvSpPr>
              <p:cNvPr id="74" name="TextBox 73"/>
              <p:cNvSpPr txBox="1"/>
              <p:nvPr/>
            </p:nvSpPr>
            <p:spPr>
              <a:xfrm>
                <a:off x="8761928" y="2680023"/>
                <a:ext cx="573107" cy="369332"/>
              </a:xfrm>
              <a:prstGeom prst="rect">
                <a:avLst/>
              </a:prstGeom>
              <a:noFill/>
            </p:spPr>
            <p:txBody>
              <a:bodyPr wrap="square" rtlCol="0">
                <a:spAutoFit/>
              </a:bodyPr>
              <a:lstStyle/>
              <a:p>
                <a:r>
                  <a:rPr lang="en-US" dirty="0"/>
                  <a:t>Yes</a:t>
                </a:r>
              </a:p>
            </p:txBody>
          </p:sp>
          <p:sp>
            <p:nvSpPr>
              <p:cNvPr id="75" name="TextBox 74"/>
              <p:cNvSpPr txBox="1"/>
              <p:nvPr/>
            </p:nvSpPr>
            <p:spPr>
              <a:xfrm>
                <a:off x="6252695" y="5221542"/>
                <a:ext cx="573107" cy="369332"/>
              </a:xfrm>
              <a:prstGeom prst="rect">
                <a:avLst/>
              </a:prstGeom>
              <a:noFill/>
            </p:spPr>
            <p:txBody>
              <a:bodyPr wrap="square" rtlCol="0">
                <a:spAutoFit/>
              </a:bodyPr>
              <a:lstStyle/>
              <a:p>
                <a:r>
                  <a:rPr lang="en-US" dirty="0"/>
                  <a:t>No</a:t>
                </a:r>
              </a:p>
            </p:txBody>
          </p:sp>
          <p:sp>
            <p:nvSpPr>
              <p:cNvPr id="76" name="TextBox 75"/>
              <p:cNvSpPr txBox="1"/>
              <p:nvPr/>
            </p:nvSpPr>
            <p:spPr>
              <a:xfrm>
                <a:off x="8392732" y="5258033"/>
                <a:ext cx="573107" cy="369332"/>
              </a:xfrm>
              <a:prstGeom prst="rect">
                <a:avLst/>
              </a:prstGeom>
              <a:noFill/>
            </p:spPr>
            <p:txBody>
              <a:bodyPr wrap="square" rtlCol="0">
                <a:spAutoFit/>
              </a:bodyPr>
              <a:lstStyle/>
              <a:p>
                <a:r>
                  <a:rPr lang="en-US" dirty="0"/>
                  <a:t>Yes</a:t>
                </a:r>
              </a:p>
            </p:txBody>
          </p:sp>
        </p:grpSp>
        <p:sp>
          <p:nvSpPr>
            <p:cNvPr id="50" name="TextBox 49"/>
            <p:cNvSpPr txBox="1"/>
            <p:nvPr/>
          </p:nvSpPr>
          <p:spPr>
            <a:xfrm>
              <a:off x="6999668" y="6145559"/>
              <a:ext cx="3013656" cy="400110"/>
            </a:xfrm>
            <a:prstGeom prst="rect">
              <a:avLst/>
            </a:prstGeom>
            <a:noFill/>
          </p:spPr>
          <p:txBody>
            <a:bodyPr wrap="square" rtlCol="0">
              <a:spAutoFit/>
            </a:bodyPr>
            <a:lstStyle/>
            <a:p>
              <a:pPr algn="ctr"/>
              <a:r>
                <a:rPr lang="en-US" sz="2000" b="1" dirty="0"/>
                <a:t>Flowchart</a:t>
              </a:r>
            </a:p>
          </p:txBody>
        </p:sp>
      </p:grpSp>
      <p:pic>
        <p:nvPicPr>
          <p:cNvPr id="77" name="Picture 76"/>
          <p:cNvPicPr>
            <a:picLocks noChangeAspect="1"/>
          </p:cNvPicPr>
          <p:nvPr/>
        </p:nvPicPr>
        <p:blipFill>
          <a:blip r:embed="rId2"/>
          <a:stretch>
            <a:fillRect/>
          </a:stretch>
        </p:blipFill>
        <p:spPr>
          <a:xfrm>
            <a:off x="3915237" y="851501"/>
            <a:ext cx="2548878" cy="2179291"/>
          </a:xfrm>
          <a:prstGeom prst="rect">
            <a:avLst/>
          </a:prstGeom>
        </p:spPr>
      </p:pic>
      <p:sp>
        <p:nvSpPr>
          <p:cNvPr id="3"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4.1 </a:t>
            </a:r>
            <a:r>
              <a:rPr lang="en-GB">
                <a:solidFill>
                  <a:schemeClr val="accent1"/>
                </a:solidFill>
              </a:rPr>
              <a:t>Unsigned Binary Multiplication</a:t>
            </a:r>
          </a:p>
        </p:txBody>
      </p:sp>
      <p:cxnSp>
        <p:nvCxnSpPr>
          <p:cNvPr id="4" name="Straight Arrow Connector 3"/>
          <p:cNvCxnSpPr/>
          <p:nvPr/>
        </p:nvCxnSpPr>
        <p:spPr bwMode="auto">
          <a:xfrm>
            <a:off x="1392072" y="4094328"/>
            <a:ext cx="395785" cy="286603"/>
          </a:xfrm>
          <a:prstGeom prst="straightConnector1">
            <a:avLst/>
          </a:prstGeom>
          <a:ln w="19050">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bwMode="auto">
          <a:xfrm>
            <a:off x="1869743" y="4083693"/>
            <a:ext cx="95535" cy="178453"/>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a:off x="3002507" y="4094328"/>
            <a:ext cx="108108" cy="167818"/>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059999" y="706955"/>
            <a:ext cx="4370164" cy="2349255"/>
          </a:xfrm>
          <a:prstGeom prst="rect">
            <a:avLst/>
          </a:prstGeom>
        </p:spPr>
      </p:pic>
      <p:pic>
        <p:nvPicPr>
          <p:cNvPr id="2" name="Picture 1"/>
          <p:cNvPicPr>
            <a:picLocks noChangeAspect="1"/>
          </p:cNvPicPr>
          <p:nvPr/>
        </p:nvPicPr>
        <p:blipFill>
          <a:blip r:embed="rId3"/>
          <a:stretch>
            <a:fillRect/>
          </a:stretch>
        </p:blipFill>
        <p:spPr>
          <a:xfrm>
            <a:off x="1060093" y="3056497"/>
            <a:ext cx="9829800" cy="3670479"/>
          </a:xfrm>
          <a:prstGeom prst="rect">
            <a:avLst/>
          </a:prstGeom>
        </p:spPr>
      </p:pic>
      <p:sp>
        <p:nvSpPr>
          <p:cNvPr id="3"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4.1 </a:t>
            </a:r>
            <a:r>
              <a:rPr lang="en-GB">
                <a:solidFill>
                  <a:schemeClr val="accent1"/>
                </a:solidFill>
              </a:rPr>
              <a:t>Unsigned Binary Multiplication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12352"/>
          <a:stretch>
            <a:fillRect/>
          </a:stretch>
        </p:blipFill>
        <p:spPr>
          <a:xfrm>
            <a:off x="955891" y="1209963"/>
            <a:ext cx="5177239" cy="4636394"/>
          </a:xfrm>
          <a:prstGeom prst="rect">
            <a:avLst/>
          </a:prstGeom>
        </p:spPr>
      </p:pic>
      <p:grpSp>
        <p:nvGrpSpPr>
          <p:cNvPr id="6" name="Group 5"/>
          <p:cNvGrpSpPr/>
          <p:nvPr/>
        </p:nvGrpSpPr>
        <p:grpSpPr>
          <a:xfrm>
            <a:off x="6655435" y="153035"/>
            <a:ext cx="5358765" cy="5806440"/>
            <a:chOff x="5781640" y="283335"/>
            <a:chExt cx="5358585" cy="5806646"/>
          </a:xfrm>
        </p:grpSpPr>
        <p:sp>
          <p:nvSpPr>
            <p:cNvPr id="7" name="Rounded Rectangle 6"/>
            <p:cNvSpPr/>
            <p:nvPr/>
          </p:nvSpPr>
          <p:spPr>
            <a:xfrm>
              <a:off x="7109138" y="283335"/>
              <a:ext cx="901521" cy="3606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sp>
          <p:nvSpPr>
            <p:cNvPr id="8" name="Rectangle 7"/>
            <p:cNvSpPr/>
            <p:nvPr/>
          </p:nvSpPr>
          <p:spPr>
            <a:xfrm>
              <a:off x="6825802" y="965916"/>
              <a:ext cx="1613079" cy="12612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C,A   0</a:t>
              </a:r>
            </a:p>
            <a:p>
              <a:r>
                <a:rPr lang="en-US" dirty="0"/>
                <a:t>M Multiplicand</a:t>
              </a:r>
            </a:p>
            <a:p>
              <a:r>
                <a:rPr lang="en-US" dirty="0"/>
                <a:t>Q Multiplier</a:t>
              </a:r>
            </a:p>
            <a:p>
              <a:r>
                <a:rPr lang="en-US" dirty="0"/>
                <a:t>Count n</a:t>
              </a:r>
            </a:p>
          </p:txBody>
        </p:sp>
        <p:sp>
          <p:nvSpPr>
            <p:cNvPr id="9" name="Diamond 8"/>
            <p:cNvSpPr/>
            <p:nvPr/>
          </p:nvSpPr>
          <p:spPr>
            <a:xfrm>
              <a:off x="6845118" y="2701966"/>
              <a:ext cx="1577663" cy="81136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Q</a:t>
              </a:r>
              <a:r>
                <a:rPr lang="en-US" baseline="-25000" dirty="0"/>
                <a:t>0</a:t>
              </a:r>
              <a:r>
                <a:rPr lang="en-US" dirty="0"/>
                <a:t> = 1</a:t>
              </a:r>
            </a:p>
          </p:txBody>
        </p:sp>
        <p:sp>
          <p:nvSpPr>
            <p:cNvPr id="10" name="Rectangle 9"/>
            <p:cNvSpPr/>
            <p:nvPr/>
          </p:nvSpPr>
          <p:spPr>
            <a:xfrm>
              <a:off x="8884275" y="3642575"/>
              <a:ext cx="1290035" cy="4142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C,A &lt;= A+M</a:t>
              </a:r>
            </a:p>
          </p:txBody>
        </p:sp>
        <p:sp>
          <p:nvSpPr>
            <p:cNvPr id="11" name="Rectangle 10"/>
            <p:cNvSpPr/>
            <p:nvPr/>
          </p:nvSpPr>
          <p:spPr>
            <a:xfrm>
              <a:off x="6874097" y="3988127"/>
              <a:ext cx="1613079" cy="7148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Shift right C,A,Q</a:t>
              </a:r>
            </a:p>
            <a:p>
              <a:r>
                <a:rPr lang="en-US" dirty="0"/>
                <a:t>n &lt;= n-1</a:t>
              </a:r>
            </a:p>
          </p:txBody>
        </p:sp>
        <p:sp>
          <p:nvSpPr>
            <p:cNvPr id="12" name="Diamond 11"/>
            <p:cNvSpPr/>
            <p:nvPr/>
          </p:nvSpPr>
          <p:spPr>
            <a:xfrm>
              <a:off x="6909513" y="5278612"/>
              <a:ext cx="1577663" cy="81136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n=0</a:t>
              </a:r>
            </a:p>
          </p:txBody>
        </p:sp>
        <p:sp>
          <p:nvSpPr>
            <p:cNvPr id="13" name="Rounded Rectangle 12"/>
            <p:cNvSpPr/>
            <p:nvPr/>
          </p:nvSpPr>
          <p:spPr>
            <a:xfrm>
              <a:off x="8884275" y="5483412"/>
              <a:ext cx="901521" cy="3606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END</a:t>
              </a:r>
            </a:p>
          </p:txBody>
        </p:sp>
        <p:sp>
          <p:nvSpPr>
            <p:cNvPr id="14" name="TextBox 13"/>
            <p:cNvSpPr txBox="1"/>
            <p:nvPr/>
          </p:nvSpPr>
          <p:spPr>
            <a:xfrm>
              <a:off x="10174310" y="5357611"/>
              <a:ext cx="965915" cy="646331"/>
            </a:xfrm>
            <a:prstGeom prst="rect">
              <a:avLst/>
            </a:prstGeom>
            <a:noFill/>
          </p:spPr>
          <p:txBody>
            <a:bodyPr wrap="square" rtlCol="0">
              <a:spAutoFit/>
            </a:bodyPr>
            <a:lstStyle/>
            <a:p>
              <a:r>
                <a:rPr lang="en-US" dirty="0"/>
                <a:t>Product A,Q</a:t>
              </a:r>
            </a:p>
          </p:txBody>
        </p:sp>
        <p:cxnSp>
          <p:nvCxnSpPr>
            <p:cNvPr id="15" name="Straight Arrow Connector 14"/>
            <p:cNvCxnSpPr>
              <a:stCxn id="7" idx="2"/>
            </p:cNvCxnSpPr>
            <p:nvPr/>
          </p:nvCxnSpPr>
          <p:spPr>
            <a:xfrm flipH="1">
              <a:off x="7559898" y="643944"/>
              <a:ext cx="1" cy="3219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8" idx="2"/>
              <a:endCxn id="9" idx="0"/>
            </p:cNvCxnSpPr>
            <p:nvPr/>
          </p:nvCxnSpPr>
          <p:spPr>
            <a:xfrm>
              <a:off x="7632342" y="2227174"/>
              <a:ext cx="1608" cy="4747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7" name="Straight Connector 16"/>
            <p:cNvCxnSpPr>
              <a:stCxn id="9" idx="1"/>
            </p:cNvCxnSpPr>
            <p:nvPr/>
          </p:nvCxnSpPr>
          <p:spPr>
            <a:xfrm flipH="1">
              <a:off x="6143223" y="3107651"/>
              <a:ext cx="701895" cy="9036"/>
            </a:xfrm>
            <a:prstGeom prst="line">
              <a:avLst/>
            </a:prstGeom>
            <a:ln w="57150"/>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6117465" y="3102517"/>
              <a:ext cx="25758" cy="1275009"/>
            </a:xfrm>
            <a:prstGeom prst="line">
              <a:avLst/>
            </a:prstGeom>
            <a:ln w="57150"/>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6156101" y="4358316"/>
              <a:ext cx="730874" cy="1824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1" idx="2"/>
              <a:endCxn id="12" idx="0"/>
            </p:cNvCxnSpPr>
            <p:nvPr/>
          </p:nvCxnSpPr>
          <p:spPr>
            <a:xfrm>
              <a:off x="7680637" y="4702935"/>
              <a:ext cx="17708" cy="57567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1" name="Straight Connector 20"/>
            <p:cNvCxnSpPr>
              <a:stCxn id="9" idx="3"/>
            </p:cNvCxnSpPr>
            <p:nvPr/>
          </p:nvCxnSpPr>
          <p:spPr>
            <a:xfrm>
              <a:off x="8422781" y="3107651"/>
              <a:ext cx="1106511" cy="4518"/>
            </a:xfrm>
            <a:prstGeom prst="line">
              <a:avLst/>
            </a:prstGeom>
            <a:ln w="57150"/>
          </p:spPr>
          <p:style>
            <a:lnRef idx="3">
              <a:schemeClr val="dk1"/>
            </a:lnRef>
            <a:fillRef idx="0">
              <a:schemeClr val="dk1"/>
            </a:fillRef>
            <a:effectRef idx="2">
              <a:schemeClr val="dk1"/>
            </a:effectRef>
            <a:fontRef idx="minor">
              <a:schemeClr val="tx1"/>
            </a:fontRef>
          </p:style>
        </p:cxnSp>
        <p:cxnSp>
          <p:nvCxnSpPr>
            <p:cNvPr id="22" name="Straight Arrow Connector 21"/>
            <p:cNvCxnSpPr>
              <a:endCxn id="10" idx="0"/>
            </p:cNvCxnSpPr>
            <p:nvPr/>
          </p:nvCxnSpPr>
          <p:spPr>
            <a:xfrm>
              <a:off x="9529292" y="3112169"/>
              <a:ext cx="1" cy="53040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endCxn id="11" idx="3"/>
            </p:cNvCxnSpPr>
            <p:nvPr/>
          </p:nvCxnSpPr>
          <p:spPr>
            <a:xfrm flipH="1" flipV="1">
              <a:off x="8487176" y="4345531"/>
              <a:ext cx="1042118" cy="1278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4" name="Straight Connector 23"/>
            <p:cNvCxnSpPr>
              <a:endCxn id="10" idx="2"/>
            </p:cNvCxnSpPr>
            <p:nvPr/>
          </p:nvCxnSpPr>
          <p:spPr>
            <a:xfrm flipV="1">
              <a:off x="9529292" y="4056845"/>
              <a:ext cx="1" cy="282527"/>
            </a:xfrm>
            <a:prstGeom prst="line">
              <a:avLst/>
            </a:prstGeom>
            <a:ln w="57150"/>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2" idx="3"/>
              <a:endCxn id="13" idx="1"/>
            </p:cNvCxnSpPr>
            <p:nvPr/>
          </p:nvCxnSpPr>
          <p:spPr>
            <a:xfrm flipV="1">
              <a:off x="8487176" y="5663717"/>
              <a:ext cx="397099" cy="2058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5781640" y="2460648"/>
              <a:ext cx="1850701"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5810583" y="2460648"/>
              <a:ext cx="0" cy="3232608"/>
            </a:xfrm>
            <a:prstGeom prst="line">
              <a:avLst/>
            </a:prstGeom>
            <a:ln w="57150"/>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12" idx="1"/>
            </p:cNvCxnSpPr>
            <p:nvPr/>
          </p:nvCxnSpPr>
          <p:spPr>
            <a:xfrm flipV="1">
              <a:off x="5781640" y="5684297"/>
              <a:ext cx="1127873" cy="895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6336406" y="2701966"/>
              <a:ext cx="573107" cy="369332"/>
            </a:xfrm>
            <a:prstGeom prst="rect">
              <a:avLst/>
            </a:prstGeom>
            <a:noFill/>
          </p:spPr>
          <p:txBody>
            <a:bodyPr wrap="square" rtlCol="0">
              <a:spAutoFit/>
            </a:bodyPr>
            <a:lstStyle/>
            <a:p>
              <a:r>
                <a:rPr lang="en-US" dirty="0"/>
                <a:t>No</a:t>
              </a:r>
            </a:p>
          </p:txBody>
        </p:sp>
        <p:sp>
          <p:nvSpPr>
            <p:cNvPr id="30" name="TextBox 29"/>
            <p:cNvSpPr txBox="1"/>
            <p:nvPr/>
          </p:nvSpPr>
          <p:spPr>
            <a:xfrm>
              <a:off x="8761928" y="2680023"/>
              <a:ext cx="573107" cy="369332"/>
            </a:xfrm>
            <a:prstGeom prst="rect">
              <a:avLst/>
            </a:prstGeom>
            <a:noFill/>
          </p:spPr>
          <p:txBody>
            <a:bodyPr wrap="square" rtlCol="0">
              <a:spAutoFit/>
            </a:bodyPr>
            <a:lstStyle/>
            <a:p>
              <a:r>
                <a:rPr lang="en-US" dirty="0"/>
                <a:t>Yes</a:t>
              </a:r>
            </a:p>
          </p:txBody>
        </p:sp>
        <p:sp>
          <p:nvSpPr>
            <p:cNvPr id="31" name="TextBox 30"/>
            <p:cNvSpPr txBox="1"/>
            <p:nvPr/>
          </p:nvSpPr>
          <p:spPr>
            <a:xfrm>
              <a:off x="6252695" y="5221542"/>
              <a:ext cx="573107" cy="369332"/>
            </a:xfrm>
            <a:prstGeom prst="rect">
              <a:avLst/>
            </a:prstGeom>
            <a:noFill/>
          </p:spPr>
          <p:txBody>
            <a:bodyPr wrap="square" rtlCol="0">
              <a:spAutoFit/>
            </a:bodyPr>
            <a:lstStyle/>
            <a:p>
              <a:r>
                <a:rPr lang="en-US" dirty="0"/>
                <a:t>No</a:t>
              </a:r>
            </a:p>
          </p:txBody>
        </p:sp>
        <p:sp>
          <p:nvSpPr>
            <p:cNvPr id="32" name="TextBox 31"/>
            <p:cNvSpPr txBox="1"/>
            <p:nvPr/>
          </p:nvSpPr>
          <p:spPr>
            <a:xfrm>
              <a:off x="8392732" y="5258033"/>
              <a:ext cx="573107" cy="369332"/>
            </a:xfrm>
            <a:prstGeom prst="rect">
              <a:avLst/>
            </a:prstGeom>
            <a:noFill/>
          </p:spPr>
          <p:txBody>
            <a:bodyPr wrap="square" rtlCol="0">
              <a:spAutoFit/>
            </a:bodyPr>
            <a:lstStyle/>
            <a:p>
              <a:r>
                <a:rPr lang="en-US" dirty="0"/>
                <a:t>Yes</a:t>
              </a:r>
            </a:p>
          </p:txBody>
        </p:sp>
      </p:grpSp>
      <p:sp>
        <p:nvSpPr>
          <p:cNvPr id="33" name="TextBox 32"/>
          <p:cNvSpPr txBox="1"/>
          <p:nvPr/>
        </p:nvSpPr>
        <p:spPr>
          <a:xfrm>
            <a:off x="6999605" y="6145530"/>
            <a:ext cx="3013710" cy="400050"/>
          </a:xfrm>
          <a:prstGeom prst="rect">
            <a:avLst/>
          </a:prstGeom>
          <a:noFill/>
        </p:spPr>
        <p:txBody>
          <a:bodyPr wrap="square" rtlCol="0">
            <a:spAutoFit/>
          </a:bodyPr>
          <a:lstStyle/>
          <a:p>
            <a:pPr algn="ctr"/>
            <a:r>
              <a:rPr lang="en-US" sz="2000" b="1" dirty="0"/>
              <a:t>Flowchart</a:t>
            </a:r>
          </a:p>
        </p:txBody>
      </p:sp>
      <p:sp>
        <p:nvSpPr>
          <p:cNvPr id="3"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4.1 </a:t>
            </a:r>
            <a:r>
              <a:rPr lang="en-GB">
                <a:solidFill>
                  <a:schemeClr val="accent1"/>
                </a:solidFill>
              </a:rPr>
              <a:t>Unsigned Binary Multiplication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4.2 </a:t>
            </a:r>
            <a:r>
              <a:rPr lang="en-GB">
                <a:solidFill>
                  <a:schemeClr val="accent1"/>
                </a:solidFill>
              </a:rPr>
              <a:t>Carry-Save Concept</a:t>
            </a:r>
          </a:p>
        </p:txBody>
      </p:sp>
      <p:pic>
        <p:nvPicPr>
          <p:cNvPr id="3" name="Content Placeholder 2"/>
          <p:cNvPicPr>
            <a:picLocks noGrp="1" noChangeAspect="1"/>
          </p:cNvPicPr>
          <p:nvPr>
            <p:ph sz="half" idx="1"/>
          </p:nvPr>
        </p:nvPicPr>
        <p:blipFill>
          <a:blip r:embed="rId3"/>
          <a:stretch>
            <a:fillRect/>
          </a:stretch>
        </p:blipFill>
        <p:spPr>
          <a:xfrm>
            <a:off x="6732905" y="1174750"/>
            <a:ext cx="2258060" cy="2992755"/>
          </a:xfrm>
          <a:prstGeom prst="rect">
            <a:avLst/>
          </a:prstGeom>
        </p:spPr>
      </p:pic>
      <p:sp>
        <p:nvSpPr>
          <p:cNvPr id="4" name="Content Placeholder 3"/>
          <p:cNvSpPr>
            <a:spLocks noGrp="1"/>
          </p:cNvSpPr>
          <p:nvPr>
            <p:ph sz="half" idx="2"/>
          </p:nvPr>
        </p:nvSpPr>
        <p:spPr>
          <a:xfrm>
            <a:off x="609600" y="1174750"/>
            <a:ext cx="4571365" cy="4953000"/>
          </a:xfrm>
        </p:spPr>
        <p:txBody>
          <a:bodyPr/>
          <a:lstStyle/>
          <a:p>
            <a:r>
              <a:rPr lang="en-US" sz="2400"/>
              <a:t>Là ý tưởng của John von Neumann</a:t>
            </a:r>
          </a:p>
          <a:p>
            <a:r>
              <a:rPr lang="en-US" sz="2400"/>
              <a:t>Được sử dụng để giảm thời gian thực hiện các bộ cộng</a:t>
            </a:r>
          </a:p>
          <a:p>
            <a:r>
              <a:rPr lang="en-US" sz="2400"/>
              <a:t>Được gọi là bộ cộng lưu số nhớ(Carry-save-adder)</a:t>
            </a:r>
          </a:p>
        </p:txBody>
      </p:sp>
      <p:sp>
        <p:nvSpPr>
          <p:cNvPr id="2" name="Content Placeholder 0"/>
          <p:cNvSpPr>
            <a:spLocks noGrp="1"/>
          </p:cNvSpPr>
          <p:nvPr/>
        </p:nvSpPr>
        <p:spPr>
          <a:xfrm>
            <a:off x="609600" y="1174750"/>
            <a:ext cx="5384800" cy="49530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0"/>
              </a:spcAft>
              <a:buNone/>
            </a:pPr>
            <a:r>
              <a:rPr lang="en-US" altLang="en-GB" sz="2400">
                <a:sym typeface="+mn-ea"/>
              </a:rPr>
              <a:t>Hai nguyên tắc:</a:t>
            </a:r>
            <a:endParaRPr lang="en-US" altLang="en-GB" sz="2400"/>
          </a:p>
          <a:p>
            <a:pPr lvl="0" algn="l" rtl="0">
              <a:spcBef>
                <a:spcPts val="0"/>
              </a:spcBef>
              <a:spcAft>
                <a:spcPts val="0"/>
              </a:spcAft>
              <a:buFont typeface="Arial" panose="020B0604020202020204" pitchFamily="34" charset="0"/>
              <a:buChar char="•"/>
            </a:pPr>
            <a:r>
              <a:rPr lang="en-US" altLang="en-GB" sz="2400">
                <a:sym typeface="+mn-ea"/>
              </a:rPr>
              <a:t>Carry-Save Addition (CSA): cung cấp một cơ chế để biến ba số đầu vào n bit thành hai số n-bit (full adder).</a:t>
            </a:r>
            <a:endParaRPr lang="en-US" altLang="en-GB" sz="2400"/>
          </a:p>
          <a:p>
            <a:pPr lvl="0" algn="l" rtl="0">
              <a:spcBef>
                <a:spcPts val="0"/>
              </a:spcBef>
              <a:spcAft>
                <a:spcPts val="0"/>
              </a:spcAft>
            </a:pPr>
            <a:r>
              <a:rPr lang="en-US" altLang="en-GB" sz="2400">
                <a:sym typeface="+mn-ea"/>
              </a:rPr>
              <a:t>Carry-Propagate Addition (CPA): ý tưởng trì hoãn việc phân giải bit Carry theo cho đến khi kết thúc</a:t>
            </a:r>
            <a:endParaRPr lang="en-US" sz="2400"/>
          </a:p>
        </p:txBody>
      </p:sp>
      <p:pic>
        <p:nvPicPr>
          <p:cNvPr id="5" name="Content Placeholder 3"/>
          <p:cNvPicPr>
            <a:picLocks noChangeAspect="1"/>
          </p:cNvPicPr>
          <p:nvPr/>
        </p:nvPicPr>
        <p:blipFill>
          <a:blip r:embed="rId4"/>
          <a:srcRect l="3952"/>
          <a:stretch>
            <a:fillRect/>
          </a:stretch>
        </p:blipFill>
        <p:spPr>
          <a:xfrm>
            <a:off x="8692515" y="1023620"/>
            <a:ext cx="1647190" cy="2948305"/>
          </a:xfrm>
          <a:prstGeom prst="rect">
            <a:avLst/>
          </a:prstGeom>
          <a:noFill/>
          <a:ln w="9525">
            <a:noFill/>
          </a:ln>
        </p:spPr>
      </p:pic>
      <p:pic>
        <p:nvPicPr>
          <p:cNvPr id="6" name="Picture 5"/>
          <p:cNvPicPr>
            <a:picLocks noChangeAspect="1"/>
          </p:cNvPicPr>
          <p:nvPr/>
        </p:nvPicPr>
        <p:blipFill>
          <a:blip r:embed="rId5"/>
          <a:stretch>
            <a:fillRect/>
          </a:stretch>
        </p:blipFill>
        <p:spPr>
          <a:xfrm>
            <a:off x="7014845" y="3247390"/>
            <a:ext cx="1677670" cy="31616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4">
                                            <p:txEl>
                                              <p:pRg st="2" end="2"/>
                                            </p:txEl>
                                          </p:spTgt>
                                        </p:tgtEl>
                                      </p:cBhvr>
                                    </p:animEffect>
                                    <p:set>
                                      <p:cBhvr>
                                        <p:cTn id="13" dur="1" fill="hold">
                                          <p:stCondLst>
                                            <p:cond delay="499"/>
                                          </p:stCondLst>
                                        </p:cTn>
                                        <p:tgtEl>
                                          <p:spTgt spid="4">
                                            <p:txEl>
                                              <p:pRg st="2" end="2"/>
                                            </p:txEl>
                                          </p:spTgt>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par>
                                <p:cTn id="17" presetID="5" presetClass="exit" presetSubtype="10" fill="hold" grpId="1" nodeType="withEffect">
                                  <p:stCondLst>
                                    <p:cond delay="0"/>
                                  </p:stCondLst>
                                  <p:childTnLst>
                                    <p:animEffect transition="out" filter="checkerboard(across)">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par>
                                <p:cTn id="20" presetID="5" presetClass="exit" presetSubtype="10" fill="hold" grpId="1" nodeType="withEffect">
                                  <p:stCondLst>
                                    <p:cond delay="0"/>
                                  </p:stCondLst>
                                  <p:childTnLst>
                                    <p:animEffect transition="out" filter="checkerboard(across)">
                                      <p:cBhvr>
                                        <p:cTn id="21" dur="500"/>
                                        <p:tgtEl>
                                          <p:spTgt spid="4">
                                            <p:txEl>
                                              <p:pRg st="1" end="1"/>
                                            </p:txEl>
                                          </p:spTgt>
                                        </p:tgtEl>
                                      </p:cBhvr>
                                    </p:animEffect>
                                    <p:set>
                                      <p:cBhvr>
                                        <p:cTn id="22" dur="1" fill="hold">
                                          <p:stCondLst>
                                            <p:cond delay="499"/>
                                          </p:stCondLst>
                                        </p:cTn>
                                        <p:tgtEl>
                                          <p:spTgt spid="4">
                                            <p:txEl>
                                              <p:pRg st="1" end="1"/>
                                            </p:txEl>
                                          </p:spTgt>
                                        </p:tgtEl>
                                        <p:attrNameLst>
                                          <p:attrName>style.visibility</p:attrName>
                                        </p:attrNameLst>
                                      </p:cBhvr>
                                      <p:to>
                                        <p:strVal val="hidden"/>
                                      </p:to>
                                    </p:set>
                                  </p:childTnLst>
                                </p:cTn>
                              </p:par>
                              <p:par>
                                <p:cTn id="23" presetID="5" presetClass="exit" presetSubtype="10" fill="hold" grpId="1" nodeType="withEffect">
                                  <p:stCondLst>
                                    <p:cond delay="0"/>
                                  </p:stCondLst>
                                  <p:childTnLst>
                                    <p:animEffect transition="out" filter="checkerboard(across)">
                                      <p:cBhvr>
                                        <p:cTn id="24" dur="500"/>
                                        <p:tgtEl>
                                          <p:spTgt spid="4">
                                            <p:txEl>
                                              <p:pRg st="2" end="2"/>
                                            </p:txEl>
                                          </p:spTgt>
                                        </p:tgtEl>
                                      </p:cBhvr>
                                    </p:animEffect>
                                    <p:set>
                                      <p:cBhvr>
                                        <p:cTn id="25" dur="1" fill="hold">
                                          <p:stCondLst>
                                            <p:cond delay="499"/>
                                          </p:stCondLst>
                                        </p:cTn>
                                        <p:tgtEl>
                                          <p:spTgt spid="4">
                                            <p:txEl>
                                              <p:pRg st="2" end="2"/>
                                            </p:txEl>
                                          </p:spTgt>
                                        </p:tgtEl>
                                        <p:attrNameLst>
                                          <p:attrName>style.visibility</p:attrName>
                                        </p:attrNameLst>
                                      </p:cBhvr>
                                      <p:to>
                                        <p:strVal val="hidden"/>
                                      </p:to>
                                    </p:set>
                                  </p:childTnLst>
                                </p:cTn>
                              </p:par>
                              <p:par>
                                <p:cTn id="26" presetID="5" presetClass="exit" presetSubtype="10" fill="hold" nodeType="withEffect">
                                  <p:stCondLst>
                                    <p:cond delay="0"/>
                                  </p:stCondLst>
                                  <p:childTnLst>
                                    <p:animEffect transition="out" filter="checkerboard(across)">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par>
                                <p:cTn id="29" presetID="5" presetClass="entr" presetSubtype="1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checkerboard(across)">
                                      <p:cBhvr>
                                        <p:cTn id="31" dur="500"/>
                                        <p:tgtEl>
                                          <p:spTgt spid="2"/>
                                        </p:tgtEl>
                                      </p:cBhvr>
                                    </p:animEffect>
                                  </p:childTnLst>
                                </p:cTn>
                              </p:par>
                              <p:par>
                                <p:cTn id="32" presetID="5" presetClass="entr" presetSubtype="1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checkerboard(across)">
                                      <p:cBhvr>
                                        <p:cTn id="34" dur="500"/>
                                        <p:tgtEl>
                                          <p:spTgt spid="5"/>
                                        </p:tgtEl>
                                      </p:cBhvr>
                                    </p:animEffect>
                                  </p:childTnLst>
                                </p:cTn>
                              </p:par>
                              <p:par>
                                <p:cTn id="35" presetID="5"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 grpId="1" build="p"/>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4.2 </a:t>
            </a:r>
            <a:r>
              <a:rPr lang="en-GB">
                <a:solidFill>
                  <a:schemeClr val="accent1"/>
                </a:solidFill>
              </a:rPr>
              <a:t>Carry-Save Concept</a:t>
            </a:r>
          </a:p>
        </p:txBody>
      </p:sp>
      <p:pic>
        <p:nvPicPr>
          <p:cNvPr id="2" name="Content Placeholder 1"/>
          <p:cNvPicPr>
            <a:picLocks noGrp="1" noChangeAspect="1"/>
          </p:cNvPicPr>
          <p:nvPr>
            <p:ph sz="half" idx="2"/>
          </p:nvPr>
        </p:nvPicPr>
        <p:blipFill>
          <a:blip r:embed="rId3"/>
          <a:stretch>
            <a:fillRect/>
          </a:stretch>
        </p:blipFill>
        <p:spPr>
          <a:xfrm>
            <a:off x="6156325" y="1023620"/>
            <a:ext cx="5094605" cy="1258570"/>
          </a:xfrm>
          <a:prstGeom prst="rect">
            <a:avLst/>
          </a:prstGeom>
        </p:spPr>
      </p:pic>
      <p:pic>
        <p:nvPicPr>
          <p:cNvPr id="5" name="Picture 4"/>
          <p:cNvPicPr>
            <a:picLocks noChangeAspect="1"/>
          </p:cNvPicPr>
          <p:nvPr/>
        </p:nvPicPr>
        <p:blipFill>
          <a:blip r:embed="rId4"/>
          <a:stretch>
            <a:fillRect/>
          </a:stretch>
        </p:blipFill>
        <p:spPr>
          <a:xfrm>
            <a:off x="6156325" y="2641600"/>
            <a:ext cx="4671060" cy="2962275"/>
          </a:xfrm>
          <a:prstGeom prst="rect">
            <a:avLst/>
          </a:prstGeom>
        </p:spPr>
      </p:pic>
      <p:sp>
        <p:nvSpPr>
          <p:cNvPr id="6" name="Content Placeholder 5"/>
          <p:cNvSpPr>
            <a:spLocks noGrp="1"/>
          </p:cNvSpPr>
          <p:nvPr>
            <p:ph sz="half" idx="1"/>
          </p:nvPr>
        </p:nvSpPr>
        <p:spPr>
          <a:xfrm>
            <a:off x="609600" y="1174750"/>
            <a:ext cx="4328795" cy="1258570"/>
          </a:xfrm>
        </p:spPr>
        <p:txBody>
          <a:bodyPr/>
          <a:lstStyle/>
          <a:p>
            <a:r>
              <a:rPr lang="en-US" sz="2400">
                <a:latin typeface="Arial" panose="020B0604020202020204" pitchFamily="34" charset="0"/>
                <a:cs typeface="Arial" panose="020B0604020202020204" pitchFamily="34" charset="0"/>
              </a:rPr>
              <a:t>Cách cộng bình thường: (a+b) -&gt; ((a+b)+c)</a:t>
            </a:r>
          </a:p>
        </p:txBody>
      </p:sp>
      <p:sp>
        <p:nvSpPr>
          <p:cNvPr id="7" name="Content Placeholder 5"/>
          <p:cNvSpPr/>
          <p:nvPr/>
        </p:nvSpPr>
        <p:spPr>
          <a:xfrm>
            <a:off x="609600" y="2822575"/>
            <a:ext cx="4690110" cy="163258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latin typeface="Arial" panose="020B0604020202020204" pitchFamily="34" charset="0"/>
                <a:cs typeface="Arial" panose="020B0604020202020204" pitchFamily="34" charset="0"/>
              </a:rPr>
              <a:t>Sử dụng Carry-save </a:t>
            </a:r>
          </a:p>
          <a:p>
            <a:pPr marL="0" indent="0">
              <a:buNone/>
            </a:pPr>
            <a:r>
              <a:rPr lang="en-US" sz="2400">
                <a:latin typeface="Arial" panose="020B0604020202020204" pitchFamily="34" charset="0"/>
                <a:cs typeface="Arial" panose="020B0604020202020204" pitchFamily="34" charset="0"/>
              </a:rPr>
              <a:t>Hai số này sẽ được gửi đến một bộ CPA sẽ xuất ra kết quả.</a:t>
            </a:r>
          </a:p>
        </p:txBody>
      </p:sp>
      <p:sp>
        <p:nvSpPr>
          <p:cNvPr id="8" name="Content Placeholder 5"/>
          <p:cNvSpPr/>
          <p:nvPr/>
        </p:nvSpPr>
        <p:spPr>
          <a:xfrm>
            <a:off x="767080" y="5800090"/>
            <a:ext cx="10483850" cy="74358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latin typeface="Arial" panose="020B0604020202020204" pitchFamily="34" charset="0"/>
                <a:cs typeface="Arial" panose="020B0604020202020204" pitchFamily="34" charset="0"/>
              </a:rPr>
              <a:t>=&gt; Sử dụng bộ cộng CSA thường nhanh hơn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0255" y="2631042"/>
            <a:ext cx="3657600" cy="3493337"/>
          </a:xfrm>
          <a:prstGeom prst="rect">
            <a:avLst/>
          </a:prstGeom>
          <a:blipFill>
            <a:blip r:embed="rId3"/>
            <a:stretch>
              <a:fillRect l="-5155" r="-12639"/>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9600" y="1348105"/>
            <a:ext cx="4559935" cy="829945"/>
          </a:xfrm>
          <a:prstGeom prst="rect">
            <a:avLst/>
          </a:prstGeom>
          <a:noFill/>
        </p:spPr>
        <p:txBody>
          <a:bodyPr wrap="square" rtlCol="0">
            <a:spAutoFit/>
          </a:bodyPr>
          <a:lstStyle/>
          <a:p>
            <a:r>
              <a:rPr lang="en-US" sz="2400"/>
              <a:t>A 4BIT BY 4BIT UNSIGNED CSAM UNSIGNED</a:t>
            </a:r>
            <a:r>
              <a:rPr lang="en-US" sz="2000"/>
              <a:t> </a:t>
            </a:r>
          </a:p>
        </p:txBody>
      </p:sp>
      <p:sp>
        <p:nvSpPr>
          <p:cNvPr id="9" name="TextBox 8"/>
          <p:cNvSpPr txBox="1"/>
          <p:nvPr/>
        </p:nvSpPr>
        <p:spPr>
          <a:xfrm>
            <a:off x="5719445" y="1348105"/>
            <a:ext cx="6210300" cy="1198880"/>
          </a:xfrm>
          <a:prstGeom prst="rect">
            <a:avLst/>
          </a:prstGeom>
          <a:noFill/>
        </p:spPr>
        <p:txBody>
          <a:bodyPr wrap="square" rtlCol="0">
            <a:spAutoFit/>
          </a:bodyPr>
          <a:lstStyle/>
          <a:p>
            <a:r>
              <a:rPr lang="en-US" sz="2400"/>
              <a:t>THE BASIC IDEA BEHIND THE CSAM IS :</a:t>
            </a:r>
          </a:p>
          <a:p>
            <a:r>
              <a:rPr lang="en-US" sz="2400"/>
              <a:t>BASICALLY DOING PAPER AND PENCIL STYLE MULTIPLICATION  </a:t>
            </a:r>
          </a:p>
        </p:txBody>
      </p:sp>
      <p:sp>
        <p:nvSpPr>
          <p:cNvPr id="10" name="Rectangle 9"/>
          <p:cNvSpPr/>
          <p:nvPr/>
        </p:nvSpPr>
        <p:spPr>
          <a:xfrm>
            <a:off x="6604000" y="2938780"/>
            <a:ext cx="4441190" cy="318516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58;p10"/>
          <p:cNvSpPr txBox="1">
            <a:spLocks noGrp="1"/>
          </p:cNvSpPr>
          <p:nvPr>
            <p:ph type="title"/>
          </p:nvPr>
        </p:nvSpPr>
        <p:spPr>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ltLang="en-GB">
                <a:solidFill>
                  <a:schemeClr val="accent1"/>
                </a:solidFill>
              </a:rPr>
              <a:t>4.3 </a:t>
            </a:r>
            <a:r>
              <a:rPr lang="en-GB">
                <a:solidFill>
                  <a:schemeClr val="accent1"/>
                </a:solidFill>
              </a:rPr>
              <a:t>Carry-Save Array Multipliers (CSAM)</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1497</TotalTime>
  <Words>1441</Words>
  <Application>Microsoft Office PowerPoint</Application>
  <PresentationFormat>Widescreen</PresentationFormat>
  <Paragraphs>258</Paragraphs>
  <Slides>33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Cambria Math</vt:lpstr>
      <vt:lpstr>Calibri</vt:lpstr>
      <vt:lpstr>Arial</vt:lpstr>
      <vt:lpstr>Times New Roman</vt:lpstr>
      <vt:lpstr>Blue Waves</vt:lpstr>
      <vt:lpstr>PowerPoint Presentation</vt:lpstr>
      <vt:lpstr>Nội dung thuyết trình</vt:lpstr>
      <vt:lpstr>4. Mutiplication</vt:lpstr>
      <vt:lpstr>4.1 Unsigned Binary Multiplication</vt:lpstr>
      <vt:lpstr>4.1 Unsigned Binary Multiplication</vt:lpstr>
      <vt:lpstr>4.1 Unsigned Binary Multiplication</vt:lpstr>
      <vt:lpstr>4.2 Carry-Save Concept</vt:lpstr>
      <vt:lpstr>4.2 Carry-Save Concept</vt:lpstr>
      <vt:lpstr>4.3 Carry-Save Array Multipliers (CSAM)</vt:lpstr>
      <vt:lpstr>4.3 Carry-Save Array Multipliers (CSAM)</vt:lpstr>
      <vt:lpstr>4.3 Carry-Save Array Multipliers (CSAM)</vt:lpstr>
      <vt:lpstr>4.4 Tree Multipliers</vt:lpstr>
      <vt:lpstr>4.4 Tree Multipliers</vt:lpstr>
      <vt:lpstr>4.4 Tree Multipliers</vt:lpstr>
      <vt:lpstr>4.4 Tree Multipliers</vt:lpstr>
      <vt:lpstr>4.4 Tree Multipliers</vt:lpstr>
      <vt:lpstr>4.4 Tree Multipliers</vt:lpstr>
      <vt:lpstr>4.4 Tree Multipliers</vt:lpstr>
      <vt:lpstr>4.6 Two's Complement Multiplication</vt:lpstr>
      <vt:lpstr>4.6 Two's Complement Multiplication</vt:lpstr>
      <vt:lpstr>4.6 Two's Complement Multiplication</vt:lpstr>
      <vt:lpstr>4.6 Two's Complement Multiplication</vt:lpstr>
      <vt:lpstr>4.8  Booth’s algorithm</vt:lpstr>
      <vt:lpstr>4.8  Booth’s algorithm</vt:lpstr>
      <vt:lpstr>4.8  Booth’s algorithm</vt:lpstr>
      <vt:lpstr>4.8  Booth’s algorithm</vt:lpstr>
      <vt:lpstr>4.8  Booth’s algorithm</vt:lpstr>
      <vt:lpstr>4.8  Booth’s algorithm</vt:lpstr>
      <vt:lpstr>4.8.1  Bitwise Operators</vt:lpstr>
      <vt:lpstr>4.8.1  Bitwise Operators</vt:lpstr>
      <vt:lpstr>Kết luận </vt:lpstr>
      <vt:lpstr>Tài liệu tham khảo và phần mềm sử dụng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CUỐI KÌ MULTIPLICATION</dc:title>
  <dc:creator>Administrator</dc:creator>
  <cp:lastModifiedBy>Danh Phan</cp:lastModifiedBy>
  <cp:revision>59</cp:revision>
  <dcterms:created xsi:type="dcterms:W3CDTF">2021-06-02T05:48:00Z</dcterms:created>
  <dcterms:modified xsi:type="dcterms:W3CDTF">2021-07-09T14:17:54Z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