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32"/>
  </p:notesMasterIdLst>
  <p:handoutMasterIdLst>
    <p:handoutMasterId r:id="rId33"/>
  </p:handoutMasterIdLst>
  <p:sldIdLst>
    <p:sldId id="256" r:id="rId4"/>
    <p:sldId id="316" r:id="rId5"/>
    <p:sldId id="261" r:id="rId6"/>
    <p:sldId id="304" r:id="rId7"/>
    <p:sldId id="282" r:id="rId8"/>
    <p:sldId id="300" r:id="rId9"/>
    <p:sldId id="305" r:id="rId10"/>
    <p:sldId id="317" r:id="rId11"/>
    <p:sldId id="283" r:id="rId12"/>
    <p:sldId id="276" r:id="rId13"/>
    <p:sldId id="330" r:id="rId14"/>
    <p:sldId id="331" r:id="rId15"/>
    <p:sldId id="326" r:id="rId16"/>
    <p:sldId id="314" r:id="rId17"/>
    <p:sldId id="315" r:id="rId18"/>
    <p:sldId id="333" r:id="rId19"/>
    <p:sldId id="335" r:id="rId20"/>
    <p:sldId id="318" r:id="rId21"/>
    <p:sldId id="322" r:id="rId22"/>
    <p:sldId id="321" r:id="rId23"/>
    <p:sldId id="323" r:id="rId24"/>
    <p:sldId id="324" r:id="rId25"/>
    <p:sldId id="325" r:id="rId26"/>
    <p:sldId id="332" r:id="rId27"/>
    <p:sldId id="327" r:id="rId28"/>
    <p:sldId id="328" r:id="rId29"/>
    <p:sldId id="336" r:id="rId30"/>
    <p:sldId id="312" r:id="rId31"/>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82EFCF7-E4BD-4F24-A529-6670AD13BF49}">
          <p14:sldIdLst>
            <p14:sldId id="256"/>
            <p14:sldId id="316"/>
            <p14:sldId id="261"/>
            <p14:sldId id="304"/>
            <p14:sldId id="282"/>
            <p14:sldId id="300"/>
            <p14:sldId id="305"/>
            <p14:sldId id="317"/>
            <p14:sldId id="283"/>
            <p14:sldId id="276"/>
            <p14:sldId id="330"/>
            <p14:sldId id="331"/>
            <p14:sldId id="326"/>
            <p14:sldId id="314"/>
            <p14:sldId id="315"/>
            <p14:sldId id="333"/>
            <p14:sldId id="335"/>
            <p14:sldId id="318"/>
            <p14:sldId id="322"/>
            <p14:sldId id="321"/>
            <p14:sldId id="323"/>
            <p14:sldId id="324"/>
            <p14:sldId id="325"/>
            <p14:sldId id="332"/>
            <p14:sldId id="327"/>
          </p14:sldIdLst>
        </p14:section>
        <p14:section name="Untitled Section" id="{28E7E5CC-00BD-46B0-B373-661E3EC4ED95}">
          <p14:sldIdLst>
            <p14:sldId id="328"/>
            <p14:sldId id="336"/>
            <p14:sldId id="312"/>
          </p14:sldIdLst>
        </p14:section>
      </p14:sectionLst>
    </p:ext>
    <p:ext uri="{EFAFB233-063F-42B5-8137-9DF3F51BA10A}">
      <p15:sldGuideLst xmlns:p15="http://schemas.microsoft.com/office/powerpoint/2012/main">
        <p15:guide id="1" orient="horz" pos="1847">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9A9D"/>
    <a:srgbClr val="16B7B8"/>
    <a:srgbClr val="DFF8F8"/>
    <a:srgbClr val="38D4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847" autoAdjust="0"/>
  </p:normalViewPr>
  <p:slideViewPr>
    <p:cSldViewPr>
      <p:cViewPr varScale="1">
        <p:scale>
          <a:sx n="104" d="100"/>
          <a:sy n="104" d="100"/>
        </p:scale>
        <p:origin x="850" y="72"/>
      </p:cViewPr>
      <p:guideLst>
        <p:guide orient="horz" pos="1847"/>
        <p:guide pos="2880"/>
      </p:guideLst>
    </p:cSldViewPr>
  </p:slideViewPr>
  <p:notesTextViewPr>
    <p:cViewPr>
      <p:scale>
        <a:sx n="1" d="1"/>
        <a:sy n="1" d="1"/>
      </p:scale>
      <p:origin x="0" y="0"/>
    </p:cViewPr>
  </p:notesTextViewPr>
  <p:sorterViewPr>
    <p:cViewPr>
      <p:scale>
        <a:sx n="100" d="100"/>
        <a:sy n="100" d="100"/>
      </p:scale>
      <p:origin x="0" y="-192"/>
    </p:cViewPr>
  </p:sorterViewPr>
  <p:notesViewPr>
    <p:cSldViewPr showGuides="1">
      <p:cViewPr varScale="1">
        <p:scale>
          <a:sx n="83" d="100"/>
          <a:sy n="83" d="100"/>
        </p:scale>
        <p:origin x="474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63067592-1177-4A8F-8559-88EAFFFB7C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3C2CF451-70E9-424F-9484-D9CA0DA36AD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90F118-FDC5-4298-8605-509719EC5E22}" type="datetimeFigureOut">
              <a:rPr lang="ko-KR" altLang="en-US" smtClean="0"/>
              <a:t>2021-06-12</a:t>
            </a:fld>
            <a:endParaRPr lang="ko-KR" altLang="en-US"/>
          </a:p>
        </p:txBody>
      </p:sp>
      <p:sp>
        <p:nvSpPr>
          <p:cNvPr id="4" name="바닥글 개체 틀 3">
            <a:extLst>
              <a:ext uri="{FF2B5EF4-FFF2-40B4-BE49-F238E27FC236}">
                <a16:creationId xmlns:a16="http://schemas.microsoft.com/office/drawing/2014/main" id="{52C3267D-5B5A-47A4-8D84-21A44F0D7B5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2F7C5F71-15FE-429B-AF61-61945D4F240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543CB6F-C11B-40A1-AA17-5337F931B3E0}" type="slidenum">
              <a:rPr lang="ko-KR" altLang="en-US" smtClean="0"/>
              <a:t>‹#›</a:t>
            </a:fld>
            <a:endParaRPr lang="ko-KR" altLang="en-US"/>
          </a:p>
        </p:txBody>
      </p:sp>
    </p:spTree>
    <p:extLst>
      <p:ext uri="{BB962C8B-B14F-4D97-AF65-F5344CB8AC3E}">
        <p14:creationId xmlns:p14="http://schemas.microsoft.com/office/powerpoint/2010/main" val="5073250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8BDEB5-11C8-4FFD-966B-93DB62A96F3D}" type="datetimeFigureOut">
              <a:rPr lang="ko-KR" altLang="en-US" smtClean="0"/>
              <a:t>2021-06-12</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62991A-D88A-415F-AA3F-DF12C52C61BF}" type="slidenum">
              <a:rPr lang="ko-KR" altLang="en-US" smtClean="0"/>
              <a:t>‹#›</a:t>
            </a:fld>
            <a:endParaRPr lang="ko-KR" altLang="en-US"/>
          </a:p>
        </p:txBody>
      </p:sp>
    </p:spTree>
    <p:extLst>
      <p:ext uri="{BB962C8B-B14F-4D97-AF65-F5344CB8AC3E}">
        <p14:creationId xmlns:p14="http://schemas.microsoft.com/office/powerpoint/2010/main" val="360806841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4262991A-D88A-415F-AA3F-DF12C52C61BF}" type="slidenum">
              <a:rPr lang="ko-KR" altLang="en-US" smtClean="0"/>
              <a:t>3</a:t>
            </a:fld>
            <a:endParaRPr lang="ko-KR" altLang="en-US"/>
          </a:p>
        </p:txBody>
      </p:sp>
    </p:spTree>
    <p:extLst>
      <p:ext uri="{BB962C8B-B14F-4D97-AF65-F5344CB8AC3E}">
        <p14:creationId xmlns:p14="http://schemas.microsoft.com/office/powerpoint/2010/main" val="1108586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4262991A-D88A-415F-AA3F-DF12C52C61BF}" type="slidenum">
              <a:rPr lang="ko-KR" altLang="en-US" smtClean="0"/>
              <a:t>16</a:t>
            </a:fld>
            <a:endParaRPr lang="ko-KR" altLang="en-US"/>
          </a:p>
        </p:txBody>
      </p:sp>
    </p:spTree>
    <p:extLst>
      <p:ext uri="{BB962C8B-B14F-4D97-AF65-F5344CB8AC3E}">
        <p14:creationId xmlns:p14="http://schemas.microsoft.com/office/powerpoint/2010/main" val="3251168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26</a:t>
            </a:fld>
            <a:endParaRPr lang="ko-KR" altLang="en-US"/>
          </a:p>
        </p:txBody>
      </p:sp>
    </p:spTree>
    <p:extLst>
      <p:ext uri="{BB962C8B-B14F-4D97-AF65-F5344CB8AC3E}">
        <p14:creationId xmlns:p14="http://schemas.microsoft.com/office/powerpoint/2010/main" val="27908747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09188" y="339502"/>
            <a:ext cx="4450844" cy="1152128"/>
          </a:xfrm>
          <a:prstGeom prst="rect">
            <a:avLst/>
          </a:prstGeom>
        </p:spPr>
        <p:txBody>
          <a:bodyPr anchor="ctr"/>
          <a:lstStyle>
            <a:lvl1pPr marL="0" indent="0" algn="l">
              <a:lnSpc>
                <a:spcPct val="100000"/>
              </a:lnSpc>
              <a:buNone/>
              <a:defRPr sz="3600" b="1" baseline="0">
                <a:solidFill>
                  <a:schemeClr val="bg1"/>
                </a:solidFill>
                <a:latin typeface="+mj-lt"/>
                <a:cs typeface="Arial" pitchFamily="34" charset="0"/>
              </a:defRPr>
            </a:lvl1pPr>
          </a:lstStyle>
          <a:p>
            <a:r>
              <a:rPr lang="en-US" altLang="ko-KR"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409188" y="1563638"/>
            <a:ext cx="4450844" cy="576064"/>
          </a:xfrm>
          <a:prstGeom prst="rect">
            <a:avLst/>
          </a:prstGeom>
        </p:spPr>
        <p:txBody>
          <a:bodyPr anchor="ctr"/>
          <a:lstStyle>
            <a:lvl1pPr marL="0" indent="0" algn="l">
              <a:lnSpc>
                <a:spcPct val="100000"/>
              </a:lnSpc>
              <a:buNone/>
              <a:defRPr sz="12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267494"/>
            <a:ext cx="2339752" cy="460851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4572000" y="267494"/>
            <a:ext cx="4248472" cy="460851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93991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1115616" y="0"/>
            <a:ext cx="2808312"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289545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accent3"/>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2" hasCustomPrompt="1"/>
          </p:nvPr>
        </p:nvSpPr>
        <p:spPr>
          <a:xfrm>
            <a:off x="0" y="1275606"/>
            <a:ext cx="9144000" cy="2592288"/>
          </a:xfrm>
          <a:prstGeom prst="rect">
            <a:avLst/>
          </a:prstGeom>
          <a:solidFill>
            <a:schemeClr val="bg1">
              <a:lumMod val="95000"/>
            </a:schemeClr>
          </a:solidFill>
        </p:spPr>
        <p:txBody>
          <a:bodyPr lIns="900000" anchor="ctr"/>
          <a:lstStyle>
            <a:lvl1pPr marL="0" indent="0" algn="l">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275545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1453549" y="501168"/>
            <a:ext cx="4176000" cy="4176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Frame 5"/>
          <p:cNvSpPr/>
          <p:nvPr userDrawn="1"/>
        </p:nvSpPr>
        <p:spPr>
          <a:xfrm rot="2700000">
            <a:off x="1947315" y="994934"/>
            <a:ext cx="3188468" cy="3188468"/>
          </a:xfrm>
          <a:prstGeom prst="frame">
            <a:avLst>
              <a:gd name="adj1" fmla="val 180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 name="Chevron 8"/>
          <p:cNvSpPr/>
          <p:nvPr userDrawn="1"/>
        </p:nvSpPr>
        <p:spPr>
          <a:xfrm rot="10800000">
            <a:off x="906447" y="1455157"/>
            <a:ext cx="1432854" cy="2268009"/>
          </a:xfrm>
          <a:prstGeom prst="chevron">
            <a:avLst>
              <a:gd name="adj" fmla="val 8089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1390518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4835732" cy="3867894"/>
          </a:xfrm>
          <a:custGeom>
            <a:avLst/>
            <a:gdLst>
              <a:gd name="connsiteX0" fmla="*/ 0 w 4788024"/>
              <a:gd name="connsiteY0" fmla="*/ 0 h 3867894"/>
              <a:gd name="connsiteX1" fmla="*/ 4788024 w 4788024"/>
              <a:gd name="connsiteY1" fmla="*/ 0 h 3867894"/>
              <a:gd name="connsiteX2" fmla="*/ 4788024 w 4788024"/>
              <a:gd name="connsiteY2" fmla="*/ 3867894 h 3867894"/>
              <a:gd name="connsiteX3" fmla="*/ 0 w 4788024"/>
              <a:gd name="connsiteY3" fmla="*/ 3867894 h 3867894"/>
              <a:gd name="connsiteX4" fmla="*/ 0 w 4788024"/>
              <a:gd name="connsiteY4" fmla="*/ 0 h 3867894"/>
              <a:gd name="connsiteX0" fmla="*/ 0 w 4788024"/>
              <a:gd name="connsiteY0" fmla="*/ 0 h 3867894"/>
              <a:gd name="connsiteX1" fmla="*/ 4788024 w 4788024"/>
              <a:gd name="connsiteY1" fmla="*/ 0 h 3867894"/>
              <a:gd name="connsiteX2" fmla="*/ 0 w 4788024"/>
              <a:gd name="connsiteY2" fmla="*/ 3867894 h 3867894"/>
              <a:gd name="connsiteX3" fmla="*/ 0 w 4788024"/>
              <a:gd name="connsiteY3" fmla="*/ 0 h 3867894"/>
              <a:gd name="connsiteX0" fmla="*/ 0 w 4835732"/>
              <a:gd name="connsiteY0" fmla="*/ 0 h 3867894"/>
              <a:gd name="connsiteX1" fmla="*/ 4835732 w 4835732"/>
              <a:gd name="connsiteY1" fmla="*/ 0 h 3867894"/>
              <a:gd name="connsiteX2" fmla="*/ 0 w 4835732"/>
              <a:gd name="connsiteY2" fmla="*/ 3867894 h 3867894"/>
              <a:gd name="connsiteX3" fmla="*/ 0 w 4835732"/>
              <a:gd name="connsiteY3" fmla="*/ 0 h 3867894"/>
            </a:gdLst>
            <a:ahLst/>
            <a:cxnLst>
              <a:cxn ang="0">
                <a:pos x="connsiteX0" y="connsiteY0"/>
              </a:cxn>
              <a:cxn ang="0">
                <a:pos x="connsiteX1" y="connsiteY1"/>
              </a:cxn>
              <a:cxn ang="0">
                <a:pos x="connsiteX2" y="connsiteY2"/>
              </a:cxn>
              <a:cxn ang="0">
                <a:pos x="connsiteX3" y="connsiteY3"/>
              </a:cxn>
            </a:cxnLst>
            <a:rect l="l" t="t" r="r" b="b"/>
            <a:pathLst>
              <a:path w="4835732" h="3867894">
                <a:moveTo>
                  <a:pt x="0" y="0"/>
                </a:moveTo>
                <a:lnTo>
                  <a:pt x="4835732" y="0"/>
                </a:lnTo>
                <a:lnTo>
                  <a:pt x="0" y="3867894"/>
                </a:lnTo>
                <a:lnTo>
                  <a:pt x="0" y="0"/>
                </a:ln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4268065" y="1243801"/>
            <a:ext cx="4875935" cy="3899699"/>
          </a:xfrm>
          <a:custGeom>
            <a:avLst/>
            <a:gdLst>
              <a:gd name="connsiteX0" fmla="*/ 0 w 4860032"/>
              <a:gd name="connsiteY0" fmla="*/ 0 h 3867894"/>
              <a:gd name="connsiteX1" fmla="*/ 4860032 w 4860032"/>
              <a:gd name="connsiteY1" fmla="*/ 0 h 3867894"/>
              <a:gd name="connsiteX2" fmla="*/ 4860032 w 4860032"/>
              <a:gd name="connsiteY2" fmla="*/ 3867894 h 3867894"/>
              <a:gd name="connsiteX3" fmla="*/ 0 w 4860032"/>
              <a:gd name="connsiteY3" fmla="*/ 3867894 h 3867894"/>
              <a:gd name="connsiteX4" fmla="*/ 0 w 4860032"/>
              <a:gd name="connsiteY4" fmla="*/ 0 h 3867894"/>
              <a:gd name="connsiteX0" fmla="*/ 0 w 4860032"/>
              <a:gd name="connsiteY0" fmla="*/ 3867894 h 3867894"/>
              <a:gd name="connsiteX1" fmla="*/ 4860032 w 4860032"/>
              <a:gd name="connsiteY1" fmla="*/ 0 h 3867894"/>
              <a:gd name="connsiteX2" fmla="*/ 4860032 w 4860032"/>
              <a:gd name="connsiteY2" fmla="*/ 3867894 h 3867894"/>
              <a:gd name="connsiteX3" fmla="*/ 0 w 4860032"/>
              <a:gd name="connsiteY3" fmla="*/ 3867894 h 3867894"/>
              <a:gd name="connsiteX0" fmla="*/ 0 w 4875935"/>
              <a:gd name="connsiteY0" fmla="*/ 3899699 h 3899699"/>
              <a:gd name="connsiteX1" fmla="*/ 4875935 w 4875935"/>
              <a:gd name="connsiteY1" fmla="*/ 0 h 3899699"/>
              <a:gd name="connsiteX2" fmla="*/ 4860032 w 4875935"/>
              <a:gd name="connsiteY2" fmla="*/ 3899699 h 3899699"/>
              <a:gd name="connsiteX3" fmla="*/ 0 w 4875935"/>
              <a:gd name="connsiteY3" fmla="*/ 3899699 h 3899699"/>
              <a:gd name="connsiteX0" fmla="*/ 0 w 4875935"/>
              <a:gd name="connsiteY0" fmla="*/ 3899699 h 3899699"/>
              <a:gd name="connsiteX1" fmla="*/ 4875935 w 4875935"/>
              <a:gd name="connsiteY1" fmla="*/ 0 h 3899699"/>
              <a:gd name="connsiteX2" fmla="*/ 4866610 w 4875935"/>
              <a:gd name="connsiteY2" fmla="*/ 3899699 h 3899699"/>
              <a:gd name="connsiteX3" fmla="*/ 0 w 4875935"/>
              <a:gd name="connsiteY3" fmla="*/ 3899699 h 3899699"/>
            </a:gdLst>
            <a:ahLst/>
            <a:cxnLst>
              <a:cxn ang="0">
                <a:pos x="connsiteX0" y="connsiteY0"/>
              </a:cxn>
              <a:cxn ang="0">
                <a:pos x="connsiteX1" y="connsiteY1"/>
              </a:cxn>
              <a:cxn ang="0">
                <a:pos x="connsiteX2" y="connsiteY2"/>
              </a:cxn>
              <a:cxn ang="0">
                <a:pos x="connsiteX3" y="connsiteY3"/>
              </a:cxn>
            </a:cxnLst>
            <a:rect l="l" t="t" r="r" b="b"/>
            <a:pathLst>
              <a:path w="4875935" h="3899699">
                <a:moveTo>
                  <a:pt x="0" y="3899699"/>
                </a:moveTo>
                <a:lnTo>
                  <a:pt x="4875935" y="0"/>
                </a:lnTo>
                <a:cubicBezTo>
                  <a:pt x="4872827" y="1299900"/>
                  <a:pt x="4869718" y="2599799"/>
                  <a:pt x="4866610" y="3899699"/>
                </a:cubicBezTo>
                <a:lnTo>
                  <a:pt x="0" y="3899699"/>
                </a:ln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8852516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Picture Placeholder 2"/>
          <p:cNvSpPr>
            <a:spLocks noGrp="1"/>
          </p:cNvSpPr>
          <p:nvPr>
            <p:ph type="pic" idx="13" hasCustomPrompt="1"/>
          </p:nvPr>
        </p:nvSpPr>
        <p:spPr>
          <a:xfrm>
            <a:off x="295997" y="1611681"/>
            <a:ext cx="2791434" cy="191108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6058920" y="1611681"/>
            <a:ext cx="2791434" cy="191108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11267"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54287" y="1489421"/>
            <a:ext cx="3035425" cy="3026543"/>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2" hasCustomPrompt="1"/>
          </p:nvPr>
        </p:nvSpPr>
        <p:spPr>
          <a:xfrm>
            <a:off x="3161556" y="1603730"/>
            <a:ext cx="2793972" cy="191108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162783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accent3"/>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pic>
        <p:nvPicPr>
          <p:cNvPr id="1026" name="Picture 2" descr="D:\Fullppt\005-PNG이미지\노트북.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03648" y="2790894"/>
            <a:ext cx="3816424" cy="1941096"/>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2" hasCustomPrompt="1"/>
          </p:nvPr>
        </p:nvSpPr>
        <p:spPr>
          <a:xfrm>
            <a:off x="2462033" y="3061529"/>
            <a:ext cx="1783531" cy="130822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0089023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2" hasCustomPrompt="1"/>
          </p:nvPr>
        </p:nvSpPr>
        <p:spPr>
          <a:xfrm>
            <a:off x="3042661" y="499869"/>
            <a:ext cx="2520000" cy="252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3" hasCustomPrompt="1"/>
          </p:nvPr>
        </p:nvSpPr>
        <p:spPr>
          <a:xfrm>
            <a:off x="3897690" y="3020149"/>
            <a:ext cx="1664971" cy="166497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4" hasCustomPrompt="1"/>
          </p:nvPr>
        </p:nvSpPr>
        <p:spPr>
          <a:xfrm>
            <a:off x="5564210" y="1354898"/>
            <a:ext cx="1664971" cy="166497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158122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3"/>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139952" y="2571750"/>
            <a:ext cx="5004048" cy="576064"/>
          </a:xfrm>
          <a:prstGeom prst="rect">
            <a:avLst/>
          </a:prstGeom>
        </p:spPr>
        <p:txBody>
          <a:bodyPr anchor="ctr"/>
          <a:lstStyle>
            <a:lvl1pPr marL="0" indent="0" algn="l">
              <a:buNone/>
              <a:defRPr sz="3600" b="1" baseline="0">
                <a:solidFill>
                  <a:schemeClr val="accent3"/>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139952" y="3147814"/>
            <a:ext cx="5004048" cy="288032"/>
          </a:xfrm>
          <a:prstGeom prst="rect">
            <a:avLst/>
          </a:prstGeom>
        </p:spPr>
        <p:txBody>
          <a:bodyPr anchor="ctr"/>
          <a:lstStyle>
            <a:lvl1pPr marL="0" indent="0" algn="l">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330953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124462"/>
            <a:ext cx="9144000" cy="576063"/>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270052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124462"/>
            <a:ext cx="9144000" cy="576063"/>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270052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2295823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139952" y="2571750"/>
            <a:ext cx="5004048" cy="576064"/>
          </a:xfrm>
          <a:prstGeom prst="rect">
            <a:avLst/>
          </a:prstGeom>
        </p:spPr>
        <p:txBody>
          <a:bodyPr anchor="ctr"/>
          <a:lstStyle>
            <a:lvl1pPr marL="0" indent="0" algn="l">
              <a:buNone/>
              <a:defRPr sz="3600" b="1" baseline="0">
                <a:solidFill>
                  <a:schemeClr val="accent3"/>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139952" y="3147814"/>
            <a:ext cx="5004048" cy="288032"/>
          </a:xfrm>
          <a:prstGeom prst="rect">
            <a:avLst/>
          </a:prstGeom>
        </p:spPr>
        <p:txBody>
          <a:bodyPr anchor="ctr"/>
          <a:lstStyle>
            <a:lvl1pPr marL="0" indent="0" algn="l">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823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763688" y="123478"/>
            <a:ext cx="7380312" cy="576064"/>
          </a:xfrm>
          <a:prstGeom prst="rect">
            <a:avLst/>
          </a:prstGeom>
        </p:spPr>
        <p:txBody>
          <a:bodyPr anchor="ctr"/>
          <a:lstStyle>
            <a:lvl1pPr marL="0" indent="0" algn="l">
              <a:buNone/>
              <a:defRPr sz="3600" b="0" baseline="0">
                <a:solidFill>
                  <a:schemeClr val="accent3"/>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763688" y="699542"/>
            <a:ext cx="7380312" cy="288032"/>
          </a:xfrm>
          <a:prstGeom prst="rect">
            <a:avLst/>
          </a:prstGeom>
        </p:spPr>
        <p:txBody>
          <a:bodyPr anchor="ctr"/>
          <a:lstStyle>
            <a:lvl1pPr marL="0" indent="0" algn="l">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258906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627784" y="2115319"/>
            <a:ext cx="3888432"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Welcome!!</a:t>
            </a:r>
          </a:p>
        </p:txBody>
      </p:sp>
      <p:sp>
        <p:nvSpPr>
          <p:cNvPr id="4" name="Text Placeholder 9"/>
          <p:cNvSpPr>
            <a:spLocks noGrp="1"/>
          </p:cNvSpPr>
          <p:nvPr>
            <p:ph type="body" sz="quarter" idx="11" hasCustomPrompt="1"/>
          </p:nvPr>
        </p:nvSpPr>
        <p:spPr>
          <a:xfrm>
            <a:off x="2627784" y="2700526"/>
            <a:ext cx="3888136"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181001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3"/>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547222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763688" y="123478"/>
            <a:ext cx="7380312" cy="576064"/>
          </a:xfrm>
          <a:prstGeom prst="rect">
            <a:avLst/>
          </a:prstGeom>
        </p:spPr>
        <p:txBody>
          <a:bodyPr anchor="ctr"/>
          <a:lstStyle>
            <a:lvl1pPr marL="0" indent="0" algn="l">
              <a:buNone/>
              <a:defRPr sz="3600" b="0" baseline="0">
                <a:solidFill>
                  <a:schemeClr val="accent3"/>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763688" y="699542"/>
            <a:ext cx="7380312" cy="288032"/>
          </a:xfrm>
          <a:prstGeom prst="rect">
            <a:avLst/>
          </a:prstGeom>
        </p:spPr>
        <p:txBody>
          <a:bodyPr anchor="ctr"/>
          <a:lstStyle>
            <a:lvl1pPr marL="0" indent="0" algn="l">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035151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accent3"/>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sp>
        <p:nvSpPr>
          <p:cNvPr id="4" name="Picture Placeholder 2"/>
          <p:cNvSpPr>
            <a:spLocks noGrp="1"/>
          </p:cNvSpPr>
          <p:nvPr>
            <p:ph type="pic" idx="1" hasCustomPrompt="1"/>
          </p:nvPr>
        </p:nvSpPr>
        <p:spPr>
          <a:xfrm>
            <a:off x="739674" y="1395769"/>
            <a:ext cx="1728192" cy="18002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2539874" y="1395769"/>
            <a:ext cx="1728192" cy="18002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4340074" y="1395769"/>
            <a:ext cx="1728192" cy="18002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2" r:id="rId3"/>
    <p:sldLayoutId id="2147483661" r:id="rId4"/>
    <p:sldLayoutId id="2147483660" r:id="rId5"/>
    <p:sldLayoutId id="2147483655" r:id="rId6"/>
    <p:sldLayoutId id="2147483663" r:id="rId7"/>
    <p:sldLayoutId id="2147483664" r:id="rId8"/>
    <p:sldLayoutId id="2147483666" r:id="rId9"/>
    <p:sldLayoutId id="2147483667" r:id="rId10"/>
    <p:sldLayoutId id="2147483668" r:id="rId11"/>
    <p:sldLayoutId id="2147483665" r:id="rId12"/>
    <p:sldLayoutId id="2147483669" r:id="rId13"/>
    <p:sldLayoutId id="2147483670" r:id="rId14"/>
    <p:sldLayoutId id="2147483656" r:id="rId15"/>
    <p:sldLayoutId id="2147483671" r:id="rId16"/>
    <p:sldLayoutId id="2147483672" r:id="rId17"/>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7.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043608" y="411510"/>
            <a:ext cx="8208912" cy="1152128"/>
          </a:xfrm>
        </p:spPr>
        <p:txBody>
          <a:bodyPr/>
          <a:lstStyle/>
          <a:p>
            <a:r>
              <a:rPr lang="en-US" altLang="ko-KR" sz="4000">
                <a:ea typeface="맑은 고딕" pitchFamily="50" charset="-127"/>
              </a:rPr>
              <a:t>UART RECEIVING SUBSYSTEM</a:t>
            </a:r>
            <a:endParaRPr lang="en-US" altLang="ko-KR" sz="4000" dirty="0"/>
          </a:p>
        </p:txBody>
      </p:sp>
      <p:sp>
        <p:nvSpPr>
          <p:cNvPr id="5" name="Text Placeholder 2">
            <a:extLst>
              <a:ext uri="{FF2B5EF4-FFF2-40B4-BE49-F238E27FC236}">
                <a16:creationId xmlns:a16="http://schemas.microsoft.com/office/drawing/2014/main" id="{10DBD652-FAB6-48FB-BCE9-A8EB8FF1422D}"/>
              </a:ext>
            </a:extLst>
          </p:cNvPr>
          <p:cNvSpPr txBox="1">
            <a:spLocks/>
          </p:cNvSpPr>
          <p:nvPr/>
        </p:nvSpPr>
        <p:spPr>
          <a:xfrm>
            <a:off x="114005" y="1707654"/>
            <a:ext cx="4248472" cy="720080"/>
          </a:xfrm>
          <a:prstGeom prst="rect">
            <a:avLst/>
          </a:prstGeom>
        </p:spPr>
        <p:txBody>
          <a:bodyPr anchor="ctr"/>
          <a:lstStyle>
            <a:lvl1pPr marL="0" indent="0" algn="l" defTabSz="914400" rtl="0" eaLnBrk="1" latinLnBrk="1" hangingPunct="1">
              <a:lnSpc>
                <a:spcPct val="100000"/>
              </a:lnSpc>
              <a:spcBef>
                <a:spcPct val="20000"/>
              </a:spcBef>
              <a:buFont typeface="Arial" pitchFamily="34" charset="0"/>
              <a:buNone/>
              <a:defRPr sz="3600" b="1" kern="1200" baseline="0">
                <a:solidFill>
                  <a:schemeClr val="bg1"/>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2000" b="0">
                <a:ea typeface="맑은 고딕" pitchFamily="50" charset="-127"/>
              </a:rPr>
              <a:t>Bộ môn</a:t>
            </a:r>
            <a:r>
              <a:rPr lang="en-US" altLang="ko-KR" sz="2000">
                <a:ea typeface="맑은 고딕" pitchFamily="50" charset="-127"/>
              </a:rPr>
              <a:t>: Thiết kế hệ thống và </a:t>
            </a:r>
          </a:p>
          <a:p>
            <a:r>
              <a:rPr lang="en-US" altLang="ko-KR" sz="2000">
                <a:ea typeface="맑은 고딕" pitchFamily="50" charset="-127"/>
              </a:rPr>
              <a:t>vi mạch tích hợp </a:t>
            </a:r>
            <a:endParaRPr lang="en-US" altLang="ko-KR" sz="2000" dirty="0"/>
          </a:p>
        </p:txBody>
      </p:sp>
      <p:sp>
        <p:nvSpPr>
          <p:cNvPr id="6" name="Text Placeholder 2">
            <a:extLst>
              <a:ext uri="{FF2B5EF4-FFF2-40B4-BE49-F238E27FC236}">
                <a16:creationId xmlns:a16="http://schemas.microsoft.com/office/drawing/2014/main" id="{479B6607-4B36-4E01-AB32-F621CAE2AEF7}"/>
              </a:ext>
            </a:extLst>
          </p:cNvPr>
          <p:cNvSpPr txBox="1">
            <a:spLocks/>
          </p:cNvSpPr>
          <p:nvPr/>
        </p:nvSpPr>
        <p:spPr>
          <a:xfrm>
            <a:off x="106489" y="2787774"/>
            <a:ext cx="3744416" cy="648073"/>
          </a:xfrm>
          <a:prstGeom prst="rect">
            <a:avLst/>
          </a:prstGeom>
        </p:spPr>
        <p:txBody>
          <a:bodyPr anchor="ctr"/>
          <a:lstStyle>
            <a:lvl1pPr marL="0" indent="0" algn="l" defTabSz="914400" rtl="0" eaLnBrk="1" latinLnBrk="1" hangingPunct="1">
              <a:lnSpc>
                <a:spcPct val="100000"/>
              </a:lnSpc>
              <a:spcBef>
                <a:spcPct val="20000"/>
              </a:spcBef>
              <a:buFont typeface="Arial" pitchFamily="34" charset="0"/>
              <a:buNone/>
              <a:defRPr sz="3600" b="1" kern="1200" baseline="0">
                <a:solidFill>
                  <a:schemeClr val="bg1"/>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2000" b="0">
                <a:ea typeface="맑은 고딕" pitchFamily="50" charset="-127"/>
              </a:rPr>
              <a:t>GVHD</a:t>
            </a:r>
            <a:r>
              <a:rPr lang="en-US" altLang="ko-KR" sz="2000">
                <a:ea typeface="맑은 고딕" pitchFamily="50" charset="-127"/>
              </a:rPr>
              <a:t>: TS. Phạm Văn Khoa</a:t>
            </a:r>
            <a:endParaRPr lang="en-US" altLang="ko-KR" sz="2000" dirty="0"/>
          </a:p>
        </p:txBody>
      </p:sp>
      <p:pic>
        <p:nvPicPr>
          <p:cNvPr id="1026" name="Picture 2" descr="File:Hcmute.sv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151035"/>
            <a:ext cx="674198" cy="864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a:t>Baud rate generator</a:t>
            </a:r>
            <a:endParaRPr lang="ko-KR" altLang="en-US" dirty="0"/>
          </a:p>
        </p:txBody>
      </p:sp>
      <p:sp>
        <p:nvSpPr>
          <p:cNvPr id="3" name="Text Placeholder 2"/>
          <p:cNvSpPr>
            <a:spLocks noGrp="1"/>
          </p:cNvSpPr>
          <p:nvPr>
            <p:ph type="body" sz="quarter" idx="11"/>
          </p:nvPr>
        </p:nvSpPr>
        <p:spPr/>
        <p:txBody>
          <a:bodyPr/>
          <a:lstStyle/>
          <a:p>
            <a:pPr lvl="0"/>
            <a:r>
              <a:rPr lang="en-US" altLang="ko-KR" sz="1800"/>
              <a:t>Bộ tạo tốc độ baud</a:t>
            </a:r>
            <a:endParaRPr lang="en-US" altLang="ko-KR" sz="1800" dirty="0"/>
          </a:p>
        </p:txBody>
      </p:sp>
      <p:sp>
        <p:nvSpPr>
          <p:cNvPr id="5" name="Block Arc 4"/>
          <p:cNvSpPr/>
          <p:nvPr/>
        </p:nvSpPr>
        <p:spPr>
          <a:xfrm>
            <a:off x="3703898" y="1204600"/>
            <a:ext cx="1732197" cy="1879478"/>
          </a:xfrm>
          <a:prstGeom prst="blockArc">
            <a:avLst>
              <a:gd name="adj1" fmla="val 11615150"/>
              <a:gd name="adj2" fmla="val 5426329"/>
              <a:gd name="adj3" fmla="val 646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6" name="Block Arc 5"/>
          <p:cNvSpPr/>
          <p:nvPr/>
        </p:nvSpPr>
        <p:spPr>
          <a:xfrm rot="11700000">
            <a:off x="3190485" y="2918941"/>
            <a:ext cx="1906234" cy="1828027"/>
          </a:xfrm>
          <a:prstGeom prst="blockArc">
            <a:avLst>
              <a:gd name="adj1" fmla="val 10800000"/>
              <a:gd name="adj2" fmla="val 5426329"/>
              <a:gd name="adj3" fmla="val 646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2" name="Oval 21"/>
          <p:cNvSpPr>
            <a:spLocks noChangeAspect="1"/>
          </p:cNvSpPr>
          <p:nvPr/>
        </p:nvSpPr>
        <p:spPr>
          <a:xfrm>
            <a:off x="4184643" y="1754562"/>
            <a:ext cx="774714" cy="78118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TextBox 13"/>
          <p:cNvSpPr txBox="1"/>
          <p:nvPr/>
        </p:nvSpPr>
        <p:spPr>
          <a:xfrm>
            <a:off x="446914" y="2925013"/>
            <a:ext cx="2539483" cy="1815882"/>
          </a:xfrm>
          <a:prstGeom prst="rect">
            <a:avLst/>
          </a:prstGeom>
          <a:noFill/>
        </p:spPr>
        <p:txBody>
          <a:bodyPr wrap="square" rtlCol="0">
            <a:spAutoFit/>
          </a:bodyPr>
          <a:lstStyle/>
          <a:p>
            <a:r>
              <a:rPr lang="en-US" altLang="ko-KR" sz="1600">
                <a:solidFill>
                  <a:schemeClr val="accent3"/>
                </a:solidFill>
                <a:cs typeface="Arial" pitchFamily="34" charset="0"/>
              </a:rPr>
              <a:t>Để tránh tạo miền thời gian mới và vi phạm nguyên tắc thiết kế, tín hiệu lấy mẫu phải hoạt động như enable ticks thay vì tín hiệu xung clock tới UART receiver</a:t>
            </a:r>
            <a:endParaRPr lang="ko-KR" altLang="en-US" sz="1600" dirty="0">
              <a:solidFill>
                <a:schemeClr val="accent3"/>
              </a:solidFill>
              <a:cs typeface="Arial" pitchFamily="34" charset="0"/>
            </a:endParaRPr>
          </a:p>
        </p:txBody>
      </p:sp>
      <p:sp>
        <p:nvSpPr>
          <p:cNvPr id="20" name="TextBox 19"/>
          <p:cNvSpPr txBox="1"/>
          <p:nvPr/>
        </p:nvSpPr>
        <p:spPr>
          <a:xfrm>
            <a:off x="5652120" y="1339063"/>
            <a:ext cx="2539483" cy="830997"/>
          </a:xfrm>
          <a:prstGeom prst="rect">
            <a:avLst/>
          </a:prstGeom>
          <a:noFill/>
        </p:spPr>
        <p:txBody>
          <a:bodyPr wrap="square" rtlCol="0">
            <a:spAutoFit/>
          </a:bodyPr>
          <a:lstStyle/>
          <a:p>
            <a:r>
              <a:rPr lang="en-US" altLang="ko-KR" sz="1600">
                <a:solidFill>
                  <a:schemeClr val="accent3"/>
                </a:solidFill>
                <a:cs typeface="Arial" pitchFamily="34" charset="0"/>
              </a:rPr>
              <a:t>Tạo tín hiệu lấy mẫu có tần số gấp 16 lần tốc độ baud </a:t>
            </a:r>
            <a:endParaRPr lang="ko-KR" altLang="en-US" sz="1600" dirty="0">
              <a:solidFill>
                <a:schemeClr val="accent3"/>
              </a:solidFill>
              <a:cs typeface="Arial" pitchFamily="34" charset="0"/>
            </a:endParaRPr>
          </a:p>
        </p:txBody>
      </p:sp>
      <p:sp>
        <p:nvSpPr>
          <p:cNvPr id="25" name="Rounded Rectangle 20">
            <a:extLst>
              <a:ext uri="{FF2B5EF4-FFF2-40B4-BE49-F238E27FC236}">
                <a16:creationId xmlns:a16="http://schemas.microsoft.com/office/drawing/2014/main" id="{E4BEC9CD-27BB-4A07-AD5F-66F01B4FF004}"/>
              </a:ext>
            </a:extLst>
          </p:cNvPr>
          <p:cNvSpPr>
            <a:spLocks noChangeAspect="1"/>
          </p:cNvSpPr>
          <p:nvPr/>
        </p:nvSpPr>
        <p:spPr>
          <a:xfrm rot="2160000">
            <a:off x="3811652" y="3445246"/>
            <a:ext cx="755224" cy="814875"/>
          </a:xfrm>
          <a:custGeom>
            <a:avLst/>
            <a:gdLst/>
            <a:ahLst/>
            <a:cxnLst/>
            <a:rect l="l" t="t" r="r" b="b"/>
            <a:pathLst>
              <a:path w="2735240" h="2951283">
                <a:moveTo>
                  <a:pt x="945240" y="943134"/>
                </a:moveTo>
                <a:cubicBezTo>
                  <a:pt x="504657" y="1263236"/>
                  <a:pt x="406988" y="1879894"/>
                  <a:pt x="727090" y="2320477"/>
                </a:cubicBezTo>
                <a:cubicBezTo>
                  <a:pt x="1047193" y="2761060"/>
                  <a:pt x="1663850" y="2858729"/>
                  <a:pt x="2104434" y="2538627"/>
                </a:cubicBezTo>
                <a:cubicBezTo>
                  <a:pt x="2545017" y="2218524"/>
                  <a:pt x="2642686" y="1601867"/>
                  <a:pt x="2322584" y="1161283"/>
                </a:cubicBezTo>
                <a:cubicBezTo>
                  <a:pt x="2003839" y="722570"/>
                  <a:pt x="1391052" y="623866"/>
                  <a:pt x="951049" y="939346"/>
                </a:cubicBezTo>
                <a:lnTo>
                  <a:pt x="1557721" y="1618250"/>
                </a:lnTo>
                <a:cubicBezTo>
                  <a:pt x="1596798" y="1621348"/>
                  <a:pt x="1633874" y="1641400"/>
                  <a:pt x="1658719" y="1675596"/>
                </a:cubicBezTo>
                <a:cubicBezTo>
                  <a:pt x="1705470" y="1739944"/>
                  <a:pt x="1691206" y="1830007"/>
                  <a:pt x="1626858" y="1876758"/>
                </a:cubicBezTo>
                <a:cubicBezTo>
                  <a:pt x="1562511" y="1923509"/>
                  <a:pt x="1472448" y="1909245"/>
                  <a:pt x="1425696" y="1844897"/>
                </a:cubicBezTo>
                <a:cubicBezTo>
                  <a:pt x="1398776" y="1807844"/>
                  <a:pt x="1392087" y="1762265"/>
                  <a:pt x="1405709" y="1721944"/>
                </a:cubicBezTo>
                <a:lnTo>
                  <a:pt x="950242" y="939871"/>
                </a:lnTo>
                <a:cubicBezTo>
                  <a:pt x="948462" y="940800"/>
                  <a:pt x="946850" y="941964"/>
                  <a:pt x="945240" y="943134"/>
                </a:cubicBezTo>
                <a:close/>
                <a:moveTo>
                  <a:pt x="390013" y="178929"/>
                </a:moveTo>
                <a:cubicBezTo>
                  <a:pt x="223423" y="299964"/>
                  <a:pt x="186493" y="533130"/>
                  <a:pt x="307528" y="699721"/>
                </a:cubicBezTo>
                <a:cubicBezTo>
                  <a:pt x="392822" y="817118"/>
                  <a:pt x="533802" y="870124"/>
                  <a:pt x="667672" y="847235"/>
                </a:cubicBezTo>
                <a:lnTo>
                  <a:pt x="556452" y="694153"/>
                </a:lnTo>
                <a:lnTo>
                  <a:pt x="528500" y="714461"/>
                </a:lnTo>
                <a:cubicBezTo>
                  <a:pt x="498835" y="736014"/>
                  <a:pt x="457314" y="729437"/>
                  <a:pt x="435761" y="699772"/>
                </a:cubicBezTo>
                <a:lnTo>
                  <a:pt x="341779" y="570418"/>
                </a:lnTo>
                <a:cubicBezTo>
                  <a:pt x="320226" y="540753"/>
                  <a:pt x="326803" y="499231"/>
                  <a:pt x="356468" y="477679"/>
                </a:cubicBezTo>
                <a:lnTo>
                  <a:pt x="684509" y="239343"/>
                </a:lnTo>
                <a:cubicBezTo>
                  <a:pt x="714174" y="217790"/>
                  <a:pt x="755695" y="224366"/>
                  <a:pt x="777248" y="254031"/>
                </a:cubicBezTo>
                <a:lnTo>
                  <a:pt x="871230" y="383386"/>
                </a:lnTo>
                <a:cubicBezTo>
                  <a:pt x="892782" y="413051"/>
                  <a:pt x="886206" y="454572"/>
                  <a:pt x="856541" y="476125"/>
                </a:cubicBezTo>
                <a:lnTo>
                  <a:pt x="828590" y="496433"/>
                </a:lnTo>
                <a:lnTo>
                  <a:pt x="939810" y="649514"/>
                </a:lnTo>
                <a:cubicBezTo>
                  <a:pt x="1002947" y="529270"/>
                  <a:pt x="996100" y="378811"/>
                  <a:pt x="910806" y="261414"/>
                </a:cubicBezTo>
                <a:cubicBezTo>
                  <a:pt x="789771" y="94824"/>
                  <a:pt x="556604" y="57894"/>
                  <a:pt x="390013" y="178929"/>
                </a:cubicBezTo>
                <a:close/>
                <a:moveTo>
                  <a:pt x="326716" y="91807"/>
                </a:moveTo>
                <a:cubicBezTo>
                  <a:pt x="541423" y="-64186"/>
                  <a:pt x="841934" y="-16590"/>
                  <a:pt x="997927" y="198117"/>
                </a:cubicBezTo>
                <a:cubicBezTo>
                  <a:pt x="1090326" y="325293"/>
                  <a:pt x="1111296" y="482575"/>
                  <a:pt x="1067359" y="621566"/>
                </a:cubicBezTo>
                <a:cubicBezTo>
                  <a:pt x="1125087" y="596400"/>
                  <a:pt x="1184605" y="577365"/>
                  <a:pt x="1244892" y="563339"/>
                </a:cubicBezTo>
                <a:lnTo>
                  <a:pt x="1244892" y="425809"/>
                </a:lnTo>
                <a:lnTo>
                  <a:pt x="1238396" y="425809"/>
                </a:lnTo>
                <a:cubicBezTo>
                  <a:pt x="1203300" y="425809"/>
                  <a:pt x="1174849" y="397358"/>
                  <a:pt x="1174849" y="362262"/>
                </a:cubicBezTo>
                <a:lnTo>
                  <a:pt x="1174849" y="209229"/>
                </a:lnTo>
                <a:cubicBezTo>
                  <a:pt x="1174849" y="191681"/>
                  <a:pt x="1181962" y="175794"/>
                  <a:pt x="1193462" y="164294"/>
                </a:cubicBezTo>
                <a:cubicBezTo>
                  <a:pt x="1204961" y="152795"/>
                  <a:pt x="1220848" y="145682"/>
                  <a:pt x="1238396" y="145682"/>
                </a:cubicBezTo>
                <a:lnTo>
                  <a:pt x="1484804" y="145682"/>
                </a:lnTo>
                <a:cubicBezTo>
                  <a:pt x="1519900" y="145682"/>
                  <a:pt x="1548351" y="174133"/>
                  <a:pt x="1548351" y="209229"/>
                </a:cubicBezTo>
                <a:lnTo>
                  <a:pt x="1548351" y="362262"/>
                </a:lnTo>
                <a:cubicBezTo>
                  <a:pt x="1548351" y="397358"/>
                  <a:pt x="1519900" y="425809"/>
                  <a:pt x="1484804" y="425809"/>
                </a:cubicBezTo>
                <a:lnTo>
                  <a:pt x="1478305" y="425809"/>
                </a:lnTo>
                <a:lnTo>
                  <a:pt x="1478305" y="531522"/>
                </a:lnTo>
                <a:cubicBezTo>
                  <a:pt x="1867969" y="516696"/>
                  <a:pt x="2257580" y="690299"/>
                  <a:pt x="2504004" y="1029474"/>
                </a:cubicBezTo>
                <a:cubicBezTo>
                  <a:pt x="2896903" y="1570253"/>
                  <a:pt x="2777023" y="2327148"/>
                  <a:pt x="2236244" y="2720047"/>
                </a:cubicBezTo>
                <a:cubicBezTo>
                  <a:pt x="1695464" y="3112946"/>
                  <a:pt x="938569" y="2993066"/>
                  <a:pt x="545670" y="2452287"/>
                </a:cubicBezTo>
                <a:cubicBezTo>
                  <a:pt x="302842" y="2118063"/>
                  <a:pt x="255883" y="1701289"/>
                  <a:pt x="383624" y="1339097"/>
                </a:cubicBezTo>
                <a:lnTo>
                  <a:pt x="271337" y="1301981"/>
                </a:lnTo>
                <a:lnTo>
                  <a:pt x="269200" y="1308446"/>
                </a:lnTo>
                <a:cubicBezTo>
                  <a:pt x="258184" y="1341768"/>
                  <a:pt x="222242" y="1359852"/>
                  <a:pt x="188919" y="1348836"/>
                </a:cubicBezTo>
                <a:lnTo>
                  <a:pt x="43619" y="1300805"/>
                </a:lnTo>
                <a:cubicBezTo>
                  <a:pt x="10297" y="1289790"/>
                  <a:pt x="-7787" y="1253847"/>
                  <a:pt x="3228" y="1220525"/>
                </a:cubicBezTo>
                <a:lnTo>
                  <a:pt x="80565" y="986568"/>
                </a:lnTo>
                <a:cubicBezTo>
                  <a:pt x="86073" y="969906"/>
                  <a:pt x="97812" y="957056"/>
                  <a:pt x="112340" y="949746"/>
                </a:cubicBezTo>
                <a:cubicBezTo>
                  <a:pt x="126869" y="942436"/>
                  <a:pt x="144185" y="940669"/>
                  <a:pt x="160847" y="946177"/>
                </a:cubicBezTo>
                <a:lnTo>
                  <a:pt x="306147" y="994208"/>
                </a:lnTo>
                <a:cubicBezTo>
                  <a:pt x="339468" y="1005223"/>
                  <a:pt x="357552" y="1041166"/>
                  <a:pt x="346537" y="1074488"/>
                </a:cubicBezTo>
                <a:lnTo>
                  <a:pt x="344596" y="1080361"/>
                </a:lnTo>
                <a:lnTo>
                  <a:pt x="482601" y="1125980"/>
                </a:lnTo>
                <a:cubicBezTo>
                  <a:pt x="516519" y="1067404"/>
                  <a:pt x="556040" y="1011588"/>
                  <a:pt x="601675" y="959905"/>
                </a:cubicBezTo>
                <a:cubicBezTo>
                  <a:pt x="455910" y="958740"/>
                  <a:pt x="312806" y="890195"/>
                  <a:pt x="220407" y="763018"/>
                </a:cubicBezTo>
                <a:cubicBezTo>
                  <a:pt x="64413" y="548311"/>
                  <a:pt x="112009" y="247801"/>
                  <a:pt x="326716" y="9180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490317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Baud rate generator</a:t>
            </a:r>
          </a:p>
        </p:txBody>
      </p:sp>
      <p:pic>
        <p:nvPicPr>
          <p:cNvPr id="4" name="Picture 3"/>
          <p:cNvPicPr>
            <a:picLocks noChangeAspect="1"/>
          </p:cNvPicPr>
          <p:nvPr/>
        </p:nvPicPr>
        <p:blipFill>
          <a:blip r:embed="rId2"/>
          <a:stretch>
            <a:fillRect/>
          </a:stretch>
        </p:blipFill>
        <p:spPr>
          <a:xfrm>
            <a:off x="971600" y="734340"/>
            <a:ext cx="6984777" cy="1008112"/>
          </a:xfrm>
          <a:prstGeom prst="rect">
            <a:avLst/>
          </a:prstGeom>
        </p:spPr>
      </p:pic>
      <p:sp>
        <p:nvSpPr>
          <p:cNvPr id="3" name="Text Placeholder 2"/>
          <p:cNvSpPr>
            <a:spLocks noGrp="1"/>
          </p:cNvSpPr>
          <p:nvPr>
            <p:ph type="body" sz="quarter" idx="11"/>
          </p:nvPr>
        </p:nvSpPr>
        <p:spPr>
          <a:xfrm>
            <a:off x="233772" y="123478"/>
            <a:ext cx="8495928" cy="3456384"/>
          </a:xfrm>
        </p:spPr>
        <p:txBody>
          <a:bodyPr/>
          <a:lstStyle/>
          <a:p>
            <a:r>
              <a:rPr lang="en-US" dirty="0"/>
              <a:t>Baud Rate Divisor = </a:t>
            </a:r>
            <a:r>
              <a:rPr lang="en-US" dirty="0" err="1"/>
              <a:t>UARTSysClk</a:t>
            </a:r>
            <a:r>
              <a:rPr lang="en-US" dirty="0"/>
              <a:t> / (</a:t>
            </a:r>
            <a:r>
              <a:rPr lang="en-US" dirty="0" err="1"/>
              <a:t>ClkDiv</a:t>
            </a:r>
            <a:r>
              <a:rPr lang="en-US" dirty="0"/>
              <a:t> * Baud Rate)</a:t>
            </a:r>
          </a:p>
        </p:txBody>
      </p:sp>
      <p:sp>
        <p:nvSpPr>
          <p:cNvPr id="7" name="Rectangle 6"/>
          <p:cNvSpPr/>
          <p:nvPr/>
        </p:nvSpPr>
        <p:spPr>
          <a:xfrm>
            <a:off x="287017" y="2110085"/>
            <a:ext cx="8749480" cy="2354491"/>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r>
              <a:rPr lang="en-US" sz="1600" dirty="0" err="1">
                <a:ln/>
                <a:solidFill>
                  <a:schemeClr val="accent1">
                    <a:lumMod val="75000"/>
                  </a:schemeClr>
                </a:solidFill>
              </a:rPr>
              <a:t>Nó</a:t>
            </a:r>
            <a:r>
              <a:rPr lang="en-US" sz="1600" dirty="0">
                <a:ln/>
                <a:solidFill>
                  <a:schemeClr val="accent1">
                    <a:lumMod val="75000"/>
                  </a:schemeClr>
                </a:solidFill>
              </a:rPr>
              <a:t> </a:t>
            </a:r>
            <a:r>
              <a:rPr lang="en-US" sz="1600" dirty="0" err="1">
                <a:ln/>
                <a:solidFill>
                  <a:schemeClr val="accent1">
                    <a:lumMod val="75000"/>
                  </a:schemeClr>
                </a:solidFill>
              </a:rPr>
              <a:t>hoạt</a:t>
            </a:r>
            <a:r>
              <a:rPr lang="en-US" sz="1600" dirty="0">
                <a:ln/>
                <a:solidFill>
                  <a:schemeClr val="accent1">
                    <a:lumMod val="75000"/>
                  </a:schemeClr>
                </a:solidFill>
              </a:rPr>
              <a:t> </a:t>
            </a:r>
            <a:r>
              <a:rPr lang="en-US" sz="1600" dirty="0" err="1">
                <a:ln/>
                <a:solidFill>
                  <a:schemeClr val="accent1">
                    <a:lumMod val="75000"/>
                  </a:schemeClr>
                </a:solidFill>
              </a:rPr>
              <a:t>động</a:t>
            </a:r>
            <a:r>
              <a:rPr lang="en-US" sz="1600" dirty="0">
                <a:ln/>
                <a:solidFill>
                  <a:schemeClr val="accent1">
                    <a:lumMod val="75000"/>
                  </a:schemeClr>
                </a:solidFill>
              </a:rPr>
              <a:t> qua </a:t>
            </a:r>
            <a:r>
              <a:rPr lang="en-US" sz="1600" dirty="0" err="1">
                <a:ln/>
                <a:solidFill>
                  <a:schemeClr val="accent1">
                    <a:lumMod val="75000"/>
                  </a:schemeClr>
                </a:solidFill>
              </a:rPr>
              <a:t>việc</a:t>
            </a:r>
            <a:r>
              <a:rPr lang="en-US" sz="1600" dirty="0">
                <a:ln/>
                <a:solidFill>
                  <a:schemeClr val="accent1">
                    <a:lumMod val="75000"/>
                  </a:schemeClr>
                </a:solidFill>
              </a:rPr>
              <a:t> </a:t>
            </a:r>
            <a:r>
              <a:rPr lang="en-US" sz="1600" dirty="0" err="1">
                <a:ln/>
                <a:solidFill>
                  <a:schemeClr val="accent1">
                    <a:lumMod val="75000"/>
                  </a:schemeClr>
                </a:solidFill>
              </a:rPr>
              <a:t>nhận</a:t>
            </a:r>
            <a:r>
              <a:rPr lang="en-US" sz="1600" dirty="0">
                <a:ln/>
                <a:solidFill>
                  <a:schemeClr val="accent1">
                    <a:lumMod val="75000"/>
                  </a:schemeClr>
                </a:solidFill>
              </a:rPr>
              <a:t> </a:t>
            </a:r>
            <a:r>
              <a:rPr lang="en-US" sz="1600" dirty="0" err="1">
                <a:ln/>
                <a:solidFill>
                  <a:schemeClr val="accent1">
                    <a:lumMod val="75000"/>
                  </a:schemeClr>
                </a:solidFill>
              </a:rPr>
              <a:t>tần</a:t>
            </a:r>
            <a:r>
              <a:rPr lang="en-US" sz="1600" dirty="0">
                <a:ln/>
                <a:solidFill>
                  <a:schemeClr val="accent1">
                    <a:lumMod val="75000"/>
                  </a:schemeClr>
                </a:solidFill>
              </a:rPr>
              <a:t> </a:t>
            </a:r>
            <a:r>
              <a:rPr lang="en-US" sz="1600" dirty="0" err="1">
                <a:ln/>
                <a:solidFill>
                  <a:schemeClr val="accent1">
                    <a:lumMod val="75000"/>
                  </a:schemeClr>
                </a:solidFill>
              </a:rPr>
              <a:t>số</a:t>
            </a:r>
            <a:r>
              <a:rPr lang="en-US" sz="1600" dirty="0">
                <a:ln/>
                <a:solidFill>
                  <a:schemeClr val="accent1">
                    <a:lumMod val="75000"/>
                  </a:schemeClr>
                </a:solidFill>
              </a:rPr>
              <a:t> </a:t>
            </a:r>
            <a:r>
              <a:rPr lang="en-US" sz="1600" dirty="0" err="1">
                <a:ln/>
                <a:solidFill>
                  <a:schemeClr val="accent1">
                    <a:lumMod val="75000"/>
                  </a:schemeClr>
                </a:solidFill>
              </a:rPr>
              <a:t>tương</a:t>
            </a:r>
            <a:r>
              <a:rPr lang="en-US" sz="1600" dirty="0">
                <a:ln/>
                <a:solidFill>
                  <a:schemeClr val="accent1">
                    <a:lumMod val="75000"/>
                  </a:schemeClr>
                </a:solidFill>
              </a:rPr>
              <a:t> </a:t>
            </a:r>
            <a:r>
              <a:rPr lang="en-US" sz="1600" dirty="0" err="1">
                <a:ln/>
                <a:solidFill>
                  <a:schemeClr val="accent1">
                    <a:lumMod val="75000"/>
                  </a:schemeClr>
                </a:solidFill>
              </a:rPr>
              <a:t>đối</a:t>
            </a:r>
            <a:r>
              <a:rPr lang="en-US" sz="1600" dirty="0">
                <a:ln/>
                <a:solidFill>
                  <a:schemeClr val="accent1">
                    <a:lumMod val="75000"/>
                  </a:schemeClr>
                </a:solidFill>
              </a:rPr>
              <a:t> </a:t>
            </a:r>
            <a:r>
              <a:rPr lang="en-US" sz="1600" dirty="0" err="1">
                <a:ln/>
                <a:solidFill>
                  <a:schemeClr val="accent1">
                    <a:lumMod val="75000"/>
                  </a:schemeClr>
                </a:solidFill>
              </a:rPr>
              <a:t>cao</a:t>
            </a:r>
            <a:r>
              <a:rPr lang="en-US" sz="1600" dirty="0">
                <a:ln/>
                <a:solidFill>
                  <a:schemeClr val="accent1">
                    <a:lumMod val="75000"/>
                  </a:schemeClr>
                </a:solidFill>
              </a:rPr>
              <a:t>, </a:t>
            </a:r>
            <a:r>
              <a:rPr lang="en-US" sz="1600" dirty="0" err="1">
                <a:ln/>
                <a:solidFill>
                  <a:schemeClr val="accent1">
                    <a:lumMod val="75000"/>
                  </a:schemeClr>
                </a:solidFill>
              </a:rPr>
              <a:t>việc</a:t>
            </a:r>
            <a:r>
              <a:rPr lang="en-US" sz="1600" dirty="0">
                <a:ln/>
                <a:solidFill>
                  <a:schemeClr val="accent1">
                    <a:lumMod val="75000"/>
                  </a:schemeClr>
                </a:solidFill>
              </a:rPr>
              <a:t> </a:t>
            </a:r>
            <a:r>
              <a:rPr lang="en-US" sz="1600" dirty="0" err="1">
                <a:ln/>
                <a:solidFill>
                  <a:schemeClr val="accent1">
                    <a:lumMod val="75000"/>
                  </a:schemeClr>
                </a:solidFill>
              </a:rPr>
              <a:t>sử</a:t>
            </a:r>
            <a:r>
              <a:rPr lang="en-US" sz="1600" dirty="0">
                <a:ln/>
                <a:solidFill>
                  <a:schemeClr val="accent1">
                    <a:lumMod val="75000"/>
                  </a:schemeClr>
                </a:solidFill>
              </a:rPr>
              <a:t> </a:t>
            </a:r>
            <a:r>
              <a:rPr lang="en-US" sz="1600" dirty="0" err="1">
                <a:ln/>
                <a:solidFill>
                  <a:schemeClr val="accent1">
                    <a:lumMod val="75000"/>
                  </a:schemeClr>
                </a:solidFill>
              </a:rPr>
              <a:t>dụng</a:t>
            </a:r>
            <a:r>
              <a:rPr lang="en-US" sz="1600" dirty="0">
                <a:ln/>
                <a:solidFill>
                  <a:schemeClr val="accent1">
                    <a:lumMod val="75000"/>
                  </a:schemeClr>
                </a:solidFill>
              </a:rPr>
              <a:t> </a:t>
            </a:r>
            <a:r>
              <a:rPr lang="en-US" sz="1600" dirty="0" err="1">
                <a:ln/>
                <a:solidFill>
                  <a:schemeClr val="accent1">
                    <a:lumMod val="75000"/>
                  </a:schemeClr>
                </a:solidFill>
              </a:rPr>
              <a:t>tần</a:t>
            </a:r>
            <a:r>
              <a:rPr lang="en-US" sz="1600" dirty="0">
                <a:ln/>
                <a:solidFill>
                  <a:schemeClr val="accent1">
                    <a:lumMod val="75000"/>
                  </a:schemeClr>
                </a:solidFill>
              </a:rPr>
              <a:t> </a:t>
            </a:r>
            <a:r>
              <a:rPr lang="en-US" sz="1600" dirty="0" err="1">
                <a:ln/>
                <a:solidFill>
                  <a:schemeClr val="accent1">
                    <a:lumMod val="75000"/>
                  </a:schemeClr>
                </a:solidFill>
              </a:rPr>
              <a:t>số</a:t>
            </a:r>
            <a:r>
              <a:rPr lang="en-US" sz="1600" dirty="0">
                <a:ln/>
                <a:solidFill>
                  <a:schemeClr val="accent1">
                    <a:lumMod val="75000"/>
                  </a:schemeClr>
                </a:solidFill>
              </a:rPr>
              <a:t> </a:t>
            </a:r>
            <a:r>
              <a:rPr lang="en-US" sz="1600" dirty="0" err="1">
                <a:ln/>
                <a:solidFill>
                  <a:schemeClr val="accent1">
                    <a:lumMod val="75000"/>
                  </a:schemeClr>
                </a:solidFill>
              </a:rPr>
              <a:t>clk</a:t>
            </a:r>
            <a:r>
              <a:rPr lang="en-US" sz="1600" dirty="0">
                <a:ln/>
                <a:solidFill>
                  <a:schemeClr val="accent1">
                    <a:lumMod val="75000"/>
                  </a:schemeClr>
                </a:solidFill>
              </a:rPr>
              <a:t> </a:t>
            </a:r>
            <a:r>
              <a:rPr lang="en-US" sz="1600" dirty="0" err="1">
                <a:ln/>
                <a:solidFill>
                  <a:schemeClr val="accent1">
                    <a:lumMod val="75000"/>
                  </a:schemeClr>
                </a:solidFill>
              </a:rPr>
              <a:t>cao</a:t>
            </a:r>
            <a:r>
              <a:rPr lang="en-US" sz="1600" dirty="0">
                <a:ln/>
                <a:solidFill>
                  <a:schemeClr val="accent1">
                    <a:lumMod val="75000"/>
                  </a:schemeClr>
                </a:solidFill>
              </a:rPr>
              <a:t> </a:t>
            </a:r>
            <a:r>
              <a:rPr lang="en-US" sz="1600" dirty="0" err="1">
                <a:ln/>
                <a:solidFill>
                  <a:schemeClr val="accent1">
                    <a:lumMod val="75000"/>
                  </a:schemeClr>
                </a:solidFill>
              </a:rPr>
              <a:t>nó</a:t>
            </a:r>
            <a:r>
              <a:rPr lang="en-US" sz="1600" dirty="0">
                <a:ln/>
                <a:solidFill>
                  <a:schemeClr val="accent1">
                    <a:lumMod val="75000"/>
                  </a:schemeClr>
                </a:solidFill>
              </a:rPr>
              <a:t> </a:t>
            </a:r>
            <a:r>
              <a:rPr lang="en-US" sz="1600" dirty="0" err="1">
                <a:ln/>
                <a:solidFill>
                  <a:schemeClr val="accent1">
                    <a:lumMod val="75000"/>
                  </a:schemeClr>
                </a:solidFill>
              </a:rPr>
              <a:t>sẽ</a:t>
            </a:r>
            <a:r>
              <a:rPr lang="en-US" sz="1600" dirty="0">
                <a:ln/>
                <a:solidFill>
                  <a:schemeClr val="accent1">
                    <a:lumMod val="75000"/>
                  </a:schemeClr>
                </a:solidFill>
              </a:rPr>
              <a:t> </a:t>
            </a:r>
            <a:r>
              <a:rPr lang="en-US" sz="1600" dirty="0" err="1">
                <a:ln/>
                <a:solidFill>
                  <a:schemeClr val="accent1">
                    <a:lumMod val="75000"/>
                  </a:schemeClr>
                </a:solidFill>
              </a:rPr>
              <a:t>nhỏ</a:t>
            </a:r>
            <a:r>
              <a:rPr lang="en-US" sz="1600" dirty="0">
                <a:ln/>
                <a:solidFill>
                  <a:schemeClr val="accent1">
                    <a:lumMod val="75000"/>
                  </a:schemeClr>
                </a:solidFill>
              </a:rPr>
              <a:t> </a:t>
            </a:r>
            <a:r>
              <a:rPr lang="en-US" sz="1600" err="1">
                <a:ln/>
                <a:solidFill>
                  <a:schemeClr val="accent1">
                    <a:lumMod val="75000"/>
                  </a:schemeClr>
                </a:solidFill>
              </a:rPr>
              <a:t>gọn</a:t>
            </a:r>
            <a:r>
              <a:rPr lang="en-US" sz="1600">
                <a:ln/>
                <a:solidFill>
                  <a:schemeClr val="accent1">
                    <a:lumMod val="75000"/>
                  </a:schemeClr>
                </a:solidFill>
              </a:rPr>
              <a:t> </a:t>
            </a:r>
          </a:p>
          <a:p>
            <a:r>
              <a:rPr lang="en-US" sz="1600">
                <a:ln/>
                <a:solidFill>
                  <a:schemeClr val="accent1">
                    <a:lumMod val="75000"/>
                  </a:schemeClr>
                </a:solidFill>
              </a:rPr>
              <a:t>và </a:t>
            </a:r>
            <a:r>
              <a:rPr lang="en-US" sz="1600" err="1">
                <a:ln/>
                <a:solidFill>
                  <a:schemeClr val="accent1">
                    <a:lumMod val="75000"/>
                  </a:schemeClr>
                </a:solidFill>
              </a:rPr>
              <a:t>rẻ</a:t>
            </a:r>
            <a:r>
              <a:rPr lang="en-US" sz="1600">
                <a:ln/>
                <a:solidFill>
                  <a:schemeClr val="accent1">
                    <a:lumMod val="75000"/>
                  </a:schemeClr>
                </a:solidFill>
              </a:rPr>
              <a:t> hơn </a:t>
            </a:r>
            <a:r>
              <a:rPr lang="en-US" sz="1600" dirty="0" err="1">
                <a:ln/>
                <a:solidFill>
                  <a:schemeClr val="accent1">
                    <a:lumMod val="75000"/>
                  </a:schemeClr>
                </a:solidFill>
              </a:rPr>
              <a:t>rất</a:t>
            </a:r>
            <a:r>
              <a:rPr lang="en-US" sz="1600" dirty="0">
                <a:ln/>
                <a:solidFill>
                  <a:schemeClr val="accent1">
                    <a:lumMod val="75000"/>
                  </a:schemeClr>
                </a:solidFill>
              </a:rPr>
              <a:t> </a:t>
            </a:r>
            <a:r>
              <a:rPr lang="en-US" sz="1600" dirty="0" err="1">
                <a:ln/>
                <a:solidFill>
                  <a:schemeClr val="accent1">
                    <a:lumMod val="75000"/>
                  </a:schemeClr>
                </a:solidFill>
              </a:rPr>
              <a:t>nhiều</a:t>
            </a:r>
            <a:r>
              <a:rPr lang="en-US" sz="1600" dirty="0">
                <a:ln/>
                <a:solidFill>
                  <a:schemeClr val="accent1">
                    <a:lumMod val="75000"/>
                  </a:schemeClr>
                </a:solidFill>
              </a:rPr>
              <a:t> so </a:t>
            </a:r>
            <a:r>
              <a:rPr lang="en-US" sz="1600" dirty="0" err="1">
                <a:ln/>
                <a:solidFill>
                  <a:schemeClr val="accent1">
                    <a:lumMod val="75000"/>
                  </a:schemeClr>
                </a:solidFill>
              </a:rPr>
              <a:t>với</a:t>
            </a:r>
            <a:r>
              <a:rPr lang="en-US" sz="1600" dirty="0">
                <a:ln/>
                <a:solidFill>
                  <a:schemeClr val="accent1">
                    <a:lumMod val="75000"/>
                  </a:schemeClr>
                </a:solidFill>
              </a:rPr>
              <a:t> </a:t>
            </a:r>
            <a:r>
              <a:rPr lang="en-US" sz="1600" dirty="0" err="1">
                <a:ln/>
                <a:solidFill>
                  <a:schemeClr val="accent1">
                    <a:lumMod val="75000"/>
                  </a:schemeClr>
                </a:solidFill>
              </a:rPr>
              <a:t>việc</a:t>
            </a:r>
            <a:r>
              <a:rPr lang="en-US" sz="1600" dirty="0">
                <a:ln/>
                <a:solidFill>
                  <a:schemeClr val="accent1">
                    <a:lumMod val="75000"/>
                  </a:schemeClr>
                </a:solidFill>
              </a:rPr>
              <a:t> </a:t>
            </a:r>
            <a:r>
              <a:rPr lang="en-US" sz="1600" dirty="0" err="1">
                <a:ln/>
                <a:solidFill>
                  <a:schemeClr val="accent1">
                    <a:lumMod val="75000"/>
                  </a:schemeClr>
                </a:solidFill>
              </a:rPr>
              <a:t>sử</a:t>
            </a:r>
            <a:r>
              <a:rPr lang="en-US" sz="1600" dirty="0">
                <a:ln/>
                <a:solidFill>
                  <a:schemeClr val="accent1">
                    <a:lumMod val="75000"/>
                  </a:schemeClr>
                </a:solidFill>
              </a:rPr>
              <a:t> </a:t>
            </a:r>
            <a:r>
              <a:rPr lang="en-US" sz="1600" dirty="0" err="1">
                <a:ln/>
                <a:solidFill>
                  <a:schemeClr val="accent1">
                    <a:lumMod val="75000"/>
                  </a:schemeClr>
                </a:solidFill>
              </a:rPr>
              <a:t>dụng</a:t>
            </a:r>
            <a:r>
              <a:rPr lang="en-US" sz="1600" dirty="0">
                <a:ln/>
                <a:solidFill>
                  <a:schemeClr val="accent1">
                    <a:lumMod val="75000"/>
                  </a:schemeClr>
                </a:solidFill>
              </a:rPr>
              <a:t> </a:t>
            </a:r>
            <a:r>
              <a:rPr lang="en-US" sz="1600" dirty="0" err="1">
                <a:ln/>
                <a:solidFill>
                  <a:schemeClr val="accent1">
                    <a:lumMod val="75000"/>
                  </a:schemeClr>
                </a:solidFill>
              </a:rPr>
              <a:t>tần</a:t>
            </a:r>
            <a:r>
              <a:rPr lang="en-US" sz="1600" dirty="0">
                <a:ln/>
                <a:solidFill>
                  <a:schemeClr val="accent1">
                    <a:lumMod val="75000"/>
                  </a:schemeClr>
                </a:solidFill>
              </a:rPr>
              <a:t> </a:t>
            </a:r>
            <a:r>
              <a:rPr lang="en-US" sz="1600" dirty="0" err="1">
                <a:ln/>
                <a:solidFill>
                  <a:schemeClr val="accent1">
                    <a:lumMod val="75000"/>
                  </a:schemeClr>
                </a:solidFill>
              </a:rPr>
              <a:t>số</a:t>
            </a:r>
            <a:r>
              <a:rPr lang="en-US" sz="1600" dirty="0">
                <a:ln/>
                <a:solidFill>
                  <a:schemeClr val="accent1">
                    <a:lumMod val="75000"/>
                  </a:schemeClr>
                </a:solidFill>
              </a:rPr>
              <a:t> UART </a:t>
            </a:r>
            <a:r>
              <a:rPr lang="en-US" sz="1600" dirty="0" err="1">
                <a:ln/>
                <a:solidFill>
                  <a:schemeClr val="accent1">
                    <a:lumMod val="75000"/>
                  </a:schemeClr>
                </a:solidFill>
              </a:rPr>
              <a:t>thông</a:t>
            </a:r>
            <a:r>
              <a:rPr lang="en-US" sz="1600" dirty="0">
                <a:ln/>
                <a:solidFill>
                  <a:schemeClr val="accent1">
                    <a:lumMod val="75000"/>
                  </a:schemeClr>
                </a:solidFill>
              </a:rPr>
              <a:t> </a:t>
            </a:r>
            <a:r>
              <a:rPr lang="en-US" sz="1600" dirty="0" err="1">
                <a:ln/>
                <a:solidFill>
                  <a:schemeClr val="accent1">
                    <a:lumMod val="75000"/>
                  </a:schemeClr>
                </a:solidFill>
              </a:rPr>
              <a:t>thường</a:t>
            </a:r>
            <a:r>
              <a:rPr lang="en-US" sz="1600" dirty="0">
                <a:ln/>
                <a:solidFill>
                  <a:schemeClr val="accent1">
                    <a:lumMod val="75000"/>
                  </a:schemeClr>
                </a:solidFill>
              </a:rPr>
              <a:t>. Do </a:t>
            </a:r>
            <a:r>
              <a:rPr lang="en-US" sz="1600" dirty="0" err="1">
                <a:ln/>
                <a:solidFill>
                  <a:schemeClr val="accent1">
                    <a:lumMod val="75000"/>
                  </a:schemeClr>
                </a:solidFill>
              </a:rPr>
              <a:t>đó</a:t>
            </a:r>
            <a:r>
              <a:rPr lang="en-US" sz="1600" dirty="0">
                <a:ln/>
                <a:solidFill>
                  <a:schemeClr val="accent1">
                    <a:lumMod val="75000"/>
                  </a:schemeClr>
                </a:solidFill>
              </a:rPr>
              <a:t>, </a:t>
            </a:r>
            <a:r>
              <a:rPr lang="en-US" sz="1600" dirty="0" err="1">
                <a:ln/>
                <a:solidFill>
                  <a:schemeClr val="accent1">
                    <a:lumMod val="75000"/>
                  </a:schemeClr>
                </a:solidFill>
              </a:rPr>
              <a:t>đồng</a:t>
            </a:r>
            <a:r>
              <a:rPr lang="en-US" sz="1600" dirty="0">
                <a:ln/>
                <a:solidFill>
                  <a:schemeClr val="accent1">
                    <a:lumMod val="75000"/>
                  </a:schemeClr>
                </a:solidFill>
              </a:rPr>
              <a:t> </a:t>
            </a:r>
            <a:r>
              <a:rPr lang="en-US" sz="1600" dirty="0" err="1">
                <a:ln/>
                <a:solidFill>
                  <a:schemeClr val="accent1">
                    <a:lumMod val="75000"/>
                  </a:schemeClr>
                </a:solidFill>
              </a:rPr>
              <a:t>hồ</a:t>
            </a:r>
            <a:r>
              <a:rPr lang="en-US" sz="1600" dirty="0">
                <a:ln/>
                <a:solidFill>
                  <a:schemeClr val="accent1">
                    <a:lumMod val="75000"/>
                  </a:schemeClr>
                </a:solidFill>
              </a:rPr>
              <a:t> </a:t>
            </a:r>
            <a:r>
              <a:rPr lang="en-US" sz="1600" dirty="0" err="1">
                <a:ln/>
                <a:solidFill>
                  <a:schemeClr val="accent1">
                    <a:lumMod val="75000"/>
                  </a:schemeClr>
                </a:solidFill>
              </a:rPr>
              <a:t>hệ</a:t>
            </a:r>
            <a:r>
              <a:rPr lang="en-US" sz="1600" dirty="0">
                <a:ln/>
                <a:solidFill>
                  <a:schemeClr val="accent1">
                    <a:lumMod val="75000"/>
                  </a:schemeClr>
                </a:solidFill>
              </a:rPr>
              <a:t> </a:t>
            </a:r>
            <a:r>
              <a:rPr lang="en-US" sz="1600" dirty="0" err="1">
                <a:ln/>
                <a:solidFill>
                  <a:schemeClr val="accent1">
                    <a:lumMod val="75000"/>
                  </a:schemeClr>
                </a:solidFill>
              </a:rPr>
              <a:t>thống</a:t>
            </a:r>
            <a:r>
              <a:rPr lang="en-US" sz="1600" dirty="0">
                <a:ln/>
                <a:solidFill>
                  <a:schemeClr val="accent1">
                    <a:lumMod val="75000"/>
                  </a:schemeClr>
                </a:solidFill>
              </a:rPr>
              <a:t>  </a:t>
            </a:r>
            <a:r>
              <a:rPr lang="en-US" sz="1600" dirty="0" err="1">
                <a:ln/>
                <a:solidFill>
                  <a:schemeClr val="accent1">
                    <a:lumMod val="75000"/>
                  </a:schemeClr>
                </a:solidFill>
              </a:rPr>
              <a:t>cần</a:t>
            </a:r>
            <a:r>
              <a:rPr lang="en-US" sz="1600" dirty="0">
                <a:ln/>
                <a:solidFill>
                  <a:schemeClr val="accent1">
                    <a:lumMod val="75000"/>
                  </a:schemeClr>
                </a:solidFill>
              </a:rPr>
              <a:t> </a:t>
            </a:r>
            <a:r>
              <a:rPr lang="en-US" sz="1600" dirty="0" err="1">
                <a:ln/>
                <a:solidFill>
                  <a:schemeClr val="accent1">
                    <a:lumMod val="75000"/>
                  </a:schemeClr>
                </a:solidFill>
              </a:rPr>
              <a:t>được</a:t>
            </a:r>
            <a:r>
              <a:rPr lang="en-US" sz="1600" dirty="0">
                <a:ln/>
                <a:solidFill>
                  <a:schemeClr val="accent1">
                    <a:lumMod val="75000"/>
                  </a:schemeClr>
                </a:solidFill>
              </a:rPr>
              <a:t> chia </a:t>
            </a:r>
            <a:r>
              <a:rPr lang="en-US" sz="1600" dirty="0" err="1">
                <a:ln/>
                <a:solidFill>
                  <a:schemeClr val="accent1">
                    <a:lumMod val="75000"/>
                  </a:schemeClr>
                </a:solidFill>
              </a:rPr>
              <a:t>nhỏ</a:t>
            </a:r>
            <a:endParaRPr lang="en-US" sz="1600" dirty="0">
              <a:ln/>
              <a:solidFill>
                <a:schemeClr val="accent1">
                  <a:lumMod val="75000"/>
                </a:schemeClr>
              </a:solidFill>
            </a:endParaRPr>
          </a:p>
          <a:p>
            <a:endParaRPr lang="en-US" sz="1600" dirty="0">
              <a:ln/>
              <a:solidFill>
                <a:schemeClr val="accent1">
                  <a:lumMod val="75000"/>
                </a:schemeClr>
              </a:solidFill>
            </a:endParaRPr>
          </a:p>
          <a:p>
            <a:endParaRPr lang="en-US" sz="1500" dirty="0">
              <a:ln/>
              <a:solidFill>
                <a:schemeClr val="accent1">
                  <a:lumMod val="75000"/>
                </a:schemeClr>
              </a:solidFill>
            </a:endParaRPr>
          </a:p>
          <a:p>
            <a:r>
              <a:rPr lang="en-US" sz="2000" b="1" dirty="0">
                <a:ln/>
                <a:solidFill>
                  <a:schemeClr val="accent1">
                    <a:lumMod val="75000"/>
                  </a:schemeClr>
                </a:solidFill>
              </a:rPr>
              <a:t>GIẢI THÍCH FORMULA</a:t>
            </a:r>
          </a:p>
          <a:p>
            <a:pPr lvl="0"/>
            <a:r>
              <a:rPr lang="en-US" altLang="en-US" sz="1600" dirty="0">
                <a:ln/>
                <a:solidFill>
                  <a:schemeClr val="accent1">
                    <a:lumMod val="75000"/>
                  </a:schemeClr>
                </a:solidFill>
                <a:latin typeface="+mj-lt"/>
                <a:ea typeface="Calibri" panose="020F0502020204030204" pitchFamily="34" charset="0"/>
                <a:cs typeface="Times New Roman" panose="02020603050405020304" pitchFamily="18" charset="0"/>
              </a:rPr>
              <a:t>Cho </a:t>
            </a:r>
            <a:r>
              <a:rPr lang="en-US" altLang="en-US" sz="1600" dirty="0" err="1">
                <a:ln/>
                <a:solidFill>
                  <a:schemeClr val="accent1">
                    <a:lumMod val="75000"/>
                  </a:schemeClr>
                </a:solidFill>
                <a:latin typeface="+mj-lt"/>
                <a:ea typeface="Calibri" panose="020F0502020204030204" pitchFamily="34" charset="0"/>
                <a:cs typeface="Times New Roman" panose="02020603050405020304" pitchFamily="18" charset="0"/>
              </a:rPr>
              <a:t>phép</a:t>
            </a:r>
            <a:r>
              <a:rPr lang="en-US" altLang="en-US" sz="1600" dirty="0">
                <a:ln/>
                <a:solidFill>
                  <a:schemeClr val="accent1">
                    <a:lumMod val="75000"/>
                  </a:schemeClr>
                </a:solidFill>
                <a:latin typeface="+mj-lt"/>
                <a:ea typeface="Calibri" panose="020F0502020204030204" pitchFamily="34" charset="0"/>
                <a:cs typeface="Times New Roman" panose="02020603050405020304" pitchFamily="18" charset="0"/>
              </a:rPr>
              <a:t> </a:t>
            </a:r>
            <a:r>
              <a:rPr lang="en-US" altLang="en-US" sz="1600" dirty="0" err="1">
                <a:ln/>
                <a:solidFill>
                  <a:schemeClr val="accent1">
                    <a:lumMod val="75000"/>
                  </a:schemeClr>
                </a:solidFill>
                <a:latin typeface="+mj-lt"/>
                <a:ea typeface="Calibri" panose="020F0502020204030204" pitchFamily="34" charset="0"/>
                <a:cs typeface="Times New Roman" panose="02020603050405020304" pitchFamily="18" charset="0"/>
              </a:rPr>
              <a:t>nói</a:t>
            </a:r>
            <a:r>
              <a:rPr lang="en-US" altLang="en-US" sz="1600" dirty="0">
                <a:ln/>
                <a:solidFill>
                  <a:schemeClr val="accent1">
                    <a:lumMod val="75000"/>
                  </a:schemeClr>
                </a:solidFill>
                <a:latin typeface="+mj-lt"/>
                <a:ea typeface="Calibri" panose="020F0502020204030204" pitchFamily="34" charset="0"/>
                <a:cs typeface="Times New Roman" panose="02020603050405020304" pitchFamily="18" charset="0"/>
              </a:rPr>
              <a:t> </a:t>
            </a:r>
            <a:r>
              <a:rPr lang="en-US" altLang="en-US" sz="1600" dirty="0" err="1">
                <a:ln/>
                <a:solidFill>
                  <a:schemeClr val="accent1">
                    <a:lumMod val="75000"/>
                  </a:schemeClr>
                </a:solidFill>
                <a:latin typeface="+mj-lt"/>
                <a:ea typeface="Calibri" panose="020F0502020204030204" pitchFamily="34" charset="0"/>
                <a:cs typeface="Times New Roman" panose="02020603050405020304" pitchFamily="18" charset="0"/>
              </a:rPr>
              <a:t>rằng</a:t>
            </a:r>
            <a:r>
              <a:rPr lang="en-US" altLang="en-US" sz="1600" dirty="0">
                <a:ln/>
                <a:solidFill>
                  <a:schemeClr val="accent1">
                    <a:lumMod val="75000"/>
                  </a:schemeClr>
                </a:solidFill>
                <a:latin typeface="+mj-lt"/>
                <a:ea typeface="Calibri" panose="020F0502020204030204" pitchFamily="34" charset="0"/>
                <a:cs typeface="Times New Roman" panose="02020603050405020304" pitchFamily="18" charset="0"/>
              </a:rPr>
              <a:t> UART sys CLK </a:t>
            </a:r>
            <a:r>
              <a:rPr lang="en-US" altLang="en-US" sz="1600" dirty="0" err="1">
                <a:ln/>
                <a:solidFill>
                  <a:schemeClr val="accent1">
                    <a:lumMod val="75000"/>
                  </a:schemeClr>
                </a:solidFill>
                <a:latin typeface="+mj-lt"/>
                <a:ea typeface="Calibri" panose="020F0502020204030204" pitchFamily="34" charset="0"/>
                <a:cs typeface="Times New Roman" panose="02020603050405020304" pitchFamily="18" charset="0"/>
              </a:rPr>
              <a:t>là</a:t>
            </a:r>
            <a:r>
              <a:rPr lang="en-US" altLang="en-US" sz="1600" dirty="0">
                <a:ln/>
                <a:solidFill>
                  <a:schemeClr val="accent1">
                    <a:lumMod val="75000"/>
                  </a:schemeClr>
                </a:solidFill>
                <a:latin typeface="+mj-lt"/>
                <a:ea typeface="Calibri" panose="020F0502020204030204" pitchFamily="34" charset="0"/>
                <a:cs typeface="Times New Roman" panose="02020603050405020304" pitchFamily="18" charset="0"/>
              </a:rPr>
              <a:t> 80MHz, </a:t>
            </a:r>
            <a:r>
              <a:rPr lang="en-US" altLang="en-US" sz="1600" dirty="0" err="1">
                <a:ln/>
                <a:solidFill>
                  <a:schemeClr val="accent1">
                    <a:lumMod val="75000"/>
                  </a:schemeClr>
                </a:solidFill>
                <a:latin typeface="+mj-lt"/>
                <a:ea typeface="Calibri" panose="020F0502020204030204" pitchFamily="34" charset="0"/>
                <a:cs typeface="Times New Roman" panose="02020603050405020304" pitchFamily="18" charset="0"/>
              </a:rPr>
              <a:t>Và</a:t>
            </a:r>
            <a:r>
              <a:rPr lang="en-US" altLang="en-US" sz="1600" dirty="0">
                <a:ln/>
                <a:solidFill>
                  <a:schemeClr val="accent1">
                    <a:lumMod val="75000"/>
                  </a:schemeClr>
                </a:solidFill>
                <a:latin typeface="+mj-lt"/>
                <a:ea typeface="Calibri" panose="020F0502020204030204" pitchFamily="34" charset="0"/>
                <a:cs typeface="Times New Roman" panose="02020603050405020304" pitchFamily="18" charset="0"/>
              </a:rPr>
              <a:t> </a:t>
            </a:r>
            <a:r>
              <a:rPr lang="en-US" altLang="en-US" sz="1600" dirty="0" err="1">
                <a:ln/>
                <a:solidFill>
                  <a:schemeClr val="accent1">
                    <a:lumMod val="75000"/>
                  </a:schemeClr>
                </a:solidFill>
                <a:latin typeface="+mj-lt"/>
                <a:ea typeface="Calibri" panose="020F0502020204030204" pitchFamily="34" charset="0"/>
                <a:cs typeface="Times New Roman" panose="02020603050405020304" pitchFamily="18" charset="0"/>
              </a:rPr>
              <a:t>chọn</a:t>
            </a:r>
            <a:r>
              <a:rPr lang="en-US" altLang="en-US" sz="1600" dirty="0">
                <a:ln/>
                <a:solidFill>
                  <a:schemeClr val="accent1">
                    <a:lumMod val="75000"/>
                  </a:schemeClr>
                </a:solidFill>
                <a:latin typeface="+mj-lt"/>
                <a:ea typeface="Calibri" panose="020F0502020204030204" pitchFamily="34" charset="0"/>
                <a:cs typeface="Times New Roman" panose="02020603050405020304" pitchFamily="18" charset="0"/>
              </a:rPr>
              <a:t> </a:t>
            </a:r>
            <a:r>
              <a:rPr lang="en-US" altLang="en-US" sz="1600" dirty="0" err="1">
                <a:ln/>
                <a:solidFill>
                  <a:schemeClr val="accent1">
                    <a:lumMod val="75000"/>
                  </a:schemeClr>
                </a:solidFill>
                <a:latin typeface="+mj-lt"/>
                <a:ea typeface="Calibri" panose="020F0502020204030204" pitchFamily="34" charset="0"/>
                <a:cs typeface="Times New Roman" panose="02020603050405020304" pitchFamily="18" charset="0"/>
              </a:rPr>
              <a:t>clkdiv</a:t>
            </a:r>
            <a:r>
              <a:rPr lang="en-US" altLang="en-US" sz="1600" dirty="0">
                <a:ln/>
                <a:solidFill>
                  <a:schemeClr val="accent1">
                    <a:lumMod val="75000"/>
                  </a:schemeClr>
                </a:solidFill>
                <a:latin typeface="+mj-lt"/>
                <a:ea typeface="Calibri" panose="020F0502020204030204" pitchFamily="34" charset="0"/>
                <a:cs typeface="Times New Roman" panose="02020603050405020304" pitchFamily="18" charset="0"/>
              </a:rPr>
              <a:t> = 16 </a:t>
            </a:r>
            <a:r>
              <a:rPr lang="en-US" altLang="en-US" sz="1600" dirty="0" err="1">
                <a:ln/>
                <a:solidFill>
                  <a:schemeClr val="accent1">
                    <a:lumMod val="75000"/>
                  </a:schemeClr>
                </a:solidFill>
                <a:latin typeface="+mj-lt"/>
                <a:ea typeface="Calibri" panose="020F0502020204030204" pitchFamily="34" charset="0"/>
                <a:cs typeface="Times New Roman" panose="02020603050405020304" pitchFamily="18" charset="0"/>
              </a:rPr>
              <a:t>và</a:t>
            </a:r>
            <a:r>
              <a:rPr lang="en-US" altLang="en-US" sz="1600" dirty="0">
                <a:ln/>
                <a:solidFill>
                  <a:schemeClr val="accent1">
                    <a:lumMod val="75000"/>
                  </a:schemeClr>
                </a:solidFill>
                <a:latin typeface="+mj-lt"/>
                <a:ea typeface="Calibri" panose="020F0502020204030204" pitchFamily="34" charset="0"/>
                <a:cs typeface="Times New Roman" panose="02020603050405020304" pitchFamily="18" charset="0"/>
              </a:rPr>
              <a:t> </a:t>
            </a:r>
            <a:r>
              <a:rPr lang="en-US" altLang="en-US" sz="1600" dirty="0" err="1">
                <a:ln/>
                <a:solidFill>
                  <a:schemeClr val="accent1">
                    <a:lumMod val="75000"/>
                  </a:schemeClr>
                </a:solidFill>
                <a:latin typeface="+mj-lt"/>
                <a:ea typeface="Calibri" panose="020F0502020204030204" pitchFamily="34" charset="0"/>
                <a:cs typeface="Times New Roman" panose="02020603050405020304" pitchFamily="18" charset="0"/>
              </a:rPr>
              <a:t>muốn</a:t>
            </a:r>
            <a:r>
              <a:rPr lang="en-US" altLang="en-US" sz="1600" dirty="0">
                <a:ln/>
                <a:solidFill>
                  <a:schemeClr val="accent1">
                    <a:lumMod val="75000"/>
                  </a:schemeClr>
                </a:solidFill>
                <a:latin typeface="+mj-lt"/>
                <a:ea typeface="Calibri" panose="020F0502020204030204" pitchFamily="34" charset="0"/>
                <a:cs typeface="Times New Roman" panose="02020603050405020304" pitchFamily="18" charset="0"/>
              </a:rPr>
              <a:t> </a:t>
            </a:r>
            <a:r>
              <a:rPr lang="en-US" altLang="en-US" sz="1600" dirty="0" err="1">
                <a:ln/>
                <a:solidFill>
                  <a:schemeClr val="accent1">
                    <a:lumMod val="75000"/>
                  </a:schemeClr>
                </a:solidFill>
                <a:latin typeface="+mj-lt"/>
                <a:ea typeface="Calibri" panose="020F0502020204030204" pitchFamily="34" charset="0"/>
                <a:cs typeface="Times New Roman" panose="02020603050405020304" pitchFamily="18" charset="0"/>
              </a:rPr>
              <a:t>tốc</a:t>
            </a:r>
            <a:r>
              <a:rPr lang="en-US" altLang="en-US" sz="1600" dirty="0">
                <a:ln/>
                <a:solidFill>
                  <a:schemeClr val="accent1">
                    <a:lumMod val="75000"/>
                  </a:schemeClr>
                </a:solidFill>
                <a:latin typeface="+mj-lt"/>
                <a:ea typeface="Calibri" panose="020F0502020204030204" pitchFamily="34" charset="0"/>
                <a:cs typeface="Times New Roman" panose="02020603050405020304" pitchFamily="18" charset="0"/>
              </a:rPr>
              <a:t> </a:t>
            </a:r>
            <a:r>
              <a:rPr lang="en-US" altLang="en-US" sz="1600" dirty="0" err="1">
                <a:ln/>
                <a:solidFill>
                  <a:schemeClr val="accent1">
                    <a:lumMod val="75000"/>
                  </a:schemeClr>
                </a:solidFill>
                <a:latin typeface="+mj-lt"/>
                <a:ea typeface="Calibri" panose="020F0502020204030204" pitchFamily="34" charset="0"/>
                <a:cs typeface="Times New Roman" panose="02020603050405020304" pitchFamily="18" charset="0"/>
              </a:rPr>
              <a:t>độ</a:t>
            </a:r>
            <a:r>
              <a:rPr lang="en-US" altLang="en-US" sz="1600" dirty="0">
                <a:ln/>
                <a:solidFill>
                  <a:schemeClr val="accent1">
                    <a:lumMod val="75000"/>
                  </a:schemeClr>
                </a:solidFill>
                <a:latin typeface="+mj-lt"/>
                <a:ea typeface="Calibri" panose="020F0502020204030204" pitchFamily="34" charset="0"/>
                <a:cs typeface="Times New Roman" panose="02020603050405020304" pitchFamily="18" charset="0"/>
              </a:rPr>
              <a:t> </a:t>
            </a:r>
            <a:r>
              <a:rPr lang="en-US" altLang="en-US" sz="1600" dirty="0" err="1">
                <a:ln/>
                <a:solidFill>
                  <a:schemeClr val="accent1">
                    <a:lumMod val="75000"/>
                  </a:schemeClr>
                </a:solidFill>
                <a:latin typeface="+mj-lt"/>
                <a:ea typeface="Calibri" panose="020F0502020204030204" pitchFamily="34" charset="0"/>
                <a:cs typeface="Times New Roman" panose="02020603050405020304" pitchFamily="18" charset="0"/>
              </a:rPr>
              <a:t>truyền</a:t>
            </a:r>
            <a:r>
              <a:rPr lang="en-US" altLang="en-US" sz="1600" dirty="0">
                <a:ln/>
                <a:solidFill>
                  <a:schemeClr val="accent1">
                    <a:lumMod val="75000"/>
                  </a:schemeClr>
                </a:solidFill>
                <a:latin typeface="+mj-lt"/>
                <a:ea typeface="Calibri" panose="020F0502020204030204" pitchFamily="34" charset="0"/>
                <a:cs typeface="Times New Roman" panose="02020603050405020304" pitchFamily="18" charset="0"/>
              </a:rPr>
              <a:t> </a:t>
            </a:r>
            <a:r>
              <a:rPr lang="en-US" altLang="en-US" sz="1600" dirty="0" err="1">
                <a:ln/>
                <a:solidFill>
                  <a:schemeClr val="accent1">
                    <a:lumMod val="75000"/>
                  </a:schemeClr>
                </a:solidFill>
                <a:latin typeface="+mj-lt"/>
                <a:ea typeface="Calibri" panose="020F0502020204030204" pitchFamily="34" charset="0"/>
                <a:cs typeface="Times New Roman" panose="02020603050405020304" pitchFamily="18" charset="0"/>
              </a:rPr>
              <a:t>cho</a:t>
            </a:r>
            <a:r>
              <a:rPr lang="en-US" altLang="en-US" sz="1600" dirty="0">
                <a:ln/>
                <a:solidFill>
                  <a:schemeClr val="accent1">
                    <a:lumMod val="75000"/>
                  </a:schemeClr>
                </a:solidFill>
                <a:latin typeface="+mj-lt"/>
                <a:ea typeface="Calibri" panose="020F0502020204030204" pitchFamily="34" charset="0"/>
                <a:cs typeface="Times New Roman" panose="02020603050405020304" pitchFamily="18" charset="0"/>
              </a:rPr>
              <a:t> </a:t>
            </a:r>
          </a:p>
          <a:p>
            <a:pPr lvl="0"/>
            <a:r>
              <a:rPr lang="en-US" altLang="en-US" sz="1600" dirty="0" err="1">
                <a:ln/>
                <a:solidFill>
                  <a:schemeClr val="accent1">
                    <a:lumMod val="75000"/>
                  </a:schemeClr>
                </a:solidFill>
                <a:latin typeface="+mj-lt"/>
                <a:ea typeface="Calibri" panose="020F0502020204030204" pitchFamily="34" charset="0"/>
                <a:cs typeface="Times New Roman" panose="02020603050405020304" pitchFamily="18" charset="0"/>
              </a:rPr>
              <a:t>ra</a:t>
            </a:r>
            <a:r>
              <a:rPr lang="en-US" altLang="en-US" sz="1600" dirty="0">
                <a:ln/>
                <a:solidFill>
                  <a:schemeClr val="accent1">
                    <a:lumMod val="75000"/>
                  </a:schemeClr>
                </a:solidFill>
                <a:latin typeface="+mj-lt"/>
                <a:ea typeface="Calibri" panose="020F0502020204030204" pitchFamily="34" charset="0"/>
                <a:cs typeface="Times New Roman" panose="02020603050405020304" pitchFamily="18" charset="0"/>
              </a:rPr>
              <a:t> 57600. </a:t>
            </a:r>
            <a:r>
              <a:rPr lang="en-US" altLang="en-US" sz="1600" dirty="0" err="1">
                <a:ln/>
                <a:solidFill>
                  <a:schemeClr val="accent1">
                    <a:lumMod val="75000"/>
                  </a:schemeClr>
                </a:solidFill>
                <a:latin typeface="+mj-lt"/>
                <a:ea typeface="Calibri" panose="020F0502020204030204" pitchFamily="34" charset="0"/>
                <a:cs typeface="Times New Roman" panose="02020603050405020304" pitchFamily="18" charset="0"/>
              </a:rPr>
              <a:t>Sau</a:t>
            </a:r>
            <a:r>
              <a:rPr lang="en-US" altLang="en-US" sz="1600" dirty="0">
                <a:ln/>
                <a:solidFill>
                  <a:schemeClr val="accent1">
                    <a:lumMod val="75000"/>
                  </a:schemeClr>
                </a:solidFill>
                <a:latin typeface="+mj-lt"/>
                <a:ea typeface="Calibri" panose="020F0502020204030204" pitchFamily="34" charset="0"/>
                <a:cs typeface="Times New Roman" panose="02020603050405020304" pitchFamily="18" charset="0"/>
              </a:rPr>
              <a:t> </a:t>
            </a:r>
            <a:r>
              <a:rPr lang="en-US" altLang="en-US" sz="1600" dirty="0" err="1">
                <a:ln/>
                <a:solidFill>
                  <a:schemeClr val="accent1">
                    <a:lumMod val="75000"/>
                  </a:schemeClr>
                </a:solidFill>
                <a:latin typeface="+mj-lt"/>
                <a:ea typeface="Calibri" panose="020F0502020204030204" pitchFamily="34" charset="0"/>
                <a:cs typeface="Times New Roman" panose="02020603050405020304" pitchFamily="18" charset="0"/>
              </a:rPr>
              <a:t>đó</a:t>
            </a:r>
            <a:r>
              <a:rPr lang="en-US" altLang="en-US" sz="1600" dirty="0">
                <a:ln/>
                <a:solidFill>
                  <a:schemeClr val="accent1">
                    <a:lumMod val="75000"/>
                  </a:schemeClr>
                </a:solidFill>
                <a:latin typeface="+mj-lt"/>
                <a:ea typeface="Calibri" panose="020F0502020204030204" pitchFamily="34" charset="0"/>
                <a:cs typeface="Times New Roman" panose="02020603050405020304" pitchFamily="18" charset="0"/>
              </a:rPr>
              <a:t>, Baud Rate Divisor = 80000000/ (16 * 57600). </a:t>
            </a:r>
            <a:r>
              <a:rPr lang="en-US" altLang="en-US" sz="1600" dirty="0" err="1">
                <a:ln/>
                <a:solidFill>
                  <a:schemeClr val="accent1">
                    <a:lumMod val="75000"/>
                  </a:schemeClr>
                </a:solidFill>
                <a:latin typeface="+mj-lt"/>
                <a:ea typeface="Calibri" panose="020F0502020204030204" pitchFamily="34" charset="0"/>
                <a:cs typeface="Times New Roman" panose="02020603050405020304" pitchFamily="18" charset="0"/>
              </a:rPr>
              <a:t>Vì</a:t>
            </a:r>
            <a:r>
              <a:rPr lang="en-US" altLang="en-US" sz="1600" dirty="0">
                <a:ln/>
                <a:solidFill>
                  <a:schemeClr val="accent1">
                    <a:lumMod val="75000"/>
                  </a:schemeClr>
                </a:solidFill>
                <a:latin typeface="+mj-lt"/>
                <a:ea typeface="Calibri" panose="020F0502020204030204" pitchFamily="34" charset="0"/>
                <a:cs typeface="Times New Roman" panose="02020603050405020304" pitchFamily="18" charset="0"/>
              </a:rPr>
              <a:t> </a:t>
            </a:r>
            <a:r>
              <a:rPr lang="en-US" altLang="en-US" sz="1600" dirty="0" err="1">
                <a:ln/>
                <a:solidFill>
                  <a:schemeClr val="accent1">
                    <a:lumMod val="75000"/>
                  </a:schemeClr>
                </a:solidFill>
                <a:latin typeface="+mj-lt"/>
                <a:ea typeface="Calibri" panose="020F0502020204030204" pitchFamily="34" charset="0"/>
                <a:cs typeface="Times New Roman" panose="02020603050405020304" pitchFamily="18" charset="0"/>
              </a:rPr>
              <a:t>thế</a:t>
            </a:r>
            <a:r>
              <a:rPr lang="en-US" altLang="en-US" sz="1600" dirty="0">
                <a:ln/>
                <a:solidFill>
                  <a:schemeClr val="accent1">
                    <a:lumMod val="75000"/>
                  </a:schemeClr>
                </a:solidFill>
                <a:latin typeface="+mj-lt"/>
                <a:ea typeface="Calibri" panose="020F0502020204030204" pitchFamily="34" charset="0"/>
                <a:cs typeface="Times New Roman" panose="02020603050405020304" pitchFamily="18" charset="0"/>
              </a:rPr>
              <a:t> Baud rate </a:t>
            </a:r>
            <a:r>
              <a:rPr lang="en-US" altLang="en-US" sz="1600">
                <a:ln/>
                <a:solidFill>
                  <a:schemeClr val="accent1">
                    <a:lumMod val="75000"/>
                  </a:schemeClr>
                </a:solidFill>
                <a:latin typeface="+mj-lt"/>
                <a:ea typeface="Calibri" panose="020F0502020204030204" pitchFamily="34" charset="0"/>
                <a:cs typeface="Times New Roman" panose="02020603050405020304" pitchFamily="18" charset="0"/>
              </a:rPr>
              <a:t>divisor          được</a:t>
            </a:r>
            <a:r>
              <a:rPr lang="en-US" altLang="en-US" sz="1600" dirty="0">
                <a:ln/>
                <a:solidFill>
                  <a:schemeClr val="accent1">
                    <a:lumMod val="75000"/>
                  </a:schemeClr>
                </a:solidFill>
                <a:latin typeface="+mj-lt"/>
                <a:ea typeface="Calibri" panose="020F0502020204030204" pitchFamily="34" charset="0"/>
                <a:cs typeface="Times New Roman" panose="02020603050405020304" pitchFamily="18" charset="0"/>
              </a:rPr>
              <a:t> </a:t>
            </a:r>
            <a:r>
              <a:rPr lang="en-US" altLang="en-US" sz="1600">
                <a:ln/>
                <a:solidFill>
                  <a:schemeClr val="accent1">
                    <a:lumMod val="75000"/>
                  </a:schemeClr>
                </a:solidFill>
                <a:latin typeface="+mj-lt"/>
                <a:ea typeface="Calibri" panose="020F0502020204030204" pitchFamily="34" charset="0"/>
                <a:cs typeface="Times New Roman" panose="02020603050405020304" pitchFamily="18" charset="0"/>
              </a:rPr>
              <a:t>86.8.</a:t>
            </a:r>
            <a:endParaRPr lang="en-US" b="1" dirty="0">
              <a:ln/>
              <a:solidFill>
                <a:schemeClr val="accent3"/>
              </a:solidFill>
            </a:endParaRPr>
          </a:p>
        </p:txBody>
      </p:sp>
      <p:sp>
        <p:nvSpPr>
          <p:cNvPr id="9"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57349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411510"/>
            <a:ext cx="9144000" cy="576064"/>
          </a:xfrm>
        </p:spPr>
        <p:txBody>
          <a:bodyPr/>
          <a:lstStyle/>
          <a:p>
            <a:r>
              <a:rPr lang="en-US" dirty="0"/>
              <a:t>Baud rate generator</a:t>
            </a:r>
          </a:p>
          <a:p>
            <a:endParaRPr lang="en-US" dirty="0"/>
          </a:p>
        </p:txBody>
      </p:sp>
      <p:sp>
        <p:nvSpPr>
          <p:cNvPr id="3" name="Text Placeholder 2"/>
          <p:cNvSpPr>
            <a:spLocks noGrp="1"/>
          </p:cNvSpPr>
          <p:nvPr>
            <p:ph type="body" sz="quarter" idx="11"/>
          </p:nvPr>
        </p:nvSpPr>
        <p:spPr>
          <a:xfrm>
            <a:off x="143647" y="2643758"/>
            <a:ext cx="9144000" cy="864096"/>
          </a:xfrm>
        </p:spPr>
        <p:txBody>
          <a:bodyPr/>
          <a:lstStyle/>
          <a:p>
            <a:pPr lvl="0" algn="l"/>
            <a:endParaRPr lang="en-US" altLang="en-US" sz="2400" dirty="0">
              <a:ln/>
              <a:solidFill>
                <a:schemeClr val="accent1">
                  <a:lumMod val="75000"/>
                </a:schemeClr>
              </a:solidFill>
              <a:ea typeface="Calibri" panose="020F0502020204030204" pitchFamily="34" charset="0"/>
              <a:cs typeface="Times New Roman" panose="02020603050405020304" pitchFamily="18" charset="0"/>
            </a:endParaRPr>
          </a:p>
          <a:p>
            <a:pPr lvl="0" algn="l"/>
            <a:endParaRPr lang="en-US" altLang="en-US" sz="2000" dirty="0">
              <a:ln/>
              <a:solidFill>
                <a:schemeClr val="accent1">
                  <a:lumMod val="75000"/>
                </a:schemeClr>
              </a:solidFill>
              <a:ea typeface="Calibri" panose="020F0502020204030204" pitchFamily="34" charset="0"/>
              <a:cs typeface="Times New Roman" panose="02020603050405020304" pitchFamily="18" charset="0"/>
            </a:endParaRPr>
          </a:p>
          <a:p>
            <a:pPr lvl="0" algn="l"/>
            <a:r>
              <a:rPr lang="en-US" altLang="en-US" sz="2000" dirty="0" err="1">
                <a:ln/>
                <a:solidFill>
                  <a:schemeClr val="accent1">
                    <a:lumMod val="75000"/>
                  </a:schemeClr>
                </a:solidFill>
                <a:ea typeface="Calibri" panose="020F0502020204030204" pitchFamily="34" charset="0"/>
                <a:cs typeface="Times New Roman" panose="02020603050405020304" pitchFamily="18" charset="0"/>
              </a:rPr>
              <a:t>Việc</a:t>
            </a:r>
            <a:r>
              <a:rPr lang="en-US" altLang="en-US" sz="2000" dirty="0">
                <a:ln/>
                <a:solidFill>
                  <a:schemeClr val="accent1">
                    <a:lumMod val="75000"/>
                  </a:schemeClr>
                </a:solidFill>
                <a:ea typeface="Calibri" panose="020F0502020204030204" pitchFamily="34" charset="0"/>
                <a:cs typeface="Times New Roman" panose="02020603050405020304" pitchFamily="18" charset="0"/>
              </a:rPr>
              <a:t> </a:t>
            </a:r>
            <a:r>
              <a:rPr lang="en-US" altLang="en-US" sz="2000" dirty="0" err="1">
                <a:ln/>
                <a:solidFill>
                  <a:schemeClr val="accent1">
                    <a:lumMod val="75000"/>
                  </a:schemeClr>
                </a:solidFill>
                <a:ea typeface="Calibri" panose="020F0502020204030204" pitchFamily="34" charset="0"/>
                <a:cs typeface="Times New Roman" panose="02020603050405020304" pitchFamily="18" charset="0"/>
              </a:rPr>
              <a:t>khởi</a:t>
            </a:r>
            <a:r>
              <a:rPr lang="en-US" altLang="en-US" sz="2000" dirty="0">
                <a:ln/>
                <a:solidFill>
                  <a:schemeClr val="accent1">
                    <a:lumMod val="75000"/>
                  </a:schemeClr>
                </a:solidFill>
                <a:ea typeface="Calibri" panose="020F0502020204030204" pitchFamily="34" charset="0"/>
                <a:cs typeface="Times New Roman" panose="02020603050405020304" pitchFamily="18" charset="0"/>
              </a:rPr>
              <a:t> </a:t>
            </a:r>
            <a:r>
              <a:rPr lang="en-US" altLang="en-US" sz="2000" dirty="0" err="1">
                <a:ln/>
                <a:solidFill>
                  <a:schemeClr val="accent1">
                    <a:lumMod val="75000"/>
                  </a:schemeClr>
                </a:solidFill>
                <a:ea typeface="Calibri" panose="020F0502020204030204" pitchFamily="34" charset="0"/>
                <a:cs typeface="Times New Roman" panose="02020603050405020304" pitchFamily="18" charset="0"/>
              </a:rPr>
              <a:t>tạo</a:t>
            </a:r>
            <a:r>
              <a:rPr lang="en-US" altLang="en-US" sz="2000" dirty="0">
                <a:ln/>
                <a:solidFill>
                  <a:schemeClr val="accent1">
                    <a:lumMod val="75000"/>
                  </a:schemeClr>
                </a:solidFill>
                <a:ea typeface="Calibri" panose="020F0502020204030204" pitchFamily="34" charset="0"/>
                <a:cs typeface="Times New Roman" panose="02020603050405020304" pitchFamily="18" charset="0"/>
              </a:rPr>
              <a:t> </a:t>
            </a:r>
            <a:r>
              <a:rPr lang="en-US" altLang="en-US" sz="2000" dirty="0" err="1">
                <a:ln/>
                <a:solidFill>
                  <a:schemeClr val="accent1">
                    <a:lumMod val="75000"/>
                  </a:schemeClr>
                </a:solidFill>
                <a:ea typeface="Calibri" panose="020F0502020204030204" pitchFamily="34" charset="0"/>
                <a:cs typeface="Times New Roman" panose="02020603050405020304" pitchFamily="18" charset="0"/>
              </a:rPr>
              <a:t>tốc</a:t>
            </a:r>
            <a:r>
              <a:rPr lang="en-US" altLang="en-US" sz="2000" dirty="0">
                <a:ln/>
                <a:solidFill>
                  <a:schemeClr val="accent1">
                    <a:lumMod val="75000"/>
                  </a:schemeClr>
                </a:solidFill>
                <a:ea typeface="Calibri" panose="020F0502020204030204" pitchFamily="34" charset="0"/>
                <a:cs typeface="Times New Roman" panose="02020603050405020304" pitchFamily="18" charset="0"/>
              </a:rPr>
              <a:t> </a:t>
            </a:r>
            <a:r>
              <a:rPr lang="en-US" altLang="en-US" sz="2000" dirty="0" err="1">
                <a:ln/>
                <a:solidFill>
                  <a:schemeClr val="accent1">
                    <a:lumMod val="75000"/>
                  </a:schemeClr>
                </a:solidFill>
                <a:ea typeface="Calibri" panose="020F0502020204030204" pitchFamily="34" charset="0"/>
                <a:cs typeface="Times New Roman" panose="02020603050405020304" pitchFamily="18" charset="0"/>
              </a:rPr>
              <a:t>độ</a:t>
            </a:r>
            <a:r>
              <a:rPr lang="en-US" altLang="en-US" sz="2000" dirty="0">
                <a:ln/>
                <a:solidFill>
                  <a:schemeClr val="accent1">
                    <a:lumMod val="75000"/>
                  </a:schemeClr>
                </a:solidFill>
                <a:ea typeface="Calibri" panose="020F0502020204030204" pitchFamily="34" charset="0"/>
                <a:cs typeface="Times New Roman" panose="02020603050405020304" pitchFamily="18" charset="0"/>
              </a:rPr>
              <a:t> Baud </a:t>
            </a:r>
            <a:r>
              <a:rPr lang="en-US" altLang="en-US" sz="2000" dirty="0" err="1">
                <a:ln/>
                <a:solidFill>
                  <a:schemeClr val="accent1">
                    <a:lumMod val="75000"/>
                  </a:schemeClr>
                </a:solidFill>
                <a:ea typeface="Calibri" panose="020F0502020204030204" pitchFamily="34" charset="0"/>
                <a:cs typeface="Times New Roman" panose="02020603050405020304" pitchFamily="18" charset="0"/>
              </a:rPr>
              <a:t>như</a:t>
            </a:r>
            <a:r>
              <a:rPr lang="en-US" altLang="en-US" sz="2000" dirty="0">
                <a:ln/>
                <a:solidFill>
                  <a:schemeClr val="accent1">
                    <a:lumMod val="75000"/>
                  </a:schemeClr>
                </a:solidFill>
                <a:ea typeface="Calibri" panose="020F0502020204030204" pitchFamily="34" charset="0"/>
                <a:cs typeface="Times New Roman" panose="02020603050405020304" pitchFamily="18" charset="0"/>
              </a:rPr>
              <a:t> 9600, 19200, </a:t>
            </a:r>
            <a:r>
              <a:rPr lang="en-US" altLang="en-US" sz="2000" dirty="0" err="1">
                <a:ln/>
                <a:solidFill>
                  <a:schemeClr val="accent1">
                    <a:lumMod val="75000"/>
                  </a:schemeClr>
                </a:solidFill>
                <a:ea typeface="Calibri" panose="020F0502020204030204" pitchFamily="34" charset="0"/>
                <a:cs typeface="Times New Roman" panose="02020603050405020304" pitchFamily="18" charset="0"/>
              </a:rPr>
              <a:t>sẽ</a:t>
            </a:r>
            <a:r>
              <a:rPr lang="en-US" altLang="en-US" sz="2000" dirty="0">
                <a:ln/>
                <a:solidFill>
                  <a:schemeClr val="accent1">
                    <a:lumMod val="75000"/>
                  </a:schemeClr>
                </a:solidFill>
                <a:ea typeface="Calibri" panose="020F0502020204030204" pitchFamily="34" charset="0"/>
                <a:cs typeface="Times New Roman" panose="02020603050405020304" pitchFamily="18" charset="0"/>
              </a:rPr>
              <a:t> </a:t>
            </a:r>
            <a:r>
              <a:rPr lang="en-US" altLang="en-US" sz="2000" dirty="0" err="1">
                <a:ln/>
                <a:solidFill>
                  <a:schemeClr val="accent1">
                    <a:lumMod val="75000"/>
                  </a:schemeClr>
                </a:solidFill>
                <a:ea typeface="Calibri" panose="020F0502020204030204" pitchFamily="34" charset="0"/>
                <a:cs typeface="Times New Roman" panose="02020603050405020304" pitchFamily="18" charset="0"/>
              </a:rPr>
              <a:t>yêu</a:t>
            </a:r>
            <a:r>
              <a:rPr lang="en-US" altLang="en-US" sz="2000" dirty="0">
                <a:ln/>
                <a:solidFill>
                  <a:schemeClr val="accent1">
                    <a:lumMod val="75000"/>
                  </a:schemeClr>
                </a:solidFill>
                <a:ea typeface="Calibri" panose="020F0502020204030204" pitchFamily="34" charset="0"/>
                <a:cs typeface="Times New Roman" panose="02020603050405020304" pitchFamily="18" charset="0"/>
              </a:rPr>
              <a:t> </a:t>
            </a:r>
            <a:r>
              <a:rPr lang="en-US" altLang="en-US" sz="2000" dirty="0" err="1">
                <a:ln/>
                <a:solidFill>
                  <a:schemeClr val="accent1">
                    <a:lumMod val="75000"/>
                  </a:schemeClr>
                </a:solidFill>
                <a:ea typeface="Calibri" panose="020F0502020204030204" pitchFamily="34" charset="0"/>
                <a:cs typeface="Times New Roman" panose="02020603050405020304" pitchFamily="18" charset="0"/>
              </a:rPr>
              <a:t>cầu</a:t>
            </a:r>
            <a:r>
              <a:rPr lang="en-US" altLang="en-US" sz="2000" dirty="0">
                <a:ln/>
                <a:solidFill>
                  <a:schemeClr val="accent1">
                    <a:lumMod val="75000"/>
                  </a:schemeClr>
                </a:solidFill>
                <a:ea typeface="Calibri" panose="020F0502020204030204" pitchFamily="34" charset="0"/>
                <a:cs typeface="Times New Roman" panose="02020603050405020304" pitchFamily="18" charset="0"/>
              </a:rPr>
              <a:t> </a:t>
            </a:r>
            <a:r>
              <a:rPr lang="en-US" altLang="en-US" sz="2000" dirty="0" err="1">
                <a:ln/>
                <a:solidFill>
                  <a:schemeClr val="accent1">
                    <a:lumMod val="75000"/>
                  </a:schemeClr>
                </a:solidFill>
                <a:ea typeface="Calibri" panose="020F0502020204030204" pitchFamily="34" charset="0"/>
                <a:cs typeface="Times New Roman" panose="02020603050405020304" pitchFamily="18" charset="0"/>
              </a:rPr>
              <a:t>mỗi</a:t>
            </a:r>
            <a:r>
              <a:rPr lang="en-US" altLang="en-US" sz="2000" dirty="0">
                <a:ln/>
                <a:solidFill>
                  <a:schemeClr val="accent1">
                    <a:lumMod val="75000"/>
                  </a:schemeClr>
                </a:solidFill>
                <a:ea typeface="Calibri" panose="020F0502020204030204" pitchFamily="34" charset="0"/>
                <a:cs typeface="Times New Roman" panose="02020603050405020304" pitchFamily="18" charset="0"/>
              </a:rPr>
              <a:t> Baud rate divisor  </a:t>
            </a:r>
            <a:r>
              <a:rPr lang="en-US" altLang="en-US" sz="2000" dirty="0" err="1">
                <a:ln/>
                <a:solidFill>
                  <a:schemeClr val="accent1">
                    <a:lumMod val="75000"/>
                  </a:schemeClr>
                </a:solidFill>
                <a:ea typeface="Calibri" panose="020F0502020204030204" pitchFamily="34" charset="0"/>
                <a:cs typeface="Times New Roman" panose="02020603050405020304" pitchFamily="18" charset="0"/>
              </a:rPr>
              <a:t>khác</a:t>
            </a:r>
            <a:r>
              <a:rPr lang="en-US" altLang="en-US" sz="2000" dirty="0">
                <a:ln/>
                <a:solidFill>
                  <a:schemeClr val="accent1">
                    <a:lumMod val="75000"/>
                  </a:schemeClr>
                </a:solidFill>
                <a:ea typeface="Calibri" panose="020F0502020204030204" pitchFamily="34" charset="0"/>
                <a:cs typeface="Times New Roman" panose="02020603050405020304" pitchFamily="18" charset="0"/>
              </a:rPr>
              <a:t> </a:t>
            </a:r>
            <a:r>
              <a:rPr lang="en-US" altLang="en-US" sz="2000" dirty="0" err="1">
                <a:ln/>
                <a:solidFill>
                  <a:schemeClr val="accent1">
                    <a:lumMod val="75000"/>
                  </a:schemeClr>
                </a:solidFill>
                <a:ea typeface="Calibri" panose="020F0502020204030204" pitchFamily="34" charset="0"/>
                <a:cs typeface="Times New Roman" panose="02020603050405020304" pitchFamily="18" charset="0"/>
              </a:rPr>
              <a:t>nhau</a:t>
            </a:r>
            <a:r>
              <a:rPr lang="en-US" altLang="en-US" sz="2000" dirty="0">
                <a:ln/>
                <a:solidFill>
                  <a:schemeClr val="accent1">
                    <a:lumMod val="75000"/>
                  </a:schemeClr>
                </a:solidFill>
                <a:ea typeface="Calibri" panose="020F0502020204030204" pitchFamily="34" charset="0"/>
                <a:cs typeface="Times New Roman" panose="02020603050405020304" pitchFamily="18" charset="0"/>
              </a:rPr>
              <a:t>. </a:t>
            </a:r>
            <a:r>
              <a:rPr lang="en-US" altLang="en-US" sz="2000" dirty="0" err="1">
                <a:ln/>
                <a:solidFill>
                  <a:schemeClr val="accent1">
                    <a:lumMod val="75000"/>
                  </a:schemeClr>
                </a:solidFill>
                <a:ea typeface="Calibri" panose="020F0502020204030204" pitchFamily="34" charset="0"/>
                <a:cs typeface="Times New Roman" panose="02020603050405020304" pitchFamily="18" charset="0"/>
              </a:rPr>
              <a:t>Thay</a:t>
            </a:r>
            <a:r>
              <a:rPr lang="en-US" altLang="en-US" sz="2000" dirty="0">
                <a:ln/>
                <a:solidFill>
                  <a:schemeClr val="accent1">
                    <a:lumMod val="75000"/>
                  </a:schemeClr>
                </a:solidFill>
                <a:ea typeface="Calibri" panose="020F0502020204030204" pitchFamily="34" charset="0"/>
                <a:cs typeface="Times New Roman" panose="02020603050405020304" pitchFamily="18" charset="0"/>
              </a:rPr>
              <a:t> </a:t>
            </a:r>
            <a:r>
              <a:rPr lang="en-US" altLang="en-US" sz="2000" dirty="0" err="1">
                <a:ln/>
                <a:solidFill>
                  <a:schemeClr val="accent1">
                    <a:lumMod val="75000"/>
                  </a:schemeClr>
                </a:solidFill>
                <a:ea typeface="Calibri" panose="020F0502020204030204" pitchFamily="34" charset="0"/>
                <a:cs typeface="Times New Roman" panose="02020603050405020304" pitchFamily="18" charset="0"/>
              </a:rPr>
              <a:t>vì</a:t>
            </a:r>
            <a:r>
              <a:rPr lang="en-US" altLang="en-US" sz="2000" dirty="0">
                <a:ln/>
                <a:solidFill>
                  <a:schemeClr val="accent1">
                    <a:lumMod val="75000"/>
                  </a:schemeClr>
                </a:solidFill>
                <a:ea typeface="Calibri" panose="020F0502020204030204" pitchFamily="34" charset="0"/>
                <a:cs typeface="Times New Roman" panose="02020603050405020304" pitchFamily="18" charset="0"/>
              </a:rPr>
              <a:t> </a:t>
            </a:r>
            <a:r>
              <a:rPr lang="en-US" altLang="en-US" sz="2000" dirty="0" err="1">
                <a:ln/>
                <a:solidFill>
                  <a:schemeClr val="accent1">
                    <a:lumMod val="75000"/>
                  </a:schemeClr>
                </a:solidFill>
                <a:ea typeface="Calibri" panose="020F0502020204030204" pitchFamily="34" charset="0"/>
                <a:cs typeface="Times New Roman" panose="02020603050405020304" pitchFamily="18" charset="0"/>
              </a:rPr>
              <a:t>thế</a:t>
            </a:r>
            <a:r>
              <a:rPr lang="en-US" altLang="en-US" sz="2000" dirty="0">
                <a:ln/>
                <a:solidFill>
                  <a:schemeClr val="accent1">
                    <a:lumMod val="75000"/>
                  </a:schemeClr>
                </a:solidFill>
                <a:ea typeface="Calibri" panose="020F0502020204030204" pitchFamily="34" charset="0"/>
                <a:cs typeface="Times New Roman" panose="02020603050405020304" pitchFamily="18" charset="0"/>
              </a:rPr>
              <a:t>, ta </a:t>
            </a:r>
            <a:r>
              <a:rPr lang="en-US" altLang="en-US" sz="2000" dirty="0" err="1">
                <a:ln/>
                <a:solidFill>
                  <a:schemeClr val="accent1">
                    <a:lumMod val="75000"/>
                  </a:schemeClr>
                </a:solidFill>
                <a:ea typeface="Calibri" panose="020F0502020204030204" pitchFamily="34" charset="0"/>
                <a:cs typeface="Times New Roman" panose="02020603050405020304" pitchFamily="18" charset="0"/>
              </a:rPr>
              <a:t>sử</a:t>
            </a:r>
            <a:r>
              <a:rPr lang="en-US" altLang="en-US" sz="2000" dirty="0">
                <a:ln/>
                <a:solidFill>
                  <a:schemeClr val="accent1">
                    <a:lumMod val="75000"/>
                  </a:schemeClr>
                </a:solidFill>
                <a:ea typeface="Calibri" panose="020F0502020204030204" pitchFamily="34" charset="0"/>
                <a:cs typeface="Times New Roman" panose="02020603050405020304" pitchFamily="18" charset="0"/>
              </a:rPr>
              <a:t> </a:t>
            </a:r>
            <a:r>
              <a:rPr lang="en-US" altLang="en-US" sz="2000" dirty="0" err="1">
                <a:ln/>
                <a:solidFill>
                  <a:schemeClr val="accent1">
                    <a:lumMod val="75000"/>
                  </a:schemeClr>
                </a:solidFill>
                <a:ea typeface="Calibri" panose="020F0502020204030204" pitchFamily="34" charset="0"/>
                <a:cs typeface="Times New Roman" panose="02020603050405020304" pitchFamily="18" charset="0"/>
              </a:rPr>
              <a:t>dụng</a:t>
            </a:r>
            <a:r>
              <a:rPr lang="en-US" altLang="en-US" sz="2000" dirty="0">
                <a:ln/>
                <a:solidFill>
                  <a:schemeClr val="accent1">
                    <a:lumMod val="75000"/>
                  </a:schemeClr>
                </a:solidFill>
                <a:ea typeface="Calibri" panose="020F0502020204030204" pitchFamily="34" charset="0"/>
                <a:cs typeface="Times New Roman" panose="02020603050405020304" pitchFamily="18" charset="0"/>
              </a:rPr>
              <a:t> </a:t>
            </a:r>
            <a:r>
              <a:rPr lang="en-US" altLang="en-US" sz="2000" dirty="0" err="1">
                <a:ln/>
                <a:solidFill>
                  <a:schemeClr val="accent1">
                    <a:lumMod val="75000"/>
                  </a:schemeClr>
                </a:solidFill>
                <a:ea typeface="Calibri" panose="020F0502020204030204" pitchFamily="34" charset="0"/>
                <a:cs typeface="Times New Roman" panose="02020603050405020304" pitchFamily="18" charset="0"/>
              </a:rPr>
              <a:t>bộ</a:t>
            </a:r>
            <a:r>
              <a:rPr lang="en-US" altLang="en-US" sz="2000" dirty="0">
                <a:ln/>
                <a:solidFill>
                  <a:schemeClr val="accent1">
                    <a:lumMod val="75000"/>
                  </a:schemeClr>
                </a:solidFill>
                <a:ea typeface="Calibri" panose="020F0502020204030204" pitchFamily="34" charset="0"/>
                <a:cs typeface="Times New Roman" panose="02020603050405020304" pitchFamily="18" charset="0"/>
              </a:rPr>
              <a:t> </a:t>
            </a:r>
            <a:r>
              <a:rPr lang="en-US" altLang="en-US" sz="2000" dirty="0" err="1">
                <a:ln/>
                <a:solidFill>
                  <a:schemeClr val="accent1">
                    <a:lumMod val="75000"/>
                  </a:schemeClr>
                </a:solidFill>
                <a:ea typeface="Calibri" panose="020F0502020204030204" pitchFamily="34" charset="0"/>
                <a:cs typeface="Times New Roman" panose="02020603050405020304" pitchFamily="18" charset="0"/>
              </a:rPr>
              <a:t>đếm</a:t>
            </a:r>
            <a:r>
              <a:rPr lang="en-US" altLang="en-US" sz="2000" dirty="0">
                <a:ln/>
                <a:solidFill>
                  <a:schemeClr val="accent1">
                    <a:lumMod val="75000"/>
                  </a:schemeClr>
                </a:solidFill>
                <a:ea typeface="Calibri" panose="020F0502020204030204" pitchFamily="34" charset="0"/>
                <a:cs typeface="Times New Roman" panose="02020603050405020304" pitchFamily="18" charset="0"/>
              </a:rPr>
              <a:t> mod </a:t>
            </a:r>
            <a:r>
              <a:rPr lang="en-US" altLang="en-US" sz="2000" dirty="0" err="1">
                <a:ln/>
                <a:solidFill>
                  <a:schemeClr val="accent1">
                    <a:lumMod val="75000"/>
                  </a:schemeClr>
                </a:solidFill>
                <a:ea typeface="Calibri" panose="020F0502020204030204" pitchFamily="34" charset="0"/>
                <a:cs typeface="Times New Roman" panose="02020603050405020304" pitchFamily="18" charset="0"/>
              </a:rPr>
              <a:t>cho</a:t>
            </a:r>
            <a:r>
              <a:rPr lang="en-US" altLang="en-US" sz="2000" dirty="0">
                <a:ln/>
                <a:solidFill>
                  <a:schemeClr val="accent1">
                    <a:lumMod val="75000"/>
                  </a:schemeClr>
                </a:solidFill>
                <a:ea typeface="Calibri" panose="020F0502020204030204" pitchFamily="34" charset="0"/>
                <a:cs typeface="Times New Roman" panose="02020603050405020304" pitchFamily="18" charset="0"/>
              </a:rPr>
              <a:t> </a:t>
            </a:r>
            <a:r>
              <a:rPr lang="en-US" altLang="en-US" sz="2000" dirty="0" err="1">
                <a:ln/>
                <a:solidFill>
                  <a:schemeClr val="accent1">
                    <a:lumMod val="75000"/>
                  </a:schemeClr>
                </a:solidFill>
                <a:ea typeface="Calibri" panose="020F0502020204030204" pitchFamily="34" charset="0"/>
                <a:cs typeface="Times New Roman" panose="02020603050405020304" pitchFamily="18" charset="0"/>
              </a:rPr>
              <a:t>biến</a:t>
            </a:r>
            <a:r>
              <a:rPr lang="en-US" altLang="en-US" sz="2000" dirty="0">
                <a:ln/>
                <a:solidFill>
                  <a:schemeClr val="accent1">
                    <a:lumMod val="75000"/>
                  </a:schemeClr>
                </a:solidFill>
                <a:ea typeface="Calibri" panose="020F0502020204030204" pitchFamily="34" charset="0"/>
                <a:cs typeface="Times New Roman" panose="02020603050405020304" pitchFamily="18" charset="0"/>
              </a:rPr>
              <a:t> baud rate divisor, </a:t>
            </a:r>
            <a:r>
              <a:rPr lang="en-US" altLang="en-US" sz="2000" dirty="0" err="1">
                <a:ln/>
                <a:solidFill>
                  <a:schemeClr val="accent1">
                    <a:lumMod val="75000"/>
                  </a:schemeClr>
                </a:solidFill>
                <a:ea typeface="Calibri" panose="020F0502020204030204" pitchFamily="34" charset="0"/>
                <a:cs typeface="Times New Roman" panose="02020603050405020304" pitchFamily="18" charset="0"/>
              </a:rPr>
              <a:t>để</a:t>
            </a:r>
            <a:r>
              <a:rPr lang="en-US" altLang="en-US" sz="2000" dirty="0">
                <a:ln/>
                <a:solidFill>
                  <a:schemeClr val="accent1">
                    <a:lumMod val="75000"/>
                  </a:schemeClr>
                </a:solidFill>
                <a:ea typeface="Calibri" panose="020F0502020204030204" pitchFamily="34" charset="0"/>
                <a:cs typeface="Times New Roman" panose="02020603050405020304" pitchFamily="18" charset="0"/>
              </a:rPr>
              <a:t>   </a:t>
            </a:r>
            <a:r>
              <a:rPr lang="en-US" altLang="en-US" sz="2000" dirty="0" err="1">
                <a:ln/>
                <a:solidFill>
                  <a:schemeClr val="accent1">
                    <a:lumMod val="75000"/>
                  </a:schemeClr>
                </a:solidFill>
                <a:ea typeface="Calibri" panose="020F0502020204030204" pitchFamily="34" charset="0"/>
                <a:cs typeface="Times New Roman" panose="02020603050405020304" pitchFamily="18" charset="0"/>
              </a:rPr>
              <a:t>hoàn</a:t>
            </a:r>
            <a:r>
              <a:rPr lang="en-US" altLang="en-US" sz="2000" dirty="0">
                <a:ln/>
                <a:solidFill>
                  <a:schemeClr val="accent1">
                    <a:lumMod val="75000"/>
                  </a:schemeClr>
                </a:solidFill>
                <a:ea typeface="Calibri" panose="020F0502020204030204" pitchFamily="34" charset="0"/>
                <a:cs typeface="Times New Roman" panose="02020603050405020304" pitchFamily="18" charset="0"/>
              </a:rPr>
              <a:t> </a:t>
            </a:r>
            <a:r>
              <a:rPr lang="en-US" altLang="en-US" sz="2000" dirty="0" err="1">
                <a:ln/>
                <a:solidFill>
                  <a:schemeClr val="accent1">
                    <a:lumMod val="75000"/>
                  </a:schemeClr>
                </a:solidFill>
                <a:ea typeface="Calibri" panose="020F0502020204030204" pitchFamily="34" charset="0"/>
                <a:cs typeface="Times New Roman" panose="02020603050405020304" pitchFamily="18" charset="0"/>
              </a:rPr>
              <a:t>thành</a:t>
            </a:r>
            <a:r>
              <a:rPr lang="en-US" altLang="en-US" sz="2000" dirty="0">
                <a:ln/>
                <a:solidFill>
                  <a:schemeClr val="accent1">
                    <a:lumMod val="75000"/>
                  </a:schemeClr>
                </a:solidFill>
                <a:ea typeface="Calibri" panose="020F0502020204030204" pitchFamily="34" charset="0"/>
                <a:cs typeface="Times New Roman" panose="02020603050405020304" pitchFamily="18" charset="0"/>
              </a:rPr>
              <a:t> 1 </a:t>
            </a:r>
            <a:r>
              <a:rPr lang="en-US" altLang="en-US" sz="2000" dirty="0" err="1">
                <a:ln/>
                <a:solidFill>
                  <a:schemeClr val="accent1">
                    <a:lumMod val="75000"/>
                  </a:schemeClr>
                </a:solidFill>
                <a:ea typeface="Calibri" panose="020F0502020204030204" pitchFamily="34" charset="0"/>
                <a:cs typeface="Times New Roman" panose="02020603050405020304" pitchFamily="18" charset="0"/>
              </a:rPr>
              <a:t>chuỗi</a:t>
            </a:r>
            <a:r>
              <a:rPr lang="en-US" altLang="en-US" sz="2000" dirty="0">
                <a:ln/>
                <a:solidFill>
                  <a:schemeClr val="accent1">
                    <a:lumMod val="75000"/>
                  </a:schemeClr>
                </a:solidFill>
                <a:ea typeface="Calibri" panose="020F0502020204030204" pitchFamily="34" charset="0"/>
                <a:cs typeface="Times New Roman" panose="02020603050405020304" pitchFamily="18" charset="0"/>
              </a:rPr>
              <a:t> baud rate </a:t>
            </a:r>
            <a:r>
              <a:rPr lang="en-US" altLang="en-US" sz="2000" dirty="0" err="1">
                <a:ln/>
                <a:solidFill>
                  <a:schemeClr val="accent1">
                    <a:lumMod val="75000"/>
                  </a:schemeClr>
                </a:solidFill>
                <a:ea typeface="Calibri" panose="020F0502020204030204" pitchFamily="34" charset="0"/>
                <a:cs typeface="Times New Roman" panose="02020603050405020304" pitchFamily="18" charset="0"/>
              </a:rPr>
              <a:t>dvrs</a:t>
            </a:r>
            <a:r>
              <a:rPr lang="en-US" altLang="en-US" sz="2000" dirty="0">
                <a:ln/>
                <a:solidFill>
                  <a:schemeClr val="accent1">
                    <a:lumMod val="75000"/>
                  </a:schemeClr>
                </a:solidFill>
                <a:ea typeface="Calibri" panose="020F0502020204030204" pitchFamily="34" charset="0"/>
                <a:cs typeface="Times New Roman" panose="02020603050405020304" pitchFamily="18" charset="0"/>
              </a:rPr>
              <a:t>, </a:t>
            </a:r>
            <a:r>
              <a:rPr lang="en-US" altLang="en-US" sz="2000" dirty="0" err="1">
                <a:ln/>
                <a:solidFill>
                  <a:schemeClr val="accent1">
                    <a:lumMod val="75000"/>
                  </a:schemeClr>
                </a:solidFill>
                <a:ea typeface="Calibri" panose="020F0502020204030204" pitchFamily="34" charset="0"/>
                <a:cs typeface="Times New Roman" panose="02020603050405020304" pitchFamily="18" charset="0"/>
              </a:rPr>
              <a:t>quá</a:t>
            </a:r>
            <a:r>
              <a:rPr lang="en-US" altLang="en-US" sz="2000" dirty="0">
                <a:ln/>
                <a:solidFill>
                  <a:schemeClr val="accent1">
                    <a:lumMod val="75000"/>
                  </a:schemeClr>
                </a:solidFill>
                <a:ea typeface="Calibri" panose="020F0502020204030204" pitchFamily="34" charset="0"/>
                <a:cs typeface="Times New Roman" panose="02020603050405020304" pitchFamily="18" charset="0"/>
              </a:rPr>
              <a:t>  </a:t>
            </a:r>
            <a:r>
              <a:rPr lang="en-US" altLang="en-US" sz="2000" dirty="0" err="1">
                <a:ln/>
                <a:solidFill>
                  <a:schemeClr val="accent1">
                    <a:lumMod val="75000"/>
                  </a:schemeClr>
                </a:solidFill>
                <a:ea typeface="Calibri" panose="020F0502020204030204" pitchFamily="34" charset="0"/>
                <a:cs typeface="Times New Roman" panose="02020603050405020304" pitchFamily="18" charset="0"/>
              </a:rPr>
              <a:t>trình</a:t>
            </a:r>
            <a:r>
              <a:rPr lang="en-US" altLang="en-US" sz="2000" dirty="0">
                <a:ln/>
                <a:solidFill>
                  <a:schemeClr val="accent1">
                    <a:lumMod val="75000"/>
                  </a:schemeClr>
                </a:solidFill>
                <a:ea typeface="Calibri" panose="020F0502020204030204" pitchFamily="34" charset="0"/>
                <a:cs typeface="Times New Roman" panose="02020603050405020304" pitchFamily="18" charset="0"/>
              </a:rPr>
              <a:t> </a:t>
            </a:r>
            <a:r>
              <a:rPr lang="en-US" altLang="en-US" sz="2000" dirty="0" err="1">
                <a:ln/>
                <a:solidFill>
                  <a:schemeClr val="accent1">
                    <a:lumMod val="75000"/>
                  </a:schemeClr>
                </a:solidFill>
                <a:ea typeface="Calibri" panose="020F0502020204030204" pitchFamily="34" charset="0"/>
                <a:cs typeface="Times New Roman" panose="02020603050405020304" pitchFamily="18" charset="0"/>
              </a:rPr>
              <a:t>lấy</a:t>
            </a:r>
            <a:r>
              <a:rPr lang="en-US" altLang="en-US" sz="2000" dirty="0">
                <a:ln/>
                <a:solidFill>
                  <a:schemeClr val="accent1">
                    <a:lumMod val="75000"/>
                  </a:schemeClr>
                </a:solidFill>
                <a:ea typeface="Calibri" panose="020F0502020204030204" pitchFamily="34" charset="0"/>
                <a:cs typeface="Times New Roman" panose="02020603050405020304" pitchFamily="18" charset="0"/>
              </a:rPr>
              <a:t> </a:t>
            </a:r>
            <a:r>
              <a:rPr lang="en-US" altLang="en-US" sz="2000" dirty="0" err="1">
                <a:ln/>
                <a:solidFill>
                  <a:schemeClr val="accent1">
                    <a:lumMod val="75000"/>
                  </a:schemeClr>
                </a:solidFill>
                <a:ea typeface="Calibri" panose="020F0502020204030204" pitchFamily="34" charset="0"/>
                <a:cs typeface="Times New Roman" panose="02020603050405020304" pitchFamily="18" charset="0"/>
              </a:rPr>
              <a:t>mẫu</a:t>
            </a:r>
            <a:r>
              <a:rPr lang="en-US" altLang="en-US" sz="2000" dirty="0">
                <a:ln/>
                <a:solidFill>
                  <a:schemeClr val="accent1">
                    <a:lumMod val="75000"/>
                  </a:schemeClr>
                </a:solidFill>
                <a:ea typeface="Calibri" panose="020F0502020204030204" pitchFamily="34" charset="0"/>
                <a:cs typeface="Times New Roman" panose="02020603050405020304" pitchFamily="18" charset="0"/>
              </a:rPr>
              <a:t> </a:t>
            </a:r>
            <a:r>
              <a:rPr lang="en-US" altLang="en-US" sz="2000" dirty="0" err="1">
                <a:ln/>
                <a:solidFill>
                  <a:schemeClr val="accent1">
                    <a:lumMod val="75000"/>
                  </a:schemeClr>
                </a:solidFill>
                <a:ea typeface="Calibri" panose="020F0502020204030204" pitchFamily="34" charset="0"/>
                <a:cs typeface="Times New Roman" panose="02020603050405020304" pitchFamily="18" charset="0"/>
              </a:rPr>
              <a:t>sẽ</a:t>
            </a:r>
            <a:r>
              <a:rPr lang="en-US" altLang="en-US" sz="2000" dirty="0">
                <a:ln/>
                <a:solidFill>
                  <a:schemeClr val="accent1">
                    <a:lumMod val="75000"/>
                  </a:schemeClr>
                </a:solidFill>
                <a:ea typeface="Calibri" panose="020F0502020204030204" pitchFamily="34" charset="0"/>
                <a:cs typeface="Times New Roman" panose="02020603050405020304" pitchFamily="18" charset="0"/>
              </a:rPr>
              <a:t> </a:t>
            </a:r>
            <a:r>
              <a:rPr lang="en-US" altLang="en-US" sz="2000" dirty="0" err="1">
                <a:ln/>
                <a:solidFill>
                  <a:schemeClr val="accent1">
                    <a:lumMod val="75000"/>
                  </a:schemeClr>
                </a:solidFill>
                <a:ea typeface="Calibri" panose="020F0502020204030204" pitchFamily="34" charset="0"/>
                <a:cs typeface="Times New Roman" panose="02020603050405020304" pitchFamily="18" charset="0"/>
              </a:rPr>
              <a:t>bắt</a:t>
            </a:r>
            <a:r>
              <a:rPr lang="en-US" altLang="en-US" sz="2000" dirty="0">
                <a:ln/>
                <a:solidFill>
                  <a:schemeClr val="accent1">
                    <a:lumMod val="75000"/>
                  </a:schemeClr>
                </a:solidFill>
                <a:ea typeface="Calibri" panose="020F0502020204030204" pitchFamily="34" charset="0"/>
                <a:cs typeface="Times New Roman" panose="02020603050405020304" pitchFamily="18" charset="0"/>
              </a:rPr>
              <a:t> </a:t>
            </a:r>
            <a:r>
              <a:rPr lang="en-US" altLang="en-US" sz="2000" dirty="0" err="1">
                <a:ln/>
                <a:solidFill>
                  <a:schemeClr val="accent1">
                    <a:lumMod val="75000"/>
                  </a:schemeClr>
                </a:solidFill>
                <a:ea typeface="Calibri" panose="020F0502020204030204" pitchFamily="34" charset="0"/>
                <a:cs typeface="Times New Roman" panose="02020603050405020304" pitchFamily="18" charset="0"/>
              </a:rPr>
              <a:t>đầu</a:t>
            </a:r>
            <a:r>
              <a:rPr lang="en-US" altLang="en-US" sz="2000" dirty="0">
                <a:ln/>
                <a:solidFill>
                  <a:schemeClr val="accent1">
                    <a:lumMod val="75000"/>
                  </a:schemeClr>
                </a:solidFill>
                <a:ea typeface="Calibri" panose="020F0502020204030204" pitchFamily="34" charset="0"/>
                <a:cs typeface="Times New Roman" panose="02020603050405020304" pitchFamily="18" charset="0"/>
              </a:rPr>
              <a:t>.</a:t>
            </a:r>
          </a:p>
          <a:p>
            <a:pPr lvl="0" algn="l"/>
            <a:endParaRPr lang="en-US" altLang="en-US" sz="2000" dirty="0">
              <a:ln/>
              <a:solidFill>
                <a:schemeClr val="accent1">
                  <a:lumMod val="75000"/>
                </a:schemeClr>
              </a:solidFill>
              <a:ea typeface="Calibri" panose="020F0502020204030204" pitchFamily="34" charset="0"/>
              <a:cs typeface="Times New Roman" panose="02020603050405020304" pitchFamily="18" charset="0"/>
            </a:endParaRPr>
          </a:p>
          <a:p>
            <a:pPr lvl="0" algn="l"/>
            <a:endParaRPr lang="en-US" altLang="en-US" sz="2000" dirty="0">
              <a:ln/>
              <a:solidFill>
                <a:schemeClr val="accent1">
                  <a:lumMod val="75000"/>
                </a:schemeClr>
              </a:solidFill>
              <a:ea typeface="Calibri" panose="020F0502020204030204" pitchFamily="34" charset="0"/>
              <a:cs typeface="Times New Roman" panose="02020603050405020304" pitchFamily="18" charset="0"/>
            </a:endParaRPr>
          </a:p>
          <a:p>
            <a:pPr lvl="0" algn="l"/>
            <a:endParaRPr lang="en-US" altLang="en-US" sz="2000" dirty="0">
              <a:ln/>
              <a:solidFill>
                <a:schemeClr val="accent1">
                  <a:lumMod val="75000"/>
                </a:schemeClr>
              </a:solidFill>
              <a:ea typeface="Calibri" panose="020F0502020204030204" pitchFamily="34" charset="0"/>
              <a:cs typeface="Times New Roman" panose="02020603050405020304" pitchFamily="18" charset="0"/>
            </a:endParaRPr>
          </a:p>
          <a:p>
            <a:pPr algn="l"/>
            <a:endParaRPr lang="en-US" sz="2000" b="1" dirty="0">
              <a:ln/>
            </a:endParaRPr>
          </a:p>
          <a:p>
            <a:pPr>
              <a:spcBef>
                <a:spcPts val="0"/>
              </a:spcBef>
            </a:pPr>
            <a:endParaRPr lang="en-US" dirty="0"/>
          </a:p>
          <a:p>
            <a:endParaRPr lang="en-US" dirty="0"/>
          </a:p>
          <a:p>
            <a:pPr algn="l"/>
            <a:endParaRPr lang="en-US" dirty="0"/>
          </a:p>
          <a:p>
            <a:pPr lvl="0" algn="l"/>
            <a:r>
              <a:rPr lang="en-US" altLang="en-US" sz="2000" b="1" dirty="0">
                <a:solidFill>
                  <a:schemeClr val="accent1">
                    <a:lumMod val="75000"/>
                  </a:schemeClr>
                </a:solidFill>
                <a:ea typeface="Calibri" panose="020F0502020204030204" pitchFamily="34" charset="0"/>
                <a:cs typeface="Times New Roman" panose="02020603050405020304" pitchFamily="18" charset="0"/>
              </a:rPr>
              <a:t>KẾT LUẬN</a:t>
            </a:r>
            <a:r>
              <a:rPr lang="en-US" altLang="en-US" sz="2000" dirty="0">
                <a:solidFill>
                  <a:schemeClr val="accent1">
                    <a:lumMod val="75000"/>
                  </a:schemeClr>
                </a:solidFill>
                <a:ea typeface="Calibri" panose="020F0502020204030204" pitchFamily="34" charset="0"/>
                <a:cs typeface="Times New Roman" panose="02020603050405020304" pitchFamily="18" charset="0"/>
              </a:rPr>
              <a:t>: </a:t>
            </a:r>
            <a:r>
              <a:rPr lang="en-US" altLang="en-US" sz="2000" dirty="0" err="1">
                <a:solidFill>
                  <a:schemeClr val="accent1">
                    <a:lumMod val="75000"/>
                  </a:schemeClr>
                </a:solidFill>
                <a:ea typeface="Calibri" panose="020F0502020204030204" pitchFamily="34" charset="0"/>
                <a:cs typeface="Times New Roman" panose="02020603050405020304" pitchFamily="18" charset="0"/>
              </a:rPr>
              <a:t>Bằng</a:t>
            </a:r>
            <a:r>
              <a:rPr lang="en-US" altLang="en-US" sz="2000" dirty="0">
                <a:solidFill>
                  <a:schemeClr val="accent1">
                    <a:lumMod val="75000"/>
                  </a:schemeClr>
                </a:solidFill>
                <a:ea typeface="Calibri" panose="020F0502020204030204" pitchFamily="34" charset="0"/>
                <a:cs typeface="Times New Roman" panose="02020603050405020304" pitchFamily="18" charset="0"/>
              </a:rPr>
              <a:t> </a:t>
            </a:r>
            <a:r>
              <a:rPr lang="en-US" altLang="en-US" sz="2000" dirty="0" err="1">
                <a:solidFill>
                  <a:schemeClr val="accent1">
                    <a:lumMod val="75000"/>
                  </a:schemeClr>
                </a:solidFill>
                <a:ea typeface="Calibri" panose="020F0502020204030204" pitchFamily="34" charset="0"/>
                <a:cs typeface="Times New Roman" panose="02020603050405020304" pitchFamily="18" charset="0"/>
              </a:rPr>
              <a:t>cách</a:t>
            </a:r>
            <a:r>
              <a:rPr lang="en-US" altLang="en-US" sz="2000" dirty="0">
                <a:solidFill>
                  <a:schemeClr val="accent1">
                    <a:lumMod val="75000"/>
                  </a:schemeClr>
                </a:solidFill>
                <a:ea typeface="Calibri" panose="020F0502020204030204" pitchFamily="34" charset="0"/>
                <a:cs typeface="Times New Roman" panose="02020603050405020304" pitchFamily="18" charset="0"/>
              </a:rPr>
              <a:t> </a:t>
            </a:r>
            <a:r>
              <a:rPr lang="en-US" altLang="en-US" sz="2000" dirty="0" err="1">
                <a:solidFill>
                  <a:schemeClr val="accent1">
                    <a:lumMod val="75000"/>
                  </a:schemeClr>
                </a:solidFill>
                <a:ea typeface="Calibri" panose="020F0502020204030204" pitchFamily="34" charset="0"/>
                <a:cs typeface="Times New Roman" panose="02020603050405020304" pitchFamily="18" charset="0"/>
              </a:rPr>
              <a:t>đặt</a:t>
            </a:r>
            <a:r>
              <a:rPr lang="en-US" altLang="en-US" sz="2000" dirty="0">
                <a:solidFill>
                  <a:schemeClr val="accent1">
                    <a:lumMod val="75000"/>
                  </a:schemeClr>
                </a:solidFill>
                <a:ea typeface="Calibri" panose="020F0502020204030204" pitchFamily="34" charset="0"/>
                <a:cs typeface="Times New Roman" panose="02020603050405020304" pitchFamily="18" charset="0"/>
              </a:rPr>
              <a:t> baud rate divisor </a:t>
            </a:r>
            <a:r>
              <a:rPr lang="en-US" altLang="en-US" sz="2000" dirty="0" err="1">
                <a:solidFill>
                  <a:schemeClr val="accent1">
                    <a:lumMod val="75000"/>
                  </a:schemeClr>
                </a:solidFill>
                <a:ea typeface="Calibri" panose="020F0502020204030204" pitchFamily="34" charset="0"/>
                <a:cs typeface="Times New Roman" panose="02020603050405020304" pitchFamily="18" charset="0"/>
              </a:rPr>
              <a:t>có</a:t>
            </a:r>
            <a:r>
              <a:rPr lang="en-US" altLang="en-US" sz="2000" dirty="0">
                <a:solidFill>
                  <a:schemeClr val="accent1">
                    <a:lumMod val="75000"/>
                  </a:schemeClr>
                </a:solidFill>
                <a:ea typeface="Calibri" panose="020F0502020204030204" pitchFamily="34" charset="0"/>
                <a:cs typeface="Times New Roman" panose="02020603050405020304" pitchFamily="18" charset="0"/>
              </a:rPr>
              <a:t> </a:t>
            </a:r>
            <a:r>
              <a:rPr lang="en-US" altLang="en-US" sz="2000" dirty="0" err="1">
                <a:solidFill>
                  <a:schemeClr val="accent1">
                    <a:lumMod val="75000"/>
                  </a:schemeClr>
                </a:solidFill>
                <a:ea typeface="Calibri" panose="020F0502020204030204" pitchFamily="34" charset="0"/>
                <a:cs typeface="Times New Roman" panose="02020603050405020304" pitchFamily="18" charset="0"/>
              </a:rPr>
              <a:t>giá</a:t>
            </a:r>
            <a:r>
              <a:rPr lang="en-US" altLang="en-US" sz="2000" dirty="0">
                <a:solidFill>
                  <a:schemeClr val="accent1">
                    <a:lumMod val="75000"/>
                  </a:schemeClr>
                </a:solidFill>
                <a:ea typeface="Calibri" panose="020F0502020204030204" pitchFamily="34" charset="0"/>
                <a:cs typeface="Times New Roman" panose="02020603050405020304" pitchFamily="18" charset="0"/>
              </a:rPr>
              <a:t> </a:t>
            </a:r>
            <a:r>
              <a:rPr lang="en-US" altLang="en-US" sz="2000" dirty="0" err="1">
                <a:solidFill>
                  <a:schemeClr val="accent1">
                    <a:lumMod val="75000"/>
                  </a:schemeClr>
                </a:solidFill>
                <a:ea typeface="Calibri" panose="020F0502020204030204" pitchFamily="34" charset="0"/>
                <a:cs typeface="Times New Roman" panose="02020603050405020304" pitchFamily="18" charset="0"/>
              </a:rPr>
              <a:t>trị</a:t>
            </a:r>
            <a:r>
              <a:rPr lang="en-US" altLang="en-US" sz="2000" dirty="0">
                <a:solidFill>
                  <a:schemeClr val="accent1">
                    <a:lumMod val="75000"/>
                  </a:schemeClr>
                </a:solidFill>
                <a:ea typeface="Calibri" panose="020F0502020204030204" pitchFamily="34" charset="0"/>
                <a:cs typeface="Times New Roman" panose="02020603050405020304" pitchFamily="18" charset="0"/>
              </a:rPr>
              <a:t> </a:t>
            </a:r>
            <a:r>
              <a:rPr lang="en-US" altLang="en-US" sz="2000" dirty="0" err="1">
                <a:solidFill>
                  <a:schemeClr val="accent1">
                    <a:lumMod val="75000"/>
                  </a:schemeClr>
                </a:solidFill>
                <a:ea typeface="Calibri" panose="020F0502020204030204" pitchFamily="34" charset="0"/>
                <a:cs typeface="Times New Roman" panose="02020603050405020304" pitchFamily="18" charset="0"/>
              </a:rPr>
              <a:t>chính</a:t>
            </a:r>
            <a:r>
              <a:rPr lang="en-US" altLang="en-US" sz="2000" dirty="0">
                <a:solidFill>
                  <a:schemeClr val="accent1">
                    <a:lumMod val="75000"/>
                  </a:schemeClr>
                </a:solidFill>
                <a:ea typeface="Calibri" panose="020F0502020204030204" pitchFamily="34" charset="0"/>
                <a:cs typeface="Times New Roman" panose="02020603050405020304" pitchFamily="18" charset="0"/>
              </a:rPr>
              <a:t> </a:t>
            </a:r>
            <a:r>
              <a:rPr lang="en-US" altLang="en-US" sz="2000" dirty="0" err="1">
                <a:solidFill>
                  <a:schemeClr val="accent1">
                    <a:lumMod val="75000"/>
                  </a:schemeClr>
                </a:solidFill>
                <a:ea typeface="Calibri" panose="020F0502020204030204" pitchFamily="34" charset="0"/>
                <a:cs typeface="Times New Roman" panose="02020603050405020304" pitchFamily="18" charset="0"/>
              </a:rPr>
              <a:t>xác</a:t>
            </a:r>
            <a:r>
              <a:rPr lang="en-US" altLang="en-US" sz="2000" dirty="0">
                <a:solidFill>
                  <a:schemeClr val="accent1">
                    <a:lumMod val="75000"/>
                  </a:schemeClr>
                </a:solidFill>
                <a:ea typeface="Calibri" panose="020F0502020204030204" pitchFamily="34" charset="0"/>
                <a:cs typeface="Times New Roman" panose="02020603050405020304" pitchFamily="18" charset="0"/>
              </a:rPr>
              <a:t>, </a:t>
            </a:r>
            <a:r>
              <a:rPr lang="en-US" altLang="en-US" sz="2000" dirty="0" err="1">
                <a:solidFill>
                  <a:schemeClr val="accent1">
                    <a:lumMod val="75000"/>
                  </a:schemeClr>
                </a:solidFill>
                <a:ea typeface="Calibri" panose="020F0502020204030204" pitchFamily="34" charset="0"/>
                <a:cs typeface="Times New Roman" panose="02020603050405020304" pitchFamily="18" charset="0"/>
              </a:rPr>
              <a:t>về</a:t>
            </a:r>
            <a:r>
              <a:rPr lang="en-US" altLang="en-US" sz="2000" dirty="0">
                <a:solidFill>
                  <a:schemeClr val="accent1">
                    <a:lumMod val="75000"/>
                  </a:schemeClr>
                </a:solidFill>
                <a:ea typeface="Calibri" panose="020F0502020204030204" pitchFamily="34" charset="0"/>
                <a:cs typeface="Times New Roman" panose="02020603050405020304" pitchFamily="18" charset="0"/>
              </a:rPr>
              <a:t> </a:t>
            </a:r>
            <a:r>
              <a:rPr lang="en-US" altLang="en-US" sz="2000" dirty="0" err="1">
                <a:solidFill>
                  <a:schemeClr val="accent1">
                    <a:lumMod val="75000"/>
                  </a:schemeClr>
                </a:solidFill>
                <a:ea typeface="Calibri" panose="020F0502020204030204" pitchFamily="34" charset="0"/>
                <a:cs typeface="Times New Roman" panose="02020603050405020304" pitchFamily="18" charset="0"/>
              </a:rPr>
              <a:t>cơ</a:t>
            </a:r>
            <a:r>
              <a:rPr lang="en-US" altLang="en-US" sz="2000" dirty="0">
                <a:solidFill>
                  <a:schemeClr val="accent1">
                    <a:lumMod val="75000"/>
                  </a:schemeClr>
                </a:solidFill>
                <a:ea typeface="Calibri" panose="020F0502020204030204" pitchFamily="34" charset="0"/>
                <a:cs typeface="Times New Roman" panose="02020603050405020304" pitchFamily="18" charset="0"/>
              </a:rPr>
              <a:t> </a:t>
            </a:r>
            <a:r>
              <a:rPr lang="en-US" altLang="en-US" sz="2000" dirty="0" err="1">
                <a:solidFill>
                  <a:schemeClr val="accent1">
                    <a:lumMod val="75000"/>
                  </a:schemeClr>
                </a:solidFill>
                <a:ea typeface="Calibri" panose="020F0502020204030204" pitchFamily="34" charset="0"/>
                <a:cs typeface="Times New Roman" panose="02020603050405020304" pitchFamily="18" charset="0"/>
              </a:rPr>
              <a:t>bản</a:t>
            </a:r>
            <a:r>
              <a:rPr lang="en-US" altLang="en-US" sz="2000" dirty="0">
                <a:solidFill>
                  <a:schemeClr val="accent1">
                    <a:lumMod val="75000"/>
                  </a:schemeClr>
                </a:solidFill>
                <a:ea typeface="Calibri" panose="020F0502020204030204" pitchFamily="34" charset="0"/>
                <a:cs typeface="Times New Roman" panose="02020603050405020304" pitchFamily="18" charset="0"/>
              </a:rPr>
              <a:t> </a:t>
            </a:r>
            <a:r>
              <a:rPr lang="en-US" altLang="en-US" sz="2000" dirty="0" err="1">
                <a:solidFill>
                  <a:schemeClr val="accent1">
                    <a:lumMod val="75000"/>
                  </a:schemeClr>
                </a:solidFill>
                <a:ea typeface="Calibri" panose="020F0502020204030204" pitchFamily="34" charset="0"/>
                <a:cs typeface="Times New Roman" panose="02020603050405020304" pitchFamily="18" charset="0"/>
              </a:rPr>
              <a:t>nó</a:t>
            </a:r>
            <a:r>
              <a:rPr lang="en-US" altLang="en-US" sz="2000" dirty="0">
                <a:solidFill>
                  <a:schemeClr val="accent1">
                    <a:lumMod val="75000"/>
                  </a:schemeClr>
                </a:solidFill>
                <a:ea typeface="Calibri" panose="020F0502020204030204" pitchFamily="34" charset="0"/>
                <a:cs typeface="Times New Roman" panose="02020603050405020304" pitchFamily="18" charset="0"/>
              </a:rPr>
              <a:t> </a:t>
            </a:r>
            <a:r>
              <a:rPr lang="en-US" altLang="en-US" sz="2000" dirty="0" err="1">
                <a:solidFill>
                  <a:schemeClr val="accent1">
                    <a:lumMod val="75000"/>
                  </a:schemeClr>
                </a:solidFill>
                <a:ea typeface="Calibri" panose="020F0502020204030204" pitchFamily="34" charset="0"/>
                <a:cs typeface="Times New Roman" panose="02020603050405020304" pitchFamily="18" charset="0"/>
              </a:rPr>
              <a:t>sẽ</a:t>
            </a:r>
            <a:r>
              <a:rPr lang="en-US" altLang="en-US" sz="2000" dirty="0">
                <a:solidFill>
                  <a:schemeClr val="accent1">
                    <a:lumMod val="75000"/>
                  </a:schemeClr>
                </a:solidFill>
                <a:ea typeface="Calibri" panose="020F0502020204030204" pitchFamily="34" charset="0"/>
                <a:cs typeface="Times New Roman" panose="02020603050405020304" pitchFamily="18" charset="0"/>
              </a:rPr>
              <a:t> </a:t>
            </a:r>
            <a:r>
              <a:rPr lang="en-US" altLang="en-US" sz="2000" dirty="0" err="1">
                <a:solidFill>
                  <a:schemeClr val="accent1">
                    <a:lumMod val="75000"/>
                  </a:schemeClr>
                </a:solidFill>
                <a:ea typeface="Calibri" panose="020F0502020204030204" pitchFamily="34" charset="0"/>
                <a:cs typeface="Times New Roman" panose="02020603050405020304" pitchFamily="18" charset="0"/>
              </a:rPr>
              <a:t>tạo</a:t>
            </a:r>
            <a:r>
              <a:rPr lang="en-US" altLang="en-US" sz="2000" dirty="0">
                <a:solidFill>
                  <a:schemeClr val="accent1">
                    <a:lumMod val="75000"/>
                  </a:schemeClr>
                </a:solidFill>
                <a:ea typeface="Calibri" panose="020F0502020204030204" pitchFamily="34" charset="0"/>
                <a:cs typeface="Times New Roman" panose="02020603050405020304" pitchFamily="18" charset="0"/>
              </a:rPr>
              <a:t> </a:t>
            </a:r>
            <a:r>
              <a:rPr lang="en-US" altLang="en-US" sz="2000" dirty="0" err="1">
                <a:solidFill>
                  <a:schemeClr val="accent1">
                    <a:lumMod val="75000"/>
                  </a:schemeClr>
                </a:solidFill>
                <a:ea typeface="Calibri" panose="020F0502020204030204" pitchFamily="34" charset="0"/>
                <a:cs typeface="Times New Roman" panose="02020603050405020304" pitchFamily="18" charset="0"/>
              </a:rPr>
              <a:t>ra</a:t>
            </a:r>
            <a:r>
              <a:rPr lang="en-US" altLang="en-US" sz="2000" dirty="0">
                <a:solidFill>
                  <a:schemeClr val="accent1">
                    <a:lumMod val="75000"/>
                  </a:schemeClr>
                </a:solidFill>
                <a:ea typeface="Calibri" panose="020F0502020204030204" pitchFamily="34" charset="0"/>
                <a:cs typeface="Times New Roman" panose="02020603050405020304" pitchFamily="18" charset="0"/>
              </a:rPr>
              <a:t> </a:t>
            </a:r>
            <a:r>
              <a:rPr lang="en-US" altLang="en-US" sz="2000" dirty="0" err="1">
                <a:solidFill>
                  <a:schemeClr val="accent1">
                    <a:lumMod val="75000"/>
                  </a:schemeClr>
                </a:solidFill>
                <a:ea typeface="Calibri" panose="020F0502020204030204" pitchFamily="34" charset="0"/>
                <a:cs typeface="Times New Roman" panose="02020603050405020304" pitchFamily="18" charset="0"/>
              </a:rPr>
              <a:t>một</a:t>
            </a:r>
            <a:r>
              <a:rPr lang="en-US" altLang="en-US" sz="2000" dirty="0">
                <a:solidFill>
                  <a:schemeClr val="accent1">
                    <a:lumMod val="75000"/>
                  </a:schemeClr>
                </a:solidFill>
                <a:ea typeface="Calibri" panose="020F0502020204030204" pitchFamily="34" charset="0"/>
                <a:cs typeface="Times New Roman" panose="02020603050405020304" pitchFamily="18" charset="0"/>
              </a:rPr>
              <a:t> </a:t>
            </a:r>
            <a:r>
              <a:rPr lang="en-US" altLang="en-US" sz="2000" dirty="0" err="1">
                <a:solidFill>
                  <a:schemeClr val="accent1">
                    <a:lumMod val="75000"/>
                  </a:schemeClr>
                </a:solidFill>
                <a:ea typeface="Calibri" panose="020F0502020204030204" pitchFamily="34" charset="0"/>
                <a:cs typeface="Times New Roman" panose="02020603050405020304" pitchFamily="18" charset="0"/>
              </a:rPr>
              <a:t>bộ</a:t>
            </a:r>
            <a:r>
              <a:rPr lang="en-US" altLang="en-US" sz="2000" dirty="0">
                <a:solidFill>
                  <a:schemeClr val="accent1">
                    <a:lumMod val="75000"/>
                  </a:schemeClr>
                </a:solidFill>
                <a:ea typeface="Calibri" panose="020F0502020204030204" pitchFamily="34" charset="0"/>
                <a:cs typeface="Times New Roman" panose="02020603050405020304" pitchFamily="18" charset="0"/>
              </a:rPr>
              <a:t> </a:t>
            </a:r>
            <a:r>
              <a:rPr lang="en-US" altLang="en-US" sz="2000" dirty="0" err="1">
                <a:solidFill>
                  <a:schemeClr val="accent1">
                    <a:lumMod val="75000"/>
                  </a:schemeClr>
                </a:solidFill>
                <a:ea typeface="Calibri" panose="020F0502020204030204" pitchFamily="34" charset="0"/>
                <a:cs typeface="Times New Roman" panose="02020603050405020304" pitchFamily="18" charset="0"/>
              </a:rPr>
              <a:t>đếm</a:t>
            </a:r>
            <a:r>
              <a:rPr lang="en-US" altLang="en-US" sz="2000" dirty="0">
                <a:solidFill>
                  <a:schemeClr val="accent1">
                    <a:lumMod val="75000"/>
                  </a:schemeClr>
                </a:solidFill>
                <a:ea typeface="Calibri" panose="020F0502020204030204" pitchFamily="34" charset="0"/>
                <a:cs typeface="Times New Roman" panose="02020603050405020304" pitchFamily="18" charset="0"/>
              </a:rPr>
              <a:t> </a:t>
            </a:r>
            <a:r>
              <a:rPr lang="en-US" altLang="en-US" sz="2000" dirty="0" err="1">
                <a:solidFill>
                  <a:schemeClr val="accent1">
                    <a:lumMod val="75000"/>
                  </a:schemeClr>
                </a:solidFill>
                <a:ea typeface="Calibri" panose="020F0502020204030204" pitchFamily="34" charset="0"/>
                <a:cs typeface="Times New Roman" panose="02020603050405020304" pitchFamily="18" charset="0"/>
              </a:rPr>
              <a:t>thời</a:t>
            </a:r>
            <a:r>
              <a:rPr lang="en-US" altLang="en-US" sz="2000" dirty="0">
                <a:solidFill>
                  <a:schemeClr val="accent1">
                    <a:lumMod val="75000"/>
                  </a:schemeClr>
                </a:solidFill>
                <a:ea typeface="Calibri" panose="020F0502020204030204" pitchFamily="34" charset="0"/>
                <a:cs typeface="Times New Roman" panose="02020603050405020304" pitchFamily="18" charset="0"/>
              </a:rPr>
              <a:t> </a:t>
            </a:r>
            <a:r>
              <a:rPr lang="en-US" altLang="en-US" sz="2000" dirty="0" err="1">
                <a:solidFill>
                  <a:schemeClr val="accent1">
                    <a:lumMod val="75000"/>
                  </a:schemeClr>
                </a:solidFill>
                <a:ea typeface="Calibri" panose="020F0502020204030204" pitchFamily="34" charset="0"/>
                <a:cs typeface="Times New Roman" panose="02020603050405020304" pitchFamily="18" charset="0"/>
              </a:rPr>
              <a:t>gian</a:t>
            </a:r>
            <a:r>
              <a:rPr lang="en-US" altLang="en-US" sz="2000" dirty="0">
                <a:solidFill>
                  <a:schemeClr val="accent1">
                    <a:lumMod val="75000"/>
                  </a:schemeClr>
                </a:solidFill>
                <a:ea typeface="Calibri" panose="020F0502020204030204" pitchFamily="34" charset="0"/>
                <a:cs typeface="Times New Roman" panose="02020603050405020304" pitchFamily="18" charset="0"/>
              </a:rPr>
              <a:t> ở </a:t>
            </a:r>
            <a:r>
              <a:rPr lang="en-US" altLang="en-US" sz="2000" dirty="0" err="1">
                <a:solidFill>
                  <a:schemeClr val="accent1">
                    <a:lumMod val="75000"/>
                  </a:schemeClr>
                </a:solidFill>
                <a:ea typeface="Calibri" panose="020F0502020204030204" pitchFamily="34" charset="0"/>
                <a:cs typeface="Times New Roman" panose="02020603050405020304" pitchFamily="18" charset="0"/>
              </a:rPr>
              <a:t>tốc</a:t>
            </a:r>
            <a:r>
              <a:rPr lang="en-US" altLang="en-US" sz="2000" dirty="0">
                <a:solidFill>
                  <a:schemeClr val="accent1">
                    <a:lumMod val="75000"/>
                  </a:schemeClr>
                </a:solidFill>
                <a:ea typeface="Calibri" panose="020F0502020204030204" pitchFamily="34" charset="0"/>
                <a:cs typeface="Times New Roman" panose="02020603050405020304" pitchFamily="18" charset="0"/>
              </a:rPr>
              <a:t> </a:t>
            </a:r>
            <a:r>
              <a:rPr lang="en-US" altLang="en-US" sz="2000" dirty="0" err="1">
                <a:solidFill>
                  <a:schemeClr val="accent1">
                    <a:lumMod val="75000"/>
                  </a:schemeClr>
                </a:solidFill>
                <a:ea typeface="Calibri" panose="020F0502020204030204" pitchFamily="34" charset="0"/>
                <a:cs typeface="Times New Roman" panose="02020603050405020304" pitchFamily="18" charset="0"/>
              </a:rPr>
              <a:t>độ</a:t>
            </a:r>
            <a:r>
              <a:rPr lang="en-US" altLang="en-US" sz="2000" dirty="0">
                <a:solidFill>
                  <a:schemeClr val="accent1">
                    <a:lumMod val="75000"/>
                  </a:schemeClr>
                </a:solidFill>
                <a:ea typeface="Calibri" panose="020F0502020204030204" pitchFamily="34" charset="0"/>
                <a:cs typeface="Times New Roman" panose="02020603050405020304" pitchFamily="18" charset="0"/>
              </a:rPr>
              <a:t> baud </a:t>
            </a:r>
            <a:r>
              <a:rPr lang="en-US" altLang="en-US" sz="2000" dirty="0" err="1">
                <a:solidFill>
                  <a:schemeClr val="accent1">
                    <a:lumMod val="75000"/>
                  </a:schemeClr>
                </a:solidFill>
                <a:ea typeface="Calibri" panose="020F0502020204030204" pitchFamily="34" charset="0"/>
                <a:cs typeface="Times New Roman" panose="02020603050405020304" pitchFamily="18" charset="0"/>
              </a:rPr>
              <a:t>chính</a:t>
            </a:r>
            <a:r>
              <a:rPr lang="en-US" altLang="en-US" sz="2000" dirty="0">
                <a:solidFill>
                  <a:schemeClr val="accent1">
                    <a:lumMod val="75000"/>
                  </a:schemeClr>
                </a:solidFill>
                <a:ea typeface="Calibri" panose="020F0502020204030204" pitchFamily="34" charset="0"/>
                <a:cs typeface="Times New Roman" panose="02020603050405020304" pitchFamily="18" charset="0"/>
              </a:rPr>
              <a:t> </a:t>
            </a:r>
            <a:r>
              <a:rPr lang="en-US" altLang="en-US" sz="2000" dirty="0" err="1">
                <a:solidFill>
                  <a:schemeClr val="accent1">
                    <a:lumMod val="75000"/>
                  </a:schemeClr>
                </a:solidFill>
                <a:ea typeface="Calibri" panose="020F0502020204030204" pitchFamily="34" charset="0"/>
                <a:cs typeface="Times New Roman" panose="02020603050405020304" pitchFamily="18" charset="0"/>
              </a:rPr>
              <a:t>xác</a:t>
            </a:r>
            <a:r>
              <a:rPr lang="en-US" altLang="en-US" sz="2000" dirty="0">
                <a:solidFill>
                  <a:schemeClr val="accent1">
                    <a:lumMod val="75000"/>
                  </a:schemeClr>
                </a:solidFill>
                <a:ea typeface="Calibri" panose="020F0502020204030204" pitchFamily="34" charset="0"/>
                <a:cs typeface="Times New Roman" panose="02020603050405020304" pitchFamily="18" charset="0"/>
              </a:rPr>
              <a:t> </a:t>
            </a:r>
            <a:r>
              <a:rPr lang="en-US" altLang="en-US" sz="2000" dirty="0" err="1">
                <a:solidFill>
                  <a:schemeClr val="accent1">
                    <a:lumMod val="75000"/>
                  </a:schemeClr>
                </a:solidFill>
                <a:ea typeface="Calibri" panose="020F0502020204030204" pitchFamily="34" charset="0"/>
                <a:cs typeface="Times New Roman" panose="02020603050405020304" pitchFamily="18" charset="0"/>
              </a:rPr>
              <a:t>để</a:t>
            </a:r>
            <a:r>
              <a:rPr lang="en-US" altLang="en-US" sz="2000" dirty="0">
                <a:solidFill>
                  <a:schemeClr val="accent1">
                    <a:lumMod val="75000"/>
                  </a:schemeClr>
                </a:solidFill>
                <a:ea typeface="Calibri" panose="020F0502020204030204" pitchFamily="34" charset="0"/>
                <a:cs typeface="Times New Roman" panose="02020603050405020304" pitchFamily="18" charset="0"/>
              </a:rPr>
              <a:t> </a:t>
            </a:r>
            <a:r>
              <a:rPr lang="en-US" altLang="en-US" sz="2000" dirty="0" err="1">
                <a:solidFill>
                  <a:schemeClr val="accent1">
                    <a:lumMod val="75000"/>
                  </a:schemeClr>
                </a:solidFill>
                <a:ea typeface="Calibri" panose="020F0502020204030204" pitchFamily="34" charset="0"/>
                <a:cs typeface="Times New Roman" panose="02020603050405020304" pitchFamily="18" charset="0"/>
              </a:rPr>
              <a:t>truyền</a:t>
            </a:r>
            <a:endParaRPr lang="en-US" altLang="en-US" sz="2000" dirty="0">
              <a:solidFill>
                <a:schemeClr val="accent1">
                  <a:lumMod val="75000"/>
                </a:schemeClr>
              </a:solidFill>
            </a:endParaRPr>
          </a:p>
          <a:p>
            <a:endParaRPr lang="en-US" dirty="0"/>
          </a:p>
          <a:p>
            <a:endParaRPr lang="en-US" dirty="0"/>
          </a:p>
          <a:p>
            <a:endParaRPr lang="en-US" dirty="0"/>
          </a:p>
          <a:p>
            <a:endParaRPr lang="en-US" dirty="0"/>
          </a:p>
          <a:p>
            <a:endParaRPr lang="en-US" dirty="0"/>
          </a:p>
          <a:p>
            <a:endParaRPr lang="en-US" dirty="0"/>
          </a:p>
        </p:txBody>
      </p:sp>
      <p:sp>
        <p:nvSpPr>
          <p:cNvPr id="5" name="Rectangle 4"/>
          <p:cNvSpPr/>
          <p:nvPr/>
        </p:nvSpPr>
        <p:spPr>
          <a:xfrm>
            <a:off x="2777125" y="3612965"/>
            <a:ext cx="184730" cy="646331"/>
          </a:xfrm>
          <a:prstGeom prst="rect">
            <a:avLst/>
          </a:prstGeom>
          <a:noFill/>
        </p:spPr>
        <p:txBody>
          <a:bodyPr wrap="none" lIns="91440" tIns="45720" rIns="91440" bIns="45720">
            <a:spAutoFit/>
          </a:bodyPr>
          <a:lstStyle/>
          <a:p>
            <a:pPr algn="ctr"/>
            <a:endParaRPr lang="en-US" sz="3600" b="1" cap="none" spc="0" dirty="0">
              <a:ln w="22225">
                <a:solidFill>
                  <a:schemeClr val="accent2"/>
                </a:solidFill>
                <a:prstDash val="solid"/>
              </a:ln>
              <a:solidFill>
                <a:schemeClr val="accent2">
                  <a:lumMod val="40000"/>
                  <a:lumOff val="60000"/>
                </a:schemeClr>
              </a:solidFill>
              <a:effectLst/>
            </a:endParaRPr>
          </a:p>
        </p:txBody>
      </p:sp>
      <p:sp>
        <p:nvSpPr>
          <p:cNvPr id="7" name="Rectangle 8"/>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3779912" y="2010345"/>
            <a:ext cx="1304925" cy="1266825"/>
          </a:xfrm>
          <a:prstGeom prst="rect">
            <a:avLst/>
          </a:prstGeom>
        </p:spPr>
      </p:pic>
    </p:spTree>
    <p:extLst>
      <p:ext uri="{BB962C8B-B14F-4D97-AF65-F5344CB8AC3E}">
        <p14:creationId xmlns:p14="http://schemas.microsoft.com/office/powerpoint/2010/main" val="4236412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8EDABE02-B891-4FFB-9050-CC98E97FD0E4}"/>
              </a:ext>
            </a:extLst>
          </p:cNvPr>
          <p:cNvSpPr txBox="1"/>
          <p:nvPr/>
        </p:nvSpPr>
        <p:spPr>
          <a:xfrm>
            <a:off x="1187624" y="1264082"/>
            <a:ext cx="6768752" cy="1231106"/>
          </a:xfrm>
          <a:prstGeom prst="rect">
            <a:avLst/>
          </a:prstGeom>
          <a:noFill/>
        </p:spPr>
        <p:txBody>
          <a:bodyPr wrap="square" rtlCol="0">
            <a:spAutoFit/>
          </a:bodyPr>
          <a:lstStyle/>
          <a:p>
            <a:pPr marL="285750" indent="-285750">
              <a:buFont typeface="Wingdings" panose="05000000000000000000" pitchFamily="2" charset="2"/>
              <a:buChar char="q"/>
            </a:pPr>
            <a:r>
              <a:rPr lang="en-US" altLang="ko-KR" sz="2000">
                <a:solidFill>
                  <a:schemeClr val="accent3"/>
                </a:solidFill>
                <a:cs typeface="Arial" pitchFamily="34" charset="0"/>
              </a:rPr>
              <a:t>Hằng số </a:t>
            </a:r>
            <a:r>
              <a:rPr lang="en-US" altLang="ko-KR" sz="2000" i="1">
                <a:solidFill>
                  <a:schemeClr val="accent3"/>
                </a:solidFill>
                <a:cs typeface="Arial" pitchFamily="34" charset="0"/>
              </a:rPr>
              <a:t>D_BIT </a:t>
            </a:r>
            <a:r>
              <a:rPr lang="en-US" altLang="ko-KR" sz="2000">
                <a:solidFill>
                  <a:schemeClr val="accent3"/>
                </a:solidFill>
                <a:cs typeface="Arial" pitchFamily="34" charset="0"/>
              </a:rPr>
              <a:t>cho biết số bit dữ liệu</a:t>
            </a:r>
          </a:p>
          <a:p>
            <a:pPr marL="285750" indent="-285750">
              <a:buFont typeface="Wingdings" panose="05000000000000000000" pitchFamily="2" charset="2"/>
              <a:buChar char="q"/>
            </a:pPr>
            <a:r>
              <a:rPr lang="en-US" altLang="ko-KR" sz="2000">
                <a:solidFill>
                  <a:schemeClr val="accent3"/>
                </a:solidFill>
                <a:cs typeface="Arial" pitchFamily="34" charset="0"/>
              </a:rPr>
              <a:t>Hằng số </a:t>
            </a:r>
            <a:r>
              <a:rPr lang="en-US" altLang="ko-KR" sz="2000" i="1">
                <a:solidFill>
                  <a:schemeClr val="accent3"/>
                </a:solidFill>
                <a:cs typeface="Arial" pitchFamily="34" charset="0"/>
              </a:rPr>
              <a:t>SB_TICK </a:t>
            </a:r>
            <a:r>
              <a:rPr lang="en-US" altLang="ko-KR" sz="2000">
                <a:solidFill>
                  <a:schemeClr val="accent3"/>
                </a:solidFill>
                <a:cs typeface="Arial" pitchFamily="34" charset="0"/>
              </a:rPr>
              <a:t>cho biết số lượng dấu tick cần thiết cho các stop bit</a:t>
            </a:r>
            <a:endParaRPr lang="en-US" altLang="ko-KR" sz="1400">
              <a:solidFill>
                <a:schemeClr val="accent3"/>
              </a:solidFill>
              <a:cs typeface="Arial" pitchFamily="34" charset="0"/>
            </a:endParaRPr>
          </a:p>
          <a:p>
            <a:endParaRPr lang="en-US" altLang="ko-KR" sz="1400" dirty="0">
              <a:solidFill>
                <a:schemeClr val="accent3"/>
              </a:solidFill>
              <a:cs typeface="Arial" pitchFamily="34" charset="0"/>
            </a:endParaRPr>
          </a:p>
        </p:txBody>
      </p:sp>
      <p:sp>
        <p:nvSpPr>
          <p:cNvPr id="5" name="Text Placeholder 1">
            <a:extLst>
              <a:ext uri="{FF2B5EF4-FFF2-40B4-BE49-F238E27FC236}">
                <a16:creationId xmlns:a16="http://schemas.microsoft.com/office/drawing/2014/main" id="{A1FD8FF6-70CF-44BC-BB3A-B9F93DBE3BBE}"/>
              </a:ext>
            </a:extLst>
          </p:cNvPr>
          <p:cNvSpPr txBox="1">
            <a:spLocks/>
          </p:cNvSpPr>
          <p:nvPr/>
        </p:nvSpPr>
        <p:spPr>
          <a:xfrm>
            <a:off x="0" y="267494"/>
            <a:ext cx="9144000" cy="576064"/>
          </a:xfrm>
          <a:prstGeom prst="rect">
            <a:avLst/>
          </a:prstGeom>
        </p:spPr>
        <p:txBody>
          <a:bodyPr anchor="ctr"/>
          <a:lstStyle>
            <a:lvl1pPr marL="0" indent="0" algn="ctr" defTabSz="914400" rtl="0" eaLnBrk="1" latinLnBrk="1" hangingPunct="1">
              <a:spcBef>
                <a:spcPct val="20000"/>
              </a:spcBef>
              <a:buFont typeface="Arial" pitchFamily="34" charset="0"/>
              <a:buNone/>
              <a:defRPr sz="3600" b="0" kern="1200" baseline="0">
                <a:solidFill>
                  <a:schemeClr val="accent3"/>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a:t>UART receiver</a:t>
            </a:r>
            <a:endParaRPr lang="ko-KR" altLang="en-US" dirty="0"/>
          </a:p>
        </p:txBody>
      </p:sp>
      <p:graphicFrame>
        <p:nvGraphicFramePr>
          <p:cNvPr id="2" name="Table 2">
            <a:extLst>
              <a:ext uri="{FF2B5EF4-FFF2-40B4-BE49-F238E27FC236}">
                <a16:creationId xmlns:a16="http://schemas.microsoft.com/office/drawing/2014/main" id="{E722593E-C2FA-4800-A19C-9D371B0EFF4E}"/>
              </a:ext>
            </a:extLst>
          </p:cNvPr>
          <p:cNvGraphicFramePr>
            <a:graphicFrameLocks noGrp="1"/>
          </p:cNvGraphicFramePr>
          <p:nvPr>
            <p:extLst>
              <p:ext uri="{D42A27DB-BD31-4B8C-83A1-F6EECF244321}">
                <p14:modId xmlns:p14="http://schemas.microsoft.com/office/powerpoint/2010/main" val="766226637"/>
              </p:ext>
            </p:extLst>
          </p:nvPr>
        </p:nvGraphicFramePr>
        <p:xfrm>
          <a:off x="1403648" y="2643758"/>
          <a:ext cx="6096000" cy="14833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83559609"/>
                    </a:ext>
                  </a:extLst>
                </a:gridCol>
                <a:gridCol w="3048000">
                  <a:extLst>
                    <a:ext uri="{9D8B030D-6E8A-4147-A177-3AD203B41FA5}">
                      <a16:colId xmlns:a16="http://schemas.microsoft.com/office/drawing/2014/main" val="1683281285"/>
                    </a:ext>
                  </a:extLst>
                </a:gridCol>
              </a:tblGrid>
              <a:tr h="370840">
                <a:tc>
                  <a:txBody>
                    <a:bodyPr/>
                    <a:lstStyle/>
                    <a:p>
                      <a:pPr algn="ctr"/>
                      <a:r>
                        <a:rPr lang="en-US"/>
                        <a:t>Số dấu tick</a:t>
                      </a:r>
                    </a:p>
                  </a:txBody>
                  <a:tcPr/>
                </a:tc>
                <a:tc>
                  <a:txBody>
                    <a:bodyPr/>
                    <a:lstStyle/>
                    <a:p>
                      <a:pPr algn="ctr"/>
                      <a:r>
                        <a:rPr lang="en-US"/>
                        <a:t>Stop bit</a:t>
                      </a:r>
                    </a:p>
                  </a:txBody>
                  <a:tcPr/>
                </a:tc>
                <a:extLst>
                  <a:ext uri="{0D108BD9-81ED-4DB2-BD59-A6C34878D82A}">
                    <a16:rowId xmlns:a16="http://schemas.microsoft.com/office/drawing/2014/main" val="3601254387"/>
                  </a:ext>
                </a:extLst>
              </a:tr>
              <a:tr h="370840">
                <a:tc>
                  <a:txBody>
                    <a:bodyPr/>
                    <a:lstStyle/>
                    <a:p>
                      <a:pPr algn="ctr"/>
                      <a:r>
                        <a:rPr lang="en-US">
                          <a:solidFill>
                            <a:schemeClr val="accent4">
                              <a:lumMod val="75000"/>
                            </a:schemeClr>
                          </a:solidFill>
                        </a:rPr>
                        <a:t>16</a:t>
                      </a:r>
                    </a:p>
                  </a:txBody>
                  <a:tcPr/>
                </a:tc>
                <a:tc>
                  <a:txBody>
                    <a:bodyPr/>
                    <a:lstStyle/>
                    <a:p>
                      <a:pPr algn="ctr"/>
                      <a:r>
                        <a:rPr lang="en-US">
                          <a:solidFill>
                            <a:schemeClr val="accent4">
                              <a:lumMod val="75000"/>
                            </a:schemeClr>
                          </a:solidFill>
                        </a:rPr>
                        <a:t>1</a:t>
                      </a:r>
                    </a:p>
                  </a:txBody>
                  <a:tcPr/>
                </a:tc>
                <a:extLst>
                  <a:ext uri="{0D108BD9-81ED-4DB2-BD59-A6C34878D82A}">
                    <a16:rowId xmlns:a16="http://schemas.microsoft.com/office/drawing/2014/main" val="3717332125"/>
                  </a:ext>
                </a:extLst>
              </a:tr>
              <a:tr h="370840">
                <a:tc>
                  <a:txBody>
                    <a:bodyPr/>
                    <a:lstStyle/>
                    <a:p>
                      <a:pPr algn="ctr"/>
                      <a:r>
                        <a:rPr lang="en-US">
                          <a:solidFill>
                            <a:schemeClr val="accent4">
                              <a:lumMod val="75000"/>
                            </a:schemeClr>
                          </a:solidFill>
                        </a:rPr>
                        <a:t>24</a:t>
                      </a:r>
                    </a:p>
                  </a:txBody>
                  <a:tcPr/>
                </a:tc>
                <a:tc>
                  <a:txBody>
                    <a:bodyPr/>
                    <a:lstStyle/>
                    <a:p>
                      <a:pPr algn="ctr"/>
                      <a:r>
                        <a:rPr lang="en-US">
                          <a:solidFill>
                            <a:schemeClr val="accent4">
                              <a:lumMod val="75000"/>
                            </a:schemeClr>
                          </a:solidFill>
                        </a:rPr>
                        <a:t>1.5</a:t>
                      </a:r>
                    </a:p>
                  </a:txBody>
                  <a:tcPr/>
                </a:tc>
                <a:extLst>
                  <a:ext uri="{0D108BD9-81ED-4DB2-BD59-A6C34878D82A}">
                    <a16:rowId xmlns:a16="http://schemas.microsoft.com/office/drawing/2014/main" val="2656264890"/>
                  </a:ext>
                </a:extLst>
              </a:tr>
              <a:tr h="370840">
                <a:tc>
                  <a:txBody>
                    <a:bodyPr/>
                    <a:lstStyle/>
                    <a:p>
                      <a:pPr algn="ctr"/>
                      <a:r>
                        <a:rPr lang="en-US">
                          <a:solidFill>
                            <a:schemeClr val="accent4">
                              <a:lumMod val="75000"/>
                            </a:schemeClr>
                          </a:solidFill>
                        </a:rPr>
                        <a:t>32</a:t>
                      </a:r>
                    </a:p>
                  </a:txBody>
                  <a:tcPr/>
                </a:tc>
                <a:tc>
                  <a:txBody>
                    <a:bodyPr/>
                    <a:lstStyle/>
                    <a:p>
                      <a:pPr algn="ctr"/>
                      <a:r>
                        <a:rPr lang="en-US">
                          <a:solidFill>
                            <a:schemeClr val="accent4">
                              <a:lumMod val="75000"/>
                            </a:schemeClr>
                          </a:solidFill>
                        </a:rPr>
                        <a:t>2</a:t>
                      </a:r>
                    </a:p>
                  </a:txBody>
                  <a:tcPr/>
                </a:tc>
                <a:extLst>
                  <a:ext uri="{0D108BD9-81ED-4DB2-BD59-A6C34878D82A}">
                    <a16:rowId xmlns:a16="http://schemas.microsoft.com/office/drawing/2014/main" val="3182418106"/>
                  </a:ext>
                </a:extLst>
              </a:tr>
            </a:tbl>
          </a:graphicData>
        </a:graphic>
      </p:graphicFrame>
    </p:spTree>
    <p:extLst>
      <p:ext uri="{BB962C8B-B14F-4D97-AF65-F5344CB8AC3E}">
        <p14:creationId xmlns:p14="http://schemas.microsoft.com/office/powerpoint/2010/main" val="3968177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99258087-4698-482A-A669-466AABDC2AFE}"/>
              </a:ext>
            </a:extLst>
          </p:cNvPr>
          <p:cNvPicPr/>
          <p:nvPr/>
        </p:nvPicPr>
        <p:blipFill>
          <a:blip r:embed="rId2"/>
          <a:stretch>
            <a:fillRect/>
          </a:stretch>
        </p:blipFill>
        <p:spPr>
          <a:xfrm>
            <a:off x="5148064" y="699542"/>
            <a:ext cx="3744416" cy="4443958"/>
          </a:xfrm>
          <a:prstGeom prst="rect">
            <a:avLst/>
          </a:prstGeom>
        </p:spPr>
      </p:pic>
      <p:sp>
        <p:nvSpPr>
          <p:cNvPr id="20" name="TextBox 19">
            <a:extLst>
              <a:ext uri="{FF2B5EF4-FFF2-40B4-BE49-F238E27FC236}">
                <a16:creationId xmlns:a16="http://schemas.microsoft.com/office/drawing/2014/main" id="{8EDABE02-B891-4FFB-9050-CC98E97FD0E4}"/>
              </a:ext>
            </a:extLst>
          </p:cNvPr>
          <p:cNvSpPr txBox="1"/>
          <p:nvPr/>
        </p:nvSpPr>
        <p:spPr>
          <a:xfrm>
            <a:off x="683568" y="1433003"/>
            <a:ext cx="4356992" cy="2985433"/>
          </a:xfrm>
          <a:prstGeom prst="rect">
            <a:avLst/>
          </a:prstGeom>
          <a:noFill/>
        </p:spPr>
        <p:txBody>
          <a:bodyPr wrap="square" rtlCol="0">
            <a:spAutoFit/>
          </a:bodyPr>
          <a:lstStyle/>
          <a:p>
            <a:pPr marL="285750" indent="-285750">
              <a:buFont typeface="Wingdings" panose="05000000000000000000" pitchFamily="2" charset="2"/>
              <a:buChar char="q"/>
            </a:pPr>
            <a:r>
              <a:rPr lang="en-US" altLang="ko-KR" sz="2000">
                <a:solidFill>
                  <a:schemeClr val="accent3"/>
                </a:solidFill>
                <a:cs typeface="Arial" pitchFamily="34" charset="0"/>
              </a:rPr>
              <a:t>Trạng thái idle: trạng thái chờ được nhận dữ liệu</a:t>
            </a:r>
          </a:p>
          <a:p>
            <a:pPr marL="285750" indent="-285750">
              <a:buFont typeface="Wingdings" panose="05000000000000000000" pitchFamily="2" charset="2"/>
              <a:buChar char="q"/>
            </a:pPr>
            <a:r>
              <a:rPr lang="en-US" altLang="ko-KR" sz="2000">
                <a:solidFill>
                  <a:schemeClr val="accent3"/>
                </a:solidFill>
                <a:cs typeface="Arial" pitchFamily="34" charset="0"/>
              </a:rPr>
              <a:t>Trạng thái start: trạng thái xử lý start bit</a:t>
            </a:r>
          </a:p>
          <a:p>
            <a:pPr marL="285750" indent="-285750">
              <a:buFont typeface="Wingdings" panose="05000000000000000000" pitchFamily="2" charset="2"/>
              <a:buChar char="q"/>
            </a:pPr>
            <a:r>
              <a:rPr lang="en-US" altLang="ko-KR" sz="2000">
                <a:solidFill>
                  <a:schemeClr val="accent3"/>
                </a:solidFill>
                <a:cs typeface="Arial" pitchFamily="34" charset="0"/>
              </a:rPr>
              <a:t>Trạng thái data: trạng thái xử lý các bit dữ liệu</a:t>
            </a:r>
          </a:p>
          <a:p>
            <a:pPr marL="285750" indent="-285750">
              <a:buFont typeface="Wingdings" panose="05000000000000000000" pitchFamily="2" charset="2"/>
              <a:buChar char="q"/>
            </a:pPr>
            <a:r>
              <a:rPr lang="en-US" altLang="ko-KR" sz="2000">
                <a:solidFill>
                  <a:schemeClr val="accent3"/>
                </a:solidFill>
                <a:cs typeface="Arial" pitchFamily="34" charset="0"/>
              </a:rPr>
              <a:t>Trạng thái stop: trạng thái xử lý stop bit</a:t>
            </a:r>
          </a:p>
          <a:p>
            <a:endParaRPr lang="en-US" altLang="ko-KR" sz="1400">
              <a:solidFill>
                <a:schemeClr val="accent3"/>
              </a:solidFill>
              <a:cs typeface="Arial" pitchFamily="34" charset="0"/>
            </a:endParaRPr>
          </a:p>
          <a:p>
            <a:endParaRPr lang="en-US" altLang="ko-KR" sz="1400" dirty="0">
              <a:solidFill>
                <a:schemeClr val="accent3"/>
              </a:solidFill>
              <a:cs typeface="Arial" pitchFamily="34" charset="0"/>
            </a:endParaRPr>
          </a:p>
        </p:txBody>
      </p:sp>
      <p:sp>
        <p:nvSpPr>
          <p:cNvPr id="5" name="Text Placeholder 1">
            <a:extLst>
              <a:ext uri="{FF2B5EF4-FFF2-40B4-BE49-F238E27FC236}">
                <a16:creationId xmlns:a16="http://schemas.microsoft.com/office/drawing/2014/main" id="{A1FD8FF6-70CF-44BC-BB3A-B9F93DBE3BBE}"/>
              </a:ext>
            </a:extLst>
          </p:cNvPr>
          <p:cNvSpPr txBox="1">
            <a:spLocks/>
          </p:cNvSpPr>
          <p:nvPr/>
        </p:nvSpPr>
        <p:spPr>
          <a:xfrm>
            <a:off x="0" y="123478"/>
            <a:ext cx="9144000" cy="576064"/>
          </a:xfrm>
          <a:prstGeom prst="rect">
            <a:avLst/>
          </a:prstGeom>
        </p:spPr>
        <p:txBody>
          <a:bodyPr anchor="ctr"/>
          <a:lstStyle>
            <a:lvl1pPr marL="0" indent="0" algn="ctr" defTabSz="914400" rtl="0" eaLnBrk="1" latinLnBrk="1" hangingPunct="1">
              <a:spcBef>
                <a:spcPct val="20000"/>
              </a:spcBef>
              <a:buFont typeface="Arial" pitchFamily="34" charset="0"/>
              <a:buNone/>
              <a:defRPr sz="3600" b="0" kern="1200" baseline="0">
                <a:solidFill>
                  <a:schemeClr val="accent3"/>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a:t>Biểu đồ ASMD</a:t>
            </a:r>
            <a:endParaRPr lang="ko-KR" altLang="en-US" dirty="0"/>
          </a:p>
        </p:txBody>
      </p:sp>
    </p:spTree>
    <p:extLst>
      <p:ext uri="{BB962C8B-B14F-4D97-AF65-F5344CB8AC3E}">
        <p14:creationId xmlns:p14="http://schemas.microsoft.com/office/powerpoint/2010/main" val="3748195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66EA82-34EC-4572-9EC1-E463AF8CC200}"/>
              </a:ext>
            </a:extLst>
          </p:cNvPr>
          <p:cNvPicPr>
            <a:picLocks noChangeAspect="1"/>
          </p:cNvPicPr>
          <p:nvPr/>
        </p:nvPicPr>
        <p:blipFill>
          <a:blip r:embed="rId2"/>
          <a:stretch>
            <a:fillRect/>
          </a:stretch>
        </p:blipFill>
        <p:spPr>
          <a:xfrm>
            <a:off x="770" y="0"/>
            <a:ext cx="2880320" cy="5105432"/>
          </a:xfrm>
          <a:prstGeom prst="rect">
            <a:avLst/>
          </a:prstGeom>
        </p:spPr>
      </p:pic>
      <p:pic>
        <p:nvPicPr>
          <p:cNvPr id="5" name="Picture 4">
            <a:extLst>
              <a:ext uri="{FF2B5EF4-FFF2-40B4-BE49-F238E27FC236}">
                <a16:creationId xmlns:a16="http://schemas.microsoft.com/office/drawing/2014/main" id="{0C07393F-0F75-4D48-81E9-35E4D4F61559}"/>
              </a:ext>
            </a:extLst>
          </p:cNvPr>
          <p:cNvPicPr>
            <a:picLocks noChangeAspect="1"/>
          </p:cNvPicPr>
          <p:nvPr/>
        </p:nvPicPr>
        <p:blipFill>
          <a:blip r:embed="rId3"/>
          <a:stretch>
            <a:fillRect/>
          </a:stretch>
        </p:blipFill>
        <p:spPr>
          <a:xfrm>
            <a:off x="2699792" y="0"/>
            <a:ext cx="3024336" cy="5121040"/>
          </a:xfrm>
          <a:prstGeom prst="rect">
            <a:avLst/>
          </a:prstGeom>
        </p:spPr>
      </p:pic>
      <p:pic>
        <p:nvPicPr>
          <p:cNvPr id="7" name="Picture 6">
            <a:extLst>
              <a:ext uri="{FF2B5EF4-FFF2-40B4-BE49-F238E27FC236}">
                <a16:creationId xmlns:a16="http://schemas.microsoft.com/office/drawing/2014/main" id="{68A54716-5239-4E66-AC59-373D16F02D21}"/>
              </a:ext>
            </a:extLst>
          </p:cNvPr>
          <p:cNvPicPr>
            <a:picLocks noChangeAspect="1"/>
          </p:cNvPicPr>
          <p:nvPr/>
        </p:nvPicPr>
        <p:blipFill>
          <a:blip r:embed="rId4"/>
          <a:stretch>
            <a:fillRect/>
          </a:stretch>
        </p:blipFill>
        <p:spPr>
          <a:xfrm>
            <a:off x="5652120" y="0"/>
            <a:ext cx="3491111" cy="5121040"/>
          </a:xfrm>
          <a:prstGeom prst="rect">
            <a:avLst/>
          </a:prstGeom>
        </p:spPr>
      </p:pic>
    </p:spTree>
    <p:extLst>
      <p:ext uri="{BB962C8B-B14F-4D97-AF65-F5344CB8AC3E}">
        <p14:creationId xmlns:p14="http://schemas.microsoft.com/office/powerpoint/2010/main" val="1517382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666109" y="969320"/>
            <a:ext cx="1584176" cy="1791518"/>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4000" b="1">
                <a:solidFill>
                  <a:schemeClr val="bg1"/>
                </a:solidFill>
                <a:cs typeface="Arial" pitchFamily="34" charset="0"/>
              </a:rPr>
              <a:t>Chức năng</a:t>
            </a:r>
            <a:endParaRPr lang="en-US" sz="4000" b="1" dirty="0">
              <a:solidFill>
                <a:schemeClr val="bg1"/>
              </a:solidFill>
              <a:cs typeface="Arial" pitchFamily="34" charset="0"/>
            </a:endParaRPr>
          </a:p>
        </p:txBody>
      </p:sp>
      <p:sp>
        <p:nvSpPr>
          <p:cNvPr id="7" name="Right Arrow 6"/>
          <p:cNvSpPr/>
          <p:nvPr/>
        </p:nvSpPr>
        <p:spPr>
          <a:xfrm rot="12630120" flipH="1">
            <a:off x="2368246" y="2211376"/>
            <a:ext cx="2176781" cy="1058306"/>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ight Arrow 12"/>
          <p:cNvSpPr/>
          <p:nvPr/>
        </p:nvSpPr>
        <p:spPr>
          <a:xfrm rot="9805644" flipH="1">
            <a:off x="2445469" y="1136845"/>
            <a:ext cx="2176782" cy="1058306"/>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p:cNvSpPr txBox="1"/>
          <p:nvPr/>
        </p:nvSpPr>
        <p:spPr>
          <a:xfrm>
            <a:off x="3765427" y="1325391"/>
            <a:ext cx="554143" cy="461665"/>
          </a:xfrm>
          <a:prstGeom prst="rect">
            <a:avLst/>
          </a:prstGeom>
          <a:noFill/>
        </p:spPr>
        <p:txBody>
          <a:bodyPr wrap="square" rtlCol="0">
            <a:spAutoFit/>
          </a:bodyPr>
          <a:lstStyle/>
          <a:p>
            <a:pPr algn="ctr"/>
            <a:r>
              <a:rPr lang="en-US" altLang="ko-KR" sz="2400" b="1" dirty="0">
                <a:solidFill>
                  <a:schemeClr val="accent2"/>
                </a:solidFill>
                <a:cs typeface="Arial" pitchFamily="34" charset="0"/>
              </a:rPr>
              <a:t>01</a:t>
            </a:r>
            <a:endParaRPr lang="ko-KR" altLang="en-US" sz="2400" b="1" dirty="0">
              <a:solidFill>
                <a:schemeClr val="accent2"/>
              </a:solidFill>
              <a:cs typeface="Arial" pitchFamily="34" charset="0"/>
            </a:endParaRPr>
          </a:p>
        </p:txBody>
      </p:sp>
      <p:sp>
        <p:nvSpPr>
          <p:cNvPr id="20" name="TextBox 19"/>
          <p:cNvSpPr txBox="1"/>
          <p:nvPr/>
        </p:nvSpPr>
        <p:spPr>
          <a:xfrm>
            <a:off x="3765427" y="2808885"/>
            <a:ext cx="554143" cy="461665"/>
          </a:xfrm>
          <a:prstGeom prst="rect">
            <a:avLst/>
          </a:prstGeom>
          <a:noFill/>
        </p:spPr>
        <p:txBody>
          <a:bodyPr wrap="square" rtlCol="0">
            <a:spAutoFit/>
          </a:bodyPr>
          <a:lstStyle/>
          <a:p>
            <a:pPr algn="ctr"/>
            <a:r>
              <a:rPr lang="en-US" altLang="ko-KR" sz="2400" b="1" dirty="0">
                <a:solidFill>
                  <a:schemeClr val="accent2"/>
                </a:solidFill>
                <a:cs typeface="Arial" pitchFamily="34" charset="0"/>
              </a:rPr>
              <a:t>02</a:t>
            </a:r>
            <a:endParaRPr lang="ko-KR" altLang="en-US" sz="2400" b="1" dirty="0">
              <a:solidFill>
                <a:schemeClr val="accent2"/>
              </a:solidFill>
              <a:cs typeface="Arial" pitchFamily="34" charset="0"/>
            </a:endParaRPr>
          </a:p>
        </p:txBody>
      </p:sp>
      <p:sp>
        <p:nvSpPr>
          <p:cNvPr id="25" name="TextBox 24"/>
          <p:cNvSpPr txBox="1"/>
          <p:nvPr/>
        </p:nvSpPr>
        <p:spPr bwMode="auto">
          <a:xfrm>
            <a:off x="4817106" y="1065833"/>
            <a:ext cx="3272009" cy="120032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a:solidFill>
                  <a:schemeClr val="bg1"/>
                </a:solidFill>
                <a:cs typeface="Arial" pitchFamily="34" charset="0"/>
              </a:rPr>
              <a:t>Cung cấp một cơ chế báo hiệu sự hiện diện của một từ mới và ngăn không cho từ đã nhận bị truy xuất nhiều lần</a:t>
            </a:r>
            <a:endParaRPr lang="ko-KR" altLang="en-US" dirty="0">
              <a:solidFill>
                <a:schemeClr val="bg1"/>
              </a:solidFill>
              <a:cs typeface="Arial" pitchFamily="34" charset="0"/>
            </a:endParaRPr>
          </a:p>
        </p:txBody>
      </p:sp>
      <p:sp>
        <p:nvSpPr>
          <p:cNvPr id="28" name="TextBox 27"/>
          <p:cNvSpPr txBox="1"/>
          <p:nvPr/>
        </p:nvSpPr>
        <p:spPr bwMode="auto">
          <a:xfrm>
            <a:off x="4639818" y="2807918"/>
            <a:ext cx="3272009" cy="923330"/>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a:solidFill>
                  <a:schemeClr val="bg1"/>
                </a:solidFill>
                <a:cs typeface="Arial" pitchFamily="34" charset="0"/>
              </a:rPr>
              <a:t>Cung cấp không gian đệm giữa máy thu và hệ thống chính</a:t>
            </a:r>
            <a:endParaRPr lang="ko-KR" altLang="en-US" dirty="0">
              <a:solidFill>
                <a:schemeClr val="bg1"/>
              </a:solidFill>
              <a:cs typeface="Arial" pitchFamily="34" charset="0"/>
            </a:endParaRPr>
          </a:p>
        </p:txBody>
      </p:sp>
      <p:sp>
        <p:nvSpPr>
          <p:cNvPr id="10" name="Text Placeholder 1">
            <a:extLst>
              <a:ext uri="{FF2B5EF4-FFF2-40B4-BE49-F238E27FC236}">
                <a16:creationId xmlns:a16="http://schemas.microsoft.com/office/drawing/2014/main" id="{4EAA944A-9D61-477F-A656-FEA47C6CC2F6}"/>
              </a:ext>
            </a:extLst>
          </p:cNvPr>
          <p:cNvSpPr txBox="1">
            <a:spLocks/>
          </p:cNvSpPr>
          <p:nvPr/>
        </p:nvSpPr>
        <p:spPr>
          <a:xfrm>
            <a:off x="0" y="262707"/>
            <a:ext cx="9144000" cy="576064"/>
          </a:xfrm>
          <a:prstGeom prst="rect">
            <a:avLst/>
          </a:prstGeom>
        </p:spPr>
        <p:txBody>
          <a:bodyPr anchor="ctr"/>
          <a:lstStyle>
            <a:lvl1pPr marL="0" indent="0" algn="l" defTabSz="914400" rtl="0" eaLnBrk="1" latinLnBrk="1" hangingPunct="1">
              <a:spcBef>
                <a:spcPct val="20000"/>
              </a:spcBef>
              <a:buFont typeface="Arial" pitchFamily="34" charset="0"/>
              <a:buNone/>
              <a:defRPr sz="3600" b="1" kern="1200" baseline="0">
                <a:solidFill>
                  <a:schemeClr val="accent3"/>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altLang="ko-KR" b="0">
                <a:solidFill>
                  <a:schemeClr val="bg2"/>
                </a:solidFill>
              </a:rPr>
              <a:t>INTERFACE CIRCUIT</a:t>
            </a:r>
            <a:endParaRPr lang="ko-KR" altLang="en-US" b="0" dirty="0">
              <a:solidFill>
                <a:schemeClr val="bg2"/>
              </a:solidFill>
            </a:endParaRPr>
          </a:p>
        </p:txBody>
      </p:sp>
      <p:sp>
        <p:nvSpPr>
          <p:cNvPr id="11" name="Title 2"/>
          <p:cNvSpPr txBox="1">
            <a:spLocks/>
          </p:cNvSpPr>
          <p:nvPr/>
        </p:nvSpPr>
        <p:spPr>
          <a:xfrm>
            <a:off x="389918" y="3664625"/>
            <a:ext cx="7859304" cy="1312215"/>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1800">
                <a:solidFill>
                  <a:schemeClr val="bg1"/>
                </a:solidFill>
                <a:cs typeface="Arial" pitchFamily="34" charset="0"/>
              </a:rPr>
              <a:t>Có ba phương án thường được sử dụng là:</a:t>
            </a:r>
          </a:p>
          <a:p>
            <a:pPr marL="285750" indent="-285750" algn="l">
              <a:buFont typeface="Arial" panose="020B0604020202020204" pitchFamily="34" charset="0"/>
              <a:buChar char="•"/>
            </a:pPr>
            <a:r>
              <a:rPr lang="en-US" sz="1800">
                <a:solidFill>
                  <a:schemeClr val="bg1"/>
                </a:solidFill>
                <a:cs typeface="Arial" pitchFamily="34" charset="0"/>
              </a:rPr>
              <a:t>Một cờ FF</a:t>
            </a:r>
          </a:p>
          <a:p>
            <a:pPr marL="285750" indent="-285750" algn="l">
              <a:buFont typeface="Arial" panose="020B0604020202020204" pitchFamily="34" charset="0"/>
              <a:buChar char="•"/>
            </a:pPr>
            <a:r>
              <a:rPr lang="en-US" sz="1800">
                <a:solidFill>
                  <a:schemeClr val="bg1"/>
                </a:solidFill>
                <a:cs typeface="Arial" pitchFamily="34" charset="0"/>
              </a:rPr>
              <a:t>Một cờ FF và một bộ đệm one-word</a:t>
            </a:r>
          </a:p>
          <a:p>
            <a:pPr marL="285750" indent="-285750" algn="l">
              <a:buFont typeface="Arial" panose="020B0604020202020204" pitchFamily="34" charset="0"/>
              <a:buChar char="•"/>
            </a:pPr>
            <a:r>
              <a:rPr lang="en-US" sz="1800">
                <a:solidFill>
                  <a:schemeClr val="bg1"/>
                </a:solidFill>
                <a:cs typeface="Arial" pitchFamily="34" charset="0"/>
              </a:rPr>
              <a:t>Một bộ đệm FIFO</a:t>
            </a:r>
            <a:endParaRPr lang="en-US" sz="1800" dirty="0">
              <a:solidFill>
                <a:schemeClr val="bg1"/>
              </a:solidFill>
              <a:cs typeface="Arial" pitchFamily="34" charset="0"/>
            </a:endParaRPr>
          </a:p>
        </p:txBody>
      </p:sp>
    </p:spTree>
    <p:extLst>
      <p:ext uri="{BB962C8B-B14F-4D97-AF65-F5344CB8AC3E}">
        <p14:creationId xmlns:p14="http://schemas.microsoft.com/office/powerpoint/2010/main" val="183351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79512" y="195486"/>
            <a:ext cx="649059" cy="649059"/>
            <a:chOff x="5696729" y="3628850"/>
            <a:chExt cx="1800000" cy="1800000"/>
          </a:xfrm>
          <a:solidFill>
            <a:schemeClr val="accent3"/>
          </a:solidFill>
        </p:grpSpPr>
        <p:sp>
          <p:nvSpPr>
            <p:cNvPr id="7" name="Rectangle 6"/>
            <p:cNvSpPr/>
            <p:nvPr/>
          </p:nvSpPr>
          <p:spPr>
            <a:xfrm rot="16200000">
              <a:off x="6488456" y="4421123"/>
              <a:ext cx="216000" cy="17994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Rectangle 7"/>
            <p:cNvSpPr/>
            <p:nvPr/>
          </p:nvSpPr>
          <p:spPr>
            <a:xfrm rot="16200000">
              <a:off x="6488456" y="2837123"/>
              <a:ext cx="216000" cy="17994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Rectangle 8"/>
            <p:cNvSpPr/>
            <p:nvPr/>
          </p:nvSpPr>
          <p:spPr>
            <a:xfrm>
              <a:off x="5696730" y="3822037"/>
              <a:ext cx="216000" cy="14050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Rectangle 9"/>
            <p:cNvSpPr/>
            <p:nvPr/>
          </p:nvSpPr>
          <p:spPr>
            <a:xfrm rot="16200000">
              <a:off x="6467032" y="4347606"/>
              <a:ext cx="216000" cy="8904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 name="Rectangle 10"/>
            <p:cNvSpPr/>
            <p:nvPr/>
          </p:nvSpPr>
          <p:spPr>
            <a:xfrm rot="16200000">
              <a:off x="6467032" y="3819606"/>
              <a:ext cx="216000" cy="8904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Rectangle 11"/>
            <p:cNvSpPr/>
            <p:nvPr/>
          </p:nvSpPr>
          <p:spPr>
            <a:xfrm>
              <a:off x="6884320" y="4156849"/>
              <a:ext cx="216000" cy="1055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7280729" y="3833303"/>
              <a:ext cx="216000" cy="14050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Rectangle 13"/>
            <p:cNvSpPr/>
            <p:nvPr/>
          </p:nvSpPr>
          <p:spPr>
            <a:xfrm>
              <a:off x="6129788" y="3844847"/>
              <a:ext cx="216000" cy="1055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15" name="Text Placeholder 1"/>
          <p:cNvSpPr txBox="1">
            <a:spLocks/>
          </p:cNvSpPr>
          <p:nvPr/>
        </p:nvSpPr>
        <p:spPr>
          <a:xfrm>
            <a:off x="1018437" y="158158"/>
            <a:ext cx="7432201" cy="647662"/>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3600" b="1">
                <a:solidFill>
                  <a:schemeClr val="accent3"/>
                </a:solidFill>
                <a:latin typeface="+mj-lt"/>
                <a:cs typeface="Arial" pitchFamily="34" charset="0"/>
              </a:rPr>
              <a:t>FIFO buffer</a:t>
            </a:r>
            <a:endParaRPr lang="ko-KR" altLang="en-US" sz="3600" b="1" dirty="0">
              <a:solidFill>
                <a:schemeClr val="accent3"/>
              </a:solidFill>
              <a:latin typeface="+mj-lt"/>
              <a:cs typeface="Arial" pitchFamily="34" charset="0"/>
            </a:endParaRPr>
          </a:p>
        </p:txBody>
      </p:sp>
      <p:sp>
        <p:nvSpPr>
          <p:cNvPr id="17" name="TextBox 16"/>
          <p:cNvSpPr txBox="1"/>
          <p:nvPr/>
        </p:nvSpPr>
        <p:spPr>
          <a:xfrm>
            <a:off x="597625" y="2605756"/>
            <a:ext cx="3683179" cy="2462213"/>
          </a:xfrm>
          <a:prstGeom prst="rect">
            <a:avLst/>
          </a:prstGeom>
          <a:noFill/>
        </p:spPr>
        <p:txBody>
          <a:bodyPr wrap="square" rtlCol="0">
            <a:spAutoFit/>
          </a:bodyPr>
          <a:lstStyle/>
          <a:p>
            <a:pPr marL="285750" indent="-285750">
              <a:buFont typeface="Wingdings" panose="05000000000000000000" pitchFamily="2" charset="2"/>
              <a:buChar char="Ø"/>
            </a:pPr>
            <a:r>
              <a:rPr lang="en-US" altLang="ko-KR" sz="1400">
                <a:solidFill>
                  <a:schemeClr val="accent2"/>
                </a:solidFill>
                <a:cs typeface="Arial" pitchFamily="34" charset="0"/>
              </a:rPr>
              <a:t>Bộ đệm FIFO cung cấp nhiều không gian đệm và giảm nguy cơ tràn dữ liệu</a:t>
            </a:r>
          </a:p>
          <a:p>
            <a:pPr marL="285750" indent="-285750">
              <a:buFont typeface="Wingdings" panose="05000000000000000000" pitchFamily="2" charset="2"/>
              <a:buChar char="Ø"/>
            </a:pPr>
            <a:r>
              <a:rPr lang="vi-VN" altLang="ko-KR" sz="1400">
                <a:solidFill>
                  <a:schemeClr val="accent2"/>
                </a:solidFill>
                <a:cs typeface="Arial" pitchFamily="34" charset="0"/>
              </a:rPr>
              <a:t>Bộ đệm này được thực hiện dựa trên một mảng. Kèm theo đó là 2 con trỏ Wr và Rd.</a:t>
            </a:r>
            <a:endParaRPr lang="en-US" altLang="ko-KR" sz="1400">
              <a:solidFill>
                <a:schemeClr val="accent2"/>
              </a:solidFill>
              <a:cs typeface="Arial" pitchFamily="34" charset="0"/>
            </a:endParaRPr>
          </a:p>
          <a:p>
            <a:pPr marL="285750" indent="-285750">
              <a:buFont typeface="Wingdings" panose="05000000000000000000" pitchFamily="2" charset="2"/>
              <a:buChar char="Ø"/>
            </a:pPr>
            <a:r>
              <a:rPr lang="vi-VN" altLang="ko-KR" sz="1400">
                <a:solidFill>
                  <a:schemeClr val="accent2"/>
                </a:solidFill>
                <a:cs typeface="Arial" pitchFamily="34" charset="0"/>
              </a:rPr>
              <a:t>Mỗi khi nhận lệnh ghi, con trỏ </a:t>
            </a:r>
            <a:r>
              <a:rPr lang="en-US" altLang="ko-KR" sz="1400">
                <a:solidFill>
                  <a:schemeClr val="accent2"/>
                </a:solidFill>
                <a:cs typeface="Arial" pitchFamily="34" charset="0"/>
              </a:rPr>
              <a:t>Wr</a:t>
            </a:r>
            <a:r>
              <a:rPr lang="vi-VN" altLang="ko-KR" sz="1400">
                <a:solidFill>
                  <a:schemeClr val="accent2"/>
                </a:solidFill>
                <a:cs typeface="Arial" pitchFamily="34" charset="0"/>
              </a:rPr>
              <a:t> sẽ ghi data vào bộ đệm, sau đó sẽ tăng lên 1 đơn vị.</a:t>
            </a:r>
            <a:endParaRPr lang="en-US" altLang="ko-KR" sz="1400">
              <a:solidFill>
                <a:schemeClr val="accent2"/>
              </a:solidFill>
              <a:cs typeface="Arial" pitchFamily="34" charset="0"/>
            </a:endParaRPr>
          </a:p>
          <a:p>
            <a:pPr marL="285750" indent="-285750">
              <a:buFont typeface="Wingdings" panose="05000000000000000000" pitchFamily="2" charset="2"/>
              <a:buChar char="Ø"/>
            </a:pPr>
            <a:r>
              <a:rPr lang="en-US" altLang="ko-KR" sz="1400">
                <a:solidFill>
                  <a:schemeClr val="accent2"/>
                </a:solidFill>
                <a:cs typeface="Arial" pitchFamily="34" charset="0"/>
              </a:rPr>
              <a:t>Mỗi khi nhận lệnh đọc, cỏn trỏ Rd sẽ tăng lên một đơn vị. Sau đó đọc giá trị từ bộ đệm ra</a:t>
            </a:r>
          </a:p>
        </p:txBody>
      </p:sp>
      <p:pic>
        <p:nvPicPr>
          <p:cNvPr id="18" name="Picture 17">
            <a:extLst>
              <a:ext uri="{FF2B5EF4-FFF2-40B4-BE49-F238E27FC236}">
                <a16:creationId xmlns:a16="http://schemas.microsoft.com/office/drawing/2014/main" id="{013E6EC4-941D-4FFF-B7EB-ADAA0D684273}"/>
              </a:ext>
            </a:extLst>
          </p:cNvPr>
          <p:cNvPicPr/>
          <p:nvPr/>
        </p:nvPicPr>
        <p:blipFill>
          <a:blip r:embed="rId2"/>
          <a:stretch>
            <a:fillRect/>
          </a:stretch>
        </p:blipFill>
        <p:spPr>
          <a:xfrm>
            <a:off x="788924" y="912508"/>
            <a:ext cx="3491880" cy="1512168"/>
          </a:xfrm>
          <a:prstGeom prst="rect">
            <a:avLst/>
          </a:prstGeom>
        </p:spPr>
      </p:pic>
      <p:pic>
        <p:nvPicPr>
          <p:cNvPr id="16" name="Picture 15" descr="Thiết kế bộ nhớ đệm FIFO dùng verilog | Vi mạch - Diễn đàn Vi Mạch, Hệ  Thống Nhúng, Trí Tuệ Nhân Tạo."/>
          <p:cNvPicPr/>
          <p:nvPr/>
        </p:nvPicPr>
        <p:blipFill>
          <a:blip r:embed="rId3">
            <a:extLst>
              <a:ext uri="{28A0092B-C50C-407E-A947-70E740481C1C}">
                <a14:useLocalDpi xmlns:a14="http://schemas.microsoft.com/office/drawing/2010/main" val="0"/>
              </a:ext>
            </a:extLst>
          </a:blip>
          <a:srcRect/>
          <a:stretch>
            <a:fillRect/>
          </a:stretch>
        </p:blipFill>
        <p:spPr bwMode="auto">
          <a:xfrm>
            <a:off x="4572000" y="51470"/>
            <a:ext cx="4572000" cy="5092030"/>
          </a:xfrm>
          <a:prstGeom prst="rect">
            <a:avLst/>
          </a:prstGeom>
          <a:noFill/>
          <a:ln>
            <a:noFill/>
          </a:ln>
        </p:spPr>
      </p:pic>
    </p:spTree>
    <p:extLst>
      <p:ext uri="{BB962C8B-B14F-4D97-AF65-F5344CB8AC3E}">
        <p14:creationId xmlns:p14="http://schemas.microsoft.com/office/powerpoint/2010/main" val="3897106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139952" y="2571750"/>
            <a:ext cx="5004048" cy="1440160"/>
          </a:xfrm>
        </p:spPr>
        <p:txBody>
          <a:bodyPr/>
          <a:lstStyle/>
          <a:p>
            <a:r>
              <a:rPr lang="en-US" altLang="ko-KR"/>
              <a:t>THIẾT KẾ </a:t>
            </a:r>
          </a:p>
          <a:p>
            <a:r>
              <a:rPr lang="en-US" altLang="ko-KR"/>
              <a:t>UART RECEIVER</a:t>
            </a:r>
            <a:endParaRPr lang="ko-KR" altLang="en-US" dirty="0"/>
          </a:p>
        </p:txBody>
      </p:sp>
    </p:spTree>
    <p:extLst>
      <p:ext uri="{BB962C8B-B14F-4D97-AF65-F5344CB8AC3E}">
        <p14:creationId xmlns:p14="http://schemas.microsoft.com/office/powerpoint/2010/main" val="378872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a:stretch>
            <a:fillRect/>
          </a:stretch>
        </p:blipFill>
        <p:spPr>
          <a:xfrm>
            <a:off x="1979712" y="1076626"/>
            <a:ext cx="5274310" cy="1131570"/>
          </a:xfrm>
          <a:prstGeom prst="rect">
            <a:avLst/>
          </a:prstGeom>
        </p:spPr>
      </p:pic>
      <p:sp>
        <p:nvSpPr>
          <p:cNvPr id="8" name="Text Placeholder 7"/>
          <p:cNvSpPr>
            <a:spLocks noGrp="1"/>
          </p:cNvSpPr>
          <p:nvPr>
            <p:ph type="body" sz="quarter" idx="10"/>
          </p:nvPr>
        </p:nvSpPr>
        <p:spPr>
          <a:xfrm>
            <a:off x="0" y="187612"/>
            <a:ext cx="9144000" cy="576064"/>
          </a:xfrm>
        </p:spPr>
        <p:txBody>
          <a:bodyPr/>
          <a:lstStyle/>
          <a:p>
            <a:r>
              <a:rPr lang="en-US"/>
              <a:t>Truyền tải một byte dữ liệu </a:t>
            </a:r>
          </a:p>
        </p:txBody>
      </p:sp>
      <p:grpSp>
        <p:nvGrpSpPr>
          <p:cNvPr id="10" name="Group 9"/>
          <p:cNvGrpSpPr/>
          <p:nvPr/>
        </p:nvGrpSpPr>
        <p:grpSpPr>
          <a:xfrm rot="16200000" flipV="1">
            <a:off x="6148125" y="1771612"/>
            <a:ext cx="448149" cy="864096"/>
            <a:chOff x="915495" y="1967970"/>
            <a:chExt cx="1032576" cy="1685087"/>
          </a:xfrm>
          <a:solidFill>
            <a:schemeClr val="accent2"/>
          </a:solidFill>
        </p:grpSpPr>
        <p:sp>
          <p:nvSpPr>
            <p:cNvPr id="11" name="Rectangle 10"/>
            <p:cNvSpPr/>
            <p:nvPr/>
          </p:nvSpPr>
          <p:spPr>
            <a:xfrm rot="16200000">
              <a:off x="1414344" y="3119328"/>
              <a:ext cx="203196" cy="86425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Up Arrow 11"/>
            <p:cNvSpPr/>
            <p:nvPr/>
          </p:nvSpPr>
          <p:spPr>
            <a:xfrm>
              <a:off x="915495" y="1967970"/>
              <a:ext cx="466028" cy="1685087"/>
            </a:xfrm>
            <a:prstGeom prst="up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3" name="Group 12"/>
          <p:cNvGrpSpPr/>
          <p:nvPr/>
        </p:nvGrpSpPr>
        <p:grpSpPr>
          <a:xfrm rot="5400000" flipV="1">
            <a:off x="1966746" y="1812152"/>
            <a:ext cx="529987" cy="792087"/>
            <a:chOff x="3016111" y="1953705"/>
            <a:chExt cx="1908973" cy="1854515"/>
          </a:xfrm>
          <a:solidFill>
            <a:schemeClr val="accent2"/>
          </a:solidFill>
        </p:grpSpPr>
        <p:sp>
          <p:nvSpPr>
            <p:cNvPr id="14" name="Up Arrow 13"/>
            <p:cNvSpPr/>
            <p:nvPr/>
          </p:nvSpPr>
          <p:spPr>
            <a:xfrm>
              <a:off x="4250720" y="1953705"/>
              <a:ext cx="674364" cy="1699352"/>
            </a:xfrm>
            <a:prstGeom prst="up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ectangle 14"/>
            <p:cNvSpPr/>
            <p:nvPr/>
          </p:nvSpPr>
          <p:spPr>
            <a:xfrm rot="16200000">
              <a:off x="3781233" y="2833073"/>
              <a:ext cx="210025" cy="174027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6" name="TextBox 15"/>
          <p:cNvSpPr txBox="1"/>
          <p:nvPr/>
        </p:nvSpPr>
        <p:spPr>
          <a:xfrm>
            <a:off x="332632" y="2130367"/>
            <a:ext cx="1484229" cy="1231106"/>
          </a:xfrm>
          <a:prstGeom prst="rect">
            <a:avLst/>
          </a:prstGeom>
          <a:noFill/>
        </p:spPr>
        <p:txBody>
          <a:bodyPr wrap="square" rtlCol="0">
            <a:spAutoFit/>
          </a:bodyPr>
          <a:lstStyle/>
          <a:p>
            <a:r>
              <a:rPr lang="en-US" sz="1400">
                <a:solidFill>
                  <a:schemeClr val="accent2">
                    <a:lumMod val="50000"/>
                  </a:schemeClr>
                </a:solidFill>
              </a:rPr>
              <a:t>Việc truyền dẫn bắt đầu bằng </a:t>
            </a:r>
          </a:p>
          <a:p>
            <a:r>
              <a:rPr lang="en-US" sz="1400" b="1">
                <a:solidFill>
                  <a:schemeClr val="accent2">
                    <a:lumMod val="50000"/>
                  </a:schemeClr>
                </a:solidFill>
              </a:rPr>
              <a:t>Bit Start </a:t>
            </a:r>
          </a:p>
          <a:p>
            <a:r>
              <a:rPr lang="en-US" sz="1400">
                <a:solidFill>
                  <a:schemeClr val="accent2">
                    <a:lumMod val="50000"/>
                  </a:schemeClr>
                </a:solidFill>
              </a:rPr>
              <a:t>– Bit 0</a:t>
            </a:r>
          </a:p>
          <a:p>
            <a:endParaRPr lang="en-US"/>
          </a:p>
        </p:txBody>
      </p:sp>
      <p:sp>
        <p:nvSpPr>
          <p:cNvPr id="18" name="TextBox 17"/>
          <p:cNvSpPr txBox="1"/>
          <p:nvPr/>
        </p:nvSpPr>
        <p:spPr>
          <a:xfrm>
            <a:off x="6876256" y="2117967"/>
            <a:ext cx="1656184" cy="523220"/>
          </a:xfrm>
          <a:prstGeom prst="rect">
            <a:avLst/>
          </a:prstGeom>
          <a:noFill/>
        </p:spPr>
        <p:txBody>
          <a:bodyPr wrap="square" rtlCol="0">
            <a:spAutoFit/>
          </a:bodyPr>
          <a:lstStyle/>
          <a:p>
            <a:r>
              <a:rPr lang="en-US" sz="1400">
                <a:solidFill>
                  <a:schemeClr val="accent2">
                    <a:lumMod val="50000"/>
                  </a:schemeClr>
                </a:solidFill>
              </a:rPr>
              <a:t>Kết thúc bằng </a:t>
            </a:r>
            <a:r>
              <a:rPr lang="en-US" sz="1400" b="1">
                <a:solidFill>
                  <a:schemeClr val="accent2">
                    <a:lumMod val="50000"/>
                  </a:schemeClr>
                </a:solidFill>
              </a:rPr>
              <a:t>Bit Stop</a:t>
            </a:r>
            <a:r>
              <a:rPr lang="en-US" sz="1400">
                <a:solidFill>
                  <a:schemeClr val="accent2">
                    <a:lumMod val="50000"/>
                  </a:schemeClr>
                </a:solidFill>
              </a:rPr>
              <a:t> – Bit 1</a:t>
            </a:r>
          </a:p>
        </p:txBody>
      </p:sp>
      <p:sp>
        <p:nvSpPr>
          <p:cNvPr id="20" name="TextBox 19"/>
          <p:cNvSpPr txBox="1"/>
          <p:nvPr/>
        </p:nvSpPr>
        <p:spPr>
          <a:xfrm>
            <a:off x="5004048" y="3313196"/>
            <a:ext cx="3528392" cy="738664"/>
          </a:xfrm>
          <a:prstGeom prst="rect">
            <a:avLst/>
          </a:prstGeom>
          <a:noFill/>
        </p:spPr>
        <p:txBody>
          <a:bodyPr wrap="square" rtlCol="0">
            <a:spAutoFit/>
          </a:bodyPr>
          <a:lstStyle/>
          <a:p>
            <a:r>
              <a:rPr lang="en-US" sz="1400" b="1">
                <a:solidFill>
                  <a:schemeClr val="accent2">
                    <a:lumMod val="50000"/>
                  </a:schemeClr>
                </a:solidFill>
              </a:rPr>
              <a:t>Bit Parity </a:t>
            </a:r>
            <a:r>
              <a:rPr lang="en-US" sz="1400">
                <a:solidFill>
                  <a:schemeClr val="accent2">
                    <a:lumMod val="50000"/>
                  </a:schemeClr>
                </a:solidFill>
              </a:rPr>
              <a:t>– Có thể có hoặc không </a:t>
            </a:r>
          </a:p>
          <a:p>
            <a:r>
              <a:rPr lang="en-US" sz="1400">
                <a:solidFill>
                  <a:schemeClr val="accent2">
                    <a:lumMod val="50000"/>
                  </a:schemeClr>
                </a:solidFill>
              </a:rPr>
              <a:t>Được set 1 hoặc 0 phụ thuộc vào chế độ Odd/Even và số bit 1 là chẵn/lẻ</a:t>
            </a:r>
          </a:p>
        </p:txBody>
      </p:sp>
      <p:cxnSp>
        <p:nvCxnSpPr>
          <p:cNvPr id="21" name="Straight Connector 20">
            <a:extLst>
              <a:ext uri="{FF2B5EF4-FFF2-40B4-BE49-F238E27FC236}">
                <a16:creationId xmlns:a16="http://schemas.microsoft.com/office/drawing/2014/main" id="{5FCD6A38-B0C0-45A4-BE07-E54EA10F9522}"/>
              </a:ext>
            </a:extLst>
          </p:cNvPr>
          <p:cNvCxnSpPr/>
          <p:nvPr/>
        </p:nvCxnSpPr>
        <p:spPr>
          <a:xfrm flipV="1">
            <a:off x="2795351" y="2354683"/>
            <a:ext cx="2667332" cy="2994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Up Arrow 25"/>
          <p:cNvSpPr/>
          <p:nvPr/>
        </p:nvSpPr>
        <p:spPr>
          <a:xfrm rot="10800000">
            <a:off x="5567327" y="2119360"/>
            <a:ext cx="216023" cy="1059149"/>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Up Arrow 18"/>
          <p:cNvSpPr/>
          <p:nvPr/>
        </p:nvSpPr>
        <p:spPr>
          <a:xfrm rot="10800000">
            <a:off x="3349000" y="2379576"/>
            <a:ext cx="225666" cy="1008145"/>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TextBox 26"/>
          <p:cNvSpPr txBox="1"/>
          <p:nvPr/>
        </p:nvSpPr>
        <p:spPr>
          <a:xfrm>
            <a:off x="1816861" y="3564149"/>
            <a:ext cx="2704685" cy="523220"/>
          </a:xfrm>
          <a:prstGeom prst="rect">
            <a:avLst/>
          </a:prstGeom>
          <a:noFill/>
        </p:spPr>
        <p:txBody>
          <a:bodyPr wrap="square" rtlCol="0">
            <a:spAutoFit/>
          </a:bodyPr>
          <a:lstStyle/>
          <a:p>
            <a:r>
              <a:rPr lang="en-US" sz="1400">
                <a:solidFill>
                  <a:schemeClr val="accent2">
                    <a:lumMod val="50000"/>
                  </a:schemeClr>
                </a:solidFill>
              </a:rPr>
              <a:t>Các </a:t>
            </a:r>
            <a:r>
              <a:rPr lang="en-US" sz="1400" b="1">
                <a:solidFill>
                  <a:schemeClr val="accent2">
                    <a:lumMod val="50000"/>
                  </a:schemeClr>
                </a:solidFill>
              </a:rPr>
              <a:t>Bit Data</a:t>
            </a:r>
          </a:p>
          <a:p>
            <a:r>
              <a:rPr lang="en-US" sz="1400">
                <a:solidFill>
                  <a:schemeClr val="accent2">
                    <a:lumMod val="50000"/>
                  </a:schemeClr>
                </a:solidFill>
              </a:rPr>
              <a:t>Số bit Data có thể là 6,7 hoặc 8</a:t>
            </a:r>
          </a:p>
        </p:txBody>
      </p:sp>
    </p:spTree>
    <p:extLst>
      <p:ext uri="{BB962C8B-B14F-4D97-AF65-F5344CB8AC3E}">
        <p14:creationId xmlns:p14="http://schemas.microsoft.com/office/powerpoint/2010/main" val="2329183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0" y="483518"/>
            <a:ext cx="9144000"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3600" dirty="0">
                <a:solidFill>
                  <a:schemeClr val="bg1"/>
                </a:solidFill>
                <a:latin typeface="Arial" pitchFamily="34" charset="0"/>
                <a:cs typeface="Arial" pitchFamily="34" charset="0"/>
              </a:rPr>
              <a:t>Agenda Style</a:t>
            </a:r>
          </a:p>
        </p:txBody>
      </p:sp>
      <p:sp>
        <p:nvSpPr>
          <p:cNvPr id="5" name="Text Placeholder 1"/>
          <p:cNvSpPr txBox="1">
            <a:spLocks/>
          </p:cNvSpPr>
          <p:nvPr/>
        </p:nvSpPr>
        <p:spPr>
          <a:xfrm rot="16200000">
            <a:off x="-1822186" y="2109390"/>
            <a:ext cx="5143501" cy="924722"/>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4400" b="1">
                <a:solidFill>
                  <a:schemeClr val="bg1"/>
                </a:solidFill>
                <a:latin typeface="+mj-lt"/>
                <a:cs typeface="Arial" pitchFamily="34" charset="0"/>
              </a:rPr>
              <a:t>Thành viên nhóm</a:t>
            </a:r>
            <a:endParaRPr lang="ko-KR" altLang="en-US" sz="4400" b="1" dirty="0">
              <a:solidFill>
                <a:schemeClr val="bg1"/>
              </a:solidFill>
              <a:latin typeface="+mj-lt"/>
              <a:cs typeface="Arial" pitchFamily="34" charset="0"/>
            </a:endParaRPr>
          </a:p>
        </p:txBody>
      </p:sp>
      <p:sp>
        <p:nvSpPr>
          <p:cNvPr id="11" name="Rectangle 10"/>
          <p:cNvSpPr/>
          <p:nvPr/>
        </p:nvSpPr>
        <p:spPr>
          <a:xfrm>
            <a:off x="6300192" y="606349"/>
            <a:ext cx="2259889" cy="70833"/>
          </a:xfrm>
          <a:prstGeom prst="rect">
            <a:avLst/>
          </a:prstGeom>
          <a:solidFill>
            <a:srgbClr val="38D4C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1972081" y="606350"/>
            <a:ext cx="4536000" cy="72000"/>
          </a:xfrm>
          <a:prstGeom prst="rect">
            <a:avLst/>
          </a:prstGeom>
          <a:solidFill>
            <a:srgbClr val="16B7B8">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 name="TextBox 1"/>
          <p:cNvSpPr txBox="1"/>
          <p:nvPr/>
        </p:nvSpPr>
        <p:spPr>
          <a:xfrm>
            <a:off x="2843808" y="1186347"/>
            <a:ext cx="2736304" cy="3139321"/>
          </a:xfrm>
          <a:prstGeom prst="rect">
            <a:avLst/>
          </a:prstGeom>
          <a:noFill/>
        </p:spPr>
        <p:txBody>
          <a:bodyPr wrap="square" rtlCol="0">
            <a:spAutoFit/>
          </a:bodyPr>
          <a:lstStyle/>
          <a:p>
            <a:r>
              <a:rPr lang="en-US">
                <a:solidFill>
                  <a:srgbClr val="38D4CD"/>
                </a:solidFill>
              </a:rPr>
              <a:t>1. Võ Hoàng Quốc</a:t>
            </a:r>
          </a:p>
          <a:p>
            <a:endParaRPr lang="en-US">
              <a:solidFill>
                <a:srgbClr val="38D4CD"/>
              </a:solidFill>
            </a:endParaRPr>
          </a:p>
          <a:p>
            <a:r>
              <a:rPr lang="en-US">
                <a:solidFill>
                  <a:srgbClr val="38D4CD"/>
                </a:solidFill>
              </a:rPr>
              <a:t>2. Trần Thanh Ngọc</a:t>
            </a:r>
          </a:p>
          <a:p>
            <a:endParaRPr lang="en-US">
              <a:solidFill>
                <a:srgbClr val="38D4CD"/>
              </a:solidFill>
            </a:endParaRPr>
          </a:p>
          <a:p>
            <a:r>
              <a:rPr lang="en-US">
                <a:solidFill>
                  <a:srgbClr val="38D4CD"/>
                </a:solidFill>
              </a:rPr>
              <a:t>3. Phan Công Danh</a:t>
            </a:r>
          </a:p>
          <a:p>
            <a:endParaRPr lang="en-US">
              <a:solidFill>
                <a:srgbClr val="38D4CD"/>
              </a:solidFill>
            </a:endParaRPr>
          </a:p>
          <a:p>
            <a:r>
              <a:rPr lang="en-US">
                <a:solidFill>
                  <a:srgbClr val="38D4CD"/>
                </a:solidFill>
              </a:rPr>
              <a:t>4. Phạm Hải Nguyên</a:t>
            </a:r>
          </a:p>
          <a:p>
            <a:endParaRPr lang="en-US">
              <a:solidFill>
                <a:srgbClr val="38D4CD"/>
              </a:solidFill>
            </a:endParaRPr>
          </a:p>
          <a:p>
            <a:r>
              <a:rPr lang="en-US">
                <a:solidFill>
                  <a:srgbClr val="38D4CD"/>
                </a:solidFill>
              </a:rPr>
              <a:t>5. Võ Minh Hậu</a:t>
            </a:r>
          </a:p>
          <a:p>
            <a:endParaRPr lang="en-US">
              <a:solidFill>
                <a:srgbClr val="38D4CD"/>
              </a:solidFill>
            </a:endParaRPr>
          </a:p>
          <a:p>
            <a:r>
              <a:rPr lang="en-US">
                <a:solidFill>
                  <a:srgbClr val="38D4CD"/>
                </a:solidFill>
              </a:rPr>
              <a:t>6. Nguyễn Hà Nhật Linh</a:t>
            </a:r>
          </a:p>
        </p:txBody>
      </p:sp>
      <p:sp>
        <p:nvSpPr>
          <p:cNvPr id="4" name="TextBox 3"/>
          <p:cNvSpPr txBox="1"/>
          <p:nvPr/>
        </p:nvSpPr>
        <p:spPr>
          <a:xfrm>
            <a:off x="6084169" y="1186347"/>
            <a:ext cx="1728192" cy="3139321"/>
          </a:xfrm>
          <a:prstGeom prst="rect">
            <a:avLst/>
          </a:prstGeom>
          <a:noFill/>
        </p:spPr>
        <p:txBody>
          <a:bodyPr wrap="square" rtlCol="0">
            <a:spAutoFit/>
          </a:bodyPr>
          <a:lstStyle/>
          <a:p>
            <a:r>
              <a:rPr lang="en-US">
                <a:solidFill>
                  <a:srgbClr val="38D4CD"/>
                </a:solidFill>
              </a:rPr>
              <a:t>19161278</a:t>
            </a:r>
          </a:p>
          <a:p>
            <a:endParaRPr lang="en-US">
              <a:solidFill>
                <a:srgbClr val="38D4CD"/>
              </a:solidFill>
            </a:endParaRPr>
          </a:p>
          <a:p>
            <a:r>
              <a:rPr lang="en-US">
                <a:solidFill>
                  <a:srgbClr val="38D4CD"/>
                </a:solidFill>
              </a:rPr>
              <a:t>19119204</a:t>
            </a:r>
          </a:p>
          <a:p>
            <a:endParaRPr lang="en-US">
              <a:solidFill>
                <a:srgbClr val="38D4CD"/>
              </a:solidFill>
            </a:endParaRPr>
          </a:p>
          <a:p>
            <a:r>
              <a:rPr lang="en-US">
                <a:solidFill>
                  <a:srgbClr val="38D4CD"/>
                </a:solidFill>
              </a:rPr>
              <a:t>19119160</a:t>
            </a:r>
          </a:p>
          <a:p>
            <a:endParaRPr lang="en-US">
              <a:solidFill>
                <a:srgbClr val="38D4CD"/>
              </a:solidFill>
            </a:endParaRPr>
          </a:p>
          <a:p>
            <a:r>
              <a:rPr lang="en-US">
                <a:solidFill>
                  <a:srgbClr val="38D4CD"/>
                </a:solidFill>
              </a:rPr>
              <a:t>19119205</a:t>
            </a:r>
          </a:p>
          <a:p>
            <a:endParaRPr lang="en-US">
              <a:solidFill>
                <a:srgbClr val="38D4CD"/>
              </a:solidFill>
            </a:endParaRPr>
          </a:p>
          <a:p>
            <a:r>
              <a:rPr lang="en-US">
                <a:solidFill>
                  <a:srgbClr val="38D4CD"/>
                </a:solidFill>
              </a:rPr>
              <a:t>19119174</a:t>
            </a:r>
          </a:p>
          <a:p>
            <a:endParaRPr lang="en-US">
              <a:solidFill>
                <a:srgbClr val="38D4CD"/>
              </a:solidFill>
            </a:endParaRPr>
          </a:p>
          <a:p>
            <a:r>
              <a:rPr lang="en-US">
                <a:solidFill>
                  <a:srgbClr val="38D4CD"/>
                </a:solidFill>
              </a:rPr>
              <a:t>19119190</a:t>
            </a:r>
          </a:p>
        </p:txBody>
      </p:sp>
      <p:grpSp>
        <p:nvGrpSpPr>
          <p:cNvPr id="8" name="Group 7">
            <a:extLst>
              <a:ext uri="{FF2B5EF4-FFF2-40B4-BE49-F238E27FC236}">
                <a16:creationId xmlns:a16="http://schemas.microsoft.com/office/drawing/2014/main" id="{EF7592EE-BDD6-4F9D-801F-CAD4D144F64A}"/>
              </a:ext>
            </a:extLst>
          </p:cNvPr>
          <p:cNvGrpSpPr/>
          <p:nvPr/>
        </p:nvGrpSpPr>
        <p:grpSpPr>
          <a:xfrm>
            <a:off x="2195736" y="37395"/>
            <a:ext cx="1616179" cy="568954"/>
            <a:chOff x="539552" y="3314180"/>
            <a:chExt cx="1616179" cy="568954"/>
          </a:xfrm>
          <a:solidFill>
            <a:srgbClr val="38D4CD"/>
          </a:solidFill>
        </p:grpSpPr>
        <p:sp>
          <p:nvSpPr>
            <p:cNvPr id="9" name="Round Same Side Corner Rectangle 8">
              <a:extLst>
                <a:ext uri="{FF2B5EF4-FFF2-40B4-BE49-F238E27FC236}">
                  <a16:creationId xmlns:a16="http://schemas.microsoft.com/office/drawing/2014/main" id="{851314B4-FFD3-473B-A062-447BDE89113E}"/>
                </a:ext>
              </a:extLst>
            </p:cNvPr>
            <p:cNvSpPr/>
            <p:nvPr/>
          </p:nvSpPr>
          <p:spPr>
            <a:xfrm>
              <a:off x="539552" y="3314180"/>
              <a:ext cx="216024" cy="568954"/>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ound Same Side Corner Rectangle 8">
              <a:extLst>
                <a:ext uri="{FF2B5EF4-FFF2-40B4-BE49-F238E27FC236}">
                  <a16:creationId xmlns:a16="http://schemas.microsoft.com/office/drawing/2014/main" id="{21B6883A-553C-4407-987D-FE34D3DAFC99}"/>
                </a:ext>
              </a:extLst>
            </p:cNvPr>
            <p:cNvSpPr/>
            <p:nvPr/>
          </p:nvSpPr>
          <p:spPr>
            <a:xfrm>
              <a:off x="819583" y="3314180"/>
              <a:ext cx="216024" cy="568954"/>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ound Same Side Corner Rectangle 8">
              <a:extLst>
                <a:ext uri="{FF2B5EF4-FFF2-40B4-BE49-F238E27FC236}">
                  <a16:creationId xmlns:a16="http://schemas.microsoft.com/office/drawing/2014/main" id="{6028C6E4-B706-423A-AF64-0B4CB85B838F}"/>
                </a:ext>
              </a:extLst>
            </p:cNvPr>
            <p:cNvSpPr/>
            <p:nvPr/>
          </p:nvSpPr>
          <p:spPr>
            <a:xfrm>
              <a:off x="1099614" y="3314180"/>
              <a:ext cx="216024" cy="568954"/>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ound Same Side Corner Rectangle 8">
              <a:extLst>
                <a:ext uri="{FF2B5EF4-FFF2-40B4-BE49-F238E27FC236}">
                  <a16:creationId xmlns:a16="http://schemas.microsoft.com/office/drawing/2014/main" id="{4DDE46C6-179A-46E0-BC2B-79E5F539315F}"/>
                </a:ext>
              </a:extLst>
            </p:cNvPr>
            <p:cNvSpPr/>
            <p:nvPr/>
          </p:nvSpPr>
          <p:spPr>
            <a:xfrm>
              <a:off x="1379645" y="3314180"/>
              <a:ext cx="216024" cy="568954"/>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ound Same Side Corner Rectangle 8">
              <a:extLst>
                <a:ext uri="{FF2B5EF4-FFF2-40B4-BE49-F238E27FC236}">
                  <a16:creationId xmlns:a16="http://schemas.microsoft.com/office/drawing/2014/main" id="{B8D562EE-7BAA-4D27-BCF1-4ABAEE33F6E5}"/>
                </a:ext>
              </a:extLst>
            </p:cNvPr>
            <p:cNvSpPr/>
            <p:nvPr/>
          </p:nvSpPr>
          <p:spPr>
            <a:xfrm>
              <a:off x="1659676" y="3314180"/>
              <a:ext cx="216024" cy="568954"/>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Round Same Side Corner Rectangle 8">
              <a:extLst>
                <a:ext uri="{FF2B5EF4-FFF2-40B4-BE49-F238E27FC236}">
                  <a16:creationId xmlns:a16="http://schemas.microsoft.com/office/drawing/2014/main" id="{0D3FA62D-D113-47B7-BFD3-4008434F3F86}"/>
                </a:ext>
              </a:extLst>
            </p:cNvPr>
            <p:cNvSpPr/>
            <p:nvPr/>
          </p:nvSpPr>
          <p:spPr>
            <a:xfrm>
              <a:off x="1939707" y="3314180"/>
              <a:ext cx="216024" cy="568954"/>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4243312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Arrow Connector 34"/>
          <p:cNvCxnSpPr/>
          <p:nvPr/>
        </p:nvCxnSpPr>
        <p:spPr>
          <a:xfrm>
            <a:off x="107504" y="3795886"/>
            <a:ext cx="2376264" cy="0"/>
          </a:xfrm>
          <a:prstGeom prst="straightConnector1">
            <a:avLst/>
          </a:prstGeom>
          <a:ln w="25400">
            <a:solidFill>
              <a:schemeClr val="accent4">
                <a:lumMod val="75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 Placeholder 1"/>
          <p:cNvSpPr>
            <a:spLocks noGrp="1"/>
          </p:cNvSpPr>
          <p:nvPr>
            <p:ph type="body" sz="quarter" idx="10"/>
          </p:nvPr>
        </p:nvSpPr>
        <p:spPr>
          <a:xfrm>
            <a:off x="0" y="221795"/>
            <a:ext cx="9144000" cy="576064"/>
          </a:xfrm>
        </p:spPr>
        <p:txBody>
          <a:bodyPr/>
          <a:lstStyle/>
          <a:p>
            <a:r>
              <a:rPr lang="vi-VN" altLang="ko-KR" sz="2400"/>
              <a:t>Một số lưu ý </a:t>
            </a:r>
            <a:r>
              <a:rPr lang="en-US" altLang="ko-KR" sz="2400"/>
              <a:t>khi</a:t>
            </a:r>
            <a:r>
              <a:rPr lang="vi-VN" altLang="ko-KR" sz="2400"/>
              <a:t> thiết kế phần cứng theo chuẩn </a:t>
            </a:r>
            <a:r>
              <a:rPr lang="vi-VN" altLang="ko-KR" sz="2400" b="1"/>
              <a:t>UART</a:t>
            </a:r>
          </a:p>
        </p:txBody>
      </p:sp>
      <p:sp>
        <p:nvSpPr>
          <p:cNvPr id="11" name="TextBox 10"/>
          <p:cNvSpPr txBox="1"/>
          <p:nvPr/>
        </p:nvSpPr>
        <p:spPr>
          <a:xfrm>
            <a:off x="2290030" y="3864719"/>
            <a:ext cx="667112" cy="338554"/>
          </a:xfrm>
          <a:prstGeom prst="rect">
            <a:avLst/>
          </a:prstGeom>
          <a:noFill/>
        </p:spPr>
        <p:txBody>
          <a:bodyPr wrap="square" rtlCol="0">
            <a:spAutoFit/>
          </a:bodyPr>
          <a:lstStyle/>
          <a:p>
            <a:pPr algn="ctr"/>
            <a:r>
              <a:rPr lang="en-US" altLang="ko-KR" sz="1600" b="1" dirty="0">
                <a:solidFill>
                  <a:schemeClr val="bg1"/>
                </a:solidFill>
                <a:latin typeface="Arial" pitchFamily="34" charset="0"/>
                <a:cs typeface="Arial" pitchFamily="34" charset="0"/>
              </a:rPr>
              <a:t>60%</a:t>
            </a:r>
            <a:endParaRPr lang="ko-KR" altLang="en-US" sz="1600" b="1" dirty="0">
              <a:solidFill>
                <a:schemeClr val="bg1"/>
              </a:solidFill>
              <a:latin typeface="Arial" pitchFamily="34" charset="0"/>
              <a:cs typeface="Arial" pitchFamily="34" charset="0"/>
            </a:endParaRPr>
          </a:p>
        </p:txBody>
      </p:sp>
      <p:sp>
        <p:nvSpPr>
          <p:cNvPr id="12" name="TextBox 11"/>
          <p:cNvSpPr txBox="1"/>
          <p:nvPr/>
        </p:nvSpPr>
        <p:spPr>
          <a:xfrm>
            <a:off x="2290030" y="2925872"/>
            <a:ext cx="667112" cy="338554"/>
          </a:xfrm>
          <a:prstGeom prst="rect">
            <a:avLst/>
          </a:prstGeom>
          <a:noFill/>
        </p:spPr>
        <p:txBody>
          <a:bodyPr wrap="square" rtlCol="0">
            <a:spAutoFit/>
          </a:bodyPr>
          <a:lstStyle/>
          <a:p>
            <a:pPr algn="ctr"/>
            <a:r>
              <a:rPr lang="en-US" altLang="ko-KR" sz="1600" b="1" dirty="0">
                <a:solidFill>
                  <a:schemeClr val="bg1"/>
                </a:solidFill>
                <a:latin typeface="Arial" pitchFamily="34" charset="0"/>
                <a:cs typeface="Arial" pitchFamily="34" charset="0"/>
              </a:rPr>
              <a:t>50%</a:t>
            </a:r>
            <a:endParaRPr lang="ko-KR" altLang="en-US" sz="1600" b="1" dirty="0">
              <a:solidFill>
                <a:schemeClr val="bg1"/>
              </a:solidFill>
              <a:latin typeface="Arial" pitchFamily="34" charset="0"/>
              <a:cs typeface="Arial" pitchFamily="34" charset="0"/>
            </a:endParaRPr>
          </a:p>
        </p:txBody>
      </p:sp>
      <p:sp>
        <p:nvSpPr>
          <p:cNvPr id="13" name="TextBox 12"/>
          <p:cNvSpPr txBox="1"/>
          <p:nvPr/>
        </p:nvSpPr>
        <p:spPr>
          <a:xfrm>
            <a:off x="2290030" y="2156302"/>
            <a:ext cx="667112" cy="338554"/>
          </a:xfrm>
          <a:prstGeom prst="rect">
            <a:avLst/>
          </a:prstGeom>
          <a:noFill/>
        </p:spPr>
        <p:txBody>
          <a:bodyPr wrap="square" rtlCol="0">
            <a:spAutoFit/>
          </a:bodyPr>
          <a:lstStyle/>
          <a:p>
            <a:pPr algn="ctr"/>
            <a:r>
              <a:rPr lang="en-US" altLang="ko-KR" sz="1600" b="1" dirty="0">
                <a:solidFill>
                  <a:schemeClr val="bg1"/>
                </a:solidFill>
                <a:latin typeface="Arial" pitchFamily="34" charset="0"/>
                <a:cs typeface="Arial" pitchFamily="34" charset="0"/>
              </a:rPr>
              <a:t>30%</a:t>
            </a:r>
            <a:endParaRPr lang="ko-KR" altLang="en-US" sz="1600" b="1" dirty="0">
              <a:solidFill>
                <a:schemeClr val="bg1"/>
              </a:solidFill>
              <a:latin typeface="Arial" pitchFamily="34" charset="0"/>
              <a:cs typeface="Arial" pitchFamily="34" charset="0"/>
            </a:endParaRPr>
          </a:p>
        </p:txBody>
      </p:sp>
      <p:sp>
        <p:nvSpPr>
          <p:cNvPr id="14" name="TextBox 13"/>
          <p:cNvSpPr txBox="1"/>
          <p:nvPr/>
        </p:nvSpPr>
        <p:spPr>
          <a:xfrm>
            <a:off x="2290030" y="1491630"/>
            <a:ext cx="667112" cy="338554"/>
          </a:xfrm>
          <a:prstGeom prst="rect">
            <a:avLst/>
          </a:prstGeom>
          <a:noFill/>
        </p:spPr>
        <p:txBody>
          <a:bodyPr wrap="square" rtlCol="0">
            <a:spAutoFit/>
          </a:bodyPr>
          <a:lstStyle/>
          <a:p>
            <a:pPr algn="ctr"/>
            <a:r>
              <a:rPr lang="en-US" altLang="ko-KR" sz="1600" b="1" dirty="0">
                <a:solidFill>
                  <a:schemeClr val="bg1"/>
                </a:solidFill>
                <a:latin typeface="Arial" pitchFamily="34" charset="0"/>
                <a:cs typeface="Arial" pitchFamily="34" charset="0"/>
              </a:rPr>
              <a:t>20%</a:t>
            </a:r>
            <a:endParaRPr lang="ko-KR" altLang="en-US" sz="1600" b="1" dirty="0">
              <a:solidFill>
                <a:schemeClr val="bg1"/>
              </a:solidFill>
              <a:latin typeface="Arial" pitchFamily="34" charset="0"/>
              <a:cs typeface="Arial" pitchFamily="34" charset="0"/>
            </a:endParaRPr>
          </a:p>
        </p:txBody>
      </p:sp>
      <p:cxnSp>
        <p:nvCxnSpPr>
          <p:cNvPr id="15" name="Straight Arrow Connector 14"/>
          <p:cNvCxnSpPr/>
          <p:nvPr/>
        </p:nvCxnSpPr>
        <p:spPr>
          <a:xfrm>
            <a:off x="107504" y="1238593"/>
            <a:ext cx="2376264" cy="0"/>
          </a:xfrm>
          <a:prstGeom prst="straightConnector1">
            <a:avLst/>
          </a:prstGeom>
          <a:ln w="25400">
            <a:solidFill>
              <a:schemeClr val="accent1">
                <a:lumMod val="40000"/>
                <a:lumOff val="6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07504" y="1830184"/>
            <a:ext cx="2376264" cy="0"/>
          </a:xfrm>
          <a:prstGeom prst="straightConnector1">
            <a:avLst/>
          </a:prstGeom>
          <a:ln w="25400">
            <a:gradFill>
              <a:gsLst>
                <a:gs pos="0">
                  <a:schemeClr val="accent2">
                    <a:lumMod val="90000"/>
                    <a:lumOff val="10000"/>
                  </a:schemeClr>
                </a:gs>
                <a:gs pos="100000">
                  <a:schemeClr val="accent2">
                    <a:lumMod val="90000"/>
                    <a:lumOff val="10000"/>
                  </a:schemeClr>
                </a:gs>
              </a:gsLst>
              <a:lin ang="5400000" scaled="1"/>
            </a:gradFill>
            <a:tailEnd type="ova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07504" y="2494856"/>
            <a:ext cx="2376264" cy="0"/>
          </a:xfrm>
          <a:prstGeom prst="straightConnector1">
            <a:avLst/>
          </a:prstGeom>
          <a:ln w="25400">
            <a:gradFill>
              <a:gsLst>
                <a:gs pos="0">
                  <a:schemeClr val="accent3">
                    <a:lumMod val="90000"/>
                    <a:lumOff val="10000"/>
                  </a:schemeClr>
                </a:gs>
                <a:gs pos="100000">
                  <a:schemeClr val="accent3">
                    <a:lumMod val="90000"/>
                    <a:lumOff val="10000"/>
                  </a:schemeClr>
                </a:gs>
              </a:gsLst>
              <a:lin ang="5400000" scaled="1"/>
            </a:gradFill>
            <a:tailEnd type="ova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07504" y="3147814"/>
            <a:ext cx="2376264" cy="0"/>
          </a:xfrm>
          <a:prstGeom prst="straightConnector1">
            <a:avLst/>
          </a:prstGeom>
          <a:ln w="25400">
            <a:solidFill>
              <a:schemeClr val="accent4">
                <a:lumMod val="75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2842497" y="1700729"/>
            <a:ext cx="4332514" cy="665889"/>
            <a:chOff x="804191" y="2896891"/>
            <a:chExt cx="2378639" cy="665889"/>
          </a:xfrm>
        </p:grpSpPr>
        <p:sp>
          <p:nvSpPr>
            <p:cNvPr id="23" name="TextBox 22"/>
            <p:cNvSpPr txBox="1"/>
            <p:nvPr/>
          </p:nvSpPr>
          <p:spPr>
            <a:xfrm>
              <a:off x="804191" y="3101115"/>
              <a:ext cx="2378639" cy="461665"/>
            </a:xfrm>
            <a:prstGeom prst="rect">
              <a:avLst/>
            </a:prstGeom>
            <a:noFill/>
          </p:spPr>
          <p:txBody>
            <a:bodyPr wrap="square" rtlCol="0">
              <a:spAutoFit/>
            </a:bodyPr>
            <a:lstStyle/>
            <a:p>
              <a:r>
                <a:rPr lang="en-US" altLang="ko-KR" sz="1200">
                  <a:solidFill>
                    <a:schemeClr val="accent2"/>
                  </a:solidFill>
                  <a:latin typeface="Arial" pitchFamily="34" charset="0"/>
                  <a:cs typeface="Arial" pitchFamily="34" charset="0"/>
                </a:rPr>
                <a:t>Để xử lý nhận dữ liệu thông qua chân Rx, chúng ta phải sử dụng internal clock</a:t>
              </a:r>
              <a:endParaRPr lang="ko-KR" altLang="en-US" sz="1200" dirty="0">
                <a:solidFill>
                  <a:schemeClr val="accent2"/>
                </a:solidFill>
                <a:latin typeface="Arial" pitchFamily="34" charset="0"/>
                <a:cs typeface="Arial" pitchFamily="34" charset="0"/>
              </a:endParaRPr>
            </a:p>
          </p:txBody>
        </p:sp>
        <p:sp>
          <p:nvSpPr>
            <p:cNvPr id="24" name="TextBox 23"/>
            <p:cNvSpPr txBox="1"/>
            <p:nvPr/>
          </p:nvSpPr>
          <p:spPr>
            <a:xfrm>
              <a:off x="816755" y="2896891"/>
              <a:ext cx="2059657" cy="276999"/>
            </a:xfrm>
            <a:prstGeom prst="rect">
              <a:avLst/>
            </a:prstGeom>
            <a:noFill/>
          </p:spPr>
          <p:txBody>
            <a:bodyPr wrap="square" rtlCol="0">
              <a:spAutoFit/>
            </a:bodyPr>
            <a:lstStyle/>
            <a:p>
              <a:r>
                <a:rPr lang="en-US" altLang="ko-KR" sz="1200" b="1">
                  <a:solidFill>
                    <a:schemeClr val="accent2"/>
                  </a:solidFill>
                  <a:latin typeface="Arial" pitchFamily="34" charset="0"/>
                  <a:cs typeface="Arial" pitchFamily="34" charset="0"/>
                </a:rPr>
                <a:t>Xung  Clock</a:t>
              </a:r>
              <a:endParaRPr lang="ko-KR" altLang="en-US" sz="1200" b="1" dirty="0">
                <a:solidFill>
                  <a:schemeClr val="accent2"/>
                </a:solidFill>
                <a:latin typeface="Arial" pitchFamily="34" charset="0"/>
                <a:cs typeface="Arial" pitchFamily="34" charset="0"/>
              </a:endParaRPr>
            </a:p>
          </p:txBody>
        </p:sp>
      </p:grpSp>
      <p:grpSp>
        <p:nvGrpSpPr>
          <p:cNvPr id="25" name="Group 24"/>
          <p:cNvGrpSpPr/>
          <p:nvPr/>
        </p:nvGrpSpPr>
        <p:grpSpPr>
          <a:xfrm>
            <a:off x="2838576" y="1114228"/>
            <a:ext cx="3493528" cy="463183"/>
            <a:chOff x="803640" y="3019268"/>
            <a:chExt cx="2072772" cy="463183"/>
          </a:xfrm>
        </p:grpSpPr>
        <p:sp>
          <p:nvSpPr>
            <p:cNvPr id="26" name="TextBox 25"/>
            <p:cNvSpPr txBox="1"/>
            <p:nvPr/>
          </p:nvSpPr>
          <p:spPr>
            <a:xfrm>
              <a:off x="803640" y="3205452"/>
              <a:ext cx="2059657" cy="276999"/>
            </a:xfrm>
            <a:prstGeom prst="rect">
              <a:avLst/>
            </a:prstGeom>
            <a:noFill/>
          </p:spPr>
          <p:txBody>
            <a:bodyPr wrap="square" rtlCol="0">
              <a:spAutoFit/>
            </a:bodyPr>
            <a:lstStyle/>
            <a:p>
              <a:r>
                <a:rPr lang="vi-VN" altLang="ko-KR" sz="1200">
                  <a:solidFill>
                    <a:schemeClr val="accent1"/>
                  </a:solidFill>
                  <a:latin typeface="Arial" pitchFamily="34" charset="0"/>
                  <a:cs typeface="Arial" pitchFamily="34" charset="0"/>
                </a:rPr>
                <a:t>Là tốc độ bit được truyền, tính bằng số bit/giây</a:t>
              </a:r>
              <a:endParaRPr lang="ko-KR" altLang="en-US" sz="1200" dirty="0">
                <a:solidFill>
                  <a:schemeClr val="accent1"/>
                </a:solidFill>
                <a:latin typeface="Arial" pitchFamily="34" charset="0"/>
                <a:cs typeface="Arial" pitchFamily="34" charset="0"/>
              </a:endParaRPr>
            </a:p>
          </p:txBody>
        </p:sp>
        <p:sp>
          <p:nvSpPr>
            <p:cNvPr id="27" name="TextBox 26"/>
            <p:cNvSpPr txBox="1"/>
            <p:nvPr/>
          </p:nvSpPr>
          <p:spPr>
            <a:xfrm>
              <a:off x="816755" y="3019268"/>
              <a:ext cx="2059657" cy="276999"/>
            </a:xfrm>
            <a:prstGeom prst="rect">
              <a:avLst/>
            </a:prstGeom>
            <a:noFill/>
          </p:spPr>
          <p:txBody>
            <a:bodyPr wrap="square" rtlCol="0">
              <a:spAutoFit/>
            </a:bodyPr>
            <a:lstStyle/>
            <a:p>
              <a:r>
                <a:rPr lang="en-US" altLang="ko-KR" sz="1200" b="1">
                  <a:solidFill>
                    <a:schemeClr val="accent1"/>
                  </a:solidFill>
                  <a:latin typeface="Arial" pitchFamily="34" charset="0"/>
                  <a:cs typeface="Arial" pitchFamily="34" charset="0"/>
                </a:rPr>
                <a:t>Baud Rate</a:t>
              </a:r>
              <a:endParaRPr lang="ko-KR" altLang="en-US" sz="1200" b="1" dirty="0">
                <a:solidFill>
                  <a:schemeClr val="accent1"/>
                </a:solidFill>
                <a:latin typeface="Arial" pitchFamily="34" charset="0"/>
                <a:cs typeface="Arial" pitchFamily="34" charset="0"/>
              </a:endParaRPr>
            </a:p>
          </p:txBody>
        </p:sp>
      </p:grpSp>
      <p:grpSp>
        <p:nvGrpSpPr>
          <p:cNvPr id="28" name="Group 27"/>
          <p:cNvGrpSpPr/>
          <p:nvPr/>
        </p:nvGrpSpPr>
        <p:grpSpPr>
          <a:xfrm>
            <a:off x="2824263" y="2385181"/>
            <a:ext cx="4340025" cy="678692"/>
            <a:chOff x="803639" y="3362835"/>
            <a:chExt cx="2218957" cy="678692"/>
          </a:xfrm>
        </p:grpSpPr>
        <p:sp>
          <p:nvSpPr>
            <p:cNvPr id="29" name="TextBox 28"/>
            <p:cNvSpPr txBox="1"/>
            <p:nvPr/>
          </p:nvSpPr>
          <p:spPr>
            <a:xfrm>
              <a:off x="803639" y="3579862"/>
              <a:ext cx="2218957" cy="461665"/>
            </a:xfrm>
            <a:prstGeom prst="rect">
              <a:avLst/>
            </a:prstGeom>
            <a:noFill/>
          </p:spPr>
          <p:txBody>
            <a:bodyPr wrap="square" rtlCol="0">
              <a:spAutoFit/>
            </a:bodyPr>
            <a:lstStyle/>
            <a:p>
              <a:r>
                <a:rPr lang="en-US" altLang="ko-KR" sz="1200">
                  <a:solidFill>
                    <a:schemeClr val="accent3"/>
                  </a:solidFill>
                  <a:latin typeface="Arial" pitchFamily="34" charset="0"/>
                  <a:cs typeface="Arial" pitchFamily="34" charset="0"/>
                </a:rPr>
                <a:t>Có hay không có Parity bit, tùy trường hợp sẽ có số bit khác nhau</a:t>
              </a:r>
              <a:endParaRPr lang="ko-KR" altLang="en-US" sz="1200" dirty="0">
                <a:solidFill>
                  <a:schemeClr val="accent3"/>
                </a:solidFill>
                <a:latin typeface="Arial" pitchFamily="34" charset="0"/>
                <a:cs typeface="Arial" pitchFamily="34" charset="0"/>
              </a:endParaRPr>
            </a:p>
          </p:txBody>
        </p:sp>
        <p:sp>
          <p:nvSpPr>
            <p:cNvPr id="30" name="TextBox 29"/>
            <p:cNvSpPr txBox="1"/>
            <p:nvPr/>
          </p:nvSpPr>
          <p:spPr>
            <a:xfrm>
              <a:off x="803640" y="3362835"/>
              <a:ext cx="2059657" cy="276999"/>
            </a:xfrm>
            <a:prstGeom prst="rect">
              <a:avLst/>
            </a:prstGeom>
            <a:noFill/>
          </p:spPr>
          <p:txBody>
            <a:bodyPr wrap="square" rtlCol="0">
              <a:spAutoFit/>
            </a:bodyPr>
            <a:lstStyle/>
            <a:p>
              <a:r>
                <a:rPr lang="en-US" altLang="ko-KR" sz="1200" b="1">
                  <a:solidFill>
                    <a:schemeClr val="accent3"/>
                  </a:solidFill>
                  <a:latin typeface="Arial" pitchFamily="34" charset="0"/>
                  <a:cs typeface="Arial" pitchFamily="34" charset="0"/>
                </a:rPr>
                <a:t>Số lượng bit trong một lần truyền</a:t>
              </a:r>
              <a:endParaRPr lang="ko-KR" altLang="en-US" sz="1200" b="1" dirty="0">
                <a:solidFill>
                  <a:schemeClr val="accent3"/>
                </a:solidFill>
                <a:latin typeface="Arial" pitchFamily="34" charset="0"/>
                <a:cs typeface="Arial" pitchFamily="34" charset="0"/>
              </a:endParaRPr>
            </a:p>
          </p:txBody>
        </p:sp>
      </p:grpSp>
      <p:grpSp>
        <p:nvGrpSpPr>
          <p:cNvPr id="31" name="Group 30"/>
          <p:cNvGrpSpPr/>
          <p:nvPr/>
        </p:nvGrpSpPr>
        <p:grpSpPr>
          <a:xfrm>
            <a:off x="2818893" y="3040408"/>
            <a:ext cx="3513211" cy="507069"/>
            <a:chOff x="803640" y="3362835"/>
            <a:chExt cx="2392595" cy="507069"/>
          </a:xfrm>
        </p:grpSpPr>
        <p:sp>
          <p:nvSpPr>
            <p:cNvPr id="32" name="TextBox 31"/>
            <p:cNvSpPr txBox="1"/>
            <p:nvPr/>
          </p:nvSpPr>
          <p:spPr>
            <a:xfrm>
              <a:off x="817044" y="3592905"/>
              <a:ext cx="2379191" cy="276999"/>
            </a:xfrm>
            <a:prstGeom prst="rect">
              <a:avLst/>
            </a:prstGeom>
            <a:noFill/>
          </p:spPr>
          <p:txBody>
            <a:bodyPr wrap="square" rtlCol="0">
              <a:spAutoFit/>
            </a:bodyPr>
            <a:lstStyle/>
            <a:p>
              <a:r>
                <a:rPr lang="en-US" altLang="ko-KR" sz="1200">
                  <a:solidFill>
                    <a:schemeClr val="accent4">
                      <a:lumMod val="50000"/>
                    </a:schemeClr>
                  </a:solidFill>
                  <a:latin typeface="Arial" pitchFamily="34" charset="0"/>
                  <a:cs typeface="Arial" pitchFamily="34" charset="0"/>
                </a:rPr>
                <a:t>Dùng đ</a:t>
              </a:r>
              <a:r>
                <a:rPr lang="vi-VN" altLang="ko-KR" sz="1200">
                  <a:solidFill>
                    <a:schemeClr val="accent4">
                      <a:lumMod val="50000"/>
                    </a:schemeClr>
                  </a:solidFill>
                  <a:latin typeface="Arial" pitchFamily="34" charset="0"/>
                  <a:cs typeface="Arial" pitchFamily="34" charset="0"/>
                </a:rPr>
                <a:t>ể lưu lại và sử dụng data sau khi kết thúc</a:t>
              </a:r>
              <a:endParaRPr lang="ko-KR" altLang="en-US" sz="1200" dirty="0">
                <a:solidFill>
                  <a:schemeClr val="accent4">
                    <a:lumMod val="50000"/>
                  </a:schemeClr>
                </a:solidFill>
                <a:latin typeface="Arial" pitchFamily="34" charset="0"/>
                <a:cs typeface="Arial" pitchFamily="34" charset="0"/>
              </a:endParaRPr>
            </a:p>
          </p:txBody>
        </p:sp>
        <p:sp>
          <p:nvSpPr>
            <p:cNvPr id="33" name="TextBox 32"/>
            <p:cNvSpPr txBox="1"/>
            <p:nvPr/>
          </p:nvSpPr>
          <p:spPr>
            <a:xfrm>
              <a:off x="803640" y="3362835"/>
              <a:ext cx="2059657" cy="276999"/>
            </a:xfrm>
            <a:prstGeom prst="rect">
              <a:avLst/>
            </a:prstGeom>
            <a:noFill/>
          </p:spPr>
          <p:txBody>
            <a:bodyPr wrap="square" rtlCol="0">
              <a:spAutoFit/>
            </a:bodyPr>
            <a:lstStyle/>
            <a:p>
              <a:r>
                <a:rPr lang="en-US" altLang="ko-KR" sz="1200" b="1">
                  <a:solidFill>
                    <a:schemeClr val="accent4">
                      <a:lumMod val="50000"/>
                    </a:schemeClr>
                  </a:solidFill>
                  <a:latin typeface="Arial" pitchFamily="34" charset="0"/>
                  <a:cs typeface="Arial" pitchFamily="34" charset="0"/>
                </a:rPr>
                <a:t>FIFO lưu dữ liệu</a:t>
              </a:r>
              <a:endParaRPr lang="ko-KR" altLang="en-US" sz="1200" b="1" dirty="0">
                <a:solidFill>
                  <a:schemeClr val="accent4">
                    <a:lumMod val="50000"/>
                  </a:schemeClr>
                </a:solidFill>
                <a:latin typeface="Arial" pitchFamily="34" charset="0"/>
                <a:cs typeface="Arial" pitchFamily="34" charset="0"/>
              </a:endParaRPr>
            </a:p>
          </p:txBody>
        </p:sp>
      </p:grpSp>
      <p:grpSp>
        <p:nvGrpSpPr>
          <p:cNvPr id="36" name="Group 35"/>
          <p:cNvGrpSpPr/>
          <p:nvPr/>
        </p:nvGrpSpPr>
        <p:grpSpPr>
          <a:xfrm>
            <a:off x="2818893" y="3695441"/>
            <a:ext cx="4273387" cy="876401"/>
            <a:chOff x="803640" y="3362835"/>
            <a:chExt cx="2356961" cy="876401"/>
          </a:xfrm>
        </p:grpSpPr>
        <p:sp>
          <p:nvSpPr>
            <p:cNvPr id="37" name="TextBox 36"/>
            <p:cNvSpPr txBox="1"/>
            <p:nvPr/>
          </p:nvSpPr>
          <p:spPr>
            <a:xfrm>
              <a:off x="817045" y="3592905"/>
              <a:ext cx="2343556" cy="646331"/>
            </a:xfrm>
            <a:prstGeom prst="rect">
              <a:avLst/>
            </a:prstGeom>
            <a:noFill/>
          </p:spPr>
          <p:txBody>
            <a:bodyPr wrap="square" rtlCol="0">
              <a:spAutoFit/>
            </a:bodyPr>
            <a:lstStyle/>
            <a:p>
              <a:r>
                <a:rPr lang="en-US" altLang="ko-KR" sz="1200">
                  <a:solidFill>
                    <a:schemeClr val="accent4">
                      <a:lumMod val="50000"/>
                    </a:schemeClr>
                  </a:solidFill>
                  <a:latin typeface="Arial" pitchFamily="34" charset="0"/>
                  <a:cs typeface="Arial" pitchFamily="34" charset="0"/>
                </a:rPr>
                <a:t>Dùng trong các khối logic có chức năng và hoạt động mang tính chu trình, lặp đi lặp lại và đi qua các trạng thái cố định</a:t>
              </a:r>
              <a:endParaRPr lang="ko-KR" altLang="en-US" sz="1200" dirty="0">
                <a:solidFill>
                  <a:schemeClr val="accent4">
                    <a:lumMod val="50000"/>
                  </a:schemeClr>
                </a:solidFill>
                <a:latin typeface="Arial" pitchFamily="34" charset="0"/>
                <a:cs typeface="Arial" pitchFamily="34" charset="0"/>
              </a:endParaRPr>
            </a:p>
          </p:txBody>
        </p:sp>
        <p:sp>
          <p:nvSpPr>
            <p:cNvPr id="38" name="TextBox 37"/>
            <p:cNvSpPr txBox="1"/>
            <p:nvPr/>
          </p:nvSpPr>
          <p:spPr>
            <a:xfrm>
              <a:off x="803640" y="3362835"/>
              <a:ext cx="2059657" cy="276999"/>
            </a:xfrm>
            <a:prstGeom prst="rect">
              <a:avLst/>
            </a:prstGeom>
            <a:noFill/>
          </p:spPr>
          <p:txBody>
            <a:bodyPr wrap="square" rtlCol="0">
              <a:spAutoFit/>
            </a:bodyPr>
            <a:lstStyle/>
            <a:p>
              <a:r>
                <a:rPr lang="en-US" altLang="ko-KR" sz="1200" b="1">
                  <a:solidFill>
                    <a:schemeClr val="accent4">
                      <a:lumMod val="50000"/>
                    </a:schemeClr>
                  </a:solidFill>
                  <a:latin typeface="Arial" pitchFamily="34" charset="0"/>
                  <a:cs typeface="Arial" pitchFamily="34" charset="0"/>
                </a:rPr>
                <a:t>State machine </a:t>
              </a:r>
              <a:endParaRPr lang="ko-KR" altLang="en-US" sz="1200" b="1" dirty="0">
                <a:solidFill>
                  <a:schemeClr val="accent4">
                    <a:lumMod val="50000"/>
                  </a:schemeClr>
                </a:solidFill>
                <a:latin typeface="Arial" pitchFamily="34" charset="0"/>
                <a:cs typeface="Arial" pitchFamily="34" charset="0"/>
              </a:endParaRPr>
            </a:p>
          </p:txBody>
        </p:sp>
      </p:grpSp>
    </p:spTree>
    <p:extLst>
      <p:ext uri="{BB962C8B-B14F-4D97-AF65-F5344CB8AC3E}">
        <p14:creationId xmlns:p14="http://schemas.microsoft.com/office/powerpoint/2010/main" val="1947565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704" y="200084"/>
            <a:ext cx="9144000" cy="576064"/>
          </a:xfrm>
        </p:spPr>
        <p:txBody>
          <a:bodyPr/>
          <a:lstStyle/>
          <a:p>
            <a:r>
              <a:rPr lang="en-US"/>
              <a:t>Sơ đồ State Machine</a:t>
            </a:r>
          </a:p>
        </p:txBody>
      </p:sp>
      <p:pic>
        <p:nvPicPr>
          <p:cNvPr id="22" name="Picture 21" descr="Thiết kế UART Receiver sử dụng FSM (Verilog code)">
            <a:extLst>
              <a:ext uri="{FF2B5EF4-FFF2-40B4-BE49-F238E27FC236}">
                <a16:creationId xmlns:a16="http://schemas.microsoft.com/office/drawing/2014/main" id="{FC4D3CCD-6FE5-4E1A-B569-606D6E2AAFC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34141" y="1203598"/>
            <a:ext cx="5274310" cy="3514725"/>
          </a:xfrm>
          <a:prstGeom prst="rect">
            <a:avLst/>
          </a:prstGeom>
          <a:noFill/>
          <a:ln>
            <a:noFill/>
          </a:ln>
        </p:spPr>
      </p:pic>
    </p:spTree>
    <p:extLst>
      <p:ext uri="{BB962C8B-B14F-4D97-AF65-F5344CB8AC3E}">
        <p14:creationId xmlns:p14="http://schemas.microsoft.com/office/powerpoint/2010/main" val="15379012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B291FF1-4AE5-4EF3-8B1A-75518A65A62B}"/>
              </a:ext>
            </a:extLst>
          </p:cNvPr>
          <p:cNvPicPr/>
          <p:nvPr/>
        </p:nvPicPr>
        <p:blipFill rotWithShape="1">
          <a:blip r:embed="rId2">
            <a:extLst>
              <a:ext uri="{28A0092B-C50C-407E-A947-70E740481C1C}">
                <a14:useLocalDpi xmlns:a14="http://schemas.microsoft.com/office/drawing/2010/main" val="0"/>
              </a:ext>
            </a:extLst>
          </a:blip>
          <a:srcRect l="6995" t="14341" r="4946" b="6786"/>
          <a:stretch/>
        </p:blipFill>
        <p:spPr bwMode="auto">
          <a:xfrm>
            <a:off x="2303748" y="2314141"/>
            <a:ext cx="4644516" cy="1730066"/>
          </a:xfrm>
          <a:prstGeom prst="rect">
            <a:avLst/>
          </a:prstGeom>
          <a:noFill/>
          <a:ln>
            <a:noFill/>
          </a:ln>
        </p:spPr>
      </p:pic>
      <p:sp>
        <p:nvSpPr>
          <p:cNvPr id="9" name="Up Arrow 18">
            <a:extLst>
              <a:ext uri="{FF2B5EF4-FFF2-40B4-BE49-F238E27FC236}">
                <a16:creationId xmlns:a16="http://schemas.microsoft.com/office/drawing/2014/main" id="{8896BC8F-F673-49BD-A387-793621DDE9AC}"/>
              </a:ext>
            </a:extLst>
          </p:cNvPr>
          <p:cNvSpPr/>
          <p:nvPr/>
        </p:nvSpPr>
        <p:spPr>
          <a:xfrm rot="10800000">
            <a:off x="4459167" y="2067676"/>
            <a:ext cx="225666" cy="504073"/>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 name="Picture 9">
            <a:extLst>
              <a:ext uri="{FF2B5EF4-FFF2-40B4-BE49-F238E27FC236}">
                <a16:creationId xmlns:a16="http://schemas.microsoft.com/office/drawing/2014/main" id="{52DB3DA5-26C1-44DA-9C39-A186878F5EAB}"/>
              </a:ext>
            </a:extLst>
          </p:cNvPr>
          <p:cNvPicPr/>
          <p:nvPr/>
        </p:nvPicPr>
        <p:blipFill rotWithShape="1">
          <a:blip r:embed="rId3">
            <a:extLst>
              <a:ext uri="{28A0092B-C50C-407E-A947-70E740481C1C}">
                <a14:useLocalDpi xmlns:a14="http://schemas.microsoft.com/office/drawing/2010/main" val="0"/>
              </a:ext>
            </a:extLst>
          </a:blip>
          <a:srcRect l="8238" t="7408" r="5750" b="14812"/>
          <a:stretch/>
        </p:blipFill>
        <p:spPr bwMode="auto">
          <a:xfrm>
            <a:off x="2303748" y="125353"/>
            <a:ext cx="4536504" cy="1512168"/>
          </a:xfrm>
          <a:prstGeom prst="rect">
            <a:avLst/>
          </a:prstGeom>
          <a:noFill/>
          <a:ln>
            <a:noFill/>
          </a:ln>
        </p:spPr>
      </p:pic>
      <p:sp>
        <p:nvSpPr>
          <p:cNvPr id="12" name="TextBox 11">
            <a:extLst>
              <a:ext uri="{FF2B5EF4-FFF2-40B4-BE49-F238E27FC236}">
                <a16:creationId xmlns:a16="http://schemas.microsoft.com/office/drawing/2014/main" id="{DA7D4BF2-9B97-4563-A7C8-FA80626B1B1F}"/>
              </a:ext>
            </a:extLst>
          </p:cNvPr>
          <p:cNvSpPr txBox="1"/>
          <p:nvPr/>
        </p:nvSpPr>
        <p:spPr>
          <a:xfrm>
            <a:off x="3581724" y="1625773"/>
            <a:ext cx="1980552" cy="338554"/>
          </a:xfrm>
          <a:prstGeom prst="rect">
            <a:avLst/>
          </a:prstGeom>
          <a:noFill/>
        </p:spPr>
        <p:txBody>
          <a:bodyPr wrap="square" rtlCol="0">
            <a:spAutoFit/>
          </a:bodyPr>
          <a:lstStyle/>
          <a:p>
            <a:r>
              <a:rPr lang="en-US" altLang="ko-KR" sz="1600">
                <a:solidFill>
                  <a:schemeClr val="accent2"/>
                </a:solidFill>
                <a:latin typeface="Arial" pitchFamily="34" charset="0"/>
                <a:cs typeface="Arial" pitchFamily="34" charset="0"/>
              </a:rPr>
              <a:t>Mạch đồng bộ RX</a:t>
            </a:r>
            <a:endParaRPr lang="ko-KR" altLang="en-US" sz="1600" dirty="0">
              <a:solidFill>
                <a:schemeClr val="accent2"/>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48E770D0-5423-42E0-B9B8-79C94CCB965A}"/>
              </a:ext>
            </a:extLst>
          </p:cNvPr>
          <p:cNvSpPr txBox="1"/>
          <p:nvPr/>
        </p:nvSpPr>
        <p:spPr>
          <a:xfrm>
            <a:off x="3217587" y="4121395"/>
            <a:ext cx="2934492" cy="338554"/>
          </a:xfrm>
          <a:prstGeom prst="rect">
            <a:avLst/>
          </a:prstGeom>
          <a:noFill/>
        </p:spPr>
        <p:txBody>
          <a:bodyPr wrap="square" rtlCol="0">
            <a:spAutoFit/>
          </a:bodyPr>
          <a:lstStyle/>
          <a:p>
            <a:r>
              <a:rPr lang="en-US" altLang="ko-KR" sz="1600">
                <a:solidFill>
                  <a:schemeClr val="accent2"/>
                </a:solidFill>
                <a:latin typeface="Arial" pitchFamily="34" charset="0"/>
                <a:cs typeface="Arial" pitchFamily="34" charset="0"/>
              </a:rPr>
              <a:t>Mạch báo hiệu trạng thái start</a:t>
            </a:r>
            <a:endParaRPr lang="ko-KR" altLang="en-US" sz="1600" dirty="0">
              <a:solidFill>
                <a:schemeClr val="accent2"/>
              </a:solidFill>
              <a:latin typeface="Arial" pitchFamily="34" charset="0"/>
              <a:cs typeface="Arial" pitchFamily="34" charset="0"/>
            </a:endParaRPr>
          </a:p>
        </p:txBody>
      </p:sp>
    </p:spTree>
    <p:extLst>
      <p:ext uri="{BB962C8B-B14F-4D97-AF65-F5344CB8AC3E}">
        <p14:creationId xmlns:p14="http://schemas.microsoft.com/office/powerpoint/2010/main" val="24500668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704" y="200084"/>
            <a:ext cx="9144000" cy="576064"/>
          </a:xfrm>
        </p:spPr>
        <p:txBody>
          <a:bodyPr/>
          <a:lstStyle/>
          <a:p>
            <a:r>
              <a:rPr lang="en-US"/>
              <a:t>Sơ đồ điều khiển của State Machine</a:t>
            </a:r>
          </a:p>
        </p:txBody>
      </p:sp>
      <p:pic>
        <p:nvPicPr>
          <p:cNvPr id="4" name="Picture 3">
            <a:extLst>
              <a:ext uri="{FF2B5EF4-FFF2-40B4-BE49-F238E27FC236}">
                <a16:creationId xmlns:a16="http://schemas.microsoft.com/office/drawing/2014/main" id="{98D3CEBD-652D-4EB5-9B59-3AC850B7AB3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20594" y="987574"/>
            <a:ext cx="6301404" cy="3384376"/>
          </a:xfrm>
          <a:prstGeom prst="rect">
            <a:avLst/>
          </a:prstGeom>
          <a:noFill/>
          <a:ln>
            <a:noFill/>
          </a:ln>
        </p:spPr>
      </p:pic>
    </p:spTree>
    <p:extLst>
      <p:ext uri="{BB962C8B-B14F-4D97-AF65-F5344CB8AC3E}">
        <p14:creationId xmlns:p14="http://schemas.microsoft.com/office/powerpoint/2010/main" val="13419475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a:t>TestBench</a:t>
            </a:r>
            <a:endParaRPr lang="en-US" dirty="0"/>
          </a:p>
        </p:txBody>
      </p:sp>
      <p:pic>
        <p:nvPicPr>
          <p:cNvPr id="4" name="Picture 3"/>
          <p:cNvPicPr/>
          <p:nvPr/>
        </p:nvPicPr>
        <p:blipFill>
          <a:blip r:embed="rId2"/>
          <a:stretch>
            <a:fillRect/>
          </a:stretch>
        </p:blipFill>
        <p:spPr>
          <a:xfrm>
            <a:off x="0" y="872263"/>
            <a:ext cx="4283968" cy="2571750"/>
          </a:xfrm>
          <a:prstGeom prst="rect">
            <a:avLst/>
          </a:prstGeom>
        </p:spPr>
      </p:pic>
      <p:sp>
        <p:nvSpPr>
          <p:cNvPr id="3" name="Text Placeholder 2"/>
          <p:cNvSpPr>
            <a:spLocks noGrp="1"/>
          </p:cNvSpPr>
          <p:nvPr>
            <p:ph type="body" sz="quarter" idx="11"/>
          </p:nvPr>
        </p:nvSpPr>
        <p:spPr>
          <a:xfrm>
            <a:off x="10772" y="581010"/>
            <a:ext cx="3985163" cy="445649"/>
          </a:xfrm>
        </p:spPr>
        <p:txBody>
          <a:bodyPr/>
          <a:lstStyle/>
          <a:p>
            <a:pPr algn="l"/>
            <a:r>
              <a:rPr lang="en-US" sz="1800" b="1" dirty="0">
                <a:solidFill>
                  <a:schemeClr val="accent5"/>
                </a:solidFill>
              </a:rPr>
              <a:t>Case1</a:t>
            </a:r>
            <a:r>
              <a:rPr lang="en-US" sz="1800" dirty="0">
                <a:solidFill>
                  <a:schemeClr val="accent5"/>
                </a:solidFill>
              </a:rPr>
              <a:t>: </a:t>
            </a:r>
            <a:r>
              <a:rPr lang="en-US" sz="1800" dirty="0" err="1">
                <a:solidFill>
                  <a:schemeClr val="accent5"/>
                </a:solidFill>
              </a:rPr>
              <a:t>gửi</a:t>
            </a:r>
            <a:r>
              <a:rPr lang="en-US" sz="1800" dirty="0">
                <a:solidFill>
                  <a:schemeClr val="accent5"/>
                </a:solidFill>
              </a:rPr>
              <a:t> 8’h32: </a:t>
            </a:r>
            <a:r>
              <a:rPr lang="en-US" sz="1800" dirty="0" err="1">
                <a:solidFill>
                  <a:schemeClr val="accent5"/>
                </a:solidFill>
              </a:rPr>
              <a:t>kiểm</a:t>
            </a:r>
            <a:r>
              <a:rPr lang="en-US" sz="1800" dirty="0">
                <a:solidFill>
                  <a:schemeClr val="accent5"/>
                </a:solidFill>
              </a:rPr>
              <a:t> </a:t>
            </a:r>
            <a:r>
              <a:rPr lang="en-US" sz="1800" dirty="0" err="1">
                <a:solidFill>
                  <a:schemeClr val="accent5"/>
                </a:solidFill>
              </a:rPr>
              <a:t>tra</a:t>
            </a:r>
            <a:r>
              <a:rPr lang="en-US" sz="1800" dirty="0">
                <a:solidFill>
                  <a:schemeClr val="accent5"/>
                </a:solidFill>
              </a:rPr>
              <a:t> </a:t>
            </a:r>
            <a:r>
              <a:rPr lang="en-US" sz="1800" dirty="0" err="1">
                <a:solidFill>
                  <a:schemeClr val="accent5"/>
                </a:solidFill>
              </a:rPr>
              <a:t>là</a:t>
            </a:r>
            <a:r>
              <a:rPr lang="en-US" sz="1800" dirty="0">
                <a:solidFill>
                  <a:schemeClr val="accent5"/>
                </a:solidFill>
              </a:rPr>
              <a:t> 8’h35</a:t>
            </a:r>
          </a:p>
        </p:txBody>
      </p:sp>
      <p:pic>
        <p:nvPicPr>
          <p:cNvPr id="5" name="Picture 4"/>
          <p:cNvPicPr/>
          <p:nvPr/>
        </p:nvPicPr>
        <p:blipFill>
          <a:blip r:embed="rId3"/>
          <a:stretch>
            <a:fillRect/>
          </a:stretch>
        </p:blipFill>
        <p:spPr>
          <a:xfrm>
            <a:off x="3995936" y="872263"/>
            <a:ext cx="4943475" cy="1876425"/>
          </a:xfrm>
          <a:prstGeom prst="rect">
            <a:avLst/>
          </a:prstGeom>
        </p:spPr>
      </p:pic>
      <p:pic>
        <p:nvPicPr>
          <p:cNvPr id="6" name="Picture 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15320" y="3075806"/>
            <a:ext cx="6713359" cy="2067694"/>
          </a:xfrm>
          <a:prstGeom prst="rect">
            <a:avLst/>
          </a:prstGeom>
          <a:noFill/>
          <a:ln>
            <a:noFill/>
          </a:ln>
        </p:spPr>
      </p:pic>
    </p:spTree>
    <p:extLst>
      <p:ext uri="{BB962C8B-B14F-4D97-AF65-F5344CB8AC3E}">
        <p14:creationId xmlns:p14="http://schemas.microsoft.com/office/powerpoint/2010/main" val="35406531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79511" y="247426"/>
            <a:ext cx="4497263" cy="432048"/>
          </a:xfrm>
        </p:spPr>
        <p:txBody>
          <a:bodyPr/>
          <a:lstStyle/>
          <a:p>
            <a:pPr algn="l"/>
            <a:r>
              <a:rPr lang="en-US" sz="1800" b="1" dirty="0">
                <a:solidFill>
                  <a:schemeClr val="accent5"/>
                </a:solidFill>
              </a:rPr>
              <a:t>Case2</a:t>
            </a:r>
            <a:r>
              <a:rPr lang="en-US" sz="1800" dirty="0">
                <a:solidFill>
                  <a:schemeClr val="accent5"/>
                </a:solidFill>
              </a:rPr>
              <a:t>: </a:t>
            </a:r>
            <a:r>
              <a:rPr lang="en-US" sz="1800" dirty="0" err="1">
                <a:solidFill>
                  <a:schemeClr val="accent5"/>
                </a:solidFill>
              </a:rPr>
              <a:t>gửi</a:t>
            </a:r>
            <a:r>
              <a:rPr lang="en-US" sz="1800" dirty="0">
                <a:solidFill>
                  <a:schemeClr val="accent5"/>
                </a:solidFill>
              </a:rPr>
              <a:t> 8’h35: </a:t>
            </a:r>
            <a:r>
              <a:rPr lang="en-US" sz="1800" dirty="0" err="1">
                <a:solidFill>
                  <a:schemeClr val="accent5"/>
                </a:solidFill>
              </a:rPr>
              <a:t>kiểm</a:t>
            </a:r>
            <a:r>
              <a:rPr lang="en-US" sz="1800" dirty="0">
                <a:solidFill>
                  <a:schemeClr val="accent5"/>
                </a:solidFill>
              </a:rPr>
              <a:t> </a:t>
            </a:r>
            <a:r>
              <a:rPr lang="en-US" sz="1800" dirty="0" err="1">
                <a:solidFill>
                  <a:schemeClr val="accent5"/>
                </a:solidFill>
              </a:rPr>
              <a:t>tra</a:t>
            </a:r>
            <a:r>
              <a:rPr lang="en-US" sz="1800" dirty="0">
                <a:solidFill>
                  <a:schemeClr val="accent5"/>
                </a:solidFill>
              </a:rPr>
              <a:t> </a:t>
            </a:r>
            <a:r>
              <a:rPr lang="en-US" sz="1800" dirty="0" err="1">
                <a:solidFill>
                  <a:schemeClr val="accent5"/>
                </a:solidFill>
              </a:rPr>
              <a:t>là</a:t>
            </a:r>
            <a:r>
              <a:rPr lang="en-US" sz="1800" dirty="0">
                <a:solidFill>
                  <a:schemeClr val="accent5"/>
                </a:solidFill>
              </a:rPr>
              <a:t> 8’h35</a:t>
            </a:r>
          </a:p>
        </p:txBody>
      </p:sp>
      <p:pic>
        <p:nvPicPr>
          <p:cNvPr id="5" name="Picture 4"/>
          <p:cNvPicPr>
            <a:picLocks noChangeAspect="1"/>
          </p:cNvPicPr>
          <p:nvPr/>
        </p:nvPicPr>
        <p:blipFill>
          <a:blip r:embed="rId2"/>
          <a:stretch>
            <a:fillRect/>
          </a:stretch>
        </p:blipFill>
        <p:spPr>
          <a:xfrm>
            <a:off x="-1" y="826565"/>
            <a:ext cx="4676775" cy="2428875"/>
          </a:xfrm>
          <a:prstGeom prst="rect">
            <a:avLst/>
          </a:prstGeom>
        </p:spPr>
      </p:pic>
      <p:pic>
        <p:nvPicPr>
          <p:cNvPr id="7" name="Picture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3828" y="3135515"/>
            <a:ext cx="6576344" cy="2007985"/>
          </a:xfrm>
          <a:prstGeom prst="rect">
            <a:avLst/>
          </a:prstGeom>
          <a:noFill/>
          <a:ln>
            <a:noFill/>
          </a:ln>
        </p:spPr>
      </p:pic>
      <p:pic>
        <p:nvPicPr>
          <p:cNvPr id="8" name="Picture 7">
            <a:extLst>
              <a:ext uri="{FF2B5EF4-FFF2-40B4-BE49-F238E27FC236}">
                <a16:creationId xmlns:a16="http://schemas.microsoft.com/office/drawing/2014/main" id="{2FA76248-52B3-46AA-A256-A1A8C259B7ED}"/>
              </a:ext>
            </a:extLst>
          </p:cNvPr>
          <p:cNvPicPr/>
          <p:nvPr/>
        </p:nvPicPr>
        <p:blipFill rotWithShape="1">
          <a:blip r:embed="rId4">
            <a:extLst>
              <a:ext uri="{28A0092B-C50C-407E-A947-70E740481C1C}">
                <a14:useLocalDpi xmlns:a14="http://schemas.microsoft.com/office/drawing/2010/main" val="0"/>
              </a:ext>
            </a:extLst>
          </a:blip>
          <a:srcRect b="19809"/>
          <a:stretch/>
        </p:blipFill>
        <p:spPr bwMode="auto">
          <a:xfrm>
            <a:off x="4676774" y="915566"/>
            <a:ext cx="4071690" cy="1983857"/>
          </a:xfrm>
          <a:prstGeom prst="rect">
            <a:avLst/>
          </a:prstGeom>
          <a:noFill/>
          <a:ln>
            <a:noFill/>
          </a:ln>
        </p:spPr>
      </p:pic>
    </p:spTree>
    <p:extLst>
      <p:ext uri="{BB962C8B-B14F-4D97-AF65-F5344CB8AC3E}">
        <p14:creationId xmlns:p14="http://schemas.microsoft.com/office/powerpoint/2010/main" val="7225507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a:t>Ưu</a:t>
            </a:r>
            <a:r>
              <a:rPr lang="en-US" dirty="0"/>
              <a:t> </a:t>
            </a:r>
            <a:r>
              <a:rPr lang="en-US" dirty="0" err="1"/>
              <a:t>nhược</a:t>
            </a:r>
            <a:r>
              <a:rPr lang="en-US" dirty="0"/>
              <a:t> </a:t>
            </a:r>
            <a:r>
              <a:rPr lang="en-US" dirty="0" err="1"/>
              <a:t>điểm</a:t>
            </a:r>
            <a:r>
              <a:rPr lang="en-US" dirty="0"/>
              <a:t> + </a:t>
            </a:r>
            <a:r>
              <a:rPr lang="en-US" dirty="0" err="1"/>
              <a:t>Ứng</a:t>
            </a:r>
            <a:r>
              <a:rPr lang="en-US" dirty="0"/>
              <a:t> </a:t>
            </a:r>
            <a:r>
              <a:rPr lang="en-US" dirty="0" err="1"/>
              <a:t>dụng</a:t>
            </a:r>
            <a:r>
              <a:rPr lang="en-US" dirty="0"/>
              <a:t>:</a:t>
            </a:r>
          </a:p>
        </p:txBody>
      </p:sp>
      <p:graphicFrame>
        <p:nvGraphicFramePr>
          <p:cNvPr id="5" name="Table 4"/>
          <p:cNvGraphicFramePr>
            <a:graphicFrameLocks noGrp="1"/>
          </p:cNvGraphicFramePr>
          <p:nvPr>
            <p:extLst>
              <p:ext uri="{D42A27DB-BD31-4B8C-83A1-F6EECF244321}">
                <p14:modId xmlns:p14="http://schemas.microsoft.com/office/powerpoint/2010/main" val="1391031963"/>
              </p:ext>
            </p:extLst>
          </p:nvPr>
        </p:nvGraphicFramePr>
        <p:xfrm>
          <a:off x="-21948" y="699542"/>
          <a:ext cx="9144000" cy="2476339"/>
        </p:xfrm>
        <a:graphic>
          <a:graphicData uri="http://schemas.openxmlformats.org/drawingml/2006/table">
            <a:tbl>
              <a:tblPr firstRow="1" bandRow="1">
                <a:tableStyleId>{5C22544A-7EE6-4342-B048-85BDC9FD1C3A}</a:tableStyleId>
              </a:tblPr>
              <a:tblGrid>
                <a:gridCol w="4554175">
                  <a:extLst>
                    <a:ext uri="{9D8B030D-6E8A-4147-A177-3AD203B41FA5}">
                      <a16:colId xmlns:a16="http://schemas.microsoft.com/office/drawing/2014/main" val="3942677209"/>
                    </a:ext>
                  </a:extLst>
                </a:gridCol>
                <a:gridCol w="4589825">
                  <a:extLst>
                    <a:ext uri="{9D8B030D-6E8A-4147-A177-3AD203B41FA5}">
                      <a16:colId xmlns:a16="http://schemas.microsoft.com/office/drawing/2014/main" val="1233894610"/>
                    </a:ext>
                  </a:extLst>
                </a:gridCol>
              </a:tblGrid>
              <a:tr h="337693">
                <a:tc>
                  <a:txBody>
                    <a:bodyPr/>
                    <a:lstStyle/>
                    <a:p>
                      <a:pPr algn="ctr"/>
                      <a:r>
                        <a:rPr lang="en-US" dirty="0" err="1">
                          <a:solidFill>
                            <a:schemeClr val="accent6"/>
                          </a:solidFill>
                        </a:rPr>
                        <a:t>Ưu</a:t>
                      </a:r>
                      <a:r>
                        <a:rPr lang="en-US" baseline="0" dirty="0">
                          <a:solidFill>
                            <a:schemeClr val="accent6"/>
                          </a:solidFill>
                        </a:rPr>
                        <a:t> </a:t>
                      </a:r>
                      <a:r>
                        <a:rPr lang="en-US" baseline="0" dirty="0" err="1">
                          <a:solidFill>
                            <a:schemeClr val="accent6"/>
                          </a:solidFill>
                        </a:rPr>
                        <a:t>điểm</a:t>
                      </a:r>
                      <a:endParaRPr lang="en-US" dirty="0">
                        <a:solidFill>
                          <a:schemeClr val="accent6"/>
                        </a:solidFill>
                      </a:endParaRPr>
                    </a:p>
                  </a:txBody>
                  <a:tcPr/>
                </a:tc>
                <a:tc>
                  <a:txBody>
                    <a:bodyPr/>
                    <a:lstStyle/>
                    <a:p>
                      <a:pPr algn="ctr"/>
                      <a:r>
                        <a:rPr lang="en-US" dirty="0" err="1">
                          <a:solidFill>
                            <a:schemeClr val="accent6"/>
                          </a:solidFill>
                        </a:rPr>
                        <a:t>Nhược</a:t>
                      </a:r>
                      <a:r>
                        <a:rPr lang="en-US" baseline="0" dirty="0">
                          <a:solidFill>
                            <a:schemeClr val="accent6"/>
                          </a:solidFill>
                        </a:rPr>
                        <a:t> </a:t>
                      </a:r>
                      <a:r>
                        <a:rPr lang="en-US" baseline="0" dirty="0" err="1">
                          <a:solidFill>
                            <a:schemeClr val="accent6"/>
                          </a:solidFill>
                        </a:rPr>
                        <a:t>điểm</a:t>
                      </a:r>
                      <a:endParaRPr lang="en-US" dirty="0">
                        <a:solidFill>
                          <a:schemeClr val="accent6"/>
                        </a:solidFill>
                      </a:endParaRPr>
                    </a:p>
                  </a:txBody>
                  <a:tcPr/>
                </a:tc>
                <a:extLst>
                  <a:ext uri="{0D108BD9-81ED-4DB2-BD59-A6C34878D82A}">
                    <a16:rowId xmlns:a16="http://schemas.microsoft.com/office/drawing/2014/main" val="1206240199"/>
                  </a:ext>
                </a:extLst>
              </a:tr>
              <a:tr h="2110579">
                <a:tc>
                  <a:txBody>
                    <a:bodyPr/>
                    <a:lstStyle/>
                    <a:p>
                      <a:pPr marL="285750" indent="-285750" algn="l">
                        <a:buFont typeface="Wingdings" panose="05000000000000000000" pitchFamily="2" charset="2"/>
                        <a:buChar char="q"/>
                      </a:pPr>
                      <a:r>
                        <a:rPr lang="vi-VN" b="0" i="0">
                          <a:solidFill>
                            <a:schemeClr val="accent6"/>
                          </a:solidFill>
                          <a:effectLst/>
                          <a:latin typeface="Times New Roman" panose="02020603050405020304" pitchFamily="18" charset="0"/>
                          <a:cs typeface="Times New Roman" panose="02020603050405020304" pitchFamily="18" charset="0"/>
                        </a:rPr>
                        <a:t>Chỉ </a:t>
                      </a:r>
                      <a:r>
                        <a:rPr lang="vi-VN" b="0" i="0" dirty="0">
                          <a:solidFill>
                            <a:schemeClr val="accent6"/>
                          </a:solidFill>
                          <a:effectLst/>
                          <a:latin typeface="Times New Roman" panose="02020603050405020304" pitchFamily="18" charset="0"/>
                          <a:cs typeface="Times New Roman" panose="02020603050405020304" pitchFamily="18" charset="0"/>
                        </a:rPr>
                        <a:t>sử dụng </a:t>
                      </a:r>
                      <a:r>
                        <a:rPr lang="vi-VN" b="0" i="0">
                          <a:solidFill>
                            <a:schemeClr val="accent6"/>
                          </a:solidFill>
                          <a:effectLst/>
                          <a:latin typeface="Times New Roman" panose="02020603050405020304" pitchFamily="18" charset="0"/>
                          <a:cs typeface="Times New Roman" panose="02020603050405020304" pitchFamily="18" charset="0"/>
                        </a:rPr>
                        <a:t>hai dây</a:t>
                      </a:r>
                      <a:endParaRPr lang="en-US" b="0" i="0">
                        <a:solidFill>
                          <a:schemeClr val="accent6"/>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q"/>
                      </a:pPr>
                      <a:r>
                        <a:rPr lang="vi-VN" b="0" i="0">
                          <a:solidFill>
                            <a:schemeClr val="accent6"/>
                          </a:solidFill>
                          <a:effectLst/>
                          <a:latin typeface="Times New Roman" panose="02020603050405020304" pitchFamily="18" charset="0"/>
                          <a:cs typeface="Times New Roman" panose="02020603050405020304" pitchFamily="18" charset="0"/>
                        </a:rPr>
                        <a:t>Không </a:t>
                      </a:r>
                      <a:r>
                        <a:rPr lang="vi-VN" b="0" i="0" dirty="0">
                          <a:solidFill>
                            <a:schemeClr val="accent6"/>
                          </a:solidFill>
                          <a:effectLst/>
                          <a:latin typeface="Times New Roman" panose="02020603050405020304" pitchFamily="18" charset="0"/>
                          <a:cs typeface="Times New Roman" panose="02020603050405020304" pitchFamily="18" charset="0"/>
                        </a:rPr>
                        <a:t>cần tín </a:t>
                      </a:r>
                      <a:r>
                        <a:rPr lang="vi-VN" b="0" i="0">
                          <a:solidFill>
                            <a:schemeClr val="accent6"/>
                          </a:solidFill>
                          <a:effectLst/>
                          <a:latin typeface="Times New Roman" panose="02020603050405020304" pitchFamily="18" charset="0"/>
                          <a:cs typeface="Times New Roman" panose="02020603050405020304" pitchFamily="18" charset="0"/>
                        </a:rPr>
                        <a:t>hiệu clock</a:t>
                      </a:r>
                      <a:endParaRPr lang="en-US" b="0" i="0">
                        <a:solidFill>
                          <a:schemeClr val="accent6"/>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q"/>
                      </a:pPr>
                      <a:r>
                        <a:rPr lang="vi-VN" b="0" i="0">
                          <a:solidFill>
                            <a:schemeClr val="accent6"/>
                          </a:solidFill>
                          <a:effectLst/>
                          <a:latin typeface="Times New Roman" panose="02020603050405020304" pitchFamily="18" charset="0"/>
                          <a:cs typeface="Times New Roman" panose="02020603050405020304" pitchFamily="18" charset="0"/>
                        </a:rPr>
                        <a:t>Có </a:t>
                      </a:r>
                      <a:r>
                        <a:rPr lang="vi-VN" b="0" i="0" dirty="0">
                          <a:solidFill>
                            <a:schemeClr val="accent6"/>
                          </a:solidFill>
                          <a:effectLst/>
                          <a:latin typeface="Times New Roman" panose="02020603050405020304" pitchFamily="18" charset="0"/>
                          <a:cs typeface="Times New Roman" panose="02020603050405020304" pitchFamily="18" charset="0"/>
                        </a:rPr>
                        <a:t>một bit chẵn lẻ để cho phép kiểm tra lỗi</a:t>
                      </a:r>
                    </a:p>
                    <a:p>
                      <a:pPr marL="285750" indent="-285750" algn="l">
                        <a:buFont typeface="Wingdings" panose="05000000000000000000" pitchFamily="2" charset="2"/>
                        <a:buChar char="q"/>
                      </a:pPr>
                      <a:r>
                        <a:rPr lang="vi-VN" b="0" i="0">
                          <a:solidFill>
                            <a:schemeClr val="accent6"/>
                          </a:solidFill>
                          <a:effectLst/>
                          <a:latin typeface="Times New Roman" panose="02020603050405020304" pitchFamily="18" charset="0"/>
                          <a:cs typeface="Times New Roman" panose="02020603050405020304" pitchFamily="18" charset="0"/>
                        </a:rPr>
                        <a:t>Cấu </a:t>
                      </a:r>
                      <a:r>
                        <a:rPr lang="vi-VN" b="0" i="0" dirty="0">
                          <a:solidFill>
                            <a:schemeClr val="accent6"/>
                          </a:solidFill>
                          <a:effectLst/>
                          <a:latin typeface="Times New Roman" panose="02020603050405020304" pitchFamily="18" charset="0"/>
                          <a:cs typeface="Times New Roman" panose="02020603050405020304" pitchFamily="18" charset="0"/>
                        </a:rPr>
                        <a:t>trúc của gói dữ </a:t>
                      </a:r>
                      <a:r>
                        <a:rPr lang="vi-VN" b="0" i="0">
                          <a:solidFill>
                            <a:schemeClr val="accent6"/>
                          </a:solidFill>
                          <a:effectLst/>
                          <a:latin typeface="Times New Roman" panose="02020603050405020304" pitchFamily="18" charset="0"/>
                          <a:cs typeface="Times New Roman" panose="02020603050405020304" pitchFamily="18" charset="0"/>
                        </a:rPr>
                        <a:t>liệu được thay đổi </a:t>
                      </a:r>
                      <a:r>
                        <a:rPr lang="vi-VN" b="0" i="0" dirty="0">
                          <a:solidFill>
                            <a:schemeClr val="accent6"/>
                          </a:solidFill>
                          <a:effectLst/>
                          <a:latin typeface="Times New Roman" panose="02020603050405020304" pitchFamily="18" charset="0"/>
                          <a:cs typeface="Times New Roman" panose="02020603050405020304" pitchFamily="18" charset="0"/>
                        </a:rPr>
                        <a:t>miễn là cả hai bên đều được thiết </a:t>
                      </a:r>
                      <a:r>
                        <a:rPr lang="vi-VN" b="0" i="0">
                          <a:solidFill>
                            <a:schemeClr val="accent6"/>
                          </a:solidFill>
                          <a:effectLst/>
                          <a:latin typeface="Times New Roman" panose="02020603050405020304" pitchFamily="18" charset="0"/>
                          <a:cs typeface="Times New Roman" panose="02020603050405020304" pitchFamily="18" charset="0"/>
                        </a:rPr>
                        <a:t>lập </a:t>
                      </a:r>
                      <a:endParaRPr lang="vi-VN" b="0" i="0" dirty="0">
                        <a:solidFill>
                          <a:schemeClr val="accent6"/>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q"/>
                      </a:pPr>
                      <a:r>
                        <a:rPr lang="vi-VN" b="0" i="0">
                          <a:solidFill>
                            <a:schemeClr val="accent6"/>
                          </a:solidFill>
                          <a:effectLst/>
                          <a:latin typeface="Times New Roman" panose="02020603050405020304" pitchFamily="18" charset="0"/>
                          <a:cs typeface="Times New Roman" panose="02020603050405020304" pitchFamily="18" charset="0"/>
                        </a:rPr>
                        <a:t>Phương pháp được sử </a:t>
                      </a:r>
                      <a:r>
                        <a:rPr lang="en-US" b="0" i="0" baseline="0">
                          <a:solidFill>
                            <a:schemeClr val="accent6"/>
                          </a:solidFill>
                          <a:effectLst/>
                          <a:latin typeface="Times New Roman" panose="02020603050405020304" pitchFamily="18" charset="0"/>
                          <a:cs typeface="Times New Roman" panose="02020603050405020304" pitchFamily="18" charset="0"/>
                        </a:rPr>
                        <a:t>dụng </a:t>
                      </a:r>
                      <a:r>
                        <a:rPr lang="vi-VN" b="0" i="0">
                          <a:solidFill>
                            <a:schemeClr val="accent6"/>
                          </a:solidFill>
                          <a:effectLst/>
                          <a:latin typeface="Times New Roman" panose="02020603050405020304" pitchFamily="18" charset="0"/>
                          <a:cs typeface="Times New Roman" panose="02020603050405020304" pitchFamily="18" charset="0"/>
                        </a:rPr>
                        <a:t>rộng rã</a:t>
                      </a:r>
                      <a:r>
                        <a:rPr lang="en-US" b="0" i="0">
                          <a:solidFill>
                            <a:schemeClr val="accent6"/>
                          </a:solidFill>
                          <a:effectLst/>
                          <a:latin typeface="Times New Roman" panose="02020603050405020304" pitchFamily="18" charset="0"/>
                          <a:cs typeface="Times New Roman" panose="02020603050405020304" pitchFamily="18" charset="0"/>
                        </a:rPr>
                        <a:t>i</a:t>
                      </a:r>
                      <a:endParaRPr lang="vi-VN" b="0" i="0" dirty="0">
                        <a:solidFill>
                          <a:schemeClr val="accent6"/>
                        </a:solidFill>
                        <a:effectLst/>
                        <a:latin typeface="Times New Roman" panose="02020603050405020304" pitchFamily="18" charset="0"/>
                        <a:cs typeface="Times New Roman" panose="02020603050405020304" pitchFamily="18" charset="0"/>
                      </a:endParaRPr>
                    </a:p>
                  </a:txBody>
                  <a:tcPr/>
                </a:tc>
                <a:tc>
                  <a:txBody>
                    <a:bodyPr/>
                    <a:lstStyle/>
                    <a:p>
                      <a:pPr marL="285750" indent="-285750" algn="l">
                        <a:buFont typeface="Wingdings" panose="05000000000000000000" pitchFamily="2" charset="2"/>
                        <a:buChar char="q"/>
                      </a:pPr>
                      <a:r>
                        <a:rPr lang="vi-VN" b="0" i="0">
                          <a:solidFill>
                            <a:schemeClr val="accent6"/>
                          </a:solidFill>
                          <a:effectLst/>
                          <a:latin typeface="Times New Roman" panose="02020603050405020304" pitchFamily="18" charset="0"/>
                          <a:cs typeface="Times New Roman" panose="02020603050405020304" pitchFamily="18" charset="0"/>
                        </a:rPr>
                        <a:t>Kích </a:t>
                      </a:r>
                      <a:r>
                        <a:rPr lang="vi-VN" b="0" i="0" dirty="0">
                          <a:solidFill>
                            <a:schemeClr val="accent6"/>
                          </a:solidFill>
                          <a:effectLst/>
                          <a:latin typeface="Times New Roman" panose="02020603050405020304" pitchFamily="18" charset="0"/>
                          <a:cs typeface="Times New Roman" panose="02020603050405020304" pitchFamily="18" charset="0"/>
                        </a:rPr>
                        <a:t>thước của khung dữ liệu được giới </a:t>
                      </a:r>
                      <a:r>
                        <a:rPr lang="vi-VN" b="0" i="0">
                          <a:solidFill>
                            <a:schemeClr val="accent6"/>
                          </a:solidFill>
                          <a:effectLst/>
                          <a:latin typeface="Times New Roman" panose="02020603050405020304" pitchFamily="18" charset="0"/>
                          <a:cs typeface="Times New Roman" panose="02020603050405020304" pitchFamily="18" charset="0"/>
                        </a:rPr>
                        <a:t>hạn </a:t>
                      </a:r>
                      <a:r>
                        <a:rPr lang="en-US" b="0" i="0">
                          <a:solidFill>
                            <a:schemeClr val="accent6"/>
                          </a:solidFill>
                          <a:effectLst/>
                          <a:latin typeface="Times New Roman" panose="02020603050405020304" pitchFamily="18" charset="0"/>
                          <a:cs typeface="Times New Roman" panose="02020603050405020304" pitchFamily="18" charset="0"/>
                        </a:rPr>
                        <a:t> </a:t>
                      </a:r>
                    </a:p>
                    <a:p>
                      <a:pPr marL="0" indent="0" algn="l">
                        <a:buFont typeface="Wingdings" panose="05000000000000000000" pitchFamily="2" charset="2"/>
                        <a:buNone/>
                      </a:pPr>
                      <a:r>
                        <a:rPr lang="en-US" b="0" i="0">
                          <a:solidFill>
                            <a:schemeClr val="accent6"/>
                          </a:solidFill>
                          <a:effectLst/>
                          <a:latin typeface="Times New Roman" panose="02020603050405020304" pitchFamily="18" charset="0"/>
                          <a:cs typeface="Times New Roman" panose="02020603050405020304" pitchFamily="18" charset="0"/>
                        </a:rPr>
                        <a:t>     t</a:t>
                      </a:r>
                      <a:r>
                        <a:rPr lang="vi-VN" b="0" i="0">
                          <a:solidFill>
                            <a:schemeClr val="accent6"/>
                          </a:solidFill>
                          <a:effectLst/>
                          <a:latin typeface="Times New Roman" panose="02020603050405020304" pitchFamily="18" charset="0"/>
                          <a:cs typeface="Times New Roman" panose="02020603050405020304" pitchFamily="18" charset="0"/>
                        </a:rPr>
                        <a:t>ối </a:t>
                      </a:r>
                      <a:r>
                        <a:rPr lang="vi-VN" b="0" i="0" dirty="0">
                          <a:solidFill>
                            <a:schemeClr val="accent6"/>
                          </a:solidFill>
                          <a:effectLst/>
                          <a:latin typeface="Times New Roman" panose="02020603050405020304" pitchFamily="18" charset="0"/>
                          <a:cs typeface="Times New Roman" panose="02020603050405020304" pitchFamily="18" charset="0"/>
                        </a:rPr>
                        <a:t>đa là 9 bit</a:t>
                      </a:r>
                    </a:p>
                    <a:p>
                      <a:pPr marL="285750" indent="-285750" algn="l">
                        <a:buFont typeface="Wingdings" panose="05000000000000000000" pitchFamily="2" charset="2"/>
                        <a:buChar char="q"/>
                      </a:pPr>
                      <a:r>
                        <a:rPr lang="vi-VN" b="0" i="0">
                          <a:solidFill>
                            <a:schemeClr val="accent6"/>
                          </a:solidFill>
                          <a:effectLst/>
                          <a:latin typeface="Times New Roman" panose="02020603050405020304" pitchFamily="18" charset="0"/>
                          <a:cs typeface="Times New Roman" panose="02020603050405020304" pitchFamily="18" charset="0"/>
                        </a:rPr>
                        <a:t>Không </a:t>
                      </a:r>
                      <a:r>
                        <a:rPr lang="vi-VN" b="0" i="0" dirty="0">
                          <a:solidFill>
                            <a:schemeClr val="accent6"/>
                          </a:solidFill>
                          <a:effectLst/>
                          <a:latin typeface="Times New Roman" panose="02020603050405020304" pitchFamily="18" charset="0"/>
                          <a:cs typeface="Times New Roman" panose="02020603050405020304" pitchFamily="18" charset="0"/>
                        </a:rPr>
                        <a:t>hỗ trợ nhiều hệ thống slave </a:t>
                      </a:r>
                      <a:r>
                        <a:rPr lang="vi-VN" b="0" i="0">
                          <a:solidFill>
                            <a:schemeClr val="accent6"/>
                          </a:solidFill>
                          <a:effectLst/>
                          <a:latin typeface="Times New Roman" panose="02020603050405020304" pitchFamily="18" charset="0"/>
                          <a:cs typeface="Times New Roman" panose="02020603050405020304" pitchFamily="18" charset="0"/>
                        </a:rPr>
                        <a:t>hoặc </a:t>
                      </a:r>
                      <a:endParaRPr lang="en-US" b="0" i="0">
                        <a:solidFill>
                          <a:schemeClr val="accent6"/>
                        </a:solidFill>
                        <a:effectLst/>
                        <a:latin typeface="Times New Roman" panose="02020603050405020304" pitchFamily="18" charset="0"/>
                        <a:cs typeface="Times New Roman" panose="02020603050405020304" pitchFamily="18" charset="0"/>
                      </a:endParaRPr>
                    </a:p>
                    <a:p>
                      <a:pPr marL="0" indent="0" algn="l">
                        <a:buFont typeface="Wingdings" panose="05000000000000000000" pitchFamily="2" charset="2"/>
                        <a:buNone/>
                      </a:pPr>
                      <a:r>
                        <a:rPr lang="en-US" b="0" i="0">
                          <a:solidFill>
                            <a:schemeClr val="accent6"/>
                          </a:solidFill>
                          <a:effectLst/>
                          <a:latin typeface="Times New Roman" panose="02020603050405020304" pitchFamily="18" charset="0"/>
                          <a:cs typeface="Times New Roman" panose="02020603050405020304" pitchFamily="18" charset="0"/>
                        </a:rPr>
                        <a:t>     </a:t>
                      </a:r>
                      <a:r>
                        <a:rPr lang="vi-VN" b="0" i="0">
                          <a:solidFill>
                            <a:schemeClr val="accent6"/>
                          </a:solidFill>
                          <a:effectLst/>
                          <a:latin typeface="Times New Roman" panose="02020603050405020304" pitchFamily="18" charset="0"/>
                          <a:cs typeface="Times New Roman" panose="02020603050405020304" pitchFamily="18" charset="0"/>
                        </a:rPr>
                        <a:t>nhiều </a:t>
                      </a:r>
                      <a:r>
                        <a:rPr lang="vi-VN" b="0" i="0" dirty="0">
                          <a:solidFill>
                            <a:schemeClr val="accent6"/>
                          </a:solidFill>
                          <a:effectLst/>
                          <a:latin typeface="Times New Roman" panose="02020603050405020304" pitchFamily="18" charset="0"/>
                          <a:cs typeface="Times New Roman" panose="02020603050405020304" pitchFamily="18" charset="0"/>
                        </a:rPr>
                        <a:t>hệ thống master</a:t>
                      </a:r>
                    </a:p>
                    <a:p>
                      <a:pPr marL="285750" indent="-285750" algn="l">
                        <a:buFont typeface="Wingdings" panose="05000000000000000000" pitchFamily="2" charset="2"/>
                        <a:buChar char="q"/>
                      </a:pPr>
                      <a:r>
                        <a:rPr lang="vi-VN" b="0" i="0">
                          <a:solidFill>
                            <a:schemeClr val="accent6"/>
                          </a:solidFill>
                          <a:effectLst/>
                          <a:latin typeface="Times New Roman" panose="02020603050405020304" pitchFamily="18" charset="0"/>
                          <a:cs typeface="Times New Roman" panose="02020603050405020304" pitchFamily="18" charset="0"/>
                        </a:rPr>
                        <a:t>Tốc </a:t>
                      </a:r>
                      <a:r>
                        <a:rPr lang="vi-VN" b="0" i="0" dirty="0">
                          <a:solidFill>
                            <a:schemeClr val="accent6"/>
                          </a:solidFill>
                          <a:effectLst/>
                          <a:latin typeface="Times New Roman" panose="02020603050405020304" pitchFamily="18" charset="0"/>
                          <a:cs typeface="Times New Roman" panose="02020603050405020304" pitchFamily="18" charset="0"/>
                        </a:rPr>
                        <a:t>độ truyền của mỗi </a:t>
                      </a:r>
                      <a:r>
                        <a:rPr lang="vi-VN" b="0" i="0">
                          <a:solidFill>
                            <a:schemeClr val="accent6"/>
                          </a:solidFill>
                          <a:effectLst/>
                          <a:latin typeface="Times New Roman" panose="02020603050405020304" pitchFamily="18" charset="0"/>
                          <a:cs typeface="Times New Roman" panose="02020603050405020304" pitchFamily="18" charset="0"/>
                        </a:rPr>
                        <a:t>UART </a:t>
                      </a:r>
                      <a:endParaRPr lang="en-US" b="0" i="0">
                        <a:solidFill>
                          <a:schemeClr val="accent6"/>
                        </a:solidFill>
                        <a:effectLst/>
                        <a:latin typeface="Times New Roman" panose="02020603050405020304" pitchFamily="18" charset="0"/>
                        <a:cs typeface="Times New Roman" panose="02020603050405020304" pitchFamily="18" charset="0"/>
                      </a:endParaRPr>
                    </a:p>
                    <a:p>
                      <a:pPr marL="0" indent="0" algn="l">
                        <a:buFont typeface="Wingdings" panose="05000000000000000000" pitchFamily="2" charset="2"/>
                        <a:buNone/>
                      </a:pPr>
                      <a:r>
                        <a:rPr lang="en-US" b="0" i="0">
                          <a:solidFill>
                            <a:schemeClr val="accent6"/>
                          </a:solidFill>
                          <a:effectLst/>
                          <a:latin typeface="Times New Roman" panose="02020603050405020304" pitchFamily="18" charset="0"/>
                          <a:cs typeface="Times New Roman" panose="02020603050405020304" pitchFamily="18" charset="0"/>
                        </a:rPr>
                        <a:t>     </a:t>
                      </a:r>
                      <a:r>
                        <a:rPr lang="vi-VN" b="0" i="0">
                          <a:solidFill>
                            <a:schemeClr val="accent6"/>
                          </a:solidFill>
                          <a:effectLst/>
                          <a:latin typeface="Times New Roman" panose="02020603050405020304" pitchFamily="18" charset="0"/>
                          <a:cs typeface="Times New Roman" panose="02020603050405020304" pitchFamily="18" charset="0"/>
                        </a:rPr>
                        <a:t>phải </a:t>
                      </a:r>
                      <a:r>
                        <a:rPr lang="vi-VN" b="0" i="0" dirty="0">
                          <a:solidFill>
                            <a:schemeClr val="accent6"/>
                          </a:solidFill>
                          <a:effectLst/>
                          <a:latin typeface="Times New Roman" panose="02020603050405020304" pitchFamily="18" charset="0"/>
                          <a:cs typeface="Times New Roman" panose="02020603050405020304" pitchFamily="18" charset="0"/>
                        </a:rPr>
                        <a:t>nằm </a:t>
                      </a:r>
                      <a:r>
                        <a:rPr lang="vi-VN" b="0" i="0">
                          <a:solidFill>
                            <a:schemeClr val="accent6"/>
                          </a:solidFill>
                          <a:effectLst/>
                          <a:latin typeface="Times New Roman" panose="02020603050405020304" pitchFamily="18" charset="0"/>
                          <a:cs typeface="Times New Roman" panose="02020603050405020304" pitchFamily="18" charset="0"/>
                        </a:rPr>
                        <a:t>trong khoảng </a:t>
                      </a:r>
                      <a:r>
                        <a:rPr lang="vi-VN" b="0" i="0" dirty="0">
                          <a:solidFill>
                            <a:schemeClr val="accent6"/>
                          </a:solidFill>
                          <a:effectLst/>
                          <a:latin typeface="Times New Roman" panose="02020603050405020304" pitchFamily="18" charset="0"/>
                          <a:cs typeface="Times New Roman" panose="02020603050405020304" pitchFamily="18" charset="0"/>
                        </a:rPr>
                        <a:t>10% của nhau</a:t>
                      </a:r>
                    </a:p>
                    <a:p>
                      <a:pPr algn="ctr"/>
                      <a:endParaRPr lang="en-US" dirty="0">
                        <a:solidFill>
                          <a:schemeClr val="accent6"/>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56814683"/>
                  </a:ext>
                </a:extLst>
              </a:tr>
            </a:tbl>
          </a:graphicData>
        </a:graphic>
      </p:graphicFrame>
      <p:sp>
        <p:nvSpPr>
          <p:cNvPr id="6" name="Text Placeholder 2"/>
          <p:cNvSpPr>
            <a:spLocks noGrp="1"/>
          </p:cNvSpPr>
          <p:nvPr>
            <p:ph type="body" sz="quarter" idx="11"/>
          </p:nvPr>
        </p:nvSpPr>
        <p:spPr>
          <a:xfrm>
            <a:off x="1" y="3288058"/>
            <a:ext cx="7956376" cy="1855442"/>
          </a:xfrm>
        </p:spPr>
        <p:txBody>
          <a:bodyPr/>
          <a:lstStyle/>
          <a:p>
            <a:pPr algn="l"/>
            <a:r>
              <a:rPr lang="en-US" sz="1800" b="1" dirty="0" err="1">
                <a:solidFill>
                  <a:schemeClr val="accent6"/>
                </a:solidFill>
              </a:rPr>
              <a:t>Ứng</a:t>
            </a:r>
            <a:r>
              <a:rPr lang="en-US" sz="1800" b="1" dirty="0">
                <a:solidFill>
                  <a:schemeClr val="accent6"/>
                </a:solidFill>
              </a:rPr>
              <a:t> </a:t>
            </a:r>
            <a:r>
              <a:rPr lang="en-US" sz="1800" b="1" dirty="0" err="1">
                <a:solidFill>
                  <a:schemeClr val="accent6"/>
                </a:solidFill>
              </a:rPr>
              <a:t>dụng</a:t>
            </a:r>
            <a:r>
              <a:rPr lang="en-US" sz="1800" b="1" dirty="0">
                <a:solidFill>
                  <a:schemeClr val="accent6"/>
                </a:solidFill>
              </a:rPr>
              <a:t>: </a:t>
            </a:r>
          </a:p>
          <a:p>
            <a:pPr algn="l"/>
            <a:r>
              <a:rPr lang="en-US" sz="1800" dirty="0">
                <a:solidFill>
                  <a:schemeClr val="accent6"/>
                </a:solidFill>
              </a:rPr>
              <a:t>C</a:t>
            </a:r>
            <a:r>
              <a:rPr lang="vi-VN" sz="1800" dirty="0">
                <a:solidFill>
                  <a:schemeClr val="accent6"/>
                </a:solidFill>
              </a:rPr>
              <a:t>ó thể dùng ý tưởng này để coding và thiết kế cho hệ thống có hỗ </a:t>
            </a:r>
            <a:r>
              <a:rPr lang="vi-VN" sz="1800">
                <a:solidFill>
                  <a:schemeClr val="accent6"/>
                </a:solidFill>
              </a:rPr>
              <a:t>trợ </a:t>
            </a:r>
            <a:endParaRPr lang="en-US" sz="1800">
              <a:solidFill>
                <a:schemeClr val="accent6"/>
              </a:solidFill>
            </a:endParaRPr>
          </a:p>
          <a:p>
            <a:pPr algn="l"/>
            <a:r>
              <a:rPr lang="vi-VN" sz="1800">
                <a:solidFill>
                  <a:schemeClr val="accent6"/>
                </a:solidFill>
              </a:rPr>
              <a:t>chuẩn truyền UART </a:t>
            </a:r>
            <a:endParaRPr lang="en-US" sz="1800" dirty="0">
              <a:solidFill>
                <a:schemeClr val="accent6"/>
              </a:solidFill>
            </a:endParaRPr>
          </a:p>
          <a:p>
            <a:pPr algn="l"/>
            <a:r>
              <a:rPr lang="vi-VN" sz="1800" dirty="0">
                <a:solidFill>
                  <a:schemeClr val="accent6"/>
                </a:solidFill>
              </a:rPr>
              <a:t>Các module </a:t>
            </a:r>
            <a:r>
              <a:rPr lang="vi-VN" sz="1800">
                <a:solidFill>
                  <a:schemeClr val="accent6"/>
                </a:solidFill>
              </a:rPr>
              <a:t>thông dụng </a:t>
            </a:r>
            <a:r>
              <a:rPr lang="vi-VN" sz="1800" dirty="0">
                <a:solidFill>
                  <a:schemeClr val="accent6"/>
                </a:solidFill>
              </a:rPr>
              <a:t>như GPS, Camera, BlueTooth</a:t>
            </a:r>
            <a:r>
              <a:rPr lang="en-US" sz="1800" dirty="0">
                <a:solidFill>
                  <a:schemeClr val="accent6"/>
                </a:solidFill>
              </a:rPr>
              <a:t>, RFID</a:t>
            </a:r>
            <a:r>
              <a:rPr lang="vi-VN" sz="1800" dirty="0">
                <a:solidFill>
                  <a:schemeClr val="accent6"/>
                </a:solidFill>
              </a:rPr>
              <a:t> cũng sử </a:t>
            </a:r>
            <a:r>
              <a:rPr lang="vi-VN" sz="1800">
                <a:solidFill>
                  <a:schemeClr val="accent6"/>
                </a:solidFill>
              </a:rPr>
              <a:t>dụng </a:t>
            </a:r>
            <a:endParaRPr lang="en-US" sz="1800">
              <a:solidFill>
                <a:schemeClr val="accent6"/>
              </a:solidFill>
            </a:endParaRPr>
          </a:p>
          <a:p>
            <a:pPr algn="l"/>
            <a:r>
              <a:rPr lang="vi-VN" sz="1800">
                <a:solidFill>
                  <a:schemeClr val="accent6"/>
                </a:solidFill>
              </a:rPr>
              <a:t>chuẩn </a:t>
            </a:r>
            <a:r>
              <a:rPr lang="vi-VN" sz="1800" dirty="0">
                <a:solidFill>
                  <a:schemeClr val="accent6"/>
                </a:solidFill>
              </a:rPr>
              <a:t>UART để </a:t>
            </a:r>
            <a:r>
              <a:rPr lang="vi-VN" sz="1800">
                <a:solidFill>
                  <a:schemeClr val="accent6"/>
                </a:solidFill>
              </a:rPr>
              <a:t>giao tiếp</a:t>
            </a:r>
            <a:endParaRPr lang="en-US" b="1" dirty="0">
              <a:solidFill>
                <a:schemeClr val="tx1"/>
              </a:solidFill>
            </a:endParaRPr>
          </a:p>
        </p:txBody>
      </p:sp>
    </p:spTree>
    <p:extLst>
      <p:ext uri="{BB962C8B-B14F-4D97-AF65-F5344CB8AC3E}">
        <p14:creationId xmlns:p14="http://schemas.microsoft.com/office/powerpoint/2010/main" val="6219405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074493-4504-4FB5-B553-BCB541811E6A}"/>
              </a:ext>
            </a:extLst>
          </p:cNvPr>
          <p:cNvSpPr>
            <a:spLocks noGrp="1"/>
          </p:cNvSpPr>
          <p:nvPr>
            <p:ph type="body" sz="quarter" idx="10"/>
          </p:nvPr>
        </p:nvSpPr>
        <p:spPr/>
        <p:txBody>
          <a:bodyPr/>
          <a:lstStyle/>
          <a:p>
            <a:r>
              <a:rPr lang="en-SG" b="1" dirty="0"/>
              <a:t>TÀI LIỆU THAM KHẢO</a:t>
            </a:r>
          </a:p>
        </p:txBody>
      </p:sp>
      <p:sp>
        <p:nvSpPr>
          <p:cNvPr id="3" name="Text Placeholder 2">
            <a:extLst>
              <a:ext uri="{FF2B5EF4-FFF2-40B4-BE49-F238E27FC236}">
                <a16:creationId xmlns:a16="http://schemas.microsoft.com/office/drawing/2014/main" id="{0B0B2429-0E1D-49B8-9BEF-C10F832C331C}"/>
              </a:ext>
            </a:extLst>
          </p:cNvPr>
          <p:cNvSpPr>
            <a:spLocks noGrp="1"/>
          </p:cNvSpPr>
          <p:nvPr>
            <p:ph type="body" sz="quarter" idx="11"/>
          </p:nvPr>
        </p:nvSpPr>
        <p:spPr>
          <a:xfrm>
            <a:off x="0" y="843558"/>
            <a:ext cx="9144000" cy="2664296"/>
          </a:xfrm>
        </p:spPr>
        <p:txBody>
          <a:bodyPr/>
          <a:lstStyle/>
          <a:p>
            <a:pPr algn="just"/>
            <a:r>
              <a:rPr lang="en-SG" sz="2400" dirty="0"/>
              <a:t>1.	FPGA Prototyping by </a:t>
            </a:r>
            <a:r>
              <a:rPr lang="en-SG" sz="2400" dirty="0" err="1"/>
              <a:t>verilog</a:t>
            </a:r>
            <a:r>
              <a:rPr lang="en-SG" sz="2400" dirty="0"/>
              <a:t> examples – Pong P. Chu</a:t>
            </a:r>
          </a:p>
          <a:p>
            <a:pPr algn="just"/>
            <a:r>
              <a:rPr lang="en-SG" sz="2400" dirty="0"/>
              <a:t>2.	Universal asynchronous receiver-transmitter- Wikipedia.org</a:t>
            </a:r>
          </a:p>
          <a:p>
            <a:pPr algn="just"/>
            <a:endParaRPr lang="en-SG" sz="2400" dirty="0"/>
          </a:p>
        </p:txBody>
      </p:sp>
    </p:spTree>
    <p:extLst>
      <p:ext uri="{BB962C8B-B14F-4D97-AF65-F5344CB8AC3E}">
        <p14:creationId xmlns:p14="http://schemas.microsoft.com/office/powerpoint/2010/main" val="33598338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267744" y="1704183"/>
            <a:ext cx="4392488" cy="1735133"/>
          </a:xfrm>
        </p:spPr>
        <p:txBody>
          <a:bodyPr/>
          <a:lstStyle/>
          <a:p>
            <a:r>
              <a:rPr lang="en-US" altLang="ko-KR"/>
              <a:t>Cảm ơn thầy và các bạn đã lắng nghe</a:t>
            </a:r>
            <a:r>
              <a:rPr lang="ko-KR" altLang="en-US"/>
              <a:t> </a:t>
            </a:r>
            <a:r>
              <a:rPr lang="en-US" altLang="ko-KR"/>
              <a:t>bài báo cáo</a:t>
            </a:r>
          </a:p>
        </p:txBody>
      </p:sp>
    </p:spTree>
    <p:extLst>
      <p:ext uri="{BB962C8B-B14F-4D97-AF65-F5344CB8AC3E}">
        <p14:creationId xmlns:p14="http://schemas.microsoft.com/office/powerpoint/2010/main" val="931349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118674" y="1199334"/>
            <a:ext cx="3360859" cy="2348742"/>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4000" b="1">
                <a:solidFill>
                  <a:schemeClr val="bg1"/>
                </a:solidFill>
                <a:cs typeface="Arial" pitchFamily="34" charset="0"/>
              </a:rPr>
              <a:t>UART</a:t>
            </a:r>
          </a:p>
          <a:p>
            <a:pPr algn="l"/>
            <a:r>
              <a:rPr lang="en-US" sz="4000" b="1">
                <a:solidFill>
                  <a:schemeClr val="bg1"/>
                </a:solidFill>
                <a:cs typeface="Arial" pitchFamily="34" charset="0"/>
              </a:rPr>
              <a:t>RECEIVING SUBSYSTEM</a:t>
            </a:r>
            <a:endParaRPr lang="en-US" sz="4000" b="1" dirty="0">
              <a:solidFill>
                <a:schemeClr val="bg1"/>
              </a:solidFill>
              <a:cs typeface="Arial" pitchFamily="34" charset="0"/>
            </a:endParaRPr>
          </a:p>
        </p:txBody>
      </p:sp>
      <p:sp>
        <p:nvSpPr>
          <p:cNvPr id="2" name="Rectangle 1"/>
          <p:cNvSpPr/>
          <p:nvPr/>
        </p:nvSpPr>
        <p:spPr>
          <a:xfrm>
            <a:off x="7236296" y="0"/>
            <a:ext cx="1907704"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Right Arrow 3"/>
          <p:cNvSpPr/>
          <p:nvPr/>
        </p:nvSpPr>
        <p:spPr>
          <a:xfrm rot="20539464">
            <a:off x="7124472" y="872359"/>
            <a:ext cx="1334134" cy="1058306"/>
          </a:xfrm>
          <a:custGeom>
            <a:avLst/>
            <a:gdLst/>
            <a:ahLst/>
            <a:cxnLst/>
            <a:rect l="l" t="t" r="r" b="b"/>
            <a:pathLst>
              <a:path w="1334134" h="1058306">
                <a:moveTo>
                  <a:pt x="804981" y="0"/>
                </a:moveTo>
                <a:lnTo>
                  <a:pt x="1334134" y="529153"/>
                </a:lnTo>
                <a:lnTo>
                  <a:pt x="804981" y="1058306"/>
                </a:lnTo>
                <a:lnTo>
                  <a:pt x="804981" y="793730"/>
                </a:lnTo>
                <a:lnTo>
                  <a:pt x="0" y="793730"/>
                </a:lnTo>
                <a:lnTo>
                  <a:pt x="168626" y="264577"/>
                </a:lnTo>
                <a:lnTo>
                  <a:pt x="804981" y="26457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ight Arrow 4"/>
          <p:cNvSpPr/>
          <p:nvPr/>
        </p:nvSpPr>
        <p:spPr>
          <a:xfrm rot="20539464">
            <a:off x="7124472" y="1976473"/>
            <a:ext cx="1334134" cy="1058306"/>
          </a:xfrm>
          <a:custGeom>
            <a:avLst/>
            <a:gdLst/>
            <a:ahLst/>
            <a:cxnLst/>
            <a:rect l="l" t="t" r="r" b="b"/>
            <a:pathLst>
              <a:path w="1334134" h="1058306">
                <a:moveTo>
                  <a:pt x="804981" y="0"/>
                </a:moveTo>
                <a:lnTo>
                  <a:pt x="1334134" y="529153"/>
                </a:lnTo>
                <a:lnTo>
                  <a:pt x="804981" y="1058306"/>
                </a:lnTo>
                <a:lnTo>
                  <a:pt x="804981" y="793730"/>
                </a:lnTo>
                <a:lnTo>
                  <a:pt x="0" y="793730"/>
                </a:lnTo>
                <a:lnTo>
                  <a:pt x="168626" y="264577"/>
                </a:lnTo>
                <a:lnTo>
                  <a:pt x="804981" y="26457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ight Arrow 5"/>
          <p:cNvSpPr/>
          <p:nvPr/>
        </p:nvSpPr>
        <p:spPr>
          <a:xfrm rot="20539464">
            <a:off x="7124472" y="3080587"/>
            <a:ext cx="1334134" cy="1058306"/>
          </a:xfrm>
          <a:custGeom>
            <a:avLst/>
            <a:gdLst/>
            <a:ahLst/>
            <a:cxnLst/>
            <a:rect l="l" t="t" r="r" b="b"/>
            <a:pathLst>
              <a:path w="1334134" h="1058306">
                <a:moveTo>
                  <a:pt x="804981" y="0"/>
                </a:moveTo>
                <a:lnTo>
                  <a:pt x="1334134" y="529153"/>
                </a:lnTo>
                <a:lnTo>
                  <a:pt x="804981" y="1058306"/>
                </a:lnTo>
                <a:lnTo>
                  <a:pt x="804981" y="793730"/>
                </a:lnTo>
                <a:lnTo>
                  <a:pt x="0" y="793730"/>
                </a:lnTo>
                <a:lnTo>
                  <a:pt x="168626" y="264577"/>
                </a:lnTo>
                <a:lnTo>
                  <a:pt x="804981" y="26457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Right Arrow 6"/>
          <p:cNvSpPr/>
          <p:nvPr/>
        </p:nvSpPr>
        <p:spPr>
          <a:xfrm rot="1060536" flipH="1">
            <a:off x="5964349" y="1424416"/>
            <a:ext cx="1383499" cy="1058306"/>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ight Arrow 7"/>
          <p:cNvSpPr/>
          <p:nvPr/>
        </p:nvSpPr>
        <p:spPr>
          <a:xfrm rot="1060536" flipH="1">
            <a:off x="5964349" y="2528530"/>
            <a:ext cx="1383499" cy="1058306"/>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ight Arrow 8"/>
          <p:cNvSpPr/>
          <p:nvPr/>
        </p:nvSpPr>
        <p:spPr>
          <a:xfrm rot="1060536" flipH="1">
            <a:off x="5964349" y="3632646"/>
            <a:ext cx="1383499" cy="1058306"/>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ight Arrow 12"/>
          <p:cNvSpPr/>
          <p:nvPr/>
        </p:nvSpPr>
        <p:spPr>
          <a:xfrm rot="1060536" flipH="1">
            <a:off x="5964349" y="314404"/>
            <a:ext cx="1383499" cy="1058306"/>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ight Arrow 5"/>
          <p:cNvSpPr/>
          <p:nvPr/>
        </p:nvSpPr>
        <p:spPr>
          <a:xfrm rot="20539464">
            <a:off x="7117193" y="4189468"/>
            <a:ext cx="1334134" cy="1058306"/>
          </a:xfrm>
          <a:custGeom>
            <a:avLst/>
            <a:gdLst/>
            <a:ahLst/>
            <a:cxnLst/>
            <a:rect l="l" t="t" r="r" b="b"/>
            <a:pathLst>
              <a:path w="1334134" h="1058306">
                <a:moveTo>
                  <a:pt x="804981" y="0"/>
                </a:moveTo>
                <a:lnTo>
                  <a:pt x="1334134" y="529153"/>
                </a:lnTo>
                <a:lnTo>
                  <a:pt x="804981" y="1058306"/>
                </a:lnTo>
                <a:lnTo>
                  <a:pt x="804981" y="793730"/>
                </a:lnTo>
                <a:lnTo>
                  <a:pt x="0" y="793730"/>
                </a:lnTo>
                <a:lnTo>
                  <a:pt x="168626" y="264577"/>
                </a:lnTo>
                <a:lnTo>
                  <a:pt x="804981" y="26457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ight Arrow 3"/>
          <p:cNvSpPr/>
          <p:nvPr/>
        </p:nvSpPr>
        <p:spPr>
          <a:xfrm rot="20539464">
            <a:off x="7157361" y="12575"/>
            <a:ext cx="1334133" cy="793729"/>
          </a:xfrm>
          <a:custGeom>
            <a:avLst/>
            <a:gdLst/>
            <a:ahLst/>
            <a:cxnLst/>
            <a:rect l="l" t="t" r="r" b="b"/>
            <a:pathLst>
              <a:path w="1334133" h="793729">
                <a:moveTo>
                  <a:pt x="788394" y="0"/>
                </a:moveTo>
                <a:lnTo>
                  <a:pt x="1201063" y="131506"/>
                </a:lnTo>
                <a:lnTo>
                  <a:pt x="1334133" y="264576"/>
                </a:lnTo>
                <a:lnTo>
                  <a:pt x="804981" y="793729"/>
                </a:lnTo>
                <a:lnTo>
                  <a:pt x="804981" y="529153"/>
                </a:lnTo>
                <a:lnTo>
                  <a:pt x="0" y="529153"/>
                </a:lnTo>
                <a:lnTo>
                  <a:pt x="16862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ight Arrow 16"/>
          <p:cNvSpPr/>
          <p:nvPr/>
        </p:nvSpPr>
        <p:spPr>
          <a:xfrm rot="1060536" flipH="1">
            <a:off x="6020816" y="4705082"/>
            <a:ext cx="1184167" cy="614682"/>
          </a:xfrm>
          <a:custGeom>
            <a:avLst/>
            <a:gdLst/>
            <a:ahLst/>
            <a:cxnLst/>
            <a:rect l="l" t="t" r="r" b="b"/>
            <a:pathLst>
              <a:path w="1184167" h="614682">
                <a:moveTo>
                  <a:pt x="655014" y="0"/>
                </a:moveTo>
                <a:lnTo>
                  <a:pt x="655014" y="264577"/>
                </a:lnTo>
                <a:lnTo>
                  <a:pt x="0" y="264577"/>
                </a:lnTo>
                <a:lnTo>
                  <a:pt x="1098638" y="614682"/>
                </a:lnTo>
                <a:lnTo>
                  <a:pt x="1184167" y="52915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p:cNvSpPr txBox="1"/>
          <p:nvPr/>
        </p:nvSpPr>
        <p:spPr>
          <a:xfrm>
            <a:off x="6137614" y="528443"/>
            <a:ext cx="554143" cy="461665"/>
          </a:xfrm>
          <a:prstGeom prst="rect">
            <a:avLst/>
          </a:prstGeom>
          <a:noFill/>
        </p:spPr>
        <p:txBody>
          <a:bodyPr wrap="square" rtlCol="0">
            <a:spAutoFit/>
          </a:bodyPr>
          <a:lstStyle/>
          <a:p>
            <a:pPr algn="ctr"/>
            <a:r>
              <a:rPr lang="en-US" altLang="ko-KR" sz="2400" b="1" dirty="0">
                <a:solidFill>
                  <a:schemeClr val="accent2"/>
                </a:solidFill>
                <a:cs typeface="Arial" pitchFamily="34" charset="0"/>
              </a:rPr>
              <a:t>01</a:t>
            </a:r>
            <a:endParaRPr lang="ko-KR" altLang="en-US" sz="2400" b="1" dirty="0">
              <a:solidFill>
                <a:schemeClr val="accent2"/>
              </a:solidFill>
              <a:cs typeface="Arial" pitchFamily="34" charset="0"/>
            </a:endParaRPr>
          </a:p>
        </p:txBody>
      </p:sp>
      <p:sp>
        <p:nvSpPr>
          <p:cNvPr id="20" name="TextBox 19"/>
          <p:cNvSpPr txBox="1"/>
          <p:nvPr/>
        </p:nvSpPr>
        <p:spPr>
          <a:xfrm>
            <a:off x="6137614" y="1646559"/>
            <a:ext cx="554143" cy="461665"/>
          </a:xfrm>
          <a:prstGeom prst="rect">
            <a:avLst/>
          </a:prstGeom>
          <a:noFill/>
        </p:spPr>
        <p:txBody>
          <a:bodyPr wrap="square" rtlCol="0">
            <a:spAutoFit/>
          </a:bodyPr>
          <a:lstStyle/>
          <a:p>
            <a:pPr algn="ctr"/>
            <a:r>
              <a:rPr lang="en-US" altLang="ko-KR" sz="2400" b="1" dirty="0">
                <a:solidFill>
                  <a:schemeClr val="accent2"/>
                </a:solidFill>
                <a:cs typeface="Arial" pitchFamily="34" charset="0"/>
              </a:rPr>
              <a:t>02</a:t>
            </a:r>
            <a:endParaRPr lang="ko-KR" altLang="en-US" sz="2400" b="1" dirty="0">
              <a:solidFill>
                <a:schemeClr val="accent2"/>
              </a:solidFill>
              <a:cs typeface="Arial" pitchFamily="34" charset="0"/>
            </a:endParaRPr>
          </a:p>
        </p:txBody>
      </p:sp>
      <p:sp>
        <p:nvSpPr>
          <p:cNvPr id="21" name="TextBox 20"/>
          <p:cNvSpPr txBox="1"/>
          <p:nvPr/>
        </p:nvSpPr>
        <p:spPr>
          <a:xfrm>
            <a:off x="6137614" y="2764675"/>
            <a:ext cx="554143" cy="461665"/>
          </a:xfrm>
          <a:prstGeom prst="rect">
            <a:avLst/>
          </a:prstGeom>
          <a:noFill/>
        </p:spPr>
        <p:txBody>
          <a:bodyPr wrap="square" rtlCol="0">
            <a:spAutoFit/>
          </a:bodyPr>
          <a:lstStyle/>
          <a:p>
            <a:pPr algn="ctr"/>
            <a:r>
              <a:rPr lang="en-US" altLang="ko-KR" sz="2400" b="1" dirty="0">
                <a:solidFill>
                  <a:schemeClr val="accent2"/>
                </a:solidFill>
                <a:cs typeface="Arial" pitchFamily="34" charset="0"/>
              </a:rPr>
              <a:t>03</a:t>
            </a:r>
            <a:endParaRPr lang="ko-KR" altLang="en-US" sz="2400" b="1" dirty="0">
              <a:solidFill>
                <a:schemeClr val="accent2"/>
              </a:solidFill>
              <a:cs typeface="Arial" pitchFamily="34" charset="0"/>
            </a:endParaRPr>
          </a:p>
        </p:txBody>
      </p:sp>
      <p:sp>
        <p:nvSpPr>
          <p:cNvPr id="22" name="TextBox 21"/>
          <p:cNvSpPr txBox="1"/>
          <p:nvPr/>
        </p:nvSpPr>
        <p:spPr>
          <a:xfrm>
            <a:off x="6137614" y="3882791"/>
            <a:ext cx="554143" cy="461665"/>
          </a:xfrm>
          <a:prstGeom prst="rect">
            <a:avLst/>
          </a:prstGeom>
          <a:noFill/>
        </p:spPr>
        <p:txBody>
          <a:bodyPr wrap="square" rtlCol="0">
            <a:spAutoFit/>
          </a:bodyPr>
          <a:lstStyle/>
          <a:p>
            <a:pPr algn="ctr"/>
            <a:r>
              <a:rPr lang="en-US" altLang="ko-KR" sz="2400" b="1" dirty="0">
                <a:solidFill>
                  <a:schemeClr val="accent2"/>
                </a:solidFill>
                <a:cs typeface="Arial" pitchFamily="34" charset="0"/>
              </a:rPr>
              <a:t>04</a:t>
            </a:r>
            <a:endParaRPr lang="ko-KR" altLang="en-US" sz="2400" b="1" dirty="0">
              <a:solidFill>
                <a:schemeClr val="accent2"/>
              </a:solidFill>
              <a:cs typeface="Arial" pitchFamily="34" charset="0"/>
            </a:endParaRPr>
          </a:p>
        </p:txBody>
      </p:sp>
      <p:grpSp>
        <p:nvGrpSpPr>
          <p:cNvPr id="23" name="Group 22"/>
          <p:cNvGrpSpPr/>
          <p:nvPr/>
        </p:nvGrpSpPr>
        <p:grpSpPr>
          <a:xfrm>
            <a:off x="2595980" y="486098"/>
            <a:ext cx="3272009" cy="730940"/>
            <a:chOff x="2175371" y="1762964"/>
            <a:chExt cx="5040560" cy="730940"/>
          </a:xfrm>
        </p:grpSpPr>
        <p:sp>
          <p:nvSpPr>
            <p:cNvPr id="24" name="TextBox 10"/>
            <p:cNvSpPr txBox="1"/>
            <p:nvPr/>
          </p:nvSpPr>
          <p:spPr bwMode="auto">
            <a:xfrm>
              <a:off x="2175371" y="1762964"/>
              <a:ext cx="5040560" cy="30777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defRPr/>
              </a:pPr>
              <a:r>
                <a:rPr lang="en-US" altLang="ko-KR" sz="1400" b="1">
                  <a:solidFill>
                    <a:schemeClr val="bg1"/>
                  </a:solidFill>
                  <a:cs typeface="Arial" pitchFamily="34" charset="0"/>
                </a:rPr>
                <a:t>Sơ lược về UART</a:t>
              </a:r>
              <a:endParaRPr lang="en-US" altLang="ko-KR" sz="1400" b="1" dirty="0">
                <a:solidFill>
                  <a:schemeClr val="bg1"/>
                </a:solidFill>
                <a:cs typeface="Arial" pitchFamily="34" charset="0"/>
              </a:endParaRPr>
            </a:p>
          </p:txBody>
        </p:sp>
        <p:sp>
          <p:nvSpPr>
            <p:cNvPr id="25" name="TextBox 24"/>
            <p:cNvSpPr txBox="1"/>
            <p:nvPr/>
          </p:nvSpPr>
          <p:spPr bwMode="auto">
            <a:xfrm>
              <a:off x="2175371" y="2032239"/>
              <a:ext cx="5040560" cy="461665"/>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defRPr/>
              </a:pPr>
              <a:r>
                <a:rPr lang="en-US" altLang="ko-KR" sz="1200">
                  <a:solidFill>
                    <a:schemeClr val="bg1"/>
                  </a:solidFill>
                  <a:cs typeface="Arial" pitchFamily="34" charset="0"/>
                </a:rPr>
                <a:t>UART là gì?</a:t>
              </a:r>
            </a:p>
            <a:p>
              <a:pPr algn="r">
                <a:defRPr/>
              </a:pPr>
              <a:r>
                <a:rPr lang="en-US" altLang="ko-KR" sz="1200">
                  <a:solidFill>
                    <a:schemeClr val="bg1"/>
                  </a:solidFill>
                  <a:cs typeface="Arial" pitchFamily="34" charset="0"/>
                </a:rPr>
                <a:t>Sơ đồ khối</a:t>
              </a:r>
              <a:endParaRPr lang="ko-KR" altLang="en-US" sz="1200" dirty="0">
                <a:solidFill>
                  <a:schemeClr val="bg1"/>
                </a:solidFill>
                <a:cs typeface="Arial" pitchFamily="34" charset="0"/>
              </a:endParaRPr>
            </a:p>
          </p:txBody>
        </p:sp>
      </p:grpSp>
      <p:grpSp>
        <p:nvGrpSpPr>
          <p:cNvPr id="26" name="Group 25"/>
          <p:cNvGrpSpPr/>
          <p:nvPr/>
        </p:nvGrpSpPr>
        <p:grpSpPr>
          <a:xfrm>
            <a:off x="4067944" y="1596538"/>
            <a:ext cx="1836414" cy="793658"/>
            <a:chOff x="2977246" y="1747709"/>
            <a:chExt cx="4238683" cy="845919"/>
          </a:xfrm>
        </p:grpSpPr>
        <p:sp>
          <p:nvSpPr>
            <p:cNvPr id="27" name="TextBox 10"/>
            <p:cNvSpPr txBox="1"/>
            <p:nvPr/>
          </p:nvSpPr>
          <p:spPr bwMode="auto">
            <a:xfrm>
              <a:off x="3431710" y="1747709"/>
              <a:ext cx="3784219" cy="328044"/>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defRPr/>
              </a:pPr>
              <a:r>
                <a:rPr lang="en-US" altLang="ko-KR" sz="1400" b="1">
                  <a:solidFill>
                    <a:schemeClr val="bg1"/>
                  </a:solidFill>
                  <a:cs typeface="Arial" pitchFamily="34" charset="0"/>
                </a:rPr>
                <a:t>Cơ sở lí thuyết</a:t>
              </a:r>
            </a:p>
          </p:txBody>
        </p:sp>
        <p:sp>
          <p:nvSpPr>
            <p:cNvPr id="28" name="TextBox 27"/>
            <p:cNvSpPr txBox="1"/>
            <p:nvPr/>
          </p:nvSpPr>
          <p:spPr bwMode="auto">
            <a:xfrm>
              <a:off x="2977246" y="2101563"/>
              <a:ext cx="4199516" cy="492065"/>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defRPr/>
              </a:pPr>
              <a:r>
                <a:rPr lang="en-US" altLang="ko-KR" sz="1200">
                  <a:solidFill>
                    <a:schemeClr val="bg1"/>
                  </a:solidFill>
                  <a:cs typeface="Arial" pitchFamily="34" charset="0"/>
                </a:rPr>
                <a:t>Đặc điểm và nguyên lí hoạt động</a:t>
              </a:r>
              <a:endParaRPr lang="ko-KR" altLang="en-US" sz="1200" dirty="0">
                <a:solidFill>
                  <a:schemeClr val="bg1"/>
                </a:solidFill>
                <a:cs typeface="Arial" pitchFamily="34" charset="0"/>
              </a:endParaRPr>
            </a:p>
          </p:txBody>
        </p:sp>
      </p:grpSp>
      <p:grpSp>
        <p:nvGrpSpPr>
          <p:cNvPr id="29" name="Group 28"/>
          <p:cNvGrpSpPr/>
          <p:nvPr/>
        </p:nvGrpSpPr>
        <p:grpSpPr>
          <a:xfrm>
            <a:off x="2560691" y="2698715"/>
            <a:ext cx="3272009" cy="730940"/>
            <a:chOff x="2175371" y="1762964"/>
            <a:chExt cx="5040560" cy="730940"/>
          </a:xfrm>
        </p:grpSpPr>
        <p:sp>
          <p:nvSpPr>
            <p:cNvPr id="30" name="TextBox 10"/>
            <p:cNvSpPr txBox="1"/>
            <p:nvPr/>
          </p:nvSpPr>
          <p:spPr bwMode="auto">
            <a:xfrm>
              <a:off x="2175371" y="1762964"/>
              <a:ext cx="5040560" cy="30777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defRPr/>
              </a:pPr>
              <a:r>
                <a:rPr lang="en-US" altLang="ko-KR" sz="1400" b="1">
                  <a:solidFill>
                    <a:schemeClr val="bg1"/>
                  </a:solidFill>
                  <a:cs typeface="Arial" pitchFamily="34" charset="0"/>
                </a:rPr>
                <a:t>Thiết kế UART receiver </a:t>
              </a:r>
              <a:endParaRPr lang="en-US" altLang="ko-KR" sz="1400" b="1" dirty="0">
                <a:solidFill>
                  <a:schemeClr val="bg1"/>
                </a:solidFill>
                <a:cs typeface="Arial" pitchFamily="34" charset="0"/>
              </a:endParaRPr>
            </a:p>
          </p:txBody>
        </p:sp>
        <p:sp>
          <p:nvSpPr>
            <p:cNvPr id="31" name="TextBox 30"/>
            <p:cNvSpPr txBox="1"/>
            <p:nvPr/>
          </p:nvSpPr>
          <p:spPr bwMode="auto">
            <a:xfrm>
              <a:off x="2175371" y="2032239"/>
              <a:ext cx="5040560" cy="461665"/>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defRPr/>
              </a:pPr>
              <a:r>
                <a:rPr lang="en-US" altLang="ko-KR" sz="1200">
                  <a:solidFill>
                    <a:schemeClr val="bg1"/>
                  </a:solidFill>
                  <a:cs typeface="Arial" pitchFamily="34" charset="0"/>
                </a:rPr>
                <a:t>Một số lưu ý</a:t>
              </a:r>
            </a:p>
            <a:p>
              <a:pPr algn="r">
                <a:defRPr/>
              </a:pPr>
              <a:r>
                <a:rPr lang="en-US" altLang="ko-KR" sz="1200">
                  <a:solidFill>
                    <a:schemeClr val="bg1"/>
                  </a:solidFill>
                  <a:cs typeface="Arial" pitchFamily="34" charset="0"/>
                </a:rPr>
                <a:t>Verilog code</a:t>
              </a:r>
              <a:endParaRPr lang="ko-KR" altLang="en-US" sz="1200" dirty="0">
                <a:solidFill>
                  <a:schemeClr val="bg1"/>
                </a:solidFill>
                <a:cs typeface="Arial" pitchFamily="34" charset="0"/>
              </a:endParaRPr>
            </a:p>
          </p:txBody>
        </p:sp>
      </p:grpSp>
      <p:grpSp>
        <p:nvGrpSpPr>
          <p:cNvPr id="32" name="Group 31"/>
          <p:cNvGrpSpPr/>
          <p:nvPr/>
        </p:nvGrpSpPr>
        <p:grpSpPr>
          <a:xfrm>
            <a:off x="2595980" y="3818359"/>
            <a:ext cx="3272009" cy="915606"/>
            <a:chOff x="2175371" y="1762964"/>
            <a:chExt cx="5040560" cy="915606"/>
          </a:xfrm>
        </p:grpSpPr>
        <p:sp>
          <p:nvSpPr>
            <p:cNvPr id="33" name="TextBox 10"/>
            <p:cNvSpPr txBox="1"/>
            <p:nvPr/>
          </p:nvSpPr>
          <p:spPr bwMode="auto">
            <a:xfrm>
              <a:off x="2175371" y="1762964"/>
              <a:ext cx="5040560" cy="30777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defRPr/>
              </a:pPr>
              <a:r>
                <a:rPr lang="en-US" altLang="ko-KR" sz="1400" b="1">
                  <a:solidFill>
                    <a:schemeClr val="bg1"/>
                  </a:solidFill>
                  <a:cs typeface="Arial" pitchFamily="34" charset="0"/>
                </a:rPr>
                <a:t>Đánh giá qua Testbench</a:t>
              </a:r>
              <a:endParaRPr lang="en-US" altLang="ko-KR" sz="1400" b="1" dirty="0">
                <a:solidFill>
                  <a:schemeClr val="bg1"/>
                </a:solidFill>
                <a:cs typeface="Arial" pitchFamily="34" charset="0"/>
              </a:endParaRPr>
            </a:p>
          </p:txBody>
        </p:sp>
        <p:sp>
          <p:nvSpPr>
            <p:cNvPr id="34" name="TextBox 33"/>
            <p:cNvSpPr txBox="1"/>
            <p:nvPr/>
          </p:nvSpPr>
          <p:spPr bwMode="auto">
            <a:xfrm>
              <a:off x="2175371" y="2032239"/>
              <a:ext cx="5040560" cy="646331"/>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defRPr/>
              </a:pPr>
              <a:r>
                <a:rPr lang="en-US" altLang="ko-KR" sz="1200">
                  <a:solidFill>
                    <a:schemeClr val="bg1"/>
                  </a:solidFill>
                  <a:cs typeface="Arial" pitchFamily="34" charset="0"/>
                </a:rPr>
                <a:t>Mô hình Testbench tổng quát</a:t>
              </a:r>
            </a:p>
            <a:p>
              <a:pPr algn="r">
                <a:defRPr/>
              </a:pPr>
              <a:r>
                <a:rPr lang="en-US" altLang="ko-KR" sz="1200">
                  <a:solidFill>
                    <a:schemeClr val="bg1"/>
                  </a:solidFill>
                  <a:cs typeface="Arial" pitchFamily="34" charset="0"/>
                </a:rPr>
                <a:t>Mô tả các Testcase</a:t>
              </a:r>
            </a:p>
            <a:p>
              <a:pPr algn="r">
                <a:defRPr/>
              </a:pPr>
              <a:r>
                <a:rPr lang="en-US" altLang="ko-KR" sz="1200">
                  <a:solidFill>
                    <a:schemeClr val="bg1"/>
                  </a:solidFill>
                  <a:cs typeface="Arial" pitchFamily="34" charset="0"/>
                </a:rPr>
                <a:t>Nhận xét đánh giá</a:t>
              </a:r>
              <a:endParaRPr lang="ko-KR" altLang="en-US" sz="1200" dirty="0">
                <a:solidFill>
                  <a:schemeClr val="bg1"/>
                </a:solidFill>
                <a:cs typeface="Arial" pitchFamily="34" charset="0"/>
              </a:endParaRPr>
            </a:p>
          </p:txBody>
        </p:sp>
      </p:grpSp>
    </p:spTree>
    <p:extLst>
      <p:ext uri="{BB962C8B-B14F-4D97-AF65-F5344CB8AC3E}">
        <p14:creationId xmlns:p14="http://schemas.microsoft.com/office/powerpoint/2010/main" val="1095055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z="4000"/>
              <a:t>Sơ lược về UART</a:t>
            </a:r>
          </a:p>
        </p:txBody>
      </p:sp>
    </p:spTree>
    <p:extLst>
      <p:ext uri="{BB962C8B-B14F-4D97-AF65-F5344CB8AC3E}">
        <p14:creationId xmlns:p14="http://schemas.microsoft.com/office/powerpoint/2010/main" val="3149665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a:t>UART</a:t>
            </a:r>
            <a:endParaRPr lang="ko-KR" altLang="en-US" dirty="0">
              <a:solidFill>
                <a:schemeClr val="bg1"/>
              </a:solidFill>
            </a:endParaRPr>
          </a:p>
        </p:txBody>
      </p:sp>
      <p:sp>
        <p:nvSpPr>
          <p:cNvPr id="3" name="Text Placeholder 2"/>
          <p:cNvSpPr>
            <a:spLocks noGrp="1"/>
          </p:cNvSpPr>
          <p:nvPr>
            <p:ph type="body" sz="quarter" idx="11"/>
          </p:nvPr>
        </p:nvSpPr>
        <p:spPr/>
        <p:txBody>
          <a:bodyPr/>
          <a:lstStyle/>
          <a:p>
            <a:pPr lvl="0"/>
            <a:r>
              <a:rPr lang="en-US" altLang="ko-KR" sz="1800"/>
              <a:t>Universal Asynchronous Receiver - Transmitter</a:t>
            </a:r>
            <a:endParaRPr lang="en-US" altLang="ko-KR" sz="1800" dirty="0">
              <a:solidFill>
                <a:schemeClr val="bg1"/>
              </a:solidFill>
            </a:endParaRPr>
          </a:p>
        </p:txBody>
      </p:sp>
      <p:sp>
        <p:nvSpPr>
          <p:cNvPr id="14" name="TextBox 13"/>
          <p:cNvSpPr txBox="1"/>
          <p:nvPr/>
        </p:nvSpPr>
        <p:spPr>
          <a:xfrm>
            <a:off x="179512" y="1491630"/>
            <a:ext cx="2600131" cy="2246769"/>
          </a:xfrm>
          <a:prstGeom prst="rect">
            <a:avLst/>
          </a:prstGeom>
          <a:noFill/>
        </p:spPr>
        <p:txBody>
          <a:bodyPr wrap="square" rtlCol="0">
            <a:spAutoFit/>
          </a:bodyPr>
          <a:lstStyle/>
          <a:p>
            <a:r>
              <a:rPr lang="en-US" altLang="ko-KR" sz="2000">
                <a:solidFill>
                  <a:schemeClr val="bg1"/>
                </a:solidFill>
                <a:cs typeface="Arial" pitchFamily="34" charset="0"/>
              </a:rPr>
              <a:t>Thiết bị phần cứng máy tính dùng trong giao tiếp nối tiếp không đồng bộ, định dạng dữ liệu và tốc độ truyền có thể được định cấu hình</a:t>
            </a:r>
            <a:endParaRPr lang="en-US" altLang="ko-KR" sz="2000" dirty="0">
              <a:solidFill>
                <a:schemeClr val="bg1"/>
              </a:solidFill>
              <a:cs typeface="Arial" pitchFamily="34" charset="0"/>
            </a:endParaRPr>
          </a:p>
        </p:txBody>
      </p:sp>
      <p:sp>
        <p:nvSpPr>
          <p:cNvPr id="15" name="Text Placeholder 1"/>
          <p:cNvSpPr txBox="1">
            <a:spLocks/>
          </p:cNvSpPr>
          <p:nvPr/>
        </p:nvSpPr>
        <p:spPr>
          <a:xfrm>
            <a:off x="6444208" y="1491630"/>
            <a:ext cx="2520280" cy="2520280"/>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2000">
                <a:solidFill>
                  <a:schemeClr val="bg1"/>
                </a:solidFill>
                <a:cs typeface="Arial" pitchFamily="34" charset="0"/>
              </a:rPr>
              <a:t>Thường là một hoặc một phần mạch tích hợp được sử dụng cho giao tiếp qua cổng nối tiếp của máy tính hoặc các thiết bị ngoại vi</a:t>
            </a:r>
            <a:endParaRPr lang="en-US" altLang="ko-KR" sz="2000" dirty="0">
              <a:solidFill>
                <a:schemeClr val="bg1"/>
              </a:solidFill>
              <a:cs typeface="Arial" pitchFamily="34" charset="0"/>
            </a:endParaRPr>
          </a:p>
        </p:txBody>
      </p:sp>
      <p:sp>
        <p:nvSpPr>
          <p:cNvPr id="10" name="Picture Placeholder 9">
            <a:extLst>
              <a:ext uri="{FF2B5EF4-FFF2-40B4-BE49-F238E27FC236}">
                <a16:creationId xmlns:a16="http://schemas.microsoft.com/office/drawing/2014/main" id="{AE51C21B-56E7-41EE-9390-66E6E09623F9}"/>
              </a:ext>
            </a:extLst>
          </p:cNvPr>
          <p:cNvSpPr>
            <a:spLocks noGrp="1"/>
          </p:cNvSpPr>
          <p:nvPr>
            <p:ph type="pic" idx="12"/>
          </p:nvPr>
        </p:nvSpPr>
        <p:spPr/>
      </p:sp>
      <p:pic>
        <p:nvPicPr>
          <p:cNvPr id="13" name="Picture 12">
            <a:extLst>
              <a:ext uri="{FF2B5EF4-FFF2-40B4-BE49-F238E27FC236}">
                <a16:creationId xmlns:a16="http://schemas.microsoft.com/office/drawing/2014/main" id="{B7919489-B6D3-421E-A749-6F4C258300E2}"/>
              </a:ext>
            </a:extLst>
          </p:cNvPr>
          <p:cNvPicPr/>
          <p:nvPr/>
        </p:nvPicPr>
        <p:blipFill>
          <a:blip r:embed="rId2"/>
          <a:stretch>
            <a:fillRect/>
          </a:stretch>
        </p:blipFill>
        <p:spPr>
          <a:xfrm>
            <a:off x="3161556" y="1603730"/>
            <a:ext cx="2793972" cy="1911083"/>
          </a:xfrm>
          <a:prstGeom prst="rect">
            <a:avLst/>
          </a:prstGeom>
        </p:spPr>
      </p:pic>
    </p:spTree>
    <p:extLst>
      <p:ext uri="{BB962C8B-B14F-4D97-AF65-F5344CB8AC3E}">
        <p14:creationId xmlns:p14="http://schemas.microsoft.com/office/powerpoint/2010/main" val="3332603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
          <p:cNvSpPr txBox="1">
            <a:spLocks/>
          </p:cNvSpPr>
          <p:nvPr/>
        </p:nvSpPr>
        <p:spPr>
          <a:xfrm>
            <a:off x="6876256" y="339502"/>
            <a:ext cx="2232248" cy="1656184"/>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a:solidFill>
                  <a:schemeClr val="bg1"/>
                </a:solidFill>
                <a:latin typeface="+mj-lt"/>
              </a:rPr>
              <a:t>Sơ đồ khối của một UART</a:t>
            </a:r>
            <a:endParaRPr lang="ko-KR" altLang="en-US" dirty="0">
              <a:solidFill>
                <a:schemeClr val="bg1"/>
              </a:solidFill>
              <a:latin typeface="+mj-lt"/>
            </a:endParaRPr>
          </a:p>
        </p:txBody>
      </p:sp>
      <p:pic>
        <p:nvPicPr>
          <p:cNvPr id="9" name="Picture 8"/>
          <p:cNvPicPr/>
          <p:nvPr/>
        </p:nvPicPr>
        <p:blipFill>
          <a:blip r:embed="rId2"/>
          <a:stretch>
            <a:fillRect/>
          </a:stretch>
        </p:blipFill>
        <p:spPr>
          <a:xfrm>
            <a:off x="539552" y="339502"/>
            <a:ext cx="6264696" cy="4536504"/>
          </a:xfrm>
          <a:prstGeom prst="rect">
            <a:avLst/>
          </a:prstGeom>
          <a:noFill/>
          <a:ln>
            <a:noFill/>
          </a:ln>
        </p:spPr>
      </p:pic>
    </p:spTree>
    <p:extLst>
      <p:ext uri="{BB962C8B-B14F-4D97-AF65-F5344CB8AC3E}">
        <p14:creationId xmlns:p14="http://schemas.microsoft.com/office/powerpoint/2010/main" val="734292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139952" y="2571750"/>
            <a:ext cx="5004048" cy="1008112"/>
          </a:xfrm>
        </p:spPr>
        <p:txBody>
          <a:bodyPr/>
          <a:lstStyle/>
          <a:p>
            <a:r>
              <a:rPr lang="vi-VN" altLang="ko-KR" sz="4000"/>
              <a:t>Cơ sở lí thuyết</a:t>
            </a:r>
          </a:p>
        </p:txBody>
      </p:sp>
    </p:spTree>
    <p:extLst>
      <p:ext uri="{BB962C8B-B14F-4D97-AF65-F5344CB8AC3E}">
        <p14:creationId xmlns:p14="http://schemas.microsoft.com/office/powerpoint/2010/main" val="1634925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Straight Connector 45">
            <a:extLst>
              <a:ext uri="{FF2B5EF4-FFF2-40B4-BE49-F238E27FC236}">
                <a16:creationId xmlns:a16="http://schemas.microsoft.com/office/drawing/2014/main" id="{5FCD6A38-B0C0-45A4-BE07-E54EA10F9522}"/>
              </a:ext>
            </a:extLst>
          </p:cNvPr>
          <p:cNvCxnSpPr/>
          <p:nvPr/>
        </p:nvCxnSpPr>
        <p:spPr>
          <a:xfrm>
            <a:off x="136626" y="950647"/>
            <a:ext cx="7044653" cy="12997"/>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9166BC07-3E7D-4C30-9237-7B506965994B}"/>
              </a:ext>
            </a:extLst>
          </p:cNvPr>
          <p:cNvSpPr txBox="1"/>
          <p:nvPr/>
        </p:nvSpPr>
        <p:spPr>
          <a:xfrm>
            <a:off x="937303" y="620760"/>
            <a:ext cx="974083" cy="338554"/>
          </a:xfrm>
          <a:prstGeom prst="rect">
            <a:avLst/>
          </a:prstGeom>
          <a:noFill/>
        </p:spPr>
        <p:txBody>
          <a:bodyPr wrap="square" rtlCol="0" anchor="ctr">
            <a:spAutoFit/>
          </a:bodyPr>
          <a:lstStyle/>
          <a:p>
            <a:pPr algn="ctr"/>
            <a:r>
              <a:rPr lang="en-US" altLang="ko-KR" sz="1600" b="1">
                <a:solidFill>
                  <a:schemeClr val="accent3"/>
                </a:solidFill>
                <a:latin typeface="Arial" pitchFamily="34" charset="0"/>
                <a:cs typeface="Arial" pitchFamily="34" charset="0"/>
              </a:rPr>
              <a:t>Bước 2</a:t>
            </a:r>
            <a:endParaRPr lang="ko-KR" altLang="en-US" sz="1600" b="1" dirty="0">
              <a:solidFill>
                <a:schemeClr val="accent3"/>
              </a:solidFill>
              <a:latin typeface="Arial" pitchFamily="34" charset="0"/>
              <a:cs typeface="Arial" pitchFamily="34" charset="0"/>
            </a:endParaRPr>
          </a:p>
        </p:txBody>
      </p:sp>
      <p:sp>
        <p:nvSpPr>
          <p:cNvPr id="48" name="TextBox 47">
            <a:extLst>
              <a:ext uri="{FF2B5EF4-FFF2-40B4-BE49-F238E27FC236}">
                <a16:creationId xmlns:a16="http://schemas.microsoft.com/office/drawing/2014/main" id="{8ACEB5CF-9C19-4195-A442-52691AC550EA}"/>
              </a:ext>
            </a:extLst>
          </p:cNvPr>
          <p:cNvSpPr txBox="1"/>
          <p:nvPr/>
        </p:nvSpPr>
        <p:spPr>
          <a:xfrm>
            <a:off x="0" y="616181"/>
            <a:ext cx="963704" cy="338554"/>
          </a:xfrm>
          <a:prstGeom prst="rect">
            <a:avLst/>
          </a:prstGeom>
          <a:noFill/>
        </p:spPr>
        <p:txBody>
          <a:bodyPr wrap="square" rtlCol="0" anchor="ctr">
            <a:spAutoFit/>
          </a:bodyPr>
          <a:lstStyle/>
          <a:p>
            <a:pPr algn="ctr"/>
            <a:r>
              <a:rPr lang="en-US" altLang="ko-KR" sz="1600" b="1">
                <a:solidFill>
                  <a:schemeClr val="accent3"/>
                </a:solidFill>
                <a:latin typeface="Arial" pitchFamily="34" charset="0"/>
                <a:cs typeface="Arial" pitchFamily="34" charset="0"/>
              </a:rPr>
              <a:t>Bước 1</a:t>
            </a:r>
            <a:endParaRPr lang="ko-KR" altLang="en-US" sz="1600" b="1" dirty="0">
              <a:solidFill>
                <a:schemeClr val="accent3"/>
              </a:solidFill>
              <a:latin typeface="Arial" pitchFamily="34" charset="0"/>
              <a:cs typeface="Arial" pitchFamily="34" charset="0"/>
            </a:endParaRPr>
          </a:p>
        </p:txBody>
      </p:sp>
      <p:sp>
        <p:nvSpPr>
          <p:cNvPr id="49" name="TextBox 48">
            <a:extLst>
              <a:ext uri="{FF2B5EF4-FFF2-40B4-BE49-F238E27FC236}">
                <a16:creationId xmlns:a16="http://schemas.microsoft.com/office/drawing/2014/main" id="{650ABF44-5654-4EF3-95B7-E9BF033B3776}"/>
              </a:ext>
            </a:extLst>
          </p:cNvPr>
          <p:cNvSpPr txBox="1"/>
          <p:nvPr/>
        </p:nvSpPr>
        <p:spPr>
          <a:xfrm>
            <a:off x="1880148" y="616181"/>
            <a:ext cx="920919" cy="338554"/>
          </a:xfrm>
          <a:prstGeom prst="rect">
            <a:avLst/>
          </a:prstGeom>
          <a:noFill/>
        </p:spPr>
        <p:txBody>
          <a:bodyPr wrap="square" rtlCol="0" anchor="ctr">
            <a:spAutoFit/>
          </a:bodyPr>
          <a:lstStyle/>
          <a:p>
            <a:pPr algn="ctr"/>
            <a:r>
              <a:rPr lang="en-US" altLang="ko-KR" sz="1600" b="1">
                <a:solidFill>
                  <a:schemeClr val="accent3"/>
                </a:solidFill>
                <a:latin typeface="Arial" pitchFamily="34" charset="0"/>
                <a:cs typeface="Arial" pitchFamily="34" charset="0"/>
              </a:rPr>
              <a:t>Bước 3</a:t>
            </a:r>
            <a:endParaRPr lang="ko-KR" altLang="en-US" sz="1600" b="1" dirty="0">
              <a:solidFill>
                <a:schemeClr val="accent3"/>
              </a:solidFill>
              <a:latin typeface="Arial" pitchFamily="34" charset="0"/>
              <a:cs typeface="Arial" pitchFamily="34" charset="0"/>
            </a:endParaRPr>
          </a:p>
        </p:txBody>
      </p:sp>
      <p:grpSp>
        <p:nvGrpSpPr>
          <p:cNvPr id="53" name="Group 52">
            <a:extLst>
              <a:ext uri="{FF2B5EF4-FFF2-40B4-BE49-F238E27FC236}">
                <a16:creationId xmlns:a16="http://schemas.microsoft.com/office/drawing/2014/main" id="{C8D28015-0142-4C49-AB96-88F2E3CCD8A0}"/>
              </a:ext>
            </a:extLst>
          </p:cNvPr>
          <p:cNvGrpSpPr/>
          <p:nvPr/>
        </p:nvGrpSpPr>
        <p:grpSpPr>
          <a:xfrm>
            <a:off x="2351079" y="961978"/>
            <a:ext cx="668480" cy="2992539"/>
            <a:chOff x="2883438" y="1849660"/>
            <a:chExt cx="1203105" cy="1511523"/>
          </a:xfrm>
        </p:grpSpPr>
        <p:cxnSp>
          <p:nvCxnSpPr>
            <p:cNvPr id="54" name="Straight Arrow Connector 53">
              <a:extLst>
                <a:ext uri="{FF2B5EF4-FFF2-40B4-BE49-F238E27FC236}">
                  <a16:creationId xmlns:a16="http://schemas.microsoft.com/office/drawing/2014/main" id="{62D2D658-C0B1-416E-AC65-0CC4B914B3C8}"/>
                </a:ext>
              </a:extLst>
            </p:cNvPr>
            <p:cNvCxnSpPr>
              <a:cxnSpLocks/>
            </p:cNvCxnSpPr>
            <p:nvPr/>
          </p:nvCxnSpPr>
          <p:spPr>
            <a:xfrm>
              <a:off x="2883438" y="1849660"/>
              <a:ext cx="669931" cy="1361417"/>
            </a:xfrm>
            <a:prstGeom prst="straightConnector1">
              <a:avLst/>
            </a:prstGeom>
            <a:ln w="25400">
              <a:solidFill>
                <a:schemeClr val="accent1"/>
              </a:solidFill>
              <a:headEnd type="oval" w="lg" len="lg"/>
              <a:tailEnd type="non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6342B27D-F0F1-4E4A-A70F-105A750F4DE1}"/>
                </a:ext>
              </a:extLst>
            </p:cNvPr>
            <p:cNvSpPr/>
            <p:nvPr/>
          </p:nvSpPr>
          <p:spPr>
            <a:xfrm>
              <a:off x="3993955" y="3128212"/>
              <a:ext cx="92588" cy="232971"/>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179A9D"/>
                </a:solidFill>
              </a:endParaRPr>
            </a:p>
          </p:txBody>
        </p:sp>
        <p:cxnSp>
          <p:nvCxnSpPr>
            <p:cNvPr id="56" name="Straight Connector 55">
              <a:extLst>
                <a:ext uri="{FF2B5EF4-FFF2-40B4-BE49-F238E27FC236}">
                  <a16:creationId xmlns:a16="http://schemas.microsoft.com/office/drawing/2014/main" id="{00DAD929-8886-45BF-A596-D6CDA65E807A}"/>
                </a:ext>
              </a:extLst>
            </p:cNvPr>
            <p:cNvCxnSpPr>
              <a:cxnSpLocks/>
            </p:cNvCxnSpPr>
            <p:nvPr/>
          </p:nvCxnSpPr>
          <p:spPr>
            <a:xfrm flipH="1" flipV="1">
              <a:off x="3553369" y="3211077"/>
              <a:ext cx="497179" cy="46253"/>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C28DB43E-22A5-4B25-A519-DC0B855F1CF3}"/>
              </a:ext>
            </a:extLst>
          </p:cNvPr>
          <p:cNvGrpSpPr/>
          <p:nvPr/>
        </p:nvGrpSpPr>
        <p:grpSpPr>
          <a:xfrm>
            <a:off x="1376994" y="963643"/>
            <a:ext cx="729379" cy="3653078"/>
            <a:chOff x="1963523" y="1849660"/>
            <a:chExt cx="1385537" cy="2205230"/>
          </a:xfrm>
        </p:grpSpPr>
        <p:cxnSp>
          <p:nvCxnSpPr>
            <p:cNvPr id="58" name="Straight Arrow Connector 57">
              <a:extLst>
                <a:ext uri="{FF2B5EF4-FFF2-40B4-BE49-F238E27FC236}">
                  <a16:creationId xmlns:a16="http://schemas.microsoft.com/office/drawing/2014/main" id="{E97E0B6F-F4E9-40F1-B611-C896F9792CE9}"/>
                </a:ext>
              </a:extLst>
            </p:cNvPr>
            <p:cNvCxnSpPr>
              <a:cxnSpLocks/>
            </p:cNvCxnSpPr>
            <p:nvPr/>
          </p:nvCxnSpPr>
          <p:spPr>
            <a:xfrm>
              <a:off x="1963523" y="1849660"/>
              <a:ext cx="1015137" cy="2008624"/>
            </a:xfrm>
            <a:prstGeom prst="straightConnector1">
              <a:avLst/>
            </a:prstGeom>
            <a:ln w="25400">
              <a:solidFill>
                <a:schemeClr val="accent1"/>
              </a:solidFill>
              <a:headEnd type="oval" w="lg" len="lg"/>
              <a:tailEnd type="non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C623479D-9C12-4C11-A1E1-45BF9776AD84}"/>
                </a:ext>
              </a:extLst>
            </p:cNvPr>
            <p:cNvSpPr/>
            <p:nvPr/>
          </p:nvSpPr>
          <p:spPr>
            <a:xfrm>
              <a:off x="3237594" y="3744129"/>
              <a:ext cx="111466" cy="310761"/>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179A9D"/>
                </a:solidFill>
              </a:endParaRPr>
            </a:p>
          </p:txBody>
        </p:sp>
        <p:cxnSp>
          <p:nvCxnSpPr>
            <p:cNvPr id="60" name="Straight Connector 59">
              <a:extLst>
                <a:ext uri="{FF2B5EF4-FFF2-40B4-BE49-F238E27FC236}">
                  <a16:creationId xmlns:a16="http://schemas.microsoft.com/office/drawing/2014/main" id="{45A40471-46B4-440E-ADBD-415CD89CE5D9}"/>
                </a:ext>
              </a:extLst>
            </p:cNvPr>
            <p:cNvCxnSpPr>
              <a:cxnSpLocks/>
            </p:cNvCxnSpPr>
            <p:nvPr/>
          </p:nvCxnSpPr>
          <p:spPr>
            <a:xfrm flipH="1" flipV="1">
              <a:off x="2962935" y="3863662"/>
              <a:ext cx="314131" cy="47578"/>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EF1EDD9E-DB2E-46CC-B791-965F63D2CA46}"/>
              </a:ext>
            </a:extLst>
          </p:cNvPr>
          <p:cNvGrpSpPr/>
          <p:nvPr/>
        </p:nvGrpSpPr>
        <p:grpSpPr>
          <a:xfrm>
            <a:off x="434269" y="952986"/>
            <a:ext cx="763922" cy="4102954"/>
            <a:chOff x="242529" y="1881936"/>
            <a:chExt cx="760243" cy="4641443"/>
          </a:xfrm>
        </p:grpSpPr>
        <p:cxnSp>
          <p:nvCxnSpPr>
            <p:cNvPr id="62" name="Straight Arrow Connector 61">
              <a:extLst>
                <a:ext uri="{FF2B5EF4-FFF2-40B4-BE49-F238E27FC236}">
                  <a16:creationId xmlns:a16="http://schemas.microsoft.com/office/drawing/2014/main" id="{98FD302B-2291-4056-A88C-57BA57B09AE6}"/>
                </a:ext>
              </a:extLst>
            </p:cNvPr>
            <p:cNvCxnSpPr>
              <a:cxnSpLocks/>
            </p:cNvCxnSpPr>
            <p:nvPr/>
          </p:nvCxnSpPr>
          <p:spPr>
            <a:xfrm>
              <a:off x="242529" y="1881936"/>
              <a:ext cx="555666" cy="4274223"/>
            </a:xfrm>
            <a:prstGeom prst="straightConnector1">
              <a:avLst/>
            </a:prstGeom>
            <a:ln w="25400">
              <a:solidFill>
                <a:schemeClr val="accent1"/>
              </a:solidFill>
              <a:headEnd type="oval" w="lg" len="lg"/>
              <a:tailEnd type="non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38DACE97-8089-4A6D-A2B2-B97544E471B3}"/>
                </a:ext>
              </a:extLst>
            </p:cNvPr>
            <p:cNvSpPr/>
            <p:nvPr/>
          </p:nvSpPr>
          <p:spPr>
            <a:xfrm flipH="1">
              <a:off x="946730" y="5967257"/>
              <a:ext cx="56042" cy="556122"/>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179A9D"/>
                </a:solidFill>
              </a:endParaRPr>
            </a:p>
          </p:txBody>
        </p:sp>
        <p:cxnSp>
          <p:nvCxnSpPr>
            <p:cNvPr id="65" name="Straight Connector 64">
              <a:extLst>
                <a:ext uri="{FF2B5EF4-FFF2-40B4-BE49-F238E27FC236}">
                  <a16:creationId xmlns:a16="http://schemas.microsoft.com/office/drawing/2014/main" id="{4E37B7C6-3288-4DDD-90AB-3BD87A6AB979}"/>
                </a:ext>
              </a:extLst>
            </p:cNvPr>
            <p:cNvCxnSpPr>
              <a:cxnSpLocks/>
            </p:cNvCxnSpPr>
            <p:nvPr/>
          </p:nvCxnSpPr>
          <p:spPr>
            <a:xfrm flipH="1" flipV="1">
              <a:off x="798195" y="6156159"/>
              <a:ext cx="195213" cy="73509"/>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6" name="TextBox 65">
            <a:extLst>
              <a:ext uri="{FF2B5EF4-FFF2-40B4-BE49-F238E27FC236}">
                <a16:creationId xmlns:a16="http://schemas.microsoft.com/office/drawing/2014/main" id="{6B25790B-6477-4954-8B34-27569F424423}"/>
              </a:ext>
            </a:extLst>
          </p:cNvPr>
          <p:cNvSpPr txBox="1"/>
          <p:nvPr/>
        </p:nvSpPr>
        <p:spPr>
          <a:xfrm>
            <a:off x="1164394" y="4672438"/>
            <a:ext cx="7945148" cy="307777"/>
          </a:xfrm>
          <a:prstGeom prst="rect">
            <a:avLst/>
          </a:prstGeom>
          <a:noFill/>
        </p:spPr>
        <p:txBody>
          <a:bodyPr wrap="square" rtlCol="0">
            <a:spAutoFit/>
          </a:bodyPr>
          <a:lstStyle/>
          <a:p>
            <a:r>
              <a:rPr lang="en-US" altLang="ko-KR" sz="1400">
                <a:solidFill>
                  <a:schemeClr val="accent3"/>
                </a:solidFill>
                <a:latin typeface="Arial" pitchFamily="34" charset="0"/>
                <a:cs typeface="Arial" pitchFamily="34" charset="0"/>
              </a:rPr>
              <a:t>Chờ khi tín hiệu vào xuống mức 0, điểm bắt đầu của start bit, sau đó bắt đầu sampling tick counter      </a:t>
            </a:r>
            <a:endParaRPr lang="en-US" altLang="ko-KR" sz="1400" dirty="0">
              <a:solidFill>
                <a:schemeClr val="accent3"/>
              </a:solidFill>
              <a:latin typeface="Arial" pitchFamily="34" charset="0"/>
              <a:cs typeface="Arial" pitchFamily="34" charset="0"/>
            </a:endParaRPr>
          </a:p>
        </p:txBody>
      </p:sp>
      <p:sp>
        <p:nvSpPr>
          <p:cNvPr id="67" name="TextBox 66">
            <a:extLst>
              <a:ext uri="{FF2B5EF4-FFF2-40B4-BE49-F238E27FC236}">
                <a16:creationId xmlns:a16="http://schemas.microsoft.com/office/drawing/2014/main" id="{91DFDAC3-F4AC-4629-A3C3-7CF33E38EC89}"/>
              </a:ext>
            </a:extLst>
          </p:cNvPr>
          <p:cNvSpPr txBox="1"/>
          <p:nvPr/>
        </p:nvSpPr>
        <p:spPr>
          <a:xfrm>
            <a:off x="2106373" y="4085991"/>
            <a:ext cx="6463153" cy="523220"/>
          </a:xfrm>
          <a:prstGeom prst="rect">
            <a:avLst/>
          </a:prstGeom>
          <a:noFill/>
        </p:spPr>
        <p:txBody>
          <a:bodyPr wrap="square" rtlCol="0">
            <a:spAutoFit/>
          </a:bodyPr>
          <a:lstStyle/>
          <a:p>
            <a:r>
              <a:rPr lang="en-US" altLang="ko-KR" sz="1400">
                <a:solidFill>
                  <a:schemeClr val="accent3"/>
                </a:solidFill>
                <a:latin typeface="Arial" pitchFamily="34" charset="0"/>
                <a:cs typeface="Arial" pitchFamily="34" charset="0"/>
              </a:rPr>
              <a:t>Khi counter đếm đến 7, tín hiệu vào đạt đến giữa start bit, counter sẽ xóa về 0 và khởi động lại     </a:t>
            </a:r>
            <a:endParaRPr lang="en-US" altLang="ko-KR" sz="1400" dirty="0">
              <a:solidFill>
                <a:schemeClr val="accent3"/>
              </a:solidFill>
              <a:latin typeface="Arial" pitchFamily="34" charset="0"/>
              <a:cs typeface="Arial" pitchFamily="34" charset="0"/>
            </a:endParaRPr>
          </a:p>
        </p:txBody>
      </p:sp>
      <p:sp>
        <p:nvSpPr>
          <p:cNvPr id="68" name="TextBox 67">
            <a:extLst>
              <a:ext uri="{FF2B5EF4-FFF2-40B4-BE49-F238E27FC236}">
                <a16:creationId xmlns:a16="http://schemas.microsoft.com/office/drawing/2014/main" id="{DD00420E-FF66-42DB-88F5-2C10FDA7092E}"/>
              </a:ext>
            </a:extLst>
          </p:cNvPr>
          <p:cNvSpPr txBox="1"/>
          <p:nvPr/>
        </p:nvSpPr>
        <p:spPr>
          <a:xfrm>
            <a:off x="2983639" y="3433056"/>
            <a:ext cx="6056818" cy="523220"/>
          </a:xfrm>
          <a:prstGeom prst="rect">
            <a:avLst/>
          </a:prstGeom>
          <a:noFill/>
        </p:spPr>
        <p:txBody>
          <a:bodyPr wrap="square" rtlCol="0">
            <a:spAutoFit/>
          </a:bodyPr>
          <a:lstStyle/>
          <a:p>
            <a:r>
              <a:rPr lang="en-US" altLang="ko-KR" sz="1400">
                <a:solidFill>
                  <a:schemeClr val="accent3"/>
                </a:solidFill>
                <a:latin typeface="Arial" pitchFamily="34" charset="0"/>
                <a:cs typeface="Arial" pitchFamily="34" charset="0"/>
              </a:rPr>
              <a:t>Khi counter đếm đến 15, tín hiệu vào trở thành 1 bit và đạt đến giữa bit dữ liệu đầu tiên. Truy xuất giá trị, dịch vào trong thanh ghi và reset counter</a:t>
            </a:r>
            <a:endParaRPr lang="en-US" altLang="ko-KR" sz="1400" dirty="0">
              <a:solidFill>
                <a:schemeClr val="accent3"/>
              </a:solidFill>
              <a:latin typeface="Arial" pitchFamily="34" charset="0"/>
              <a:cs typeface="Arial" pitchFamily="34" charset="0"/>
            </a:endParaRPr>
          </a:p>
        </p:txBody>
      </p:sp>
      <p:grpSp>
        <p:nvGrpSpPr>
          <p:cNvPr id="69" name="Group 68">
            <a:extLst>
              <a:ext uri="{FF2B5EF4-FFF2-40B4-BE49-F238E27FC236}">
                <a16:creationId xmlns:a16="http://schemas.microsoft.com/office/drawing/2014/main" id="{73B5D46F-8DD7-41C6-AB85-7E61B0028BF6}"/>
              </a:ext>
            </a:extLst>
          </p:cNvPr>
          <p:cNvGrpSpPr/>
          <p:nvPr/>
        </p:nvGrpSpPr>
        <p:grpSpPr>
          <a:xfrm>
            <a:off x="3339401" y="959507"/>
            <a:ext cx="658476" cy="2410318"/>
            <a:chOff x="3063699" y="1888665"/>
            <a:chExt cx="995300" cy="1493893"/>
          </a:xfrm>
        </p:grpSpPr>
        <p:cxnSp>
          <p:nvCxnSpPr>
            <p:cNvPr id="70" name="Straight Arrow Connector 69">
              <a:extLst>
                <a:ext uri="{FF2B5EF4-FFF2-40B4-BE49-F238E27FC236}">
                  <a16:creationId xmlns:a16="http://schemas.microsoft.com/office/drawing/2014/main" id="{96CD449B-A810-4431-BD65-7134F5215406}"/>
                </a:ext>
              </a:extLst>
            </p:cNvPr>
            <p:cNvCxnSpPr>
              <a:cxnSpLocks/>
              <a:stCxn id="84" idx="2"/>
            </p:cNvCxnSpPr>
            <p:nvPr/>
          </p:nvCxnSpPr>
          <p:spPr>
            <a:xfrm>
              <a:off x="3063699" y="1888665"/>
              <a:ext cx="539124" cy="1312021"/>
            </a:xfrm>
            <a:prstGeom prst="straightConnector1">
              <a:avLst/>
            </a:prstGeom>
            <a:ln w="25400">
              <a:solidFill>
                <a:schemeClr val="accent1"/>
              </a:solidFill>
              <a:headEnd type="oval" w="lg" len="lg"/>
              <a:tailEnd type="none"/>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BC7BD456-4142-4D78-A17B-AB95FD5E624E}"/>
                </a:ext>
              </a:extLst>
            </p:cNvPr>
            <p:cNvSpPr/>
            <p:nvPr/>
          </p:nvSpPr>
          <p:spPr>
            <a:xfrm>
              <a:off x="3992782" y="3128211"/>
              <a:ext cx="66217" cy="254347"/>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179A9D"/>
                </a:solidFill>
              </a:endParaRPr>
            </a:p>
          </p:txBody>
        </p:sp>
        <p:cxnSp>
          <p:nvCxnSpPr>
            <p:cNvPr id="72" name="Straight Connector 71">
              <a:extLst>
                <a:ext uri="{FF2B5EF4-FFF2-40B4-BE49-F238E27FC236}">
                  <a16:creationId xmlns:a16="http://schemas.microsoft.com/office/drawing/2014/main" id="{207445D5-4477-4F33-9E9B-B2BD3B080703}"/>
                </a:ext>
              </a:extLst>
            </p:cNvPr>
            <p:cNvCxnSpPr>
              <a:cxnSpLocks/>
            </p:cNvCxnSpPr>
            <p:nvPr/>
          </p:nvCxnSpPr>
          <p:spPr>
            <a:xfrm flipH="1" flipV="1">
              <a:off x="3602823" y="3200686"/>
              <a:ext cx="447723" cy="56644"/>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73" name="Group 72">
            <a:extLst>
              <a:ext uri="{FF2B5EF4-FFF2-40B4-BE49-F238E27FC236}">
                <a16:creationId xmlns:a16="http://schemas.microsoft.com/office/drawing/2014/main" id="{0A7D9FE6-64B2-4E2B-913B-AD5F87E6CAD3}"/>
              </a:ext>
            </a:extLst>
          </p:cNvPr>
          <p:cNvGrpSpPr/>
          <p:nvPr/>
        </p:nvGrpSpPr>
        <p:grpSpPr>
          <a:xfrm>
            <a:off x="4229083" y="953510"/>
            <a:ext cx="489990" cy="1833326"/>
            <a:chOff x="2883438" y="1849660"/>
            <a:chExt cx="1210346" cy="1549975"/>
          </a:xfrm>
        </p:grpSpPr>
        <p:cxnSp>
          <p:nvCxnSpPr>
            <p:cNvPr id="74" name="Straight Arrow Connector 73">
              <a:extLst>
                <a:ext uri="{FF2B5EF4-FFF2-40B4-BE49-F238E27FC236}">
                  <a16:creationId xmlns:a16="http://schemas.microsoft.com/office/drawing/2014/main" id="{1916A5D1-A030-4E7D-8902-5AEDAA4ADED8}"/>
                </a:ext>
              </a:extLst>
            </p:cNvPr>
            <p:cNvCxnSpPr>
              <a:cxnSpLocks/>
            </p:cNvCxnSpPr>
            <p:nvPr/>
          </p:nvCxnSpPr>
          <p:spPr>
            <a:xfrm>
              <a:off x="2883438" y="1849660"/>
              <a:ext cx="680449" cy="1325281"/>
            </a:xfrm>
            <a:prstGeom prst="straightConnector1">
              <a:avLst/>
            </a:prstGeom>
            <a:ln w="25400">
              <a:solidFill>
                <a:schemeClr val="accent1"/>
              </a:solidFill>
              <a:headEnd type="oval" w="lg" len="lg"/>
              <a:tailEnd type="none"/>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A0BE85EA-D5D9-4FD5-8914-68049AF38459}"/>
                </a:ext>
              </a:extLst>
            </p:cNvPr>
            <p:cNvSpPr/>
            <p:nvPr/>
          </p:nvSpPr>
          <p:spPr>
            <a:xfrm>
              <a:off x="3968990" y="3044585"/>
              <a:ext cx="124794" cy="35505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179A9D"/>
                </a:solidFill>
              </a:endParaRPr>
            </a:p>
          </p:txBody>
        </p:sp>
        <p:cxnSp>
          <p:nvCxnSpPr>
            <p:cNvPr id="76" name="Straight Connector 75">
              <a:extLst>
                <a:ext uri="{FF2B5EF4-FFF2-40B4-BE49-F238E27FC236}">
                  <a16:creationId xmlns:a16="http://schemas.microsoft.com/office/drawing/2014/main" id="{3A163F56-4413-4D2B-AA94-C30B7AE73F3C}"/>
                </a:ext>
              </a:extLst>
            </p:cNvPr>
            <p:cNvCxnSpPr>
              <a:cxnSpLocks/>
            </p:cNvCxnSpPr>
            <p:nvPr/>
          </p:nvCxnSpPr>
          <p:spPr>
            <a:xfrm flipH="1" flipV="1">
              <a:off x="3563887" y="3174941"/>
              <a:ext cx="486657" cy="82388"/>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77" name="Group 76">
            <a:extLst>
              <a:ext uri="{FF2B5EF4-FFF2-40B4-BE49-F238E27FC236}">
                <a16:creationId xmlns:a16="http://schemas.microsoft.com/office/drawing/2014/main" id="{EF909915-9D69-4B3C-9F8F-A62515F986DE}"/>
              </a:ext>
            </a:extLst>
          </p:cNvPr>
          <p:cNvGrpSpPr/>
          <p:nvPr/>
        </p:nvGrpSpPr>
        <p:grpSpPr>
          <a:xfrm>
            <a:off x="5045411" y="944364"/>
            <a:ext cx="443271" cy="1311678"/>
            <a:chOff x="2986120" y="1796863"/>
            <a:chExt cx="1100425" cy="1606753"/>
          </a:xfrm>
        </p:grpSpPr>
        <p:cxnSp>
          <p:nvCxnSpPr>
            <p:cNvPr id="78" name="Straight Arrow Connector 77">
              <a:extLst>
                <a:ext uri="{FF2B5EF4-FFF2-40B4-BE49-F238E27FC236}">
                  <a16:creationId xmlns:a16="http://schemas.microsoft.com/office/drawing/2014/main" id="{6937747E-ED62-40EF-8094-A49E6B0B1A19}"/>
                </a:ext>
              </a:extLst>
            </p:cNvPr>
            <p:cNvCxnSpPr>
              <a:cxnSpLocks/>
            </p:cNvCxnSpPr>
            <p:nvPr/>
          </p:nvCxnSpPr>
          <p:spPr>
            <a:xfrm>
              <a:off x="2986120" y="1796863"/>
              <a:ext cx="353040" cy="1286428"/>
            </a:xfrm>
            <a:prstGeom prst="straightConnector1">
              <a:avLst/>
            </a:prstGeom>
            <a:ln w="25400">
              <a:solidFill>
                <a:schemeClr val="accent1"/>
              </a:solidFill>
              <a:headEnd type="oval" w="lg" len="lg"/>
              <a:tailEnd type="none"/>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ACC73087-5043-43A0-8797-0784ABB72C6F}"/>
                </a:ext>
              </a:extLst>
            </p:cNvPr>
            <p:cNvSpPr/>
            <p:nvPr/>
          </p:nvSpPr>
          <p:spPr>
            <a:xfrm>
              <a:off x="3922840" y="2868562"/>
              <a:ext cx="163705" cy="53505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179A9D"/>
                </a:solidFill>
              </a:endParaRPr>
            </a:p>
          </p:txBody>
        </p:sp>
        <p:cxnSp>
          <p:nvCxnSpPr>
            <p:cNvPr id="80" name="Straight Connector 79">
              <a:extLst>
                <a:ext uri="{FF2B5EF4-FFF2-40B4-BE49-F238E27FC236}">
                  <a16:creationId xmlns:a16="http://schemas.microsoft.com/office/drawing/2014/main" id="{EF049554-C04E-44AC-97A2-3CCC9356A283}"/>
                </a:ext>
              </a:extLst>
            </p:cNvPr>
            <p:cNvCxnSpPr>
              <a:cxnSpLocks/>
              <a:stCxn id="79" idx="1"/>
            </p:cNvCxnSpPr>
            <p:nvPr/>
          </p:nvCxnSpPr>
          <p:spPr>
            <a:xfrm flipH="1" flipV="1">
              <a:off x="3339160" y="3083154"/>
              <a:ext cx="583680" cy="52935"/>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81" name="TextBox 80">
            <a:extLst>
              <a:ext uri="{FF2B5EF4-FFF2-40B4-BE49-F238E27FC236}">
                <a16:creationId xmlns:a16="http://schemas.microsoft.com/office/drawing/2014/main" id="{C959C0CB-97EF-42FC-A421-CD4183456627}"/>
              </a:ext>
            </a:extLst>
          </p:cNvPr>
          <p:cNvSpPr txBox="1"/>
          <p:nvPr/>
        </p:nvSpPr>
        <p:spPr>
          <a:xfrm>
            <a:off x="3992090" y="2918773"/>
            <a:ext cx="4990529" cy="523220"/>
          </a:xfrm>
          <a:prstGeom prst="rect">
            <a:avLst/>
          </a:prstGeom>
          <a:noFill/>
        </p:spPr>
        <p:txBody>
          <a:bodyPr wrap="square" rtlCol="0">
            <a:spAutoFit/>
          </a:bodyPr>
          <a:lstStyle/>
          <a:p>
            <a:r>
              <a:rPr lang="en-US" altLang="ko-KR" sz="1400">
                <a:solidFill>
                  <a:schemeClr val="accent3"/>
                </a:solidFill>
                <a:latin typeface="Arial" pitchFamily="34" charset="0"/>
                <a:cs typeface="Arial" pitchFamily="34" charset="0"/>
              </a:rPr>
              <a:t>Thực hiện bước ba </a:t>
            </a:r>
            <a:r>
              <a:rPr lang="en-US" altLang="ko-KR" sz="1400" i="1">
                <a:solidFill>
                  <a:schemeClr val="accent3"/>
                </a:solidFill>
                <a:latin typeface="Arial" pitchFamily="34" charset="0"/>
                <a:cs typeface="Arial" pitchFamily="34" charset="0"/>
              </a:rPr>
              <a:t>N-1</a:t>
            </a:r>
            <a:r>
              <a:rPr lang="en-US" altLang="ko-KR" sz="1400">
                <a:solidFill>
                  <a:schemeClr val="accent3"/>
                </a:solidFill>
                <a:latin typeface="Arial" pitchFamily="34" charset="0"/>
                <a:cs typeface="Arial" pitchFamily="34" charset="0"/>
              </a:rPr>
              <a:t> lần nữa để truy xuất các bit dữ liệu còn lại</a:t>
            </a:r>
            <a:endParaRPr lang="en-US" altLang="ko-KR" sz="1400" dirty="0">
              <a:solidFill>
                <a:schemeClr val="accent3"/>
              </a:solidFill>
              <a:latin typeface="Arial" pitchFamily="34" charset="0"/>
              <a:cs typeface="Arial" pitchFamily="34" charset="0"/>
            </a:endParaRPr>
          </a:p>
        </p:txBody>
      </p:sp>
      <p:sp>
        <p:nvSpPr>
          <p:cNvPr id="82" name="TextBox 81">
            <a:extLst>
              <a:ext uri="{FF2B5EF4-FFF2-40B4-BE49-F238E27FC236}">
                <a16:creationId xmlns:a16="http://schemas.microsoft.com/office/drawing/2014/main" id="{0A9F494F-3EDC-4B48-9FA5-C1EDCF6CEE4C}"/>
              </a:ext>
            </a:extLst>
          </p:cNvPr>
          <p:cNvSpPr txBox="1"/>
          <p:nvPr/>
        </p:nvSpPr>
        <p:spPr>
          <a:xfrm>
            <a:off x="4785014" y="2281839"/>
            <a:ext cx="4175832" cy="523220"/>
          </a:xfrm>
          <a:prstGeom prst="rect">
            <a:avLst/>
          </a:prstGeom>
          <a:noFill/>
        </p:spPr>
        <p:txBody>
          <a:bodyPr wrap="square" rtlCol="0">
            <a:spAutoFit/>
          </a:bodyPr>
          <a:lstStyle/>
          <a:p>
            <a:r>
              <a:rPr lang="en-US" altLang="ko-KR" sz="1400">
                <a:solidFill>
                  <a:schemeClr val="accent3"/>
                </a:solidFill>
                <a:latin typeface="Arial" pitchFamily="34" charset="0"/>
                <a:cs typeface="Arial" pitchFamily="34" charset="0"/>
              </a:rPr>
              <a:t>Nếu sử dụng parity bit, lặp lại bước ba thêm một lần nữa để thu được parity bit</a:t>
            </a:r>
            <a:endParaRPr lang="en-US" altLang="ko-KR" sz="1400" dirty="0">
              <a:solidFill>
                <a:schemeClr val="accent3"/>
              </a:solidFill>
              <a:latin typeface="Arial" pitchFamily="34" charset="0"/>
              <a:cs typeface="Arial" pitchFamily="34" charset="0"/>
            </a:endParaRPr>
          </a:p>
        </p:txBody>
      </p:sp>
      <p:sp>
        <p:nvSpPr>
          <p:cNvPr id="83" name="TextBox 82">
            <a:extLst>
              <a:ext uri="{FF2B5EF4-FFF2-40B4-BE49-F238E27FC236}">
                <a16:creationId xmlns:a16="http://schemas.microsoft.com/office/drawing/2014/main" id="{FFAED929-8B91-47DB-8F15-05C9DDF2408D}"/>
              </a:ext>
            </a:extLst>
          </p:cNvPr>
          <p:cNvSpPr txBox="1"/>
          <p:nvPr/>
        </p:nvSpPr>
        <p:spPr>
          <a:xfrm>
            <a:off x="5488681" y="1732822"/>
            <a:ext cx="3579064" cy="523220"/>
          </a:xfrm>
          <a:prstGeom prst="rect">
            <a:avLst/>
          </a:prstGeom>
          <a:noFill/>
        </p:spPr>
        <p:txBody>
          <a:bodyPr wrap="square" rtlCol="0">
            <a:spAutoFit/>
          </a:bodyPr>
          <a:lstStyle/>
          <a:p>
            <a:r>
              <a:rPr lang="en-US" altLang="ko-KR" sz="1400">
                <a:solidFill>
                  <a:schemeClr val="accent3"/>
                </a:solidFill>
                <a:latin typeface="Arial" pitchFamily="34" charset="0"/>
                <a:cs typeface="Arial" pitchFamily="34" charset="0"/>
              </a:rPr>
              <a:t>Thực hiện bước ba </a:t>
            </a:r>
            <a:r>
              <a:rPr lang="en-US" altLang="ko-KR" sz="1400" i="1">
                <a:solidFill>
                  <a:schemeClr val="accent3"/>
                </a:solidFill>
                <a:latin typeface="Arial" pitchFamily="34" charset="0"/>
                <a:cs typeface="Arial" pitchFamily="34" charset="0"/>
              </a:rPr>
              <a:t>M </a:t>
            </a:r>
            <a:r>
              <a:rPr lang="en-US" altLang="ko-KR" sz="1400">
                <a:solidFill>
                  <a:schemeClr val="accent3"/>
                </a:solidFill>
                <a:latin typeface="Arial" pitchFamily="34" charset="0"/>
                <a:cs typeface="Arial" pitchFamily="34" charset="0"/>
              </a:rPr>
              <a:t>lần nữa để thu được stop bits</a:t>
            </a:r>
            <a:endParaRPr lang="en-US" altLang="ko-KR" sz="1400" dirty="0">
              <a:solidFill>
                <a:schemeClr val="accent3"/>
              </a:solidFill>
              <a:latin typeface="Arial" pitchFamily="34" charset="0"/>
              <a:cs typeface="Arial" pitchFamily="34" charset="0"/>
            </a:endParaRPr>
          </a:p>
        </p:txBody>
      </p:sp>
      <p:sp>
        <p:nvSpPr>
          <p:cNvPr id="84" name="TextBox 83">
            <a:extLst>
              <a:ext uri="{FF2B5EF4-FFF2-40B4-BE49-F238E27FC236}">
                <a16:creationId xmlns:a16="http://schemas.microsoft.com/office/drawing/2014/main" id="{3E2F94FD-00A2-4087-93BC-93F070D1355A}"/>
              </a:ext>
            </a:extLst>
          </p:cNvPr>
          <p:cNvSpPr txBox="1"/>
          <p:nvPr/>
        </p:nvSpPr>
        <p:spPr>
          <a:xfrm>
            <a:off x="2860279" y="616181"/>
            <a:ext cx="920919" cy="338554"/>
          </a:xfrm>
          <a:prstGeom prst="rect">
            <a:avLst/>
          </a:prstGeom>
          <a:noFill/>
        </p:spPr>
        <p:txBody>
          <a:bodyPr wrap="square" rtlCol="0" anchor="ctr">
            <a:spAutoFit/>
          </a:bodyPr>
          <a:lstStyle/>
          <a:p>
            <a:pPr algn="ctr"/>
            <a:r>
              <a:rPr lang="en-US" altLang="ko-KR" sz="1600" b="1">
                <a:solidFill>
                  <a:schemeClr val="accent3"/>
                </a:solidFill>
                <a:latin typeface="Arial" pitchFamily="34" charset="0"/>
                <a:cs typeface="Arial" pitchFamily="34" charset="0"/>
              </a:rPr>
              <a:t>Bước 4</a:t>
            </a:r>
            <a:endParaRPr lang="ko-KR" altLang="en-US" sz="1600" b="1" dirty="0">
              <a:solidFill>
                <a:schemeClr val="accent3"/>
              </a:solidFill>
              <a:latin typeface="Arial" pitchFamily="34" charset="0"/>
              <a:cs typeface="Arial" pitchFamily="34" charset="0"/>
            </a:endParaRPr>
          </a:p>
        </p:txBody>
      </p:sp>
      <p:sp>
        <p:nvSpPr>
          <p:cNvPr id="85" name="TextBox 84">
            <a:extLst>
              <a:ext uri="{FF2B5EF4-FFF2-40B4-BE49-F238E27FC236}">
                <a16:creationId xmlns:a16="http://schemas.microsoft.com/office/drawing/2014/main" id="{89CE66DF-83B1-471C-A6FD-0478F3A37A3C}"/>
              </a:ext>
            </a:extLst>
          </p:cNvPr>
          <p:cNvSpPr txBox="1"/>
          <p:nvPr/>
        </p:nvSpPr>
        <p:spPr>
          <a:xfrm>
            <a:off x="3835175" y="623114"/>
            <a:ext cx="920919" cy="338554"/>
          </a:xfrm>
          <a:prstGeom prst="rect">
            <a:avLst/>
          </a:prstGeom>
          <a:noFill/>
        </p:spPr>
        <p:txBody>
          <a:bodyPr wrap="square" rtlCol="0" anchor="ctr">
            <a:spAutoFit/>
          </a:bodyPr>
          <a:lstStyle/>
          <a:p>
            <a:pPr algn="ctr"/>
            <a:r>
              <a:rPr lang="en-US" altLang="ko-KR" sz="1600" b="1">
                <a:solidFill>
                  <a:schemeClr val="accent3"/>
                </a:solidFill>
                <a:latin typeface="Arial" pitchFamily="34" charset="0"/>
                <a:cs typeface="Arial" pitchFamily="34" charset="0"/>
              </a:rPr>
              <a:t>Bước 5</a:t>
            </a:r>
            <a:endParaRPr lang="ko-KR" altLang="en-US" sz="1600" b="1" dirty="0">
              <a:solidFill>
                <a:schemeClr val="accent3"/>
              </a:solidFill>
              <a:latin typeface="Arial" pitchFamily="34" charset="0"/>
              <a:cs typeface="Arial" pitchFamily="34" charset="0"/>
            </a:endParaRPr>
          </a:p>
        </p:txBody>
      </p:sp>
      <p:sp>
        <p:nvSpPr>
          <p:cNvPr id="86" name="TextBox 85">
            <a:extLst>
              <a:ext uri="{FF2B5EF4-FFF2-40B4-BE49-F238E27FC236}">
                <a16:creationId xmlns:a16="http://schemas.microsoft.com/office/drawing/2014/main" id="{834BFCB9-E154-435F-B940-24F30D03EE44}"/>
              </a:ext>
            </a:extLst>
          </p:cNvPr>
          <p:cNvSpPr txBox="1"/>
          <p:nvPr/>
        </p:nvSpPr>
        <p:spPr>
          <a:xfrm>
            <a:off x="4810071" y="623114"/>
            <a:ext cx="920919" cy="338554"/>
          </a:xfrm>
          <a:prstGeom prst="rect">
            <a:avLst/>
          </a:prstGeom>
          <a:noFill/>
        </p:spPr>
        <p:txBody>
          <a:bodyPr wrap="square" rtlCol="0" anchor="ctr">
            <a:spAutoFit/>
          </a:bodyPr>
          <a:lstStyle/>
          <a:p>
            <a:pPr algn="ctr"/>
            <a:r>
              <a:rPr lang="en-US" altLang="ko-KR" sz="1600" b="1">
                <a:solidFill>
                  <a:schemeClr val="accent3"/>
                </a:solidFill>
                <a:latin typeface="Arial" pitchFamily="34" charset="0"/>
                <a:cs typeface="Arial" pitchFamily="34" charset="0"/>
              </a:rPr>
              <a:t>Bước 6</a:t>
            </a:r>
            <a:endParaRPr lang="ko-KR" altLang="en-US" sz="1600" b="1" dirty="0">
              <a:solidFill>
                <a:schemeClr val="accent3"/>
              </a:solidFill>
              <a:latin typeface="Arial" pitchFamily="34" charset="0"/>
              <a:cs typeface="Arial" pitchFamily="34" charset="0"/>
            </a:endParaRPr>
          </a:p>
        </p:txBody>
      </p:sp>
      <p:sp>
        <p:nvSpPr>
          <p:cNvPr id="87" name="Text Placeholder 1">
            <a:extLst>
              <a:ext uri="{FF2B5EF4-FFF2-40B4-BE49-F238E27FC236}">
                <a16:creationId xmlns:a16="http://schemas.microsoft.com/office/drawing/2014/main" id="{A96C0FB7-48FD-4B26-A5FE-C0530675B077}"/>
              </a:ext>
            </a:extLst>
          </p:cNvPr>
          <p:cNvSpPr>
            <a:spLocks noGrp="1"/>
          </p:cNvSpPr>
          <p:nvPr>
            <p:ph type="body" sz="quarter" idx="10"/>
          </p:nvPr>
        </p:nvSpPr>
        <p:spPr>
          <a:xfrm>
            <a:off x="-1690" y="61566"/>
            <a:ext cx="9144000" cy="576064"/>
          </a:xfrm>
        </p:spPr>
        <p:txBody>
          <a:bodyPr/>
          <a:lstStyle/>
          <a:p>
            <a:r>
              <a:rPr lang="en-US" altLang="ko-KR"/>
              <a:t>Oversampling procedure</a:t>
            </a:r>
            <a:endParaRPr lang="ko-KR" altLang="en-US" dirty="0"/>
          </a:p>
        </p:txBody>
      </p:sp>
    </p:spTree>
    <p:extLst>
      <p:ext uri="{BB962C8B-B14F-4D97-AF65-F5344CB8AC3E}">
        <p14:creationId xmlns:p14="http://schemas.microsoft.com/office/powerpoint/2010/main" val="4077535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2F130D49-3C86-42AE-A287-11C3AF527CE7}"/>
              </a:ext>
            </a:extLst>
          </p:cNvPr>
          <p:cNvPicPr/>
          <p:nvPr/>
        </p:nvPicPr>
        <p:blipFill>
          <a:blip r:embed="rId2"/>
          <a:stretch>
            <a:fillRect/>
          </a:stretch>
        </p:blipFill>
        <p:spPr>
          <a:xfrm>
            <a:off x="1891023" y="2618914"/>
            <a:ext cx="5451183" cy="2519239"/>
          </a:xfrm>
          <a:prstGeom prst="rect">
            <a:avLst/>
          </a:prstGeom>
        </p:spPr>
      </p:pic>
      <p:grpSp>
        <p:nvGrpSpPr>
          <p:cNvPr id="14" name="Group 13"/>
          <p:cNvGrpSpPr/>
          <p:nvPr/>
        </p:nvGrpSpPr>
        <p:grpSpPr>
          <a:xfrm>
            <a:off x="1122457" y="2356100"/>
            <a:ext cx="1287451" cy="2005435"/>
            <a:chOff x="915495" y="1967970"/>
            <a:chExt cx="1032576" cy="1685087"/>
          </a:xfrm>
          <a:solidFill>
            <a:schemeClr val="accent2"/>
          </a:solidFill>
        </p:grpSpPr>
        <p:sp>
          <p:nvSpPr>
            <p:cNvPr id="8" name="Rectangle 7"/>
            <p:cNvSpPr/>
            <p:nvPr/>
          </p:nvSpPr>
          <p:spPr>
            <a:xfrm rot="16200000">
              <a:off x="1414344" y="3119328"/>
              <a:ext cx="203196" cy="86425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Up Arrow 4"/>
            <p:cNvSpPr/>
            <p:nvPr/>
          </p:nvSpPr>
          <p:spPr>
            <a:xfrm>
              <a:off x="915495" y="1967970"/>
              <a:ext cx="466028" cy="1685087"/>
            </a:xfrm>
            <a:prstGeom prst="up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 name="Up Arrow 5"/>
          <p:cNvSpPr/>
          <p:nvPr/>
        </p:nvSpPr>
        <p:spPr>
          <a:xfrm>
            <a:off x="3753496" y="1738173"/>
            <a:ext cx="498895" cy="1059149"/>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5" name="Group 14"/>
          <p:cNvGrpSpPr/>
          <p:nvPr/>
        </p:nvGrpSpPr>
        <p:grpSpPr>
          <a:xfrm>
            <a:off x="6090367" y="2401887"/>
            <a:ext cx="1412257" cy="1794196"/>
            <a:chOff x="3016111" y="1953705"/>
            <a:chExt cx="1908973" cy="1854515"/>
          </a:xfrm>
          <a:solidFill>
            <a:schemeClr val="accent2"/>
          </a:solidFill>
        </p:grpSpPr>
        <p:sp>
          <p:nvSpPr>
            <p:cNvPr id="7" name="Up Arrow 6"/>
            <p:cNvSpPr/>
            <p:nvPr/>
          </p:nvSpPr>
          <p:spPr>
            <a:xfrm>
              <a:off x="4250720" y="1953705"/>
              <a:ext cx="674364" cy="1699352"/>
            </a:xfrm>
            <a:prstGeom prst="up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p:nvSpPr>
          <p:spPr>
            <a:xfrm rot="16200000">
              <a:off x="3781233" y="2833073"/>
              <a:ext cx="210025" cy="174027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2" name="Group 21"/>
          <p:cNvGrpSpPr/>
          <p:nvPr/>
        </p:nvGrpSpPr>
        <p:grpSpPr>
          <a:xfrm>
            <a:off x="2130735" y="1197950"/>
            <a:ext cx="3744415" cy="494026"/>
            <a:chOff x="803640" y="3362835"/>
            <a:chExt cx="2059657" cy="494026"/>
          </a:xfrm>
        </p:grpSpPr>
        <p:sp>
          <p:nvSpPr>
            <p:cNvPr id="23" name="TextBox 22"/>
            <p:cNvSpPr txBox="1"/>
            <p:nvPr/>
          </p:nvSpPr>
          <p:spPr>
            <a:xfrm>
              <a:off x="803640" y="3579862"/>
              <a:ext cx="2059657" cy="276999"/>
            </a:xfrm>
            <a:prstGeom prst="rect">
              <a:avLst/>
            </a:prstGeom>
            <a:noFill/>
          </p:spPr>
          <p:txBody>
            <a:bodyPr wrap="square" rtlCol="0">
              <a:spAutoFit/>
            </a:bodyPr>
            <a:lstStyle/>
            <a:p>
              <a:pPr algn="ctr"/>
              <a:r>
                <a:rPr lang="en-US" altLang="ko-KR" sz="1200">
                  <a:solidFill>
                    <a:schemeClr val="accent2"/>
                  </a:solidFill>
                  <a:cs typeface="Arial" pitchFamily="34" charset="0"/>
                </a:rPr>
                <a:t>Thu dữ liệu thông qua quá trình quá mẫu </a:t>
              </a:r>
              <a:endParaRPr lang="ko-KR" altLang="en-US" sz="1200" dirty="0">
                <a:solidFill>
                  <a:schemeClr val="accent2"/>
                </a:solidFill>
                <a:cs typeface="Arial" pitchFamily="34" charset="0"/>
              </a:endParaRPr>
            </a:p>
          </p:txBody>
        </p:sp>
        <p:sp>
          <p:nvSpPr>
            <p:cNvPr id="24" name="TextBox 23"/>
            <p:cNvSpPr txBox="1"/>
            <p:nvPr/>
          </p:nvSpPr>
          <p:spPr>
            <a:xfrm>
              <a:off x="803640" y="3362835"/>
              <a:ext cx="2059657" cy="276999"/>
            </a:xfrm>
            <a:prstGeom prst="rect">
              <a:avLst/>
            </a:prstGeom>
            <a:noFill/>
          </p:spPr>
          <p:txBody>
            <a:bodyPr wrap="square" rtlCol="0">
              <a:spAutoFit/>
            </a:bodyPr>
            <a:lstStyle/>
            <a:p>
              <a:pPr algn="ctr"/>
              <a:r>
                <a:rPr lang="en-US" altLang="ko-KR" sz="1200" b="1">
                  <a:solidFill>
                    <a:schemeClr val="accent2"/>
                  </a:solidFill>
                  <a:cs typeface="Arial" pitchFamily="34" charset="0"/>
                </a:rPr>
                <a:t>UART Receiver</a:t>
              </a:r>
              <a:endParaRPr lang="ko-KR" altLang="en-US" sz="1200" b="1" dirty="0">
                <a:solidFill>
                  <a:schemeClr val="accent2"/>
                </a:solidFill>
                <a:cs typeface="Arial" pitchFamily="34" charset="0"/>
              </a:endParaRPr>
            </a:p>
          </p:txBody>
        </p:sp>
      </p:grpSp>
      <p:grpSp>
        <p:nvGrpSpPr>
          <p:cNvPr id="25" name="Group 24"/>
          <p:cNvGrpSpPr/>
          <p:nvPr/>
        </p:nvGrpSpPr>
        <p:grpSpPr>
          <a:xfrm>
            <a:off x="6327183" y="1245814"/>
            <a:ext cx="1901612" cy="1232690"/>
            <a:chOff x="803640" y="3362835"/>
            <a:chExt cx="2059657" cy="1232690"/>
          </a:xfrm>
        </p:grpSpPr>
        <p:sp>
          <p:nvSpPr>
            <p:cNvPr id="26" name="TextBox 25"/>
            <p:cNvSpPr txBox="1"/>
            <p:nvPr/>
          </p:nvSpPr>
          <p:spPr>
            <a:xfrm>
              <a:off x="803640" y="3579862"/>
              <a:ext cx="2059657" cy="1015663"/>
            </a:xfrm>
            <a:prstGeom prst="rect">
              <a:avLst/>
            </a:prstGeom>
            <a:noFill/>
          </p:spPr>
          <p:txBody>
            <a:bodyPr wrap="square" rtlCol="0">
              <a:spAutoFit/>
            </a:bodyPr>
            <a:lstStyle/>
            <a:p>
              <a:r>
                <a:rPr lang="en-US" altLang="ko-KR" sz="1200">
                  <a:solidFill>
                    <a:schemeClr val="accent2"/>
                  </a:solidFill>
                  <a:cs typeface="Arial" pitchFamily="34" charset="0"/>
                </a:rPr>
                <a:t>Cung cấp bộ đệm và trạng thái UART receiver với hệ thống sử dụng UART</a:t>
              </a:r>
              <a:endParaRPr lang="ko-KR" altLang="en-US" sz="1200" dirty="0">
                <a:solidFill>
                  <a:schemeClr val="accent2"/>
                </a:solidFill>
                <a:cs typeface="Arial" pitchFamily="34" charset="0"/>
              </a:endParaRPr>
            </a:p>
          </p:txBody>
        </p:sp>
        <p:sp>
          <p:nvSpPr>
            <p:cNvPr id="27" name="TextBox 26"/>
            <p:cNvSpPr txBox="1"/>
            <p:nvPr/>
          </p:nvSpPr>
          <p:spPr>
            <a:xfrm>
              <a:off x="803640" y="3362835"/>
              <a:ext cx="2059657" cy="461665"/>
            </a:xfrm>
            <a:prstGeom prst="rect">
              <a:avLst/>
            </a:prstGeom>
            <a:noFill/>
          </p:spPr>
          <p:txBody>
            <a:bodyPr wrap="square" rtlCol="0">
              <a:spAutoFit/>
            </a:bodyPr>
            <a:lstStyle/>
            <a:p>
              <a:r>
                <a:rPr lang="en-US" altLang="ko-KR" sz="1200" b="1">
                  <a:solidFill>
                    <a:schemeClr val="accent2"/>
                  </a:solidFill>
                  <a:cs typeface="Arial" pitchFamily="34" charset="0"/>
                </a:rPr>
                <a:t>Interface circuit</a:t>
              </a:r>
              <a:endParaRPr lang="ko-KR" altLang="en-US" sz="1200" b="1" dirty="0">
                <a:solidFill>
                  <a:schemeClr val="accent2"/>
                </a:solidFill>
                <a:cs typeface="Arial" pitchFamily="34" charset="0"/>
              </a:endParaRPr>
            </a:p>
          </p:txBody>
        </p:sp>
      </p:grpSp>
      <p:grpSp>
        <p:nvGrpSpPr>
          <p:cNvPr id="28" name="Group 27"/>
          <p:cNvGrpSpPr/>
          <p:nvPr/>
        </p:nvGrpSpPr>
        <p:grpSpPr>
          <a:xfrm>
            <a:off x="405088" y="1723660"/>
            <a:ext cx="2095642" cy="693701"/>
            <a:chOff x="803639" y="3362835"/>
            <a:chExt cx="2460940" cy="648828"/>
          </a:xfrm>
        </p:grpSpPr>
        <p:sp>
          <p:nvSpPr>
            <p:cNvPr id="29" name="TextBox 28"/>
            <p:cNvSpPr txBox="1"/>
            <p:nvPr/>
          </p:nvSpPr>
          <p:spPr>
            <a:xfrm>
              <a:off x="803639" y="3579862"/>
              <a:ext cx="2284707" cy="431801"/>
            </a:xfrm>
            <a:prstGeom prst="rect">
              <a:avLst/>
            </a:prstGeom>
            <a:noFill/>
          </p:spPr>
          <p:txBody>
            <a:bodyPr wrap="square" rtlCol="0">
              <a:spAutoFit/>
            </a:bodyPr>
            <a:lstStyle/>
            <a:p>
              <a:r>
                <a:rPr lang="en-US" altLang="ko-KR" sz="1200">
                  <a:solidFill>
                    <a:schemeClr val="accent2"/>
                  </a:solidFill>
                  <a:cs typeface="Arial" pitchFamily="34" charset="0"/>
                </a:rPr>
                <a:t>Tạo ra các sampling ticks</a:t>
              </a:r>
              <a:endParaRPr lang="ko-KR" altLang="en-US" sz="1200" dirty="0">
                <a:solidFill>
                  <a:schemeClr val="accent2"/>
                </a:solidFill>
                <a:cs typeface="Arial" pitchFamily="34" charset="0"/>
              </a:endParaRPr>
            </a:p>
          </p:txBody>
        </p:sp>
        <p:sp>
          <p:nvSpPr>
            <p:cNvPr id="30" name="TextBox 29"/>
            <p:cNvSpPr txBox="1"/>
            <p:nvPr/>
          </p:nvSpPr>
          <p:spPr>
            <a:xfrm>
              <a:off x="803639" y="3362835"/>
              <a:ext cx="2460940" cy="259081"/>
            </a:xfrm>
            <a:prstGeom prst="rect">
              <a:avLst/>
            </a:prstGeom>
            <a:noFill/>
          </p:spPr>
          <p:txBody>
            <a:bodyPr wrap="square" rtlCol="0">
              <a:spAutoFit/>
            </a:bodyPr>
            <a:lstStyle/>
            <a:p>
              <a:r>
                <a:rPr lang="en-US" altLang="ko-KR" sz="1200" b="1">
                  <a:solidFill>
                    <a:schemeClr val="accent2"/>
                  </a:solidFill>
                  <a:cs typeface="Arial" pitchFamily="34" charset="0"/>
                </a:rPr>
                <a:t>Baud rate generator</a:t>
              </a:r>
              <a:endParaRPr lang="ko-KR" altLang="en-US" sz="1200" b="1" dirty="0">
                <a:solidFill>
                  <a:schemeClr val="accent2"/>
                </a:solidFill>
                <a:cs typeface="Arial" pitchFamily="34" charset="0"/>
              </a:endParaRPr>
            </a:p>
          </p:txBody>
        </p:sp>
      </p:grpSp>
      <p:sp>
        <p:nvSpPr>
          <p:cNvPr id="34" name="Text Placeholder 1">
            <a:extLst>
              <a:ext uri="{FF2B5EF4-FFF2-40B4-BE49-F238E27FC236}">
                <a16:creationId xmlns:a16="http://schemas.microsoft.com/office/drawing/2014/main" id="{5AF82313-7159-46B3-BFF3-239EE2BBDC51}"/>
              </a:ext>
            </a:extLst>
          </p:cNvPr>
          <p:cNvSpPr>
            <a:spLocks noGrp="1"/>
          </p:cNvSpPr>
          <p:nvPr>
            <p:ph type="body" sz="quarter" idx="10"/>
          </p:nvPr>
        </p:nvSpPr>
        <p:spPr>
          <a:xfrm>
            <a:off x="0" y="267494"/>
            <a:ext cx="9144000" cy="576064"/>
          </a:xfrm>
        </p:spPr>
        <p:txBody>
          <a:bodyPr/>
          <a:lstStyle/>
          <a:p>
            <a:r>
              <a:rPr lang="en-US"/>
              <a:t>Sơ đồ khối hệ thống con UART receiver</a:t>
            </a:r>
          </a:p>
        </p:txBody>
      </p:sp>
    </p:spTree>
    <p:extLst>
      <p:ext uri="{BB962C8B-B14F-4D97-AF65-F5344CB8AC3E}">
        <p14:creationId xmlns:p14="http://schemas.microsoft.com/office/powerpoint/2010/main" val="3240944748"/>
      </p:ext>
    </p:extLst>
  </p:cSld>
  <p:clrMapOvr>
    <a:masterClrMapping/>
  </p:clrMapOvr>
</p:sld>
</file>

<file path=ppt/theme/theme1.xml><?xml version="1.0" encoding="utf-8"?>
<a:theme xmlns:a="http://schemas.openxmlformats.org/drawingml/2006/main" name="Cover and End Slide Master">
  <a:themeElements>
    <a:clrScheme name="ALLPPT-COLOR-A05">
      <a:dk1>
        <a:sysClr val="windowText" lastClr="000000"/>
      </a:dk1>
      <a:lt1>
        <a:sysClr val="window" lastClr="FFFFFF"/>
      </a:lt1>
      <a:dk2>
        <a:srgbClr val="1F497D"/>
      </a:dk2>
      <a:lt2>
        <a:srgbClr val="EEECE1"/>
      </a:lt2>
      <a:accent1>
        <a:srgbClr val="33E97C"/>
      </a:accent1>
      <a:accent2>
        <a:srgbClr val="2FC5FA"/>
      </a:accent2>
      <a:accent3>
        <a:srgbClr val="F2AC30"/>
      </a:accent3>
      <a:accent4>
        <a:srgbClr val="FE3FE4"/>
      </a:accent4>
      <a:accent5>
        <a:srgbClr val="FE4D3B"/>
      </a:accent5>
      <a:accent6>
        <a:srgbClr val="CBCBCB"/>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0">
      <a:dk1>
        <a:sysClr val="windowText" lastClr="000000"/>
      </a:dk1>
      <a:lt1>
        <a:sysClr val="window" lastClr="FFFFFF"/>
      </a:lt1>
      <a:dk2>
        <a:srgbClr val="1F497D"/>
      </a:dk2>
      <a:lt2>
        <a:srgbClr val="EEECE1"/>
      </a:lt2>
      <a:accent1>
        <a:srgbClr val="38D4CD"/>
      </a:accent1>
      <a:accent2>
        <a:srgbClr val="16B7B8"/>
      </a:accent2>
      <a:accent3>
        <a:srgbClr val="179A9D"/>
      </a:accent3>
      <a:accent4>
        <a:srgbClr val="38D4CD"/>
      </a:accent4>
      <a:accent5>
        <a:srgbClr val="16B7B8"/>
      </a:accent5>
      <a:accent6>
        <a:srgbClr val="179A9D"/>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6B7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0">
      <a:dk1>
        <a:sysClr val="windowText" lastClr="000000"/>
      </a:dk1>
      <a:lt1>
        <a:sysClr val="window" lastClr="FFFFFF"/>
      </a:lt1>
      <a:dk2>
        <a:srgbClr val="1F497D"/>
      </a:dk2>
      <a:lt2>
        <a:srgbClr val="EEECE1"/>
      </a:lt2>
      <a:accent1>
        <a:srgbClr val="38D4CD"/>
      </a:accent1>
      <a:accent2>
        <a:srgbClr val="16B7B8"/>
      </a:accent2>
      <a:accent3>
        <a:srgbClr val="179A9D"/>
      </a:accent3>
      <a:accent4>
        <a:srgbClr val="38D4CD"/>
      </a:accent4>
      <a:accent5>
        <a:srgbClr val="16B7B8"/>
      </a:accent5>
      <a:accent6>
        <a:srgbClr val="179A9D"/>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3384</TotalTime>
  <Words>1316</Words>
  <Application>Microsoft Office PowerPoint</Application>
  <PresentationFormat>On-screen Show (16:9)</PresentationFormat>
  <Paragraphs>192</Paragraphs>
  <Slides>28</Slides>
  <Notes>3</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28</vt:i4>
      </vt:variant>
    </vt:vector>
  </HeadingPairs>
  <TitlesOfParts>
    <vt:vector size="35" baseType="lpstr">
      <vt:lpstr>맑은 고딕</vt:lpstr>
      <vt:lpstr>Arial</vt:lpstr>
      <vt:lpstr>Times New Roman</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Ngoc Tran</cp:lastModifiedBy>
  <cp:revision>147</cp:revision>
  <dcterms:created xsi:type="dcterms:W3CDTF">2016-12-05T23:26:54Z</dcterms:created>
  <dcterms:modified xsi:type="dcterms:W3CDTF">2021-06-12T13:30:10Z</dcterms:modified>
</cp:coreProperties>
</file>