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8" r:id="rId3"/>
    <p:sldId id="257" r:id="rId4"/>
    <p:sldId id="259" r:id="rId5"/>
    <p:sldId id="261" r:id="rId6"/>
    <p:sldId id="262" r:id="rId7"/>
    <p:sldId id="263" r:id="rId8"/>
    <p:sldId id="284" r:id="rId9"/>
    <p:sldId id="264" r:id="rId10"/>
    <p:sldId id="265" r:id="rId11"/>
    <p:sldId id="285" r:id="rId12"/>
    <p:sldId id="286" r:id="rId13"/>
    <p:sldId id="287" r:id="rId14"/>
    <p:sldId id="288" r:id="rId15"/>
    <p:sldId id="289" r:id="rId16"/>
    <p:sldId id="279" r:id="rId17"/>
    <p:sldId id="292" r:id="rId18"/>
    <p:sldId id="290" r:id="rId19"/>
    <p:sldId id="291" r:id="rId20"/>
    <p:sldId id="281" r:id="rId21"/>
    <p:sldId id="294" r:id="rId22"/>
    <p:sldId id="280" r:id="rId23"/>
    <p:sldId id="293" r:id="rId24"/>
  </p:sldIdLst>
  <p:sldSz cx="9144000" cy="5143500" type="screen16x9"/>
  <p:notesSz cx="6858000" cy="9144000"/>
  <p:embeddedFontLst>
    <p:embeddedFont>
      <p:font typeface="Mongolian Baiti" panose="03000500000000000000" pitchFamily="66" charset="0"/>
      <p:regular r:id="rId26"/>
    </p:embeddedFont>
    <p:embeddedFont>
      <p:font typeface="Oswald" panose="020B0604020202020204" charset="0"/>
      <p:regular r:id="rId27"/>
      <p:bold r:id="rId28"/>
    </p:embeddedFont>
    <p:embeddedFont>
      <p:font typeface="Source Sans Pr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99"/>
    <a:srgbClr val="00FFFF"/>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4341A-4EE2-4885-B17D-4086B769AF5B}">
  <a:tblStyle styleId="{9064341A-4EE2-4885-B17D-4086B769AF5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3" autoAdjust="0"/>
    <p:restoredTop sz="95847" autoAdjust="0"/>
  </p:normalViewPr>
  <p:slideViewPr>
    <p:cSldViewPr snapToGrid="0">
      <p:cViewPr varScale="1">
        <p:scale>
          <a:sx n="130" d="100"/>
          <a:sy n="130" d="100"/>
        </p:scale>
        <p:origin x="28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6200513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79189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80323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Shape 7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24" name="Shape 7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64508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1635201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1758982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Shape 7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7" name="Shape 7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39804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1" name="Shape 7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92762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2012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7244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32762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56651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537874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174924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0" name="Shape 5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38150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32"/>
        <p:cNvGrpSpPr/>
        <p:nvPr/>
      </p:nvGrpSpPr>
      <p:grpSpPr>
        <a:xfrm>
          <a:off x="0" y="0"/>
          <a:ext cx="0" cy="0"/>
          <a:chOff x="0" y="0"/>
          <a:chExt cx="0" cy="0"/>
        </a:xfrm>
      </p:grpSpPr>
      <p:sp>
        <p:nvSpPr>
          <p:cNvPr id="33" name="Shape 33"/>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4" name="Shape 34"/>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5" name="Shape 35"/>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8" name="Shape 38"/>
          <p:cNvGrpSpPr/>
          <p:nvPr/>
        </p:nvGrpSpPr>
        <p:grpSpPr>
          <a:xfrm>
            <a:off x="-9525" y="2024075"/>
            <a:ext cx="9167825" cy="595300"/>
            <a:chOff x="-9525" y="4462475"/>
            <a:chExt cx="9167825" cy="595300"/>
          </a:xfrm>
        </p:grpSpPr>
        <p:sp>
          <p:nvSpPr>
            <p:cNvPr id="39" name="Shape 3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0" name="Shape 4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 name="Shape 4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2" name="Shape 42"/>
          <p:cNvGrpSpPr/>
          <p:nvPr/>
        </p:nvGrpSpPr>
        <p:grpSpPr>
          <a:xfrm>
            <a:off x="-42837" y="2005087"/>
            <a:ext cx="9229574" cy="642787"/>
            <a:chOff x="-42837" y="4443487"/>
            <a:chExt cx="9229574" cy="642787"/>
          </a:xfrm>
        </p:grpSpPr>
        <p:sp>
          <p:nvSpPr>
            <p:cNvPr id="43" name="Shape 43"/>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0" name="Shape 60"/>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5" name="Shape 65"/>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68" name="Shape 68"/>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txBox="1">
            <a:spLocks noGrp="1"/>
          </p:cNvSpPr>
          <p:nvPr>
            <p:ph type="ctrTitle"/>
          </p:nvPr>
        </p:nvSpPr>
        <p:spPr>
          <a:xfrm>
            <a:off x="2847975" y="3363425"/>
            <a:ext cx="5610300" cy="1159799"/>
          </a:xfrm>
          <a:prstGeom prst="rect">
            <a:avLst/>
          </a:prstGeom>
        </p:spPr>
        <p:txBody>
          <a:bodyPr lIns="91425" tIns="91425" rIns="91425" bIns="91425" anchor="ctr" anchorCtr="0"/>
          <a:lstStyle>
            <a:lvl1pPr lvl="0" algn="r">
              <a:spcBef>
                <a:spcPts val="0"/>
              </a:spcBef>
              <a:buClr>
                <a:srgbClr val="FFFFFF"/>
              </a:buClr>
              <a:buSzPct val="100000"/>
              <a:defRPr sz="4800">
                <a:solidFill>
                  <a:srgbClr val="FFFFFF"/>
                </a:solidFill>
              </a:defRPr>
            </a:lvl1pPr>
            <a:lvl2pPr lvl="1" algn="r">
              <a:spcBef>
                <a:spcPts val="0"/>
              </a:spcBef>
              <a:buClr>
                <a:srgbClr val="FFFFFF"/>
              </a:buClr>
              <a:buSzPct val="100000"/>
              <a:defRPr sz="4800">
                <a:solidFill>
                  <a:srgbClr val="FFFFFF"/>
                </a:solidFill>
              </a:defRPr>
            </a:lvl2pPr>
            <a:lvl3pPr lvl="2" algn="r">
              <a:spcBef>
                <a:spcPts val="0"/>
              </a:spcBef>
              <a:buClr>
                <a:srgbClr val="FFFFFF"/>
              </a:buClr>
              <a:buSzPct val="100000"/>
              <a:defRPr sz="4800">
                <a:solidFill>
                  <a:srgbClr val="FFFFFF"/>
                </a:solidFill>
              </a:defRPr>
            </a:lvl3pPr>
            <a:lvl4pPr lvl="3" algn="r">
              <a:spcBef>
                <a:spcPts val="0"/>
              </a:spcBef>
              <a:buClr>
                <a:srgbClr val="FFFFFF"/>
              </a:buClr>
              <a:buSzPct val="100000"/>
              <a:defRPr sz="4800">
                <a:solidFill>
                  <a:srgbClr val="FFFFFF"/>
                </a:solidFill>
              </a:defRPr>
            </a:lvl4pPr>
            <a:lvl5pPr lvl="4" algn="r">
              <a:spcBef>
                <a:spcPts val="0"/>
              </a:spcBef>
              <a:buClr>
                <a:srgbClr val="FFFFFF"/>
              </a:buClr>
              <a:buSzPct val="100000"/>
              <a:defRPr sz="4800">
                <a:solidFill>
                  <a:srgbClr val="FFFFFF"/>
                </a:solidFill>
              </a:defRPr>
            </a:lvl5pPr>
            <a:lvl6pPr lvl="5" algn="r">
              <a:spcBef>
                <a:spcPts val="0"/>
              </a:spcBef>
              <a:buClr>
                <a:srgbClr val="FFFFFF"/>
              </a:buClr>
              <a:buSzPct val="100000"/>
              <a:defRPr sz="4800">
                <a:solidFill>
                  <a:srgbClr val="FFFFFF"/>
                </a:solidFill>
              </a:defRPr>
            </a:lvl6pPr>
            <a:lvl7pPr lvl="6" algn="r">
              <a:spcBef>
                <a:spcPts val="0"/>
              </a:spcBef>
              <a:buClr>
                <a:srgbClr val="FFFFFF"/>
              </a:buClr>
              <a:buSzPct val="100000"/>
              <a:defRPr sz="4800">
                <a:solidFill>
                  <a:srgbClr val="FFFFFF"/>
                </a:solidFill>
              </a:defRPr>
            </a:lvl7pPr>
            <a:lvl8pPr lvl="7" algn="r">
              <a:spcBef>
                <a:spcPts val="0"/>
              </a:spcBef>
              <a:buClr>
                <a:srgbClr val="FFFFFF"/>
              </a:buClr>
              <a:buSzPct val="100000"/>
              <a:defRPr sz="4800">
                <a:solidFill>
                  <a:srgbClr val="FFFFFF"/>
                </a:solidFill>
              </a:defRPr>
            </a:lvl8pPr>
            <a:lvl9pPr lvl="8" algn="r">
              <a:spcBef>
                <a:spcPts val="0"/>
              </a:spcBef>
              <a:buClr>
                <a:srgbClr val="FFFFFF"/>
              </a:buClr>
              <a:buSzPct val="100000"/>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73"/>
        <p:cNvGrpSpPr/>
        <p:nvPr/>
      </p:nvGrpSpPr>
      <p:grpSpPr>
        <a:xfrm>
          <a:off x="0" y="0"/>
          <a:ext cx="0" cy="0"/>
          <a:chOff x="0" y="0"/>
          <a:chExt cx="0" cy="0"/>
        </a:xfrm>
      </p:grpSpPr>
      <p:sp>
        <p:nvSpPr>
          <p:cNvPr id="74" name="Shape 74"/>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5" name="Shape 75"/>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6" name="Shape 76"/>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79" name="Shape 79"/>
          <p:cNvGrpSpPr/>
          <p:nvPr/>
        </p:nvGrpSpPr>
        <p:grpSpPr>
          <a:xfrm>
            <a:off x="-9525" y="2024075"/>
            <a:ext cx="9167825" cy="595300"/>
            <a:chOff x="-9525" y="4462475"/>
            <a:chExt cx="9167825" cy="595300"/>
          </a:xfrm>
        </p:grpSpPr>
        <p:sp>
          <p:nvSpPr>
            <p:cNvPr id="80" name="Shape 80"/>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81" name="Shape 81"/>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82" name="Shape 82"/>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83" name="Shape 83"/>
          <p:cNvGrpSpPr/>
          <p:nvPr/>
        </p:nvGrpSpPr>
        <p:grpSpPr>
          <a:xfrm>
            <a:off x="-42837" y="2005087"/>
            <a:ext cx="9229574" cy="642787"/>
            <a:chOff x="-42837" y="4443487"/>
            <a:chExt cx="9229574" cy="642787"/>
          </a:xfrm>
        </p:grpSpPr>
        <p:sp>
          <p:nvSpPr>
            <p:cNvPr id="84" name="Shape 84"/>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9" name="Shape 89"/>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109" name="Shape 109"/>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ctrTitle"/>
          </p:nvPr>
        </p:nvSpPr>
        <p:spPr>
          <a:xfrm>
            <a:off x="2309350" y="3031150"/>
            <a:ext cx="5214599" cy="1159799"/>
          </a:xfrm>
          <a:prstGeom prst="rect">
            <a:avLst/>
          </a:prstGeom>
        </p:spPr>
        <p:txBody>
          <a:bodyPr lIns="91425" tIns="91425" rIns="91425" bIns="91425" anchor="b" anchorCtr="0"/>
          <a:lstStyle>
            <a:lvl1pPr lvl="0" algn="r" rtl="0">
              <a:spcBef>
                <a:spcPts val="0"/>
              </a:spcBef>
              <a:buClr>
                <a:srgbClr val="FFFFFF"/>
              </a:buClr>
              <a:buSzPct val="100000"/>
              <a:defRPr sz="3600">
                <a:solidFill>
                  <a:srgbClr val="FFFFFF"/>
                </a:solidFill>
              </a:defRPr>
            </a:lvl1pPr>
            <a:lvl2pPr lvl="1" algn="r" rtl="0">
              <a:spcBef>
                <a:spcPts val="0"/>
              </a:spcBef>
              <a:buClr>
                <a:srgbClr val="FFFFFF"/>
              </a:buClr>
              <a:buSzPct val="100000"/>
              <a:defRPr sz="3600">
                <a:solidFill>
                  <a:srgbClr val="FFFFFF"/>
                </a:solidFill>
              </a:defRPr>
            </a:lvl2pPr>
            <a:lvl3pPr lvl="2" algn="r" rtl="0">
              <a:spcBef>
                <a:spcPts val="0"/>
              </a:spcBef>
              <a:buClr>
                <a:srgbClr val="FFFFFF"/>
              </a:buClr>
              <a:buSzPct val="100000"/>
              <a:defRPr sz="3600">
                <a:solidFill>
                  <a:srgbClr val="FFFFFF"/>
                </a:solidFill>
              </a:defRPr>
            </a:lvl3pPr>
            <a:lvl4pPr lvl="3" algn="r" rtl="0">
              <a:spcBef>
                <a:spcPts val="0"/>
              </a:spcBef>
              <a:buClr>
                <a:srgbClr val="FFFFFF"/>
              </a:buClr>
              <a:buSzPct val="100000"/>
              <a:defRPr sz="3600">
                <a:solidFill>
                  <a:srgbClr val="FFFFFF"/>
                </a:solidFill>
              </a:defRPr>
            </a:lvl4pPr>
            <a:lvl5pPr lvl="4" algn="r" rtl="0">
              <a:spcBef>
                <a:spcPts val="0"/>
              </a:spcBef>
              <a:buClr>
                <a:srgbClr val="FFFFFF"/>
              </a:buClr>
              <a:buSzPct val="100000"/>
              <a:defRPr sz="3600">
                <a:solidFill>
                  <a:srgbClr val="FFFFFF"/>
                </a:solidFill>
              </a:defRPr>
            </a:lvl5pPr>
            <a:lvl6pPr lvl="5" algn="r" rtl="0">
              <a:spcBef>
                <a:spcPts val="0"/>
              </a:spcBef>
              <a:buClr>
                <a:srgbClr val="FFFFFF"/>
              </a:buClr>
              <a:buSzPct val="100000"/>
              <a:defRPr sz="3600">
                <a:solidFill>
                  <a:srgbClr val="FFFFFF"/>
                </a:solidFill>
              </a:defRPr>
            </a:lvl6pPr>
            <a:lvl7pPr lvl="6" algn="r" rtl="0">
              <a:spcBef>
                <a:spcPts val="0"/>
              </a:spcBef>
              <a:buClr>
                <a:srgbClr val="FFFFFF"/>
              </a:buClr>
              <a:buSzPct val="100000"/>
              <a:defRPr sz="3600">
                <a:solidFill>
                  <a:srgbClr val="FFFFFF"/>
                </a:solidFill>
              </a:defRPr>
            </a:lvl7pPr>
            <a:lvl8pPr lvl="7" algn="r" rtl="0">
              <a:spcBef>
                <a:spcPts val="0"/>
              </a:spcBef>
              <a:buClr>
                <a:srgbClr val="FFFFFF"/>
              </a:buClr>
              <a:buSzPct val="100000"/>
              <a:defRPr sz="3600">
                <a:solidFill>
                  <a:srgbClr val="FFFFFF"/>
                </a:solidFill>
              </a:defRPr>
            </a:lvl8pPr>
            <a:lvl9pPr lvl="8" algn="r" rtl="0">
              <a:spcBef>
                <a:spcPts val="0"/>
              </a:spcBef>
              <a:buClr>
                <a:srgbClr val="FFFFFF"/>
              </a:buClr>
              <a:buSzPct val="100000"/>
              <a:defRPr sz="3600">
                <a:solidFill>
                  <a:srgbClr val="FFFFFF"/>
                </a:solidFill>
              </a:defRPr>
            </a:lvl9pPr>
          </a:lstStyle>
          <a:p>
            <a:endParaRPr/>
          </a:p>
        </p:txBody>
      </p:sp>
      <p:sp>
        <p:nvSpPr>
          <p:cNvPr id="114" name="Shape 114"/>
          <p:cNvSpPr txBox="1">
            <a:spLocks noGrp="1"/>
          </p:cNvSpPr>
          <p:nvPr>
            <p:ph type="subTitle" idx="1"/>
          </p:nvPr>
        </p:nvSpPr>
        <p:spPr>
          <a:xfrm>
            <a:off x="2309440" y="4059250"/>
            <a:ext cx="5214599" cy="784799"/>
          </a:xfrm>
          <a:prstGeom prst="rect">
            <a:avLst/>
          </a:prstGeom>
        </p:spPr>
        <p:txBody>
          <a:bodyPr lIns="91425" tIns="91425" rIns="91425" bIns="91425" anchor="t" anchorCtr="0"/>
          <a:lstStyle>
            <a:lvl1pPr lvl="0" algn="r" rtl="0">
              <a:spcBef>
                <a:spcPts val="0"/>
              </a:spcBef>
              <a:buClr>
                <a:srgbClr val="FFFFFF"/>
              </a:buClr>
              <a:buNone/>
              <a:defRPr>
                <a:solidFill>
                  <a:srgbClr val="FFFFFF"/>
                </a:solidFill>
              </a:defRPr>
            </a:lvl1pPr>
            <a:lvl2pPr lvl="1" algn="r" rtl="0">
              <a:spcBef>
                <a:spcPts val="0"/>
              </a:spcBef>
              <a:buClr>
                <a:srgbClr val="FFFFFF"/>
              </a:buClr>
              <a:buSzPct val="100000"/>
              <a:buNone/>
              <a:defRPr sz="3000">
                <a:solidFill>
                  <a:srgbClr val="FFFFFF"/>
                </a:solidFill>
              </a:defRPr>
            </a:lvl2pPr>
            <a:lvl3pPr lvl="2" algn="r" rtl="0">
              <a:spcBef>
                <a:spcPts val="0"/>
              </a:spcBef>
              <a:buClr>
                <a:srgbClr val="FFFFFF"/>
              </a:buClr>
              <a:buSzPct val="100000"/>
              <a:buNone/>
              <a:defRPr sz="3000">
                <a:solidFill>
                  <a:srgbClr val="FFFFFF"/>
                </a:solidFill>
              </a:defRPr>
            </a:lvl3pPr>
            <a:lvl4pPr lvl="3" algn="r" rtl="0">
              <a:spcBef>
                <a:spcPts val="0"/>
              </a:spcBef>
              <a:buClr>
                <a:srgbClr val="FFFFFF"/>
              </a:buClr>
              <a:buSzPct val="100000"/>
              <a:buNone/>
              <a:defRPr sz="3000">
                <a:solidFill>
                  <a:srgbClr val="FFFFFF"/>
                </a:solidFill>
              </a:defRPr>
            </a:lvl4pPr>
            <a:lvl5pPr lvl="4" algn="r" rtl="0">
              <a:spcBef>
                <a:spcPts val="0"/>
              </a:spcBef>
              <a:buClr>
                <a:srgbClr val="FFFFFF"/>
              </a:buClr>
              <a:buSzPct val="100000"/>
              <a:buNone/>
              <a:defRPr sz="3000">
                <a:solidFill>
                  <a:srgbClr val="FFFFFF"/>
                </a:solidFill>
              </a:defRPr>
            </a:lvl5pPr>
            <a:lvl6pPr lvl="5" algn="r" rtl="0">
              <a:spcBef>
                <a:spcPts val="0"/>
              </a:spcBef>
              <a:buClr>
                <a:srgbClr val="FFFFFF"/>
              </a:buClr>
              <a:buSzPct val="100000"/>
              <a:buNone/>
              <a:defRPr sz="3000">
                <a:solidFill>
                  <a:srgbClr val="FFFFFF"/>
                </a:solidFill>
              </a:defRPr>
            </a:lvl6pPr>
            <a:lvl7pPr lvl="6" algn="r" rtl="0">
              <a:spcBef>
                <a:spcPts val="0"/>
              </a:spcBef>
              <a:buClr>
                <a:srgbClr val="FFFFFF"/>
              </a:buClr>
              <a:buSzPct val="100000"/>
              <a:buNone/>
              <a:defRPr sz="3000">
                <a:solidFill>
                  <a:srgbClr val="FFFFFF"/>
                </a:solidFill>
              </a:defRPr>
            </a:lvl7pPr>
            <a:lvl8pPr lvl="7" algn="r" rtl="0">
              <a:spcBef>
                <a:spcPts val="0"/>
              </a:spcBef>
              <a:buClr>
                <a:srgbClr val="FFFFFF"/>
              </a:buClr>
              <a:buSzPct val="100000"/>
              <a:buNone/>
              <a:defRPr sz="3000">
                <a:solidFill>
                  <a:srgbClr val="FFFFFF"/>
                </a:solidFill>
              </a:defRPr>
            </a:lvl8pPr>
            <a:lvl9pPr lvl="8" algn="r" rtl="0">
              <a:spcBef>
                <a:spcPts val="0"/>
              </a:spcBef>
              <a:buClr>
                <a:srgbClr val="FFFFFF"/>
              </a:buClr>
              <a:buSzPct val="100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047750" y="634125"/>
            <a:ext cx="6996600" cy="7158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9" name="Shape 159"/>
          <p:cNvSpPr txBox="1">
            <a:spLocks noGrp="1"/>
          </p:cNvSpPr>
          <p:nvPr>
            <p:ph type="body" idx="1"/>
          </p:nvPr>
        </p:nvSpPr>
        <p:spPr>
          <a:xfrm>
            <a:off x="1075850" y="1540175"/>
            <a:ext cx="6996600" cy="19220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0" name="Shape 160"/>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1" name="Shape 161"/>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2" name="Shape 162"/>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163" name="Shape 163"/>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4" name="Shape 164"/>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165" name="Shape 165"/>
          <p:cNvGrpSpPr/>
          <p:nvPr/>
        </p:nvGrpSpPr>
        <p:grpSpPr>
          <a:xfrm>
            <a:off x="-9525" y="4462475"/>
            <a:ext cx="9167825" cy="595300"/>
            <a:chOff x="-9525" y="4462475"/>
            <a:chExt cx="9167825" cy="595300"/>
          </a:xfrm>
        </p:grpSpPr>
        <p:sp>
          <p:nvSpPr>
            <p:cNvPr id="166" name="Shape 166"/>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67" name="Shape 167"/>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68" name="Shape 168"/>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69" name="Shape 169"/>
          <p:cNvGrpSpPr/>
          <p:nvPr/>
        </p:nvGrpSpPr>
        <p:grpSpPr>
          <a:xfrm>
            <a:off x="-42837" y="4443487"/>
            <a:ext cx="9229574" cy="642787"/>
            <a:chOff x="-42837" y="4443487"/>
            <a:chExt cx="9229574" cy="642787"/>
          </a:xfrm>
        </p:grpSpPr>
        <p:sp>
          <p:nvSpPr>
            <p:cNvPr id="170" name="Shape 170"/>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1" name="Shape 171"/>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2" name="Shape 172"/>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3" name="Shape 173"/>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4" name="Shape 174"/>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5" name="Shape 175"/>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6" name="Shape 176"/>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7" name="Shape 177"/>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8" name="Shape 178"/>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9" name="Shape 179"/>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0" name="Shape 180"/>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1" name="Shape 181"/>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2" name="Shape 182"/>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3" name="Shape 183"/>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4" name="Shape 184"/>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5" name="Shape 185"/>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6" name="Shape 186"/>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7" name="Shape 187"/>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8" name="Shape 188"/>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9" name="Shape 189"/>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0" name="Shape 190"/>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1" name="Shape 191"/>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195" name="Shape 195"/>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 name="Shape 196"/>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 name="Shape 197"/>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 name="Shape 198"/>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1047750" y="634125"/>
            <a:ext cx="6996600" cy="7158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1" name="Shape 201"/>
          <p:cNvSpPr txBox="1">
            <a:spLocks noGrp="1"/>
          </p:cNvSpPr>
          <p:nvPr>
            <p:ph type="body" idx="1"/>
          </p:nvPr>
        </p:nvSpPr>
        <p:spPr>
          <a:xfrm>
            <a:off x="1131500" y="1552950"/>
            <a:ext cx="3339899" cy="2665799"/>
          </a:xfrm>
          <a:prstGeom prst="rect">
            <a:avLst/>
          </a:prstGeom>
        </p:spPr>
        <p:txBody>
          <a:bodyPr lIns="91425" tIns="91425" rIns="91425" bIns="91425" anchor="t" anchorCtr="0"/>
          <a:lstStyle>
            <a:lvl1pPr lvl="0">
              <a:spcBef>
                <a:spcPts val="0"/>
              </a:spcBef>
              <a:buSzPct val="100000"/>
              <a:defRPr sz="18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2" name="Shape 202"/>
          <p:cNvSpPr txBox="1">
            <a:spLocks noGrp="1"/>
          </p:cNvSpPr>
          <p:nvPr>
            <p:ph type="body" idx="2"/>
          </p:nvPr>
        </p:nvSpPr>
        <p:spPr>
          <a:xfrm>
            <a:off x="4672562" y="1552950"/>
            <a:ext cx="3339899" cy="2665799"/>
          </a:xfrm>
          <a:prstGeom prst="rect">
            <a:avLst/>
          </a:prstGeom>
        </p:spPr>
        <p:txBody>
          <a:bodyPr lIns="91425" tIns="91425" rIns="91425" bIns="91425" anchor="t" anchorCtr="0"/>
          <a:lstStyle>
            <a:lvl1pPr lvl="0">
              <a:spcBef>
                <a:spcPts val="0"/>
              </a:spcBef>
              <a:buSzPct val="100000"/>
              <a:defRPr sz="18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3" name="Shape 203"/>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4" name="Shape 204"/>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5" name="Shape 205"/>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206" name="Shape 206"/>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 name="Shape 207"/>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208" name="Shape 208"/>
          <p:cNvGrpSpPr/>
          <p:nvPr/>
        </p:nvGrpSpPr>
        <p:grpSpPr>
          <a:xfrm>
            <a:off x="-9525" y="4462475"/>
            <a:ext cx="9167825" cy="595300"/>
            <a:chOff x="-9525" y="4462475"/>
            <a:chExt cx="9167825" cy="595300"/>
          </a:xfrm>
        </p:grpSpPr>
        <p:sp>
          <p:nvSpPr>
            <p:cNvPr id="209" name="Shape 20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10" name="Shape 21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11" name="Shape 21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12" name="Shape 212"/>
          <p:cNvGrpSpPr/>
          <p:nvPr/>
        </p:nvGrpSpPr>
        <p:grpSpPr>
          <a:xfrm>
            <a:off x="-42837" y="4443487"/>
            <a:ext cx="9229574" cy="642787"/>
            <a:chOff x="-42837" y="4443487"/>
            <a:chExt cx="9229574" cy="642787"/>
          </a:xfrm>
        </p:grpSpPr>
        <p:sp>
          <p:nvSpPr>
            <p:cNvPr id="213" name="Shape 213"/>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7" name="Shape 217"/>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8" name="Shape 218"/>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9" name="Shape 219"/>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0" name="Shape 220"/>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1" name="Shape 221"/>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2" name="Shape 222"/>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3" name="Shape 223"/>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4" name="Shape 224"/>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5" name="Shape 225"/>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6" name="Shape 226"/>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7" name="Shape 227"/>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8" name="Shape 228"/>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9" name="Shape 229"/>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0" name="Shape 230"/>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3" name="Shape 233"/>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4" name="Shape 234"/>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5" name="Shape 235"/>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6" name="Shape 236"/>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7" name="Shape 237"/>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238" name="Shape 238"/>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 name="Shape 239"/>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1047750" y="634125"/>
            <a:ext cx="6996600" cy="7158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44" name="Shape 244"/>
          <p:cNvSpPr txBox="1">
            <a:spLocks noGrp="1"/>
          </p:cNvSpPr>
          <p:nvPr>
            <p:ph type="body" idx="1"/>
          </p:nvPr>
        </p:nvSpPr>
        <p:spPr>
          <a:xfrm>
            <a:off x="705900" y="1626600"/>
            <a:ext cx="2471699" cy="3299399"/>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245" name="Shape 245"/>
          <p:cNvSpPr txBox="1">
            <a:spLocks noGrp="1"/>
          </p:cNvSpPr>
          <p:nvPr>
            <p:ph type="body" idx="2"/>
          </p:nvPr>
        </p:nvSpPr>
        <p:spPr>
          <a:xfrm>
            <a:off x="3304125" y="1626600"/>
            <a:ext cx="2471699" cy="3299399"/>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246" name="Shape 246"/>
          <p:cNvSpPr txBox="1">
            <a:spLocks noGrp="1"/>
          </p:cNvSpPr>
          <p:nvPr>
            <p:ph type="body" idx="3"/>
          </p:nvPr>
        </p:nvSpPr>
        <p:spPr>
          <a:xfrm>
            <a:off x="5902350" y="1626600"/>
            <a:ext cx="2471699" cy="3299399"/>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247" name="Shape 247"/>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48" name="Shape 248"/>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49" name="Shape 249"/>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250" name="Shape 250"/>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 name="Shape 251"/>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252" name="Shape 252"/>
          <p:cNvGrpSpPr/>
          <p:nvPr/>
        </p:nvGrpSpPr>
        <p:grpSpPr>
          <a:xfrm>
            <a:off x="-9525" y="4462475"/>
            <a:ext cx="9167825" cy="595300"/>
            <a:chOff x="-9525" y="4462475"/>
            <a:chExt cx="9167825" cy="595300"/>
          </a:xfrm>
        </p:grpSpPr>
        <p:sp>
          <p:nvSpPr>
            <p:cNvPr id="253" name="Shape 253"/>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54" name="Shape 254"/>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55" name="Shape 255"/>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56" name="Shape 256"/>
          <p:cNvGrpSpPr/>
          <p:nvPr/>
        </p:nvGrpSpPr>
        <p:grpSpPr>
          <a:xfrm>
            <a:off x="-42837" y="4443487"/>
            <a:ext cx="9229574" cy="642787"/>
            <a:chOff x="-42837" y="4443487"/>
            <a:chExt cx="9229574" cy="642787"/>
          </a:xfrm>
        </p:grpSpPr>
        <p:sp>
          <p:nvSpPr>
            <p:cNvPr id="257" name="Shape 257"/>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58" name="Shape 258"/>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59" name="Shape 259"/>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60" name="Shape 260"/>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61" name="Shape 261"/>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62" name="Shape 262"/>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63" name="Shape 263"/>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64" name="Shape 264"/>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65" name="Shape 265"/>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66" name="Shape 266"/>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67" name="Shape 267"/>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68" name="Shape 268"/>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69" name="Shape 269"/>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70" name="Shape 270"/>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71" name="Shape 271"/>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72" name="Shape 272"/>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73" name="Shape 273"/>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74" name="Shape 274"/>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75" name="Shape 275"/>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76" name="Shape 276"/>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77" name="Shape 277"/>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78" name="Shape 278"/>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79" name="Shape 279"/>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80" name="Shape 280"/>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81" name="Shape 281"/>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282" name="Shape 282"/>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 name="Shape 283"/>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 name="Shape 284"/>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 name="Shape 285"/>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8"/>
        <p:cNvGrpSpPr/>
        <p:nvPr/>
      </p:nvGrpSpPr>
      <p:grpSpPr>
        <a:xfrm>
          <a:off x="0" y="0"/>
          <a:ext cx="0" cy="0"/>
          <a:chOff x="0" y="0"/>
          <a:chExt cx="0" cy="0"/>
        </a:xfrm>
      </p:grpSpPr>
      <p:sp>
        <p:nvSpPr>
          <p:cNvPr id="369" name="Shape 369"/>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0" name="Shape 370"/>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1" name="Shape 371"/>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 name="Shape 373"/>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74" name="Shape 374"/>
          <p:cNvGrpSpPr/>
          <p:nvPr/>
        </p:nvGrpSpPr>
        <p:grpSpPr>
          <a:xfrm>
            <a:off x="-9525" y="4462475"/>
            <a:ext cx="9167825" cy="595300"/>
            <a:chOff x="-9525" y="4462475"/>
            <a:chExt cx="9167825" cy="595300"/>
          </a:xfrm>
        </p:grpSpPr>
        <p:sp>
          <p:nvSpPr>
            <p:cNvPr id="375" name="Shape 37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7" name="Shape 37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8" name="Shape 378"/>
          <p:cNvGrpSpPr/>
          <p:nvPr/>
        </p:nvGrpSpPr>
        <p:grpSpPr>
          <a:xfrm>
            <a:off x="-42837" y="4443487"/>
            <a:ext cx="9229574" cy="642787"/>
            <a:chOff x="-42837" y="4443487"/>
            <a:chExt cx="9229574" cy="642787"/>
          </a:xfrm>
        </p:grpSpPr>
        <p:sp>
          <p:nvSpPr>
            <p:cNvPr id="379" name="Shape 37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2" name="Shape 39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3" name="Shape 39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4" name="Shape 39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5" name="Shape 39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6" name="Shape 39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7" name="Shape 39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8" name="Shape 39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9" name="Shape 39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0" name="Shape 40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1" name="Shape 40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2" name="Shape 40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3" name="Shape 40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404" name="Shape 404"/>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 name="Shape 405"/>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 name="Shape 406"/>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 name="Shape 407"/>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ll graph">
    <p:spTree>
      <p:nvGrpSpPr>
        <p:cNvPr id="1" name="Shape 408"/>
        <p:cNvGrpSpPr/>
        <p:nvPr/>
      </p:nvGrpSpPr>
      <p:grpSpPr>
        <a:xfrm>
          <a:off x="0" y="0"/>
          <a:ext cx="0" cy="0"/>
          <a:chOff x="0" y="0"/>
          <a:chExt cx="0" cy="0"/>
        </a:xfrm>
      </p:grpSpPr>
      <p:sp>
        <p:nvSpPr>
          <p:cNvPr id="409" name="Shape 409"/>
          <p:cNvSpPr/>
          <p:nvPr/>
        </p:nvSpPr>
        <p:spPr>
          <a:xfrm>
            <a:off x="-20075" y="636775"/>
            <a:ext cx="9203950" cy="4550900"/>
          </a:xfrm>
          <a:custGeom>
            <a:avLst/>
            <a:gdLst/>
            <a:ahLst/>
            <a:cxnLst/>
            <a:rect l="0" t="0" r="0" b="0"/>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0" name="Shape 410"/>
          <p:cNvSpPr/>
          <p:nvPr/>
        </p:nvSpPr>
        <p:spPr>
          <a:xfrm>
            <a:off x="-33475" y="768100"/>
            <a:ext cx="9210650" cy="4406200"/>
          </a:xfrm>
          <a:custGeom>
            <a:avLst/>
            <a:gdLst/>
            <a:ahLst/>
            <a:cxnLst/>
            <a:rect l="0" t="0" r="0" b="0"/>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11" name="Shape 411"/>
          <p:cNvSpPr/>
          <p:nvPr/>
        </p:nvSpPr>
        <p:spPr>
          <a:xfrm rot="8100000">
            <a:off x="1847980" y="44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412" name="Shape 412"/>
          <p:cNvSpPr/>
          <p:nvPr/>
        </p:nvSpPr>
        <p:spPr>
          <a:xfrm rot="8100000">
            <a:off x="6038980" y="72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 name="Shape 413"/>
          <p:cNvSpPr/>
          <p:nvPr/>
        </p:nvSpPr>
        <p:spPr>
          <a:xfrm rot="8100000">
            <a:off x="7181980" y="76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414" name="Shape 414"/>
          <p:cNvGrpSpPr/>
          <p:nvPr/>
        </p:nvGrpSpPr>
        <p:grpSpPr>
          <a:xfrm>
            <a:off x="-9525" y="652475"/>
            <a:ext cx="9167825" cy="595300"/>
            <a:chOff x="-9525" y="4462475"/>
            <a:chExt cx="9167825" cy="595300"/>
          </a:xfrm>
        </p:grpSpPr>
        <p:sp>
          <p:nvSpPr>
            <p:cNvPr id="415" name="Shape 41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16" name="Shape 41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7" name="Shape 41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18" name="Shape 418"/>
          <p:cNvGrpSpPr/>
          <p:nvPr/>
        </p:nvGrpSpPr>
        <p:grpSpPr>
          <a:xfrm>
            <a:off x="-42837" y="633487"/>
            <a:ext cx="9229574" cy="642787"/>
            <a:chOff x="-42837" y="4443487"/>
            <a:chExt cx="9229574" cy="642787"/>
          </a:xfrm>
        </p:grpSpPr>
        <p:sp>
          <p:nvSpPr>
            <p:cNvPr id="419" name="Shape 41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0" name="Shape 42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1" name="Shape 42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2" name="Shape 42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3" name="Shape 42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4" name="Shape 42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5" name="Shape 42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6" name="Shape 42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7" name="Shape 42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8" name="Shape 42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9" name="Shape 42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0" name="Shape 43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1" name="Shape 43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2" name="Shape 43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3" name="Shape 43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4" name="Shape 43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5" name="Shape 43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6" name="Shape 43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7" name="Shape 43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8" name="Shape 43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9" name="Shape 43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0" name="Shape 44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1" name="Shape 44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2" name="Shape 44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3" name="Shape 44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444" name="Shape 444"/>
          <p:cNvSpPr/>
          <p:nvPr/>
        </p:nvSpPr>
        <p:spPr>
          <a:xfrm>
            <a:off x="2990700" y="77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 name="Shape 445"/>
          <p:cNvSpPr/>
          <p:nvPr/>
        </p:nvSpPr>
        <p:spPr>
          <a:xfrm>
            <a:off x="1085700" y="106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 name="Shape 446"/>
          <p:cNvSpPr/>
          <p:nvPr/>
        </p:nvSpPr>
        <p:spPr>
          <a:xfrm>
            <a:off x="4895700" y="70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 name="Shape 447"/>
          <p:cNvSpPr/>
          <p:nvPr/>
        </p:nvSpPr>
        <p:spPr>
          <a:xfrm rot="8100000">
            <a:off x="8699949" y="51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81000" y="7"/>
            <a:ext cx="8382000" cy="5162348"/>
            <a:chOff x="381000" y="-18750"/>
            <a:chExt cx="8382000" cy="5180999"/>
          </a:xfrm>
        </p:grpSpPr>
        <p:cxnSp>
          <p:nvCxnSpPr>
            <p:cNvPr id="7" name="Shape 7"/>
            <p:cNvCxnSpPr/>
            <p:nvPr/>
          </p:nvCxnSpPr>
          <p:spPr>
            <a:xfrm>
              <a:off x="76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152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228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04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381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457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533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09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685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762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838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8" name="Shape 18"/>
            <p:cNvCxnSpPr/>
            <p:nvPr/>
          </p:nvCxnSpPr>
          <p:spPr>
            <a:xfrm>
              <a:off x="38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14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190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266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342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19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495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571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647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723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00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9" name="Shape 29"/>
            <p:cNvCxnSpPr/>
            <p:nvPr/>
          </p:nvCxnSpPr>
          <p:spPr>
            <a:xfrm>
              <a:off x="8763000" y="-18750"/>
              <a:ext cx="0" cy="5180999"/>
            </a:xfrm>
            <a:prstGeom prst="straightConnector1">
              <a:avLst/>
            </a:prstGeom>
            <a:noFill/>
            <a:ln w="9525" cap="flat" cmpd="sng">
              <a:solidFill>
                <a:srgbClr val="F3F3F3"/>
              </a:solidFill>
              <a:prstDash val="dash"/>
              <a:round/>
              <a:headEnd type="none" w="lg" len="lg"/>
              <a:tailEnd type="none" w="lg" len="lg"/>
            </a:ln>
          </p:spPr>
        </p:cxnSp>
      </p:grpSp>
      <p:sp>
        <p:nvSpPr>
          <p:cNvPr id="30" name="Shape 30"/>
          <p:cNvSpPr txBox="1">
            <a:spLocks noGrp="1"/>
          </p:cNvSpPr>
          <p:nvPr>
            <p:ph type="title"/>
          </p:nvPr>
        </p:nvSpPr>
        <p:spPr>
          <a:xfrm>
            <a:off x="1047750" y="634125"/>
            <a:ext cx="6996600" cy="715800"/>
          </a:xfrm>
          <a:prstGeom prst="rect">
            <a:avLst/>
          </a:prstGeom>
          <a:noFill/>
          <a:ln>
            <a:noFill/>
          </a:ln>
        </p:spPr>
        <p:txBody>
          <a:bodyPr lIns="91425" tIns="91425" rIns="91425" bIns="91425" anchor="b" anchorCtr="0"/>
          <a:lstStyle>
            <a:lvl1pPr lvl="0"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1" name="Shape 31"/>
          <p:cNvSpPr txBox="1">
            <a:spLocks noGrp="1"/>
          </p:cNvSpPr>
          <p:nvPr>
            <p:ph type="body" idx="1"/>
          </p:nvPr>
        </p:nvSpPr>
        <p:spPr>
          <a:xfrm>
            <a:off x="1075850" y="1540175"/>
            <a:ext cx="6996600" cy="1922099"/>
          </a:xfrm>
          <a:prstGeom prst="rect">
            <a:avLst/>
          </a:prstGeom>
          <a:noFill/>
          <a:ln>
            <a:noFill/>
          </a:ln>
        </p:spPr>
        <p:txBody>
          <a:bodyPr lIns="91425" tIns="91425" rIns="91425" bIns="91425" anchor="t" anchorCtr="0"/>
          <a:lstStyle>
            <a:lvl1pPr lvl="0">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lvl="1">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lvl="2">
              <a:spcBef>
                <a:spcPts val="480"/>
              </a:spcBef>
              <a:buClr>
                <a:srgbClr val="28324A"/>
              </a:buClr>
              <a:buSzPct val="100000"/>
              <a:buFont typeface="Source Sans Pro"/>
              <a:defRPr sz="1800">
                <a:solidFill>
                  <a:srgbClr val="28324A"/>
                </a:solidFill>
                <a:latin typeface="Source Sans Pro"/>
                <a:ea typeface="Source Sans Pro"/>
                <a:cs typeface="Source Sans Pro"/>
                <a:sym typeface="Source Sans Pro"/>
              </a:defRPr>
            </a:lvl3pPr>
            <a:lvl4pPr lvl="3">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4pPr>
            <a:lvl5pPr lvl="4">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5pPr>
            <a:lvl6pPr lvl="5">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6pPr>
            <a:lvl7pPr lvl="6">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7pPr>
            <a:lvl8pPr lvl="7">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8pPr>
            <a:lvl9pPr lvl="8">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unsplash.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ctrTitle"/>
          </p:nvPr>
        </p:nvSpPr>
        <p:spPr>
          <a:xfrm>
            <a:off x="0" y="2571749"/>
            <a:ext cx="9144000" cy="1872503"/>
          </a:xfrm>
          <a:prstGeom prst="rect">
            <a:avLst/>
          </a:prstGeom>
        </p:spPr>
        <p:txBody>
          <a:bodyPr lIns="91425" tIns="91425" rIns="91425" bIns="91425" anchor="ctr" anchorCtr="0">
            <a:noAutofit/>
          </a:bodyPr>
          <a:lstStyle/>
          <a:p>
            <a:pPr lvl="0" algn="l"/>
            <a:r>
              <a:rPr lang="en-US" altLang="en-US" sz="4400" dirty="0">
                <a:latin typeface="+mj-lt"/>
                <a:cs typeface="Mongolian Baiti" panose="03000500000000000000" pitchFamily="66" charset="0"/>
              </a:rPr>
              <a:t>HỆ THỐNG TRUYỀN </a:t>
            </a:r>
            <a:r>
              <a:rPr lang="en-US" altLang="en-US" sz="4400">
                <a:latin typeface="+mj-lt"/>
                <a:cs typeface="Mongolian Baiti" panose="03000500000000000000" pitchFamily="66" charset="0"/>
              </a:rPr>
              <a:t>THÔNG </a:t>
            </a:r>
            <a:br>
              <a:rPr lang="en-US" altLang="en-US" sz="4400">
                <a:latin typeface="+mj-lt"/>
                <a:cs typeface="Mongolian Baiti" panose="03000500000000000000" pitchFamily="66" charset="0"/>
              </a:rPr>
            </a:br>
            <a:r>
              <a:rPr lang="en-US" altLang="en-US" sz="4400">
                <a:latin typeface="+mj-lt"/>
                <a:cs typeface="Mongolian Baiti" panose="03000500000000000000" pitchFamily="66" charset="0"/>
              </a:rPr>
              <a:t>NỐI </a:t>
            </a:r>
            <a:r>
              <a:rPr lang="en-US" altLang="en-US" sz="4400" dirty="0">
                <a:latin typeface="+mj-lt"/>
                <a:cs typeface="Mongolian Baiti" panose="03000500000000000000" pitchFamily="66" charset="0"/>
              </a:rPr>
              <a:t>TIẾP BẤT </a:t>
            </a:r>
            <a:r>
              <a:rPr lang="en-US" altLang="en-US" sz="4400">
                <a:latin typeface="+mj-lt"/>
                <a:cs typeface="Mongolian Baiti" panose="03000500000000000000" pitchFamily="66" charset="0"/>
              </a:rPr>
              <a:t>ĐỒNG BỘ UART</a:t>
            </a:r>
            <a:endParaRPr lang="en" sz="4400" dirty="0">
              <a:latin typeface="+mj-lt"/>
              <a:cs typeface="Mongolian Baiti" panose="03000500000000000000" pitchFamily="66" charset="0"/>
            </a:endParaRPr>
          </a:p>
        </p:txBody>
      </p:sp>
      <p:sp>
        <p:nvSpPr>
          <p:cNvPr id="2" name="TextBox 1"/>
          <p:cNvSpPr txBox="1"/>
          <p:nvPr/>
        </p:nvSpPr>
        <p:spPr>
          <a:xfrm>
            <a:off x="5907640" y="4682587"/>
            <a:ext cx="3339101" cy="338554"/>
          </a:xfrm>
          <a:prstGeom prst="rect">
            <a:avLst/>
          </a:prstGeom>
          <a:noFill/>
        </p:spPr>
        <p:txBody>
          <a:bodyPr wrap="square" rtlCol="0">
            <a:spAutoFit/>
          </a:bodyPr>
          <a:lstStyle/>
          <a:p>
            <a:r>
              <a:rPr lang="en-US" sz="1600" b="1" dirty="0">
                <a:solidFill>
                  <a:schemeClr val="bg1"/>
                </a:solidFill>
              </a:rPr>
              <a:t>GVHD: TS.PHẠM VĂN KHOA</a:t>
            </a:r>
            <a:endParaRPr lang="en-US" sz="1600" b="1" dirty="0">
              <a:solidFill>
                <a:schemeClr val="bg1"/>
              </a:solidFill>
              <a:latin typeface="Mongolian Baiti" panose="03000500000000000000" pitchFamily="66" charset="0"/>
              <a:cs typeface="Mongolian Baiti" panose="03000500000000000000" pitchFamily="66" charset="0"/>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073699" y="202610"/>
            <a:ext cx="6996600" cy="715800"/>
          </a:xfrm>
          <a:prstGeom prst="rect">
            <a:avLst/>
          </a:prstGeom>
        </p:spPr>
        <p:txBody>
          <a:bodyPr lIns="91425" tIns="91425" rIns="91425" bIns="91425" anchor="b" anchorCtr="0">
            <a:noAutofit/>
          </a:bodyPr>
          <a:lstStyle/>
          <a:p>
            <a:pPr lvl="0" rtl="0">
              <a:spcBef>
                <a:spcPts val="0"/>
              </a:spcBef>
              <a:buNone/>
            </a:pPr>
            <a:r>
              <a:rPr lang="en" sz="3500" dirty="0">
                <a:latin typeface="+mj-lt"/>
                <a:cs typeface="Mongolian Baiti" panose="03000500000000000000" pitchFamily="66" charset="0"/>
              </a:rPr>
              <a:t>SƠ ĐỒ KHỐI CỦA IC UART</a:t>
            </a:r>
          </a:p>
        </p:txBody>
      </p:sp>
      <p:pic>
        <p:nvPicPr>
          <p:cNvPr id="4" name="Picture 3">
            <a:extLst>
              <a:ext uri="{FF2B5EF4-FFF2-40B4-BE49-F238E27FC236}">
                <a16:creationId xmlns:a16="http://schemas.microsoft.com/office/drawing/2014/main" id="{98C99424-3B4C-4D05-ABFB-60A1EDFE5883}"/>
              </a:ext>
            </a:extLst>
          </p:cNvPr>
          <p:cNvPicPr>
            <a:picLocks noChangeAspect="1"/>
          </p:cNvPicPr>
          <p:nvPr/>
        </p:nvPicPr>
        <p:blipFill>
          <a:blip r:embed="rId3"/>
          <a:stretch>
            <a:fillRect/>
          </a:stretch>
        </p:blipFill>
        <p:spPr>
          <a:xfrm>
            <a:off x="1220376" y="800639"/>
            <a:ext cx="6703246" cy="3542221"/>
          </a:xfrm>
          <a:prstGeom prst="rect">
            <a:avLst/>
          </a:prstGeom>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379" y="99869"/>
            <a:ext cx="6996600" cy="715800"/>
          </a:xfrm>
        </p:spPr>
        <p:txBody>
          <a:bodyPr/>
          <a:lstStyle/>
          <a:p>
            <a:r>
              <a:rPr lang="en-US" sz="3000" dirty="0">
                <a:latin typeface="+mj-lt"/>
                <a:cs typeface="Mongolian Baiti" panose="03000500000000000000" pitchFamily="66" charset="0"/>
              </a:rPr>
              <a:t>KHỐI TẠO TỐC ĐỘ BAUD</a:t>
            </a:r>
          </a:p>
        </p:txBody>
      </p:sp>
      <p:sp>
        <p:nvSpPr>
          <p:cNvPr id="3" name="Text Placeholder 2"/>
          <p:cNvSpPr>
            <a:spLocks noGrp="1"/>
          </p:cNvSpPr>
          <p:nvPr>
            <p:ph type="body" idx="1"/>
          </p:nvPr>
        </p:nvSpPr>
        <p:spPr>
          <a:xfrm>
            <a:off x="736803" y="1037689"/>
            <a:ext cx="6996600" cy="1767156"/>
          </a:xfrm>
        </p:spPr>
        <p:txBody>
          <a:bodyPr/>
          <a:lstStyle/>
          <a:p>
            <a:r>
              <a:rPr lang="en-US" sz="2500" dirty="0" err="1">
                <a:latin typeface="Times New Roman" panose="02020603050405020304" pitchFamily="18" charset="0"/>
                <a:cs typeface="Times New Roman" panose="02020603050405020304" pitchFamily="18" charset="0"/>
              </a:rPr>
              <a:t>Tạo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xung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hoạt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thích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hợp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khối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phát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khối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nhận</a:t>
            </a:r>
            <a:r>
              <a:rPr lang="en-US" sz="2500" dirty="0">
                <a:latin typeface="Times New Roman" panose="02020603050405020304" pitchFamily="18" charset="0"/>
                <a:cs typeface="Times New Roman" panose="02020603050405020304" pitchFamily="18" charset="0"/>
              </a:rPr>
              <a:t>.</a:t>
            </a:r>
          </a:p>
          <a:p>
            <a:r>
              <a:rPr lang="en-US" sz="2500" dirty="0">
                <a:latin typeface="Times New Roman" panose="02020603050405020304" pitchFamily="18" charset="0"/>
                <a:cs typeface="Times New Roman" panose="02020603050405020304" pitchFamily="18" charset="0"/>
              </a:rPr>
              <a:t>T</a:t>
            </a:r>
            <a:r>
              <a:rPr lang="vi-VN" sz="2500" dirty="0">
                <a:latin typeface="Times New Roman" panose="02020603050405020304" pitchFamily="18" charset="0"/>
                <a:cs typeface="Times New Roman" panose="02020603050405020304" pitchFamily="18" charset="0"/>
              </a:rPr>
              <a:t>ạo ra tín hiệu lấy mẫu có tần số chính xác là 16 lần</a:t>
            </a:r>
            <a:r>
              <a:rPr lang="en-US" sz="2500" dirty="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tốc độ truyền được chỉ định của UART</a:t>
            </a:r>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715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151239"/>
            <a:ext cx="6996600" cy="715800"/>
          </a:xfrm>
        </p:spPr>
        <p:txBody>
          <a:bodyPr/>
          <a:lstStyle/>
          <a:p>
            <a:r>
              <a:rPr lang="en-US" sz="3000" dirty="0">
                <a:latin typeface="Arial (Đầu đề)"/>
                <a:cs typeface="Times New Roman" panose="02020603050405020304" pitchFamily="18" charset="0"/>
              </a:rPr>
              <a:t>KHỐI PHÁT DỮ LIỆU</a:t>
            </a:r>
          </a:p>
        </p:txBody>
      </p:sp>
      <p:sp>
        <p:nvSpPr>
          <p:cNvPr id="3" name="Text Placeholder 2"/>
          <p:cNvSpPr>
            <a:spLocks noGrp="1"/>
          </p:cNvSpPr>
          <p:nvPr>
            <p:ph type="body" idx="1"/>
          </p:nvPr>
        </p:nvSpPr>
        <p:spPr>
          <a:xfrm>
            <a:off x="1075850" y="1026468"/>
            <a:ext cx="6996600" cy="1922099"/>
          </a:xfrm>
        </p:spPr>
        <p:txBody>
          <a:bodyPr/>
          <a:lstStyle/>
          <a:p>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song </a:t>
            </a:r>
            <a:r>
              <a:rPr lang="en-US" dirty="0" err="1">
                <a:latin typeface="Times New Roman" panose="02020603050405020304" pitchFamily="18" charset="0"/>
                <a:cs typeface="Times New Roman" panose="02020603050405020304" pitchFamily="18" charset="0"/>
              </a:rPr>
              <a:t>song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bit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baund</a:t>
            </a:r>
            <a:r>
              <a:rPr lang="en-US"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8B9B5043-E3F5-4C09-B029-EF9FE6C6852A}"/>
              </a:ext>
            </a:extLst>
          </p:cNvPr>
          <p:cNvPicPr>
            <a:picLocks noChangeAspect="1"/>
          </p:cNvPicPr>
          <p:nvPr/>
        </p:nvPicPr>
        <p:blipFill>
          <a:blip r:embed="rId2"/>
          <a:stretch>
            <a:fillRect/>
          </a:stretch>
        </p:blipFill>
        <p:spPr>
          <a:xfrm>
            <a:off x="820615" y="2311878"/>
            <a:ext cx="7051431" cy="1805154"/>
          </a:xfrm>
          <a:prstGeom prst="rect">
            <a:avLst/>
          </a:prstGeom>
        </p:spPr>
      </p:pic>
    </p:spTree>
    <p:extLst>
      <p:ext uri="{BB962C8B-B14F-4D97-AF65-F5344CB8AC3E}">
        <p14:creationId xmlns:p14="http://schemas.microsoft.com/office/powerpoint/2010/main" val="2721641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171788"/>
            <a:ext cx="6996600" cy="715800"/>
          </a:xfrm>
        </p:spPr>
        <p:txBody>
          <a:bodyPr/>
          <a:lstStyle/>
          <a:p>
            <a:r>
              <a:rPr lang="en-US" sz="3000" dirty="0">
                <a:latin typeface="+mj-lt"/>
                <a:cs typeface="Mongolian Baiti" panose="03000500000000000000" pitchFamily="66" charset="0"/>
              </a:rPr>
              <a:t>KHỐI NHẬN DỮ LIỆU</a:t>
            </a:r>
          </a:p>
        </p:txBody>
      </p:sp>
      <p:sp>
        <p:nvSpPr>
          <p:cNvPr id="3" name="Text Placeholder 2"/>
          <p:cNvSpPr>
            <a:spLocks noGrp="1"/>
          </p:cNvSpPr>
          <p:nvPr>
            <p:ph type="body" idx="1"/>
          </p:nvPr>
        </p:nvSpPr>
        <p:spPr>
          <a:xfrm>
            <a:off x="1075850" y="1005920"/>
            <a:ext cx="6996600" cy="1028364"/>
          </a:xfrm>
        </p:spPr>
        <p:txBody>
          <a:bodyPr/>
          <a:lstStyle/>
          <a:p>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song </a:t>
            </a:r>
            <a:r>
              <a:rPr lang="en-US" dirty="0" err="1">
                <a:latin typeface="Times New Roman" panose="02020603050405020304" pitchFamily="18" charset="0"/>
                <a:cs typeface="Times New Roman" panose="02020603050405020304" pitchFamily="18" charset="0"/>
              </a:rPr>
              <a:t>song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F6A44DA0-32AF-4E36-A175-ABCC6B348745}"/>
              </a:ext>
            </a:extLst>
          </p:cNvPr>
          <p:cNvPicPr>
            <a:picLocks noChangeAspect="1"/>
          </p:cNvPicPr>
          <p:nvPr/>
        </p:nvPicPr>
        <p:blipFill>
          <a:blip r:embed="rId2"/>
          <a:stretch>
            <a:fillRect/>
          </a:stretch>
        </p:blipFill>
        <p:spPr>
          <a:xfrm>
            <a:off x="1579684" y="1737246"/>
            <a:ext cx="5984631" cy="2400334"/>
          </a:xfrm>
          <a:prstGeom prst="rect">
            <a:avLst/>
          </a:prstGeom>
        </p:spPr>
      </p:pic>
    </p:spTree>
    <p:extLst>
      <p:ext uri="{BB962C8B-B14F-4D97-AF65-F5344CB8AC3E}">
        <p14:creationId xmlns:p14="http://schemas.microsoft.com/office/powerpoint/2010/main" val="918094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140965"/>
            <a:ext cx="6996600" cy="715800"/>
          </a:xfrm>
        </p:spPr>
        <p:txBody>
          <a:bodyPr/>
          <a:lstStyle/>
          <a:p>
            <a:r>
              <a:rPr lang="en-US" sz="3000" dirty="0">
                <a:latin typeface="+mj-lt"/>
                <a:cs typeface="Mongolian Baiti" panose="03000500000000000000" pitchFamily="66" charset="0"/>
              </a:rPr>
              <a:t>BỘ ĐỆM FIFO</a:t>
            </a:r>
          </a:p>
        </p:txBody>
      </p:sp>
      <p:sp>
        <p:nvSpPr>
          <p:cNvPr id="3" name="Text Placeholder 2"/>
          <p:cNvSpPr>
            <a:spLocks noGrp="1"/>
          </p:cNvSpPr>
          <p:nvPr>
            <p:ph type="body" idx="1"/>
          </p:nvPr>
        </p:nvSpPr>
        <p:spPr>
          <a:xfrm>
            <a:off x="1075850" y="856766"/>
            <a:ext cx="6996600" cy="1064502"/>
          </a:xfrm>
        </p:spPr>
        <p:txBody>
          <a:bodyPr/>
          <a:lstStyle/>
          <a:p>
            <a:r>
              <a:rPr lang="en-US" dirty="0" err="1"/>
              <a:t>Lưu</a:t>
            </a:r>
            <a:r>
              <a:rPr lang="en-US" dirty="0"/>
              <a:t> </a:t>
            </a:r>
            <a:r>
              <a:rPr lang="en-US" dirty="0" err="1"/>
              <a:t>trữ</a:t>
            </a:r>
            <a:r>
              <a:rPr lang="en-US" dirty="0"/>
              <a:t> </a:t>
            </a:r>
            <a:r>
              <a:rPr lang="en-US" dirty="0" err="1"/>
              <a:t>tạm</a:t>
            </a:r>
            <a:r>
              <a:rPr lang="en-US" dirty="0"/>
              <a:t> </a:t>
            </a:r>
            <a:r>
              <a:rPr lang="en-US" dirty="0" err="1"/>
              <a:t>thời</a:t>
            </a:r>
            <a:r>
              <a:rPr lang="en-US" dirty="0"/>
              <a:t> </a:t>
            </a:r>
            <a:r>
              <a:rPr lang="en-US" dirty="0" err="1"/>
              <a:t>dữ</a:t>
            </a:r>
            <a:r>
              <a:rPr lang="en-US" dirty="0"/>
              <a:t> </a:t>
            </a:r>
            <a:r>
              <a:rPr lang="en-US" dirty="0" err="1"/>
              <a:t>liệu</a:t>
            </a:r>
            <a:r>
              <a:rPr lang="en-US" dirty="0"/>
              <a:t> </a:t>
            </a:r>
            <a:r>
              <a:rPr lang="en-US" dirty="0" err="1"/>
              <a:t>chưa</a:t>
            </a:r>
            <a:r>
              <a:rPr lang="en-US" dirty="0"/>
              <a:t> </a:t>
            </a:r>
            <a:r>
              <a:rPr lang="en-US" dirty="0" err="1"/>
              <a:t>được</a:t>
            </a:r>
            <a:r>
              <a:rPr lang="en-US" dirty="0"/>
              <a:t> </a:t>
            </a:r>
            <a:r>
              <a:rPr lang="en-US" dirty="0" err="1"/>
              <a:t>phát</a:t>
            </a:r>
            <a:r>
              <a:rPr lang="en-US" dirty="0"/>
              <a:t> </a:t>
            </a:r>
            <a:r>
              <a:rPr lang="en-US" dirty="0" err="1"/>
              <a:t>đi</a:t>
            </a:r>
            <a:r>
              <a:rPr lang="en-US" dirty="0"/>
              <a:t> </a:t>
            </a:r>
            <a:r>
              <a:rPr lang="en-US" dirty="0" err="1"/>
              <a:t>và</a:t>
            </a:r>
            <a:r>
              <a:rPr lang="en-US" dirty="0"/>
              <a:t> </a:t>
            </a:r>
            <a:r>
              <a:rPr lang="en-US" dirty="0" err="1"/>
              <a:t>dữ</a:t>
            </a:r>
            <a:r>
              <a:rPr lang="en-US" dirty="0"/>
              <a:t> </a:t>
            </a:r>
            <a:r>
              <a:rPr lang="en-US" dirty="0" err="1"/>
              <a:t>liệu</a:t>
            </a:r>
            <a:r>
              <a:rPr lang="en-US" dirty="0"/>
              <a:t> </a:t>
            </a:r>
            <a:r>
              <a:rPr lang="en-US" dirty="0" err="1"/>
              <a:t>nhận</a:t>
            </a:r>
            <a:r>
              <a:rPr lang="en-US" dirty="0"/>
              <a:t> </a:t>
            </a:r>
            <a:r>
              <a:rPr lang="en-US" dirty="0" err="1"/>
              <a:t>về</a:t>
            </a:r>
            <a:r>
              <a:rPr lang="en-US" dirty="0"/>
              <a:t> </a:t>
            </a:r>
            <a:r>
              <a:rPr lang="en-US" dirty="0" err="1"/>
              <a:t>mà</a:t>
            </a:r>
            <a:r>
              <a:rPr lang="en-US" dirty="0"/>
              <a:t> </a:t>
            </a:r>
            <a:r>
              <a:rPr lang="en-US" dirty="0" err="1"/>
              <a:t>chưa</a:t>
            </a:r>
            <a:r>
              <a:rPr lang="en-US" dirty="0"/>
              <a:t> </a:t>
            </a:r>
            <a:r>
              <a:rPr lang="en-US" dirty="0" err="1"/>
              <a:t>được</a:t>
            </a:r>
            <a:r>
              <a:rPr lang="en-US" dirty="0"/>
              <a:t> </a:t>
            </a:r>
            <a:r>
              <a:rPr lang="en-US" dirty="0" err="1"/>
              <a:t>xử</a:t>
            </a:r>
            <a:r>
              <a:rPr lang="en-US" dirty="0"/>
              <a:t> </a:t>
            </a:r>
            <a:r>
              <a:rPr lang="en-US" dirty="0" err="1"/>
              <a:t>lý</a:t>
            </a:r>
            <a:r>
              <a:rPr lang="en-US" dirty="0"/>
              <a:t>.</a:t>
            </a:r>
          </a:p>
          <a:p>
            <a:r>
              <a:rPr lang="en-US" dirty="0" err="1"/>
              <a:t>Giảm</a:t>
            </a:r>
            <a:r>
              <a:rPr lang="en-US" dirty="0"/>
              <a:t> </a:t>
            </a:r>
            <a:r>
              <a:rPr lang="en-US" dirty="0" err="1"/>
              <a:t>khả</a:t>
            </a:r>
            <a:r>
              <a:rPr lang="en-US" dirty="0"/>
              <a:t> </a:t>
            </a:r>
            <a:r>
              <a:rPr lang="en-US" dirty="0" err="1"/>
              <a:t>năng</a:t>
            </a:r>
            <a:r>
              <a:rPr lang="en-US" dirty="0"/>
              <a:t> </a:t>
            </a:r>
            <a:r>
              <a:rPr lang="en-US" dirty="0" err="1"/>
              <a:t>mất</a:t>
            </a:r>
            <a:r>
              <a:rPr lang="en-US" dirty="0"/>
              <a:t> </a:t>
            </a:r>
            <a:r>
              <a:rPr lang="en-US" dirty="0" err="1"/>
              <a:t>dữ</a:t>
            </a:r>
            <a:r>
              <a:rPr lang="en-US" dirty="0"/>
              <a:t> </a:t>
            </a:r>
            <a:r>
              <a:rPr lang="en-US" dirty="0" err="1"/>
              <a:t>liệu</a:t>
            </a:r>
            <a:r>
              <a:rPr lang="en-US" dirty="0"/>
              <a:t>. </a:t>
            </a:r>
          </a:p>
        </p:txBody>
      </p:sp>
      <p:pic>
        <p:nvPicPr>
          <p:cNvPr id="4" name="Picture 3"/>
          <p:cNvPicPr>
            <a:picLocks noChangeAspect="1"/>
          </p:cNvPicPr>
          <p:nvPr/>
        </p:nvPicPr>
        <p:blipFill>
          <a:blip r:embed="rId2"/>
          <a:stretch>
            <a:fillRect/>
          </a:stretch>
        </p:blipFill>
        <p:spPr>
          <a:xfrm>
            <a:off x="4243227" y="1284270"/>
            <a:ext cx="4551451" cy="3010328"/>
          </a:xfrm>
          <a:prstGeom prst="rect">
            <a:avLst/>
          </a:prstGeom>
        </p:spPr>
      </p:pic>
    </p:spTree>
    <p:extLst>
      <p:ext uri="{BB962C8B-B14F-4D97-AF65-F5344CB8AC3E}">
        <p14:creationId xmlns:p14="http://schemas.microsoft.com/office/powerpoint/2010/main" val="4029612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080705" y="314581"/>
            <a:ext cx="7839092" cy="1546627"/>
          </a:xfrm>
          <a:prstGeom prst="rect">
            <a:avLst/>
          </a:prstGeom>
        </p:spPr>
        <p:txBody>
          <a:bodyPr lIns="91425" tIns="91425" rIns="91425" bIns="91425" anchor="b" anchorCtr="0">
            <a:noAutofit/>
          </a:bodyPr>
          <a:lstStyle/>
          <a:p>
            <a:pPr lvl="0" algn="l" rtl="0">
              <a:spcBef>
                <a:spcPts val="0"/>
              </a:spcBef>
              <a:buNone/>
            </a:pPr>
            <a:r>
              <a:rPr lang="en" sz="4500" dirty="0">
                <a:solidFill>
                  <a:srgbClr val="FF0000"/>
                </a:solidFill>
                <a:latin typeface="+mj-lt"/>
                <a:cs typeface="Mongolian Baiti" panose="03000500000000000000" pitchFamily="66" charset="0"/>
              </a:rPr>
              <a:t>THIẾT KẾ PHẦN CỨNG UART BẰNG VERILOG</a:t>
            </a:r>
          </a:p>
        </p:txBody>
      </p:sp>
      <p:sp>
        <p:nvSpPr>
          <p:cNvPr id="475" name="Shape 475"/>
          <p:cNvSpPr txBox="1"/>
          <p:nvPr/>
        </p:nvSpPr>
        <p:spPr>
          <a:xfrm>
            <a:off x="-277049" y="920070"/>
            <a:ext cx="1760399" cy="1204800"/>
          </a:xfrm>
          <a:prstGeom prst="rect">
            <a:avLst/>
          </a:prstGeom>
          <a:noFill/>
          <a:ln>
            <a:noFill/>
          </a:ln>
        </p:spPr>
        <p:txBody>
          <a:bodyPr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2000" b="1" noProof="0" dirty="0">
                <a:solidFill>
                  <a:srgbClr val="3C78D8"/>
                </a:solidFill>
                <a:latin typeface="Oswald"/>
                <a:ea typeface="Oswald"/>
                <a:cs typeface="Oswald"/>
                <a:sym typeface="Oswald"/>
                <a:rtl val="0"/>
              </a:rPr>
              <a:t>II</a:t>
            </a:r>
            <a:endParaRPr kumimoji="0" lang="en" sz="12000" b="1" i="0" u="none" strike="noStrike" kern="0" cap="none" spc="0" normalizeH="0" baseline="0" noProof="0" dirty="0">
              <a:ln>
                <a:noFill/>
              </a:ln>
              <a:solidFill>
                <a:srgbClr val="3C78D8"/>
              </a:solidFill>
              <a:effectLst/>
              <a:uLnTx/>
              <a:uFillTx/>
              <a:latin typeface="Oswald"/>
              <a:ea typeface="Oswald"/>
              <a:cs typeface="Oswald"/>
              <a:sym typeface="Oswald"/>
              <a:rtl val="0"/>
            </a:endParaRPr>
          </a:p>
        </p:txBody>
      </p:sp>
      <p:sp>
        <p:nvSpPr>
          <p:cNvPr id="4" name="Hộp Văn bản 3">
            <a:extLst>
              <a:ext uri="{FF2B5EF4-FFF2-40B4-BE49-F238E27FC236}">
                <a16:creationId xmlns:a16="http://schemas.microsoft.com/office/drawing/2014/main" id="{931F34B8-64F3-43F9-976C-D69F5F581C62}"/>
              </a:ext>
            </a:extLst>
          </p:cNvPr>
          <p:cNvSpPr txBox="1"/>
          <p:nvPr/>
        </p:nvSpPr>
        <p:spPr>
          <a:xfrm>
            <a:off x="1022887" y="2974516"/>
            <a:ext cx="6338807"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i="1" dirty="0">
                <a:solidFill>
                  <a:srgbClr val="00B0F0"/>
                </a:solidFill>
                <a:effectLst>
                  <a:outerShdw blurRad="38100" dist="38100" dir="2700000" algn="tl">
                    <a:srgbClr val="000000">
                      <a:alpha val="43137"/>
                    </a:srgbClr>
                  </a:outerShdw>
                </a:effectLst>
              </a:rPr>
              <a:t>1. BỘ ĐỆM FIFO</a:t>
            </a:r>
            <a:endParaRPr lang="vi-VN" b="1" i="1" dirty="0">
              <a:solidFill>
                <a:srgbClr val="00B0F0"/>
              </a:solidFill>
              <a:effectLst>
                <a:outerShdw blurRad="38100" dist="38100" dir="2700000" algn="tl">
                  <a:srgbClr val="000000">
                    <a:alpha val="43137"/>
                  </a:srgbClr>
                </a:outerShdw>
              </a:effectLst>
            </a:endParaRPr>
          </a:p>
        </p:txBody>
      </p:sp>
      <p:sp>
        <p:nvSpPr>
          <p:cNvPr id="5" name="Hộp Văn bản 4">
            <a:extLst>
              <a:ext uri="{FF2B5EF4-FFF2-40B4-BE49-F238E27FC236}">
                <a16:creationId xmlns:a16="http://schemas.microsoft.com/office/drawing/2014/main" id="{35613D48-8953-426C-B257-C9646B5FD759}"/>
              </a:ext>
            </a:extLst>
          </p:cNvPr>
          <p:cNvSpPr txBox="1"/>
          <p:nvPr/>
        </p:nvSpPr>
        <p:spPr>
          <a:xfrm>
            <a:off x="1022885" y="4444650"/>
            <a:ext cx="6338807"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i="1" dirty="0">
                <a:solidFill>
                  <a:srgbClr val="00B0F0"/>
                </a:solidFill>
                <a:effectLst>
                  <a:outerShdw blurRad="38100" dist="38100" dir="2700000" algn="tl">
                    <a:srgbClr val="000000">
                      <a:alpha val="43137"/>
                    </a:srgbClr>
                  </a:outerShdw>
                </a:effectLst>
              </a:rPr>
              <a:t>3. KHỐI NHẬN DỮ LIỆU</a:t>
            </a:r>
            <a:endParaRPr lang="vi-VN" b="1" i="1" dirty="0">
              <a:solidFill>
                <a:srgbClr val="00B0F0"/>
              </a:solidFill>
              <a:effectLst>
                <a:outerShdw blurRad="38100" dist="38100" dir="2700000" algn="tl">
                  <a:srgbClr val="000000">
                    <a:alpha val="43137"/>
                  </a:srgbClr>
                </a:outerShdw>
              </a:effectLst>
            </a:endParaRPr>
          </a:p>
        </p:txBody>
      </p:sp>
      <p:sp>
        <p:nvSpPr>
          <p:cNvPr id="6" name="Hộp Văn bản 5">
            <a:extLst>
              <a:ext uri="{FF2B5EF4-FFF2-40B4-BE49-F238E27FC236}">
                <a16:creationId xmlns:a16="http://schemas.microsoft.com/office/drawing/2014/main" id="{0C64AE90-9417-41EE-8C4F-A42B6828E0CB}"/>
              </a:ext>
            </a:extLst>
          </p:cNvPr>
          <p:cNvSpPr txBox="1"/>
          <p:nvPr/>
        </p:nvSpPr>
        <p:spPr>
          <a:xfrm>
            <a:off x="1022886" y="3718450"/>
            <a:ext cx="6338807"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i="1" dirty="0">
                <a:solidFill>
                  <a:srgbClr val="00B0F0"/>
                </a:solidFill>
                <a:effectLst>
                  <a:outerShdw blurRad="38100" dist="38100" dir="2700000" algn="tl">
                    <a:srgbClr val="000000">
                      <a:alpha val="43137"/>
                    </a:srgbClr>
                  </a:outerShdw>
                </a:effectLst>
              </a:rPr>
              <a:t>2. KHỐI PHÁT DỮ LIỆU</a:t>
            </a:r>
            <a:endParaRPr lang="vi-VN" b="1" i="1"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05231100"/>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Shape 726"/>
          <p:cNvSpPr/>
          <p:nvPr/>
        </p:nvSpPr>
        <p:spPr>
          <a:xfrm>
            <a:off x="4073423" y="1047225"/>
            <a:ext cx="4632559" cy="3606500"/>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Source Sans Pro"/>
              <a:ea typeface="Source Sans Pro"/>
              <a:cs typeface="Source Sans Pro"/>
              <a:sym typeface="Source Sans Pro"/>
            </a:endParaRPr>
          </a:p>
        </p:txBody>
      </p:sp>
      <p:sp>
        <p:nvSpPr>
          <p:cNvPr id="727" name="Shape 727"/>
          <p:cNvSpPr/>
          <p:nvPr/>
        </p:nvSpPr>
        <p:spPr>
          <a:xfrm>
            <a:off x="4267276" y="1238743"/>
            <a:ext cx="4244699" cy="2710500"/>
          </a:xfrm>
          <a:prstGeom prst="rect">
            <a:avLst/>
          </a:prstGeom>
          <a:solidFill>
            <a:srgbClr val="F3F3F3"/>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rgbClr val="999999"/>
                </a:solidFill>
                <a:latin typeface="Source Sans Pro"/>
                <a:ea typeface="Source Sans Pro"/>
                <a:cs typeface="Source Sans Pro"/>
                <a:sym typeface="Source Sans Pro"/>
              </a:rPr>
              <a:t>Place your screenshot here</a:t>
            </a:r>
          </a:p>
        </p:txBody>
      </p:sp>
      <p:sp>
        <p:nvSpPr>
          <p:cNvPr id="728" name="Shape 728"/>
          <p:cNvSpPr txBox="1">
            <a:spLocks noGrp="1"/>
          </p:cNvSpPr>
          <p:nvPr>
            <p:ph type="body" idx="4294967295"/>
          </p:nvPr>
        </p:nvSpPr>
        <p:spPr>
          <a:xfrm>
            <a:off x="0" y="3109708"/>
            <a:ext cx="3575399" cy="2033792"/>
          </a:xfrm>
          <a:prstGeom prst="rect">
            <a:avLst/>
          </a:prstGeom>
          <a:noFill/>
          <a:ln>
            <a:noFill/>
          </a:ln>
        </p:spPr>
        <p:txBody>
          <a:bodyPr lIns="91425" tIns="91425" rIns="91425" bIns="91425" anchor="b" anchorCtr="0">
            <a:noAutofit/>
          </a:bodyPr>
          <a:lstStyle/>
          <a:p>
            <a:pPr lvl="0" rtl="0">
              <a:spcBef>
                <a:spcPts val="0"/>
              </a:spcBef>
              <a:buNone/>
            </a:pPr>
            <a:r>
              <a:rPr lang="en" sz="3000" b="1" dirty="0">
                <a:solidFill>
                  <a:srgbClr val="FFFFFF"/>
                </a:solidFill>
                <a:latin typeface="+mj-lt"/>
                <a:ea typeface="Oswald"/>
                <a:cs typeface="Mongolian Baiti" panose="03000500000000000000" pitchFamily="66" charset="0"/>
                <a:sym typeface="Oswald"/>
              </a:rPr>
              <a:t>THIẾT KẾ IC UART DỰA TRÊN HÀNH VI CỦA CÁC KHỐI CHỨC NĂNG </a:t>
            </a:r>
            <a:endParaRPr lang="en" sz="3000" dirty="0">
              <a:latin typeface="+mj-lt"/>
              <a:cs typeface="Mongolian Baiti" panose="03000500000000000000" pitchFamily="66" charset="0"/>
            </a:endParaRPr>
          </a:p>
        </p:txBody>
      </p:sp>
      <p:pic>
        <p:nvPicPr>
          <p:cNvPr id="2" name="Picture 1"/>
          <p:cNvPicPr>
            <a:picLocks noChangeAspect="1"/>
          </p:cNvPicPr>
          <p:nvPr/>
        </p:nvPicPr>
        <p:blipFill>
          <a:blip r:embed="rId3"/>
          <a:stretch>
            <a:fillRect/>
          </a:stretch>
        </p:blipFill>
        <p:spPr>
          <a:xfrm>
            <a:off x="4267277" y="1238743"/>
            <a:ext cx="4244698" cy="27105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6362"/>
            <a:ext cx="3961905" cy="2304762"/>
          </a:xfrm>
          <a:prstGeom prst="rect">
            <a:avLst/>
          </a:prstGeom>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291" y="279123"/>
            <a:ext cx="2781972" cy="715800"/>
          </a:xfrm>
        </p:spPr>
        <p:txBody>
          <a:bodyPr/>
          <a:lstStyle/>
          <a:p>
            <a:r>
              <a:rPr lang="en-US" sz="3000" dirty="0">
                <a:latin typeface="Arial (Đầu đề)"/>
                <a:cs typeface="Times New Roman" panose="02020603050405020304" pitchFamily="18" charset="0"/>
              </a:rPr>
              <a:t>BỘ ĐỆM FIFO</a:t>
            </a:r>
          </a:p>
        </p:txBody>
      </p:sp>
      <p:pic>
        <p:nvPicPr>
          <p:cNvPr id="4" name="Hình ảnh 3">
            <a:extLst>
              <a:ext uri="{FF2B5EF4-FFF2-40B4-BE49-F238E27FC236}">
                <a16:creationId xmlns:a16="http://schemas.microsoft.com/office/drawing/2014/main" id="{8200FC5B-8327-4621-8520-129E3F1B15D8}"/>
              </a:ext>
            </a:extLst>
          </p:cNvPr>
          <p:cNvPicPr>
            <a:picLocks noChangeAspect="1"/>
          </p:cNvPicPr>
          <p:nvPr/>
        </p:nvPicPr>
        <p:blipFill>
          <a:blip r:embed="rId3"/>
          <a:stretch>
            <a:fillRect/>
          </a:stretch>
        </p:blipFill>
        <p:spPr>
          <a:xfrm>
            <a:off x="402291" y="1362079"/>
            <a:ext cx="2781972" cy="2117391"/>
          </a:xfrm>
          <a:prstGeom prst="rect">
            <a:avLst/>
          </a:prstGeom>
        </p:spPr>
      </p:pic>
      <p:pic>
        <p:nvPicPr>
          <p:cNvPr id="3074" name="Picture 2" descr="Không có mô tả.">
            <a:extLst>
              <a:ext uri="{FF2B5EF4-FFF2-40B4-BE49-F238E27FC236}">
                <a16:creationId xmlns:a16="http://schemas.microsoft.com/office/drawing/2014/main" id="{5C1A6229-3FD3-4BED-8F84-353CFE8C67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1983" y="0"/>
            <a:ext cx="5802017" cy="5164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847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216" y="44797"/>
            <a:ext cx="2993021" cy="1451530"/>
          </a:xfrm>
        </p:spPr>
        <p:txBody>
          <a:bodyPr/>
          <a:lstStyle/>
          <a:p>
            <a:pPr algn="l"/>
            <a:r>
              <a:rPr lang="en-US" sz="3000" dirty="0">
                <a:latin typeface="+mj-lt"/>
                <a:cs typeface="Times New Roman" panose="02020603050405020304" pitchFamily="18" charset="0"/>
              </a:rPr>
              <a:t>KHỐI PHÁT </a:t>
            </a:r>
            <a:br>
              <a:rPr lang="en-US" sz="3000" dirty="0">
                <a:latin typeface="+mj-lt"/>
                <a:cs typeface="Times New Roman" panose="02020603050405020304" pitchFamily="18" charset="0"/>
              </a:rPr>
            </a:br>
            <a:r>
              <a:rPr lang="en-US" sz="3000" dirty="0">
                <a:latin typeface="+mj-lt"/>
                <a:cs typeface="Times New Roman" panose="02020603050405020304" pitchFamily="18" charset="0"/>
              </a:rPr>
              <a:t>DỮ LIỆU</a:t>
            </a:r>
          </a:p>
        </p:txBody>
      </p:sp>
      <p:pic>
        <p:nvPicPr>
          <p:cNvPr id="3" name="Picture 2"/>
          <p:cNvPicPr>
            <a:picLocks noChangeAspect="1"/>
          </p:cNvPicPr>
          <p:nvPr/>
        </p:nvPicPr>
        <p:blipFill>
          <a:blip r:embed="rId2"/>
          <a:stretch>
            <a:fillRect/>
          </a:stretch>
        </p:blipFill>
        <p:spPr>
          <a:xfrm>
            <a:off x="0" y="1496327"/>
            <a:ext cx="4333204" cy="2743164"/>
          </a:xfrm>
          <a:prstGeom prst="rect">
            <a:avLst/>
          </a:prstGeom>
        </p:spPr>
      </p:pic>
      <p:pic>
        <p:nvPicPr>
          <p:cNvPr id="4" name="Picture 3"/>
          <p:cNvPicPr>
            <a:picLocks noChangeAspect="1"/>
          </p:cNvPicPr>
          <p:nvPr/>
        </p:nvPicPr>
        <p:blipFill>
          <a:blip r:embed="rId3"/>
          <a:stretch>
            <a:fillRect/>
          </a:stretch>
        </p:blipFill>
        <p:spPr>
          <a:xfrm>
            <a:off x="4333204" y="0"/>
            <a:ext cx="4810796" cy="5143500"/>
          </a:xfrm>
          <a:prstGeom prst="rect">
            <a:avLst/>
          </a:prstGeom>
        </p:spPr>
      </p:pic>
    </p:spTree>
    <p:extLst>
      <p:ext uri="{BB962C8B-B14F-4D97-AF65-F5344CB8AC3E}">
        <p14:creationId xmlns:p14="http://schemas.microsoft.com/office/powerpoint/2010/main" val="3027132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418" y="431515"/>
            <a:ext cx="3092521" cy="1108660"/>
          </a:xfrm>
        </p:spPr>
        <p:txBody>
          <a:bodyPr/>
          <a:lstStyle/>
          <a:p>
            <a:pPr algn="l"/>
            <a:r>
              <a:rPr lang="en-US" sz="3000" dirty="0">
                <a:latin typeface="+mj-lt"/>
                <a:cs typeface="Times New Roman" panose="02020603050405020304" pitchFamily="18" charset="0"/>
              </a:rPr>
              <a:t>KHỐI NHẬN </a:t>
            </a:r>
            <a:br>
              <a:rPr lang="en-US" sz="3000" dirty="0">
                <a:latin typeface="+mj-lt"/>
                <a:cs typeface="Times New Roman" panose="02020603050405020304" pitchFamily="18" charset="0"/>
              </a:rPr>
            </a:br>
            <a:r>
              <a:rPr lang="en-US" sz="3000" dirty="0">
                <a:latin typeface="+mj-lt"/>
                <a:cs typeface="Times New Roman" panose="02020603050405020304" pitchFamily="18" charset="0"/>
              </a:rPr>
              <a:t>DỮ LIỆU</a:t>
            </a:r>
          </a:p>
        </p:txBody>
      </p:sp>
      <p:pic>
        <p:nvPicPr>
          <p:cNvPr id="4" name="Picture 3"/>
          <p:cNvPicPr>
            <a:picLocks noChangeAspect="1"/>
          </p:cNvPicPr>
          <p:nvPr/>
        </p:nvPicPr>
        <p:blipFill>
          <a:blip r:embed="rId3"/>
          <a:stretch>
            <a:fillRect/>
          </a:stretch>
        </p:blipFill>
        <p:spPr>
          <a:xfrm>
            <a:off x="34626" y="1674419"/>
            <a:ext cx="4328851" cy="2729863"/>
          </a:xfrm>
          <a:prstGeom prst="rect">
            <a:avLst/>
          </a:prstGeom>
        </p:spPr>
      </p:pic>
      <p:pic>
        <p:nvPicPr>
          <p:cNvPr id="6" name="Hình ảnh 5">
            <a:extLst>
              <a:ext uri="{FF2B5EF4-FFF2-40B4-BE49-F238E27FC236}">
                <a16:creationId xmlns:a16="http://schemas.microsoft.com/office/drawing/2014/main" id="{48677A2F-7A60-4CCE-9BEA-EA40DCD1AF72}"/>
              </a:ext>
            </a:extLst>
          </p:cNvPr>
          <p:cNvPicPr>
            <a:picLocks noChangeAspect="1"/>
          </p:cNvPicPr>
          <p:nvPr/>
        </p:nvPicPr>
        <p:blipFill rotWithShape="1">
          <a:blip r:embed="rId4"/>
          <a:srcRect t="-1037" r="2652" b="655"/>
          <a:stretch/>
        </p:blipFill>
        <p:spPr>
          <a:xfrm>
            <a:off x="4363477" y="-54244"/>
            <a:ext cx="4834767" cy="5251988"/>
          </a:xfrm>
          <a:prstGeom prst="rect">
            <a:avLst/>
          </a:prstGeom>
        </p:spPr>
      </p:pic>
    </p:spTree>
    <p:extLst>
      <p:ext uri="{BB962C8B-B14F-4D97-AF65-F5344CB8AC3E}">
        <p14:creationId xmlns:p14="http://schemas.microsoft.com/office/powerpoint/2010/main" val="1021083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ctrTitle" idx="4294967295"/>
          </p:nvPr>
        </p:nvSpPr>
        <p:spPr>
          <a:xfrm>
            <a:off x="1275150" y="0"/>
            <a:ext cx="6593699" cy="1222624"/>
          </a:xfrm>
          <a:prstGeom prst="rect">
            <a:avLst/>
          </a:prstGeom>
          <a:noFill/>
          <a:ln>
            <a:noFill/>
          </a:ln>
        </p:spPr>
        <p:txBody>
          <a:bodyPr lIns="91425" tIns="91425" rIns="91425" bIns="91425" anchor="b" anchorCtr="0">
            <a:noAutofit/>
          </a:bodyPr>
          <a:lstStyle/>
          <a:p>
            <a:pPr lvl="0">
              <a:spcBef>
                <a:spcPts val="0"/>
              </a:spcBef>
              <a:buNone/>
            </a:pPr>
            <a:r>
              <a:rPr lang="en" sz="7000" dirty="0">
                <a:latin typeface="+mj-lt"/>
              </a:rPr>
              <a:t>TH</a:t>
            </a:r>
            <a:r>
              <a:rPr lang="en-US" sz="7000" dirty="0">
                <a:latin typeface="+mj-lt"/>
              </a:rPr>
              <a:t>ÀNH VIÊN</a:t>
            </a:r>
            <a:r>
              <a:rPr lang="en" sz="7000" dirty="0">
                <a:latin typeface="+mj-lt"/>
              </a:rPr>
              <a:t>!</a:t>
            </a:r>
          </a:p>
        </p:txBody>
      </p:sp>
      <p:sp>
        <p:nvSpPr>
          <p:cNvPr id="468" name="Shape 468"/>
          <p:cNvSpPr txBox="1">
            <a:spLocks noGrp="1"/>
          </p:cNvSpPr>
          <p:nvPr>
            <p:ph type="subTitle" idx="4294967295"/>
          </p:nvPr>
        </p:nvSpPr>
        <p:spPr>
          <a:xfrm>
            <a:off x="1275150" y="1222625"/>
            <a:ext cx="6593700" cy="2784024"/>
          </a:xfrm>
          <a:prstGeom prst="rect">
            <a:avLst/>
          </a:prstGeom>
          <a:noFill/>
          <a:ln>
            <a:noFill/>
          </a:ln>
        </p:spPr>
        <p:txBody>
          <a:bodyPr lIns="91425" tIns="91425" rIns="91425" bIns="91425" anchor="t" anchorCtr="0">
            <a:noAutofit/>
          </a:bodyPr>
          <a:lstStyle/>
          <a:p>
            <a:pPr marL="571500" lvl="0" indent="-571500" algn="ctr">
              <a:spcBef>
                <a:spcPts val="0"/>
              </a:spcBef>
              <a:buFont typeface="Courier New" panose="02070309020205020404" pitchFamily="49" charset="0"/>
              <a:buChar char="o"/>
            </a:pPr>
            <a:r>
              <a:rPr lang="en-US" sz="2500" b="1" dirty="0" err="1"/>
              <a:t>Đinh</a:t>
            </a:r>
            <a:r>
              <a:rPr lang="en-US" sz="2500" b="1" dirty="0"/>
              <a:t> Tr</a:t>
            </a:r>
            <a:r>
              <a:rPr lang="vi-VN" sz="2500" b="1" dirty="0" err="1"/>
              <a:t>ườ</a:t>
            </a:r>
            <a:r>
              <a:rPr lang="en-US" sz="2500" b="1" dirty="0"/>
              <a:t>ng </a:t>
            </a:r>
            <a:r>
              <a:rPr lang="en-US" sz="2500" b="1" dirty="0" err="1"/>
              <a:t>Luân</a:t>
            </a:r>
            <a:r>
              <a:rPr lang="en-US" sz="2500" b="1" dirty="0"/>
              <a:t>           19119192</a:t>
            </a:r>
          </a:p>
          <a:p>
            <a:pPr marL="571500" lvl="0" indent="-571500" algn="ctr">
              <a:spcBef>
                <a:spcPts val="0"/>
              </a:spcBef>
              <a:buFont typeface="Courier New" panose="02070309020205020404" pitchFamily="49" charset="0"/>
              <a:buChar char="o"/>
            </a:pPr>
            <a:r>
              <a:rPr lang="en-US" sz="2500" b="1" dirty="0" err="1"/>
              <a:t>Nguyễn</a:t>
            </a:r>
            <a:r>
              <a:rPr lang="en-US" sz="2500" b="1" dirty="0"/>
              <a:t> </a:t>
            </a:r>
            <a:r>
              <a:rPr lang="en-US" sz="2500" b="1" dirty="0" err="1"/>
              <a:t>Thị</a:t>
            </a:r>
            <a:r>
              <a:rPr lang="en-US" sz="2500" b="1" dirty="0"/>
              <a:t> </a:t>
            </a:r>
            <a:r>
              <a:rPr lang="en-US" sz="2500" b="1" dirty="0" err="1"/>
              <a:t>Hồng</a:t>
            </a:r>
            <a:r>
              <a:rPr lang="en-US" sz="2500" b="1" dirty="0"/>
              <a:t> </a:t>
            </a:r>
            <a:r>
              <a:rPr lang="en-US" sz="2500" b="1" dirty="0" err="1"/>
              <a:t>Hiếu</a:t>
            </a:r>
            <a:r>
              <a:rPr lang="en-US" sz="2500" b="1" dirty="0"/>
              <a:t> 19119177</a:t>
            </a:r>
          </a:p>
          <a:p>
            <a:pPr marL="571500" lvl="0" indent="-571500" algn="ctr">
              <a:spcBef>
                <a:spcPts val="0"/>
              </a:spcBef>
              <a:buFont typeface="Courier New" panose="02070309020205020404" pitchFamily="49" charset="0"/>
              <a:buChar char="o"/>
            </a:pPr>
            <a:r>
              <a:rPr lang="en-US" sz="2500" b="1" dirty="0" err="1"/>
              <a:t>Trần</a:t>
            </a:r>
            <a:r>
              <a:rPr lang="en-US" sz="2500" b="1" dirty="0"/>
              <a:t> </a:t>
            </a:r>
            <a:r>
              <a:rPr lang="en-US" sz="2500" b="1" dirty="0" err="1"/>
              <a:t>Thành</a:t>
            </a:r>
            <a:r>
              <a:rPr lang="en-US" sz="2500" b="1" dirty="0"/>
              <a:t> </a:t>
            </a:r>
            <a:r>
              <a:rPr lang="en-US" sz="2500" b="1" dirty="0" err="1"/>
              <a:t>Luỹ</a:t>
            </a:r>
            <a:r>
              <a:rPr lang="en-US" sz="2500" b="1" dirty="0"/>
              <a:t>                19119194</a:t>
            </a:r>
          </a:p>
          <a:p>
            <a:pPr marL="571500" lvl="0" indent="-571500" algn="ctr">
              <a:spcBef>
                <a:spcPts val="0"/>
              </a:spcBef>
              <a:buFont typeface="Courier New" panose="02070309020205020404" pitchFamily="49" charset="0"/>
              <a:buChar char="o"/>
            </a:pPr>
            <a:r>
              <a:rPr lang="en-US" sz="2500" b="1" dirty="0" err="1"/>
              <a:t>Nguyễn</a:t>
            </a:r>
            <a:r>
              <a:rPr lang="en-US" sz="2500" b="1" dirty="0"/>
              <a:t> </a:t>
            </a:r>
            <a:r>
              <a:rPr lang="en-US" sz="2500" b="1" dirty="0" err="1"/>
              <a:t>Trọng</a:t>
            </a:r>
            <a:r>
              <a:rPr lang="en-US" sz="2500" b="1" dirty="0"/>
              <a:t> </a:t>
            </a:r>
            <a:r>
              <a:rPr lang="en-US" sz="2500" b="1" dirty="0" err="1"/>
              <a:t>Tín</a:t>
            </a:r>
            <a:r>
              <a:rPr lang="en-US" sz="2500" b="1" dirty="0"/>
              <a:t>           19119226</a:t>
            </a:r>
          </a:p>
          <a:p>
            <a:pPr marL="571500" lvl="0" indent="-571500" algn="ctr">
              <a:spcBef>
                <a:spcPts val="0"/>
              </a:spcBef>
              <a:buFont typeface="Courier New" panose="02070309020205020404" pitchFamily="49" charset="0"/>
              <a:buChar char="o"/>
            </a:pPr>
            <a:r>
              <a:rPr lang="en-US" sz="2500" b="1" dirty="0" err="1"/>
              <a:t>Trần</a:t>
            </a:r>
            <a:r>
              <a:rPr lang="en-US" sz="2500" b="1" dirty="0"/>
              <a:t> </a:t>
            </a:r>
            <a:r>
              <a:rPr lang="en-US" sz="2500" b="1" dirty="0" err="1"/>
              <a:t>Bạch</a:t>
            </a:r>
            <a:r>
              <a:rPr lang="en-US" sz="2500" b="1" dirty="0"/>
              <a:t> </a:t>
            </a:r>
            <a:r>
              <a:rPr lang="en-US" sz="2500" b="1" dirty="0" err="1"/>
              <a:t>Bảo</a:t>
            </a:r>
            <a:r>
              <a:rPr lang="en-US" sz="2500" b="1" dirty="0"/>
              <a:t> </a:t>
            </a:r>
            <a:r>
              <a:rPr lang="en-US" sz="2500" b="1" dirty="0" err="1"/>
              <a:t>Tín</a:t>
            </a:r>
            <a:r>
              <a:rPr lang="en-US" sz="2500" b="1" dirty="0"/>
              <a:t>           19119227</a:t>
            </a:r>
          </a:p>
          <a:p>
            <a:pPr marL="571500" lvl="0" indent="-571500" algn="ctr">
              <a:spcBef>
                <a:spcPts val="0"/>
              </a:spcBef>
              <a:buFont typeface="Courier New" panose="02070309020205020404" pitchFamily="49" charset="0"/>
              <a:buChar char="o"/>
            </a:pPr>
            <a:r>
              <a:rPr lang="en-US" sz="2500" b="1" dirty="0" err="1"/>
              <a:t>Đoàn</a:t>
            </a:r>
            <a:r>
              <a:rPr lang="en-US" sz="2500" b="1" dirty="0"/>
              <a:t> </a:t>
            </a:r>
            <a:r>
              <a:rPr lang="en-US" sz="2500" b="1" dirty="0" err="1"/>
              <a:t>Huy</a:t>
            </a:r>
            <a:r>
              <a:rPr lang="en-US" sz="2500" b="1" dirty="0"/>
              <a:t> </a:t>
            </a:r>
            <a:r>
              <a:rPr lang="en-US" sz="2500" b="1" dirty="0" err="1"/>
              <a:t>Tài</a:t>
            </a:r>
            <a:r>
              <a:rPr lang="en-US" sz="2500" b="1" dirty="0"/>
              <a:t>                      19119217</a:t>
            </a:r>
          </a:p>
          <a:p>
            <a:pPr marL="571500" lvl="0" indent="-571500" algn="ctr">
              <a:spcBef>
                <a:spcPts val="0"/>
              </a:spcBef>
              <a:buFont typeface="Courier New" panose="02070309020205020404" pitchFamily="49" charset="0"/>
              <a:buChar char="o"/>
            </a:pPr>
            <a:endParaRPr lang="en-US" sz="2500" b="1" dirty="0"/>
          </a:p>
          <a:p>
            <a:pPr marL="571500" lvl="0" indent="-571500" algn="ctr">
              <a:spcBef>
                <a:spcPts val="0"/>
              </a:spcBef>
              <a:buFont typeface="Courier New" panose="02070309020205020404" pitchFamily="49" charset="0"/>
              <a:buChar char="o"/>
            </a:pPr>
            <a:endParaRPr sz="2500" b="1" dirty="0"/>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Shape 739"/>
          <p:cNvSpPr txBox="1">
            <a:spLocks noGrp="1"/>
          </p:cNvSpPr>
          <p:nvPr>
            <p:ph type="title"/>
          </p:nvPr>
        </p:nvSpPr>
        <p:spPr>
          <a:xfrm>
            <a:off x="1075850" y="171788"/>
            <a:ext cx="6996600" cy="715800"/>
          </a:xfrm>
          <a:prstGeom prst="rect">
            <a:avLst/>
          </a:prstGeom>
        </p:spPr>
        <p:txBody>
          <a:bodyPr lIns="91425" tIns="91425" rIns="91425" bIns="91425" anchor="b" anchorCtr="0">
            <a:noAutofit/>
          </a:bodyPr>
          <a:lstStyle/>
          <a:p>
            <a:pPr lvl="0" rtl="0">
              <a:spcBef>
                <a:spcPts val="0"/>
              </a:spcBef>
              <a:buNone/>
            </a:pPr>
            <a:r>
              <a:rPr lang="en" sz="3000" dirty="0">
                <a:latin typeface="+mj-lt"/>
                <a:cs typeface="Mongolian Baiti" panose="03000500000000000000" pitchFamily="66" charset="0"/>
              </a:rPr>
              <a:t>TÀI LIỆU THAM KHẢO</a:t>
            </a:r>
          </a:p>
        </p:txBody>
      </p:sp>
      <p:sp>
        <p:nvSpPr>
          <p:cNvPr id="740" name="Shape 740"/>
          <p:cNvSpPr txBox="1">
            <a:spLocks noGrp="1"/>
          </p:cNvSpPr>
          <p:nvPr>
            <p:ph type="body" idx="1"/>
          </p:nvPr>
        </p:nvSpPr>
        <p:spPr>
          <a:xfrm>
            <a:off x="596583" y="1273996"/>
            <a:ext cx="7955134" cy="2116476"/>
          </a:xfrm>
          <a:prstGeom prst="rect">
            <a:avLst/>
          </a:prstGeom>
        </p:spPr>
        <p:txBody>
          <a:bodyPr lIns="91425" tIns="91425" rIns="91425" bIns="91425" anchor="t" anchorCtr="0">
            <a:noAutofit/>
          </a:bodyPr>
          <a:lstStyle/>
          <a:p>
            <a:pPr marL="457200" lvl="0" indent="-381000" rtl="0">
              <a:lnSpc>
                <a:spcPct val="115000"/>
              </a:lnSpc>
              <a:spcBef>
                <a:spcPts val="0"/>
              </a:spcBef>
              <a:buClr>
                <a:srgbClr val="28324A"/>
              </a:buClr>
              <a:buSzPct val="100000"/>
            </a:pPr>
            <a:r>
              <a:rPr lang="en" sz="1800" dirty="0">
                <a:solidFill>
                  <a:srgbClr val="28324A"/>
                </a:solidFill>
                <a:latin typeface="Times New Roman" panose="02020603050405020304" pitchFamily="18" charset="0"/>
                <a:cs typeface="Times New Roman" panose="02020603050405020304" pitchFamily="18" charset="0"/>
              </a:rPr>
              <a:t>FPGA PROTOTYPING BY VERILOG EXAMPLES – PONG P.CHU</a:t>
            </a:r>
            <a:endParaRPr lang="en" sz="1800" u="sng" dirty="0">
              <a:solidFill>
                <a:srgbClr val="28324A"/>
              </a:solidFill>
              <a:latin typeface="Times New Roman" panose="02020603050405020304" pitchFamily="18" charset="0"/>
              <a:cs typeface="Times New Roman" panose="02020603050405020304" pitchFamily="18" charset="0"/>
              <a:hlinkClick r:id="rId3"/>
            </a:endParaRPr>
          </a:p>
          <a:p>
            <a:pPr marL="457200" lvl="0" indent="-381000">
              <a:lnSpc>
                <a:spcPct val="115000"/>
              </a:lnSpc>
            </a:pPr>
            <a:r>
              <a:rPr lang="vi-VN" sz="1800" dirty="0">
                <a:latin typeface="Times New Roman" panose="02020603050405020304" pitchFamily="18" charset="0"/>
                <a:cs typeface="Times New Roman" panose="02020603050405020304" pitchFamily="18" charset="0"/>
              </a:rPr>
              <a:t>ỨNG DỤNG CÔNG NGH</a:t>
            </a:r>
            <a:r>
              <a:rPr lang="en-US" sz="1800" dirty="0">
                <a:latin typeface="Times New Roman" panose="02020603050405020304" pitchFamily="18" charset="0"/>
                <a:cs typeface="Times New Roman" panose="02020603050405020304" pitchFamily="18" charset="0"/>
              </a:rPr>
              <a:t>Ệ</a:t>
            </a:r>
            <a:r>
              <a:rPr lang="vi-VN" sz="1800" dirty="0">
                <a:latin typeface="Times New Roman" panose="02020603050405020304" pitchFamily="18" charset="0"/>
                <a:cs typeface="Times New Roman" panose="02020603050405020304" pitchFamily="18" charset="0"/>
              </a:rPr>
              <a:t> FPGA ĐỂ THIẾT KẾ BỘ TRUYỀN, NHẬN DỮ LIỆU GIAO TIẾP VỚI MÁY TÍNH TRÊN THIẾT BỊ DE1 QUA ĐƯỜNG TRUYỀN UART</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 Đặng Lành, Phạm Xuân</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Hải, Trương Trường Sơn</a:t>
            </a:r>
            <a:endParaRPr lang="en-US" sz="1800" dirty="0">
              <a:latin typeface="Times New Roman" panose="02020603050405020304" pitchFamily="18" charset="0"/>
              <a:cs typeface="Times New Roman" panose="02020603050405020304" pitchFamily="18" charset="0"/>
            </a:endParaRPr>
          </a:p>
          <a:p>
            <a:pPr marL="457200" indent="-381000">
              <a:lnSpc>
                <a:spcPct val="115000"/>
              </a:lnSpc>
            </a:pPr>
            <a:r>
              <a:rPr lang="vi-VN" dirty="0">
                <a:latin typeface="Times New Roman" panose="02020603050405020304" pitchFamily="18" charset="0"/>
                <a:cs typeface="Times New Roman" panose="02020603050405020304" pitchFamily="18" charset="0"/>
              </a:rPr>
              <a:t>Sơ lược lý thuyết về chức năng UART và một số thanh ghi trong chip STM32F103C8T6</a:t>
            </a:r>
            <a:r>
              <a:rPr lang="en-US" dirty="0">
                <a:latin typeface="Times New Roman" panose="02020603050405020304" pitchFamily="18" charset="0"/>
                <a:cs typeface="Times New Roman" panose="02020603050405020304" pitchFamily="18" charset="0"/>
              </a:rPr>
              <a:t> - https://tapit.vn</a:t>
            </a:r>
            <a:endParaRPr lang="vi-VN" dirty="0">
              <a:latin typeface="Times New Roman" panose="02020603050405020304" pitchFamily="18" charset="0"/>
              <a:cs typeface="Times New Roman" panose="02020603050405020304" pitchFamily="18" charset="0"/>
            </a:endParaRPr>
          </a:p>
          <a:p>
            <a:pPr marL="457200" lvl="0" indent="-381000">
              <a:lnSpc>
                <a:spcPct val="115000"/>
              </a:lnSpc>
            </a:pPr>
            <a:endParaRPr lang="en" sz="1800" u="sng" dirty="0">
              <a:solidFill>
                <a:srgbClr val="28324A"/>
              </a:solidFill>
              <a:latin typeface="Times New Roman" panose="02020603050405020304" pitchFamily="18" charset="0"/>
              <a:cs typeface="Times New Roman" panose="02020603050405020304" pitchFamily="18" charset="0"/>
              <a:hlinkClick r:id="rId4"/>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889AE39-427F-448B-8882-F7A45E741A96}"/>
              </a:ext>
            </a:extLst>
          </p:cNvPr>
          <p:cNvSpPr>
            <a:spLocks noGrp="1"/>
          </p:cNvSpPr>
          <p:nvPr>
            <p:ph type="title"/>
          </p:nvPr>
        </p:nvSpPr>
        <p:spPr>
          <a:xfrm>
            <a:off x="1102538" y="248038"/>
            <a:ext cx="6996600" cy="715800"/>
          </a:xfrm>
        </p:spPr>
        <p:txBody>
          <a:bodyPr/>
          <a:lstStyle/>
          <a:p>
            <a:r>
              <a:rPr lang="vi-VN" sz="5000" dirty="0">
                <a:latin typeface="+mn-lt"/>
              </a:rPr>
              <a:t>KẾT LUẬN</a:t>
            </a:r>
          </a:p>
        </p:txBody>
      </p:sp>
      <p:sp>
        <p:nvSpPr>
          <p:cNvPr id="8" name="Hộp Văn bản 7">
            <a:extLst>
              <a:ext uri="{FF2B5EF4-FFF2-40B4-BE49-F238E27FC236}">
                <a16:creationId xmlns:a16="http://schemas.microsoft.com/office/drawing/2014/main" id="{1B27ECB7-FBD0-4C39-A6F4-603B83A760B3}"/>
              </a:ext>
            </a:extLst>
          </p:cNvPr>
          <p:cNvSpPr txBox="1"/>
          <p:nvPr/>
        </p:nvSpPr>
        <p:spPr>
          <a:xfrm>
            <a:off x="1073701" y="963838"/>
            <a:ext cx="6996600" cy="124649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500" b="1" dirty="0">
                <a:latin typeface="Times New Roman" panose="02020603050405020304" pitchFamily="18" charset="0"/>
                <a:ea typeface="Tahoma" panose="020B0604030504040204" pitchFamily="34" charset="0"/>
                <a:cs typeface="Times New Roman" panose="02020603050405020304" pitchFamily="18" charset="0"/>
              </a:rPr>
              <a:t>SAU KHI NHÓM ĐÃ CHỌN ĐỀ TÀI UART VÀ QUA MỘT THỜI GIAN TÌM HIỂU, NGHIÊN CỨU THÌ NHÓM ĐÃ CÓ NHỮNG KẾT LUẬN NH</a:t>
            </a:r>
            <a:r>
              <a:rPr lang="vi-VN" sz="1500" b="1" dirty="0">
                <a:latin typeface="Times New Roman" panose="02020603050405020304" pitchFamily="18" charset="0"/>
                <a:ea typeface="Tahoma" panose="020B0604030504040204" pitchFamily="34" charset="0"/>
                <a:cs typeface="Times New Roman" panose="02020603050405020304" pitchFamily="18" charset="0"/>
              </a:rPr>
              <a:t>Ư</a:t>
            </a:r>
            <a:r>
              <a:rPr lang="en-US" sz="1500" b="1" dirty="0">
                <a:latin typeface="Times New Roman" panose="02020603050405020304" pitchFamily="18" charset="0"/>
                <a:ea typeface="Tahoma" panose="020B0604030504040204" pitchFamily="34" charset="0"/>
                <a:cs typeface="Times New Roman" panose="02020603050405020304" pitchFamily="18" charset="0"/>
              </a:rPr>
              <a:t> SAU:</a:t>
            </a:r>
          </a:p>
          <a:p>
            <a:pPr algn="ctr"/>
            <a:endParaRPr lang="vi-VN" sz="1500" b="1" dirty="0">
              <a:latin typeface="Times New Roman" panose="02020603050405020304" pitchFamily="18" charset="0"/>
              <a:ea typeface="Tahoma" panose="020B0604030504040204" pitchFamily="34" charset="0"/>
              <a:cs typeface="Times New Roman" panose="02020603050405020304" pitchFamily="18" charset="0"/>
            </a:endParaRPr>
          </a:p>
          <a:p>
            <a:pPr algn="ctr"/>
            <a:endParaRPr lang="vi-VN" sz="1500" b="1" dirty="0">
              <a:latin typeface="Times New Roman" panose="02020603050405020304" pitchFamily="18" charset="0"/>
              <a:ea typeface="Tahoma" panose="020B0604030504040204" pitchFamily="34" charset="0"/>
              <a:cs typeface="Times New Roman" panose="02020603050405020304" pitchFamily="18" charset="0"/>
            </a:endParaRPr>
          </a:p>
          <a:p>
            <a:pPr algn="ctr"/>
            <a:endParaRPr lang="vi-VN" sz="15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Hộp Văn bản 9">
            <a:extLst>
              <a:ext uri="{FF2B5EF4-FFF2-40B4-BE49-F238E27FC236}">
                <a16:creationId xmlns:a16="http://schemas.microsoft.com/office/drawing/2014/main" id="{4EDFE9DE-EB68-4BE6-B18E-8DC258D22B3A}"/>
              </a:ext>
            </a:extLst>
          </p:cNvPr>
          <p:cNvSpPr txBox="1"/>
          <p:nvPr/>
        </p:nvSpPr>
        <p:spPr>
          <a:xfrm>
            <a:off x="1131376" y="2417861"/>
            <a:ext cx="6938924" cy="5539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500" b="1" dirty="0">
                <a:solidFill>
                  <a:schemeClr val="accent1">
                    <a:lumMod val="75000"/>
                  </a:schemeClr>
                </a:solidFill>
                <a:latin typeface="Times New Roman" panose="02020603050405020304" pitchFamily="18" charset="0"/>
                <a:cs typeface="Times New Roman" panose="02020603050405020304" pitchFamily="18" charset="0"/>
              </a:rPr>
              <a:t>1.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Đề</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tài</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này</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đã</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trình</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bày</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rõ</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về</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định</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nghĩa</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chức</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năng</a:t>
            </a:r>
            <a:r>
              <a:rPr lang="en-US" sz="1500" b="1" dirty="0">
                <a:solidFill>
                  <a:schemeClr val="accent1">
                    <a:lumMod val="75000"/>
                  </a:schemeClr>
                </a:solidFill>
                <a:latin typeface="Times New Roman" panose="02020603050405020304" pitchFamily="18" charset="0"/>
                <a:cs typeface="Times New Roman" panose="02020603050405020304" pitchFamily="18" charset="0"/>
              </a:rPr>
              <a:t>, s</a:t>
            </a:r>
            <a:r>
              <a:rPr lang="vi-VN" sz="1500" b="1" dirty="0">
                <a:solidFill>
                  <a:schemeClr val="accent1">
                    <a:lumMod val="75000"/>
                  </a:schemeClr>
                </a:solidFill>
                <a:latin typeface="Times New Roman" panose="02020603050405020304" pitchFamily="18" charset="0"/>
                <a:cs typeface="Times New Roman" panose="02020603050405020304" pitchFamily="18" charset="0"/>
              </a:rPr>
              <a:t>ơ</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đồ</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giao</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tiếp</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các</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thông</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số</a:t>
            </a:r>
            <a:r>
              <a:rPr lang="en-US" sz="1500" b="1" dirty="0">
                <a:solidFill>
                  <a:schemeClr val="accent1">
                    <a:lumMod val="75000"/>
                  </a:schemeClr>
                </a:solidFill>
                <a:latin typeface="Times New Roman" panose="02020603050405020304" pitchFamily="18" charset="0"/>
                <a:cs typeface="Times New Roman" panose="02020603050405020304" pitchFamily="18" charset="0"/>
              </a:rPr>
              <a:t> c</a:t>
            </a:r>
            <a:r>
              <a:rPr lang="vi-VN" sz="1500" b="1" dirty="0">
                <a:solidFill>
                  <a:schemeClr val="accent1">
                    <a:lumMod val="75000"/>
                  </a:schemeClr>
                </a:solidFill>
                <a:latin typeface="Times New Roman" panose="02020603050405020304" pitchFamily="18" charset="0"/>
                <a:cs typeface="Times New Roman" panose="02020603050405020304" pitchFamily="18" charset="0"/>
              </a:rPr>
              <a:t>ơ</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bản</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khung</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truyền</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dữ</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liệu</a:t>
            </a:r>
            <a:r>
              <a:rPr lang="en-US" sz="1500" b="1" dirty="0">
                <a:solidFill>
                  <a:schemeClr val="accent1">
                    <a:lumMod val="75000"/>
                  </a:schemeClr>
                </a:solidFill>
                <a:latin typeface="Times New Roman" panose="02020603050405020304" pitchFamily="18" charset="0"/>
                <a:cs typeface="Times New Roman" panose="02020603050405020304" pitchFamily="18" charset="0"/>
              </a:rPr>
              <a:t>, s</a:t>
            </a:r>
            <a:r>
              <a:rPr lang="vi-VN" sz="1500" b="1" dirty="0">
                <a:solidFill>
                  <a:schemeClr val="accent1">
                    <a:lumMod val="75000"/>
                  </a:schemeClr>
                </a:solidFill>
                <a:latin typeface="Times New Roman" panose="02020603050405020304" pitchFamily="18" charset="0"/>
                <a:cs typeface="Times New Roman" panose="02020603050405020304" pitchFamily="18" charset="0"/>
              </a:rPr>
              <a:t>ơ</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đồ</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khối</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và</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chức</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năng</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từng</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khối</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của</a:t>
            </a:r>
            <a:r>
              <a:rPr lang="en-US" sz="1500" b="1" dirty="0">
                <a:solidFill>
                  <a:schemeClr val="accent1">
                    <a:lumMod val="75000"/>
                  </a:schemeClr>
                </a:solidFill>
                <a:latin typeface="Times New Roman" panose="02020603050405020304" pitchFamily="18" charset="0"/>
                <a:cs typeface="Times New Roman" panose="02020603050405020304" pitchFamily="18" charset="0"/>
              </a:rPr>
              <a:t> UART</a:t>
            </a:r>
            <a:endParaRPr lang="vi-VN" sz="15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1" name="Hộp Văn bản 10">
            <a:extLst>
              <a:ext uri="{FF2B5EF4-FFF2-40B4-BE49-F238E27FC236}">
                <a16:creationId xmlns:a16="http://schemas.microsoft.com/office/drawing/2014/main" id="{B99F0D8C-4905-4F97-B463-A91F7AA999C1}"/>
              </a:ext>
            </a:extLst>
          </p:cNvPr>
          <p:cNvSpPr txBox="1"/>
          <p:nvPr/>
        </p:nvSpPr>
        <p:spPr>
          <a:xfrm>
            <a:off x="1131376" y="3148609"/>
            <a:ext cx="6938924" cy="5539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500" b="1" dirty="0">
                <a:solidFill>
                  <a:schemeClr val="accent1">
                    <a:lumMod val="75000"/>
                  </a:schemeClr>
                </a:solidFill>
                <a:latin typeface="Times New Roman" panose="02020603050405020304" pitchFamily="18" charset="0"/>
                <a:cs typeface="Times New Roman" panose="02020603050405020304" pitchFamily="18" charset="0"/>
              </a:rPr>
              <a:t>2.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Nhóm</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đã</a:t>
            </a:r>
            <a:r>
              <a:rPr lang="en-US" sz="1500" b="1" dirty="0">
                <a:solidFill>
                  <a:schemeClr val="accent1">
                    <a:lumMod val="75000"/>
                  </a:schemeClr>
                </a:solidFill>
                <a:latin typeface="Times New Roman" panose="02020603050405020304" pitchFamily="18" charset="0"/>
                <a:cs typeface="Times New Roman" panose="02020603050405020304" pitchFamily="18" charset="0"/>
              </a:rPr>
              <a:t> đ</a:t>
            </a:r>
            <a:r>
              <a:rPr lang="vi-VN" sz="1500" b="1" dirty="0">
                <a:solidFill>
                  <a:schemeClr val="accent1">
                    <a:lumMod val="75000"/>
                  </a:schemeClr>
                </a:solidFill>
                <a:latin typeface="Times New Roman" panose="02020603050405020304" pitchFamily="18" charset="0"/>
                <a:cs typeface="Times New Roman" panose="02020603050405020304" pitchFamily="18" charset="0"/>
              </a:rPr>
              <a:t>ư</a:t>
            </a:r>
            <a:r>
              <a:rPr lang="en-US" sz="1500" b="1" dirty="0">
                <a:solidFill>
                  <a:schemeClr val="accent1">
                    <a:lumMod val="75000"/>
                  </a:schemeClr>
                </a:solidFill>
                <a:latin typeface="Times New Roman" panose="02020603050405020304" pitchFamily="18" charset="0"/>
                <a:cs typeface="Times New Roman" panose="02020603050405020304" pitchFamily="18" charset="0"/>
              </a:rPr>
              <a:t>a 3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ví</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dụ</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thiết</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kế</a:t>
            </a:r>
            <a:r>
              <a:rPr lang="en-US" sz="1500" b="1" dirty="0">
                <a:solidFill>
                  <a:schemeClr val="accent1">
                    <a:lumMod val="75000"/>
                  </a:schemeClr>
                </a:solidFill>
                <a:latin typeface="Times New Roman" panose="02020603050405020304" pitchFamily="18" charset="0"/>
                <a:cs typeface="Times New Roman" panose="02020603050405020304" pitchFamily="18" charset="0"/>
              </a:rPr>
              <a:t> UART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dựa</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trên</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chức</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năng</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từng</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khối</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theo</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thứ</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tự</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là</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bộ</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đệm</a:t>
            </a:r>
            <a:r>
              <a:rPr lang="en-US" sz="1500" b="1" dirty="0">
                <a:solidFill>
                  <a:schemeClr val="accent1">
                    <a:lumMod val="75000"/>
                  </a:schemeClr>
                </a:solidFill>
                <a:latin typeface="Times New Roman" panose="02020603050405020304" pitchFamily="18" charset="0"/>
                <a:cs typeface="Times New Roman" panose="02020603050405020304" pitchFamily="18" charset="0"/>
              </a:rPr>
              <a:t> FIFO,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khối</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phát</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dữ</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liệu</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khối</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nhận</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dữ</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liệu</a:t>
            </a:r>
            <a:endParaRPr lang="vi-VN" sz="15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2" name="Hộp Văn bản 11">
            <a:extLst>
              <a:ext uri="{FF2B5EF4-FFF2-40B4-BE49-F238E27FC236}">
                <a16:creationId xmlns:a16="http://schemas.microsoft.com/office/drawing/2014/main" id="{CD8A3545-E6D5-44E3-ABC8-C26DA355529F}"/>
              </a:ext>
            </a:extLst>
          </p:cNvPr>
          <p:cNvSpPr txBox="1"/>
          <p:nvPr/>
        </p:nvSpPr>
        <p:spPr>
          <a:xfrm>
            <a:off x="1131376" y="3877869"/>
            <a:ext cx="6938924" cy="5539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500" b="1" dirty="0">
                <a:solidFill>
                  <a:schemeClr val="accent1">
                    <a:lumMod val="75000"/>
                  </a:schemeClr>
                </a:solidFill>
                <a:latin typeface="Times New Roman" panose="02020603050405020304" pitchFamily="18" charset="0"/>
                <a:cs typeface="Times New Roman" panose="02020603050405020304" pitchFamily="18" charset="0"/>
              </a:rPr>
              <a:t>3.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Từ</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chức</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năng</a:t>
            </a:r>
            <a:r>
              <a:rPr lang="en-US" sz="1500" b="1" dirty="0">
                <a:solidFill>
                  <a:schemeClr val="accent1">
                    <a:lumMod val="75000"/>
                  </a:schemeClr>
                </a:solidFill>
                <a:latin typeface="Times New Roman" panose="02020603050405020304" pitchFamily="18" charset="0"/>
                <a:cs typeface="Times New Roman" panose="02020603050405020304" pitchFamily="18" charset="0"/>
              </a:rPr>
              <a:t> UART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thì</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chúng</a:t>
            </a:r>
            <a:r>
              <a:rPr lang="en-US" sz="1500" b="1" dirty="0">
                <a:solidFill>
                  <a:schemeClr val="accent1">
                    <a:lumMod val="75000"/>
                  </a:schemeClr>
                </a:solidFill>
                <a:latin typeface="Times New Roman" panose="02020603050405020304" pitchFamily="18" charset="0"/>
                <a:cs typeface="Times New Roman" panose="02020603050405020304" pitchFamily="18" charset="0"/>
              </a:rPr>
              <a:t> ta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có</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thể</a:t>
            </a:r>
            <a:r>
              <a:rPr lang="en-US" sz="1500" b="1" dirty="0">
                <a:solidFill>
                  <a:schemeClr val="accent1">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1">
                    <a:lumMod val="75000"/>
                  </a:schemeClr>
                </a:solidFill>
                <a:latin typeface="Times New Roman" panose="02020603050405020304" pitchFamily="18" charset="0"/>
                <a:cs typeface="Times New Roman" panose="02020603050405020304" pitchFamily="18" charset="0"/>
              </a:rPr>
              <a:t>biết</a:t>
            </a:r>
            <a:r>
              <a:rPr lang="en-US" sz="1500" b="1" dirty="0">
                <a:solidFill>
                  <a:schemeClr val="accent1">
                    <a:lumMod val="75000"/>
                  </a:schemeClr>
                </a:solidFill>
                <a:latin typeface="Times New Roman" panose="02020603050405020304" pitchFamily="18" charset="0"/>
                <a:cs typeface="Times New Roman" panose="02020603050405020304" pitchFamily="18" charset="0"/>
              </a:rPr>
              <a:t> đ</a:t>
            </a:r>
            <a:r>
              <a:rPr lang="vi-VN" sz="1500" b="1" dirty="0" err="1">
                <a:solidFill>
                  <a:schemeClr val="accent1">
                    <a:lumMod val="75000"/>
                  </a:schemeClr>
                </a:solidFill>
                <a:latin typeface="Times New Roman" panose="02020603050405020304" pitchFamily="18" charset="0"/>
                <a:cs typeface="Times New Roman" panose="02020603050405020304" pitchFamily="18" charset="0"/>
              </a:rPr>
              <a:t>ược</a:t>
            </a:r>
            <a:r>
              <a:rPr lang="vi-VN" sz="1500" b="1" dirty="0">
                <a:solidFill>
                  <a:schemeClr val="accent1">
                    <a:lumMod val="75000"/>
                  </a:schemeClr>
                </a:solidFill>
                <a:latin typeface="Times New Roman" panose="02020603050405020304" pitchFamily="18" charset="0"/>
                <a:cs typeface="Times New Roman" panose="02020603050405020304" pitchFamily="18" charset="0"/>
              </a:rPr>
              <a:t> </a:t>
            </a:r>
            <a:r>
              <a:rPr lang="vi-VN" sz="1500" b="1" dirty="0" err="1">
                <a:solidFill>
                  <a:schemeClr val="accent1">
                    <a:lumMod val="75000"/>
                  </a:schemeClr>
                </a:solidFill>
                <a:latin typeface="Times New Roman" panose="02020603050405020304" pitchFamily="18" charset="0"/>
                <a:cs typeface="Times New Roman" panose="02020603050405020304" pitchFamily="18" charset="0"/>
              </a:rPr>
              <a:t>ứng</a:t>
            </a:r>
            <a:r>
              <a:rPr lang="vi-VN" sz="1500" b="1" dirty="0">
                <a:solidFill>
                  <a:schemeClr val="accent1">
                    <a:lumMod val="75000"/>
                  </a:schemeClr>
                </a:solidFill>
                <a:latin typeface="Times New Roman" panose="02020603050405020304" pitchFamily="18" charset="0"/>
                <a:cs typeface="Times New Roman" panose="02020603050405020304" pitchFamily="18" charset="0"/>
              </a:rPr>
              <a:t> </a:t>
            </a:r>
            <a:r>
              <a:rPr lang="vi-VN" sz="1500" b="1" dirty="0" err="1">
                <a:solidFill>
                  <a:schemeClr val="accent1">
                    <a:lumMod val="75000"/>
                  </a:schemeClr>
                </a:solidFill>
                <a:latin typeface="Times New Roman" panose="02020603050405020304" pitchFamily="18" charset="0"/>
                <a:cs typeface="Times New Roman" panose="02020603050405020304" pitchFamily="18" charset="0"/>
              </a:rPr>
              <a:t>dụng</a:t>
            </a:r>
            <a:r>
              <a:rPr lang="vi-VN" sz="1500" b="1" dirty="0">
                <a:solidFill>
                  <a:schemeClr val="accent1">
                    <a:lumMod val="75000"/>
                  </a:schemeClr>
                </a:solidFill>
                <a:latin typeface="Times New Roman" panose="02020603050405020304" pitchFamily="18" charset="0"/>
                <a:cs typeface="Times New Roman" panose="02020603050405020304" pitchFamily="18" charset="0"/>
              </a:rPr>
              <a:t> </a:t>
            </a:r>
            <a:r>
              <a:rPr lang="vi-VN" sz="1500" b="1" dirty="0" err="1">
                <a:solidFill>
                  <a:schemeClr val="accent1">
                    <a:lumMod val="75000"/>
                  </a:schemeClr>
                </a:solidFill>
                <a:latin typeface="Times New Roman" panose="02020603050405020304" pitchFamily="18" charset="0"/>
                <a:cs typeface="Times New Roman" panose="02020603050405020304" pitchFamily="18" charset="0"/>
              </a:rPr>
              <a:t>thực</a:t>
            </a:r>
            <a:r>
              <a:rPr lang="vi-VN" sz="1500" b="1" dirty="0">
                <a:solidFill>
                  <a:schemeClr val="accent1">
                    <a:lumMod val="75000"/>
                  </a:schemeClr>
                </a:solidFill>
                <a:latin typeface="Times New Roman" panose="02020603050405020304" pitchFamily="18" charset="0"/>
                <a:cs typeface="Times New Roman" panose="02020603050405020304" pitchFamily="18" charset="0"/>
              </a:rPr>
              <a:t> </a:t>
            </a:r>
            <a:r>
              <a:rPr lang="vi-VN" sz="1500" b="1" dirty="0" err="1">
                <a:solidFill>
                  <a:schemeClr val="accent1">
                    <a:lumMod val="75000"/>
                  </a:schemeClr>
                </a:solidFill>
                <a:latin typeface="Times New Roman" panose="02020603050405020304" pitchFamily="18" charset="0"/>
                <a:cs typeface="Times New Roman" panose="02020603050405020304" pitchFamily="18" charset="0"/>
              </a:rPr>
              <a:t>tiễn</a:t>
            </a:r>
            <a:r>
              <a:rPr lang="vi-VN" sz="1500" b="1" dirty="0">
                <a:solidFill>
                  <a:schemeClr val="accent1">
                    <a:lumMod val="75000"/>
                  </a:schemeClr>
                </a:solidFill>
                <a:latin typeface="Times New Roman" panose="02020603050405020304" pitchFamily="18" charset="0"/>
                <a:cs typeface="Times New Roman" panose="02020603050405020304" pitchFamily="18" charset="0"/>
              </a:rPr>
              <a:t> </a:t>
            </a:r>
            <a:r>
              <a:rPr lang="vi-VN" sz="1500" b="1" dirty="0" err="1">
                <a:solidFill>
                  <a:schemeClr val="accent1">
                    <a:lumMod val="75000"/>
                  </a:schemeClr>
                </a:solidFill>
                <a:latin typeface="Times New Roman" panose="02020603050405020304" pitchFamily="18" charset="0"/>
                <a:cs typeface="Times New Roman" panose="02020603050405020304" pitchFamily="18" charset="0"/>
              </a:rPr>
              <a:t>của</a:t>
            </a:r>
            <a:r>
              <a:rPr lang="vi-VN" sz="1500" b="1" dirty="0">
                <a:solidFill>
                  <a:schemeClr val="accent1">
                    <a:lumMod val="75000"/>
                  </a:schemeClr>
                </a:solidFill>
                <a:latin typeface="Times New Roman" panose="02020603050405020304" pitchFamily="18" charset="0"/>
                <a:cs typeface="Times New Roman" panose="02020603050405020304" pitchFamily="18" charset="0"/>
              </a:rPr>
              <a:t> </a:t>
            </a:r>
            <a:r>
              <a:rPr lang="vi-VN" sz="1500" b="1" dirty="0" err="1">
                <a:solidFill>
                  <a:schemeClr val="accent1">
                    <a:lumMod val="75000"/>
                  </a:schemeClr>
                </a:solidFill>
                <a:latin typeface="Times New Roman" panose="02020603050405020304" pitchFamily="18" charset="0"/>
                <a:cs typeface="Times New Roman" panose="02020603050405020304" pitchFamily="18" charset="0"/>
              </a:rPr>
              <a:t>nó</a:t>
            </a:r>
            <a:r>
              <a:rPr lang="vi-VN" sz="1500" b="1" dirty="0">
                <a:solidFill>
                  <a:schemeClr val="accent1">
                    <a:lumMod val="75000"/>
                  </a:schemeClr>
                </a:solidFill>
                <a:latin typeface="Times New Roman" panose="02020603050405020304" pitchFamily="18" charset="0"/>
                <a:cs typeface="Times New Roman" panose="02020603050405020304" pitchFamily="18" charset="0"/>
              </a:rPr>
              <a:t> trong </a:t>
            </a:r>
            <a:r>
              <a:rPr lang="vi-VN" sz="1500" b="1" dirty="0" err="1">
                <a:solidFill>
                  <a:schemeClr val="accent1">
                    <a:lumMod val="75000"/>
                  </a:schemeClr>
                </a:solidFill>
                <a:latin typeface="Times New Roman" panose="02020603050405020304" pitchFamily="18" charset="0"/>
                <a:cs typeface="Times New Roman" panose="02020603050405020304" pitchFamily="18" charset="0"/>
              </a:rPr>
              <a:t>đời</a:t>
            </a:r>
            <a:r>
              <a:rPr lang="vi-VN" sz="1500" b="1" dirty="0">
                <a:solidFill>
                  <a:schemeClr val="accent1">
                    <a:lumMod val="75000"/>
                  </a:schemeClr>
                </a:solidFill>
                <a:latin typeface="Times New Roman" panose="02020603050405020304" pitchFamily="18" charset="0"/>
                <a:cs typeface="Times New Roman" panose="02020603050405020304" pitchFamily="18" charset="0"/>
              </a:rPr>
              <a:t> </a:t>
            </a:r>
            <a:r>
              <a:rPr lang="vi-VN" sz="1500" b="1" dirty="0" err="1">
                <a:solidFill>
                  <a:schemeClr val="accent1">
                    <a:lumMod val="75000"/>
                  </a:schemeClr>
                </a:solidFill>
                <a:latin typeface="Times New Roman" panose="02020603050405020304" pitchFamily="18" charset="0"/>
                <a:cs typeface="Times New Roman" panose="02020603050405020304" pitchFamily="18" charset="0"/>
              </a:rPr>
              <a:t>sống</a:t>
            </a:r>
            <a:endParaRPr lang="vi-VN" sz="15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408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ctrTitle" idx="4294967295"/>
          </p:nvPr>
        </p:nvSpPr>
        <p:spPr>
          <a:xfrm>
            <a:off x="1410760" y="131673"/>
            <a:ext cx="6593700" cy="1159799"/>
          </a:xfrm>
          <a:prstGeom prst="rect">
            <a:avLst/>
          </a:prstGeom>
          <a:noFill/>
          <a:ln>
            <a:noFill/>
          </a:ln>
        </p:spPr>
        <p:txBody>
          <a:bodyPr lIns="91425" tIns="91425" rIns="91425" bIns="91425" anchor="b" anchorCtr="0">
            <a:noAutofit/>
          </a:bodyPr>
          <a:lstStyle/>
          <a:p>
            <a:pPr lvl="0" rtl="0">
              <a:spcBef>
                <a:spcPts val="0"/>
              </a:spcBef>
              <a:buNone/>
            </a:pPr>
            <a:r>
              <a:rPr lang="vi-VN" sz="3000" dirty="0">
                <a:latin typeface="+mn-lt"/>
              </a:rPr>
              <a:t>CÁM ƠN THẦY VÀ CÁC BẠN ĐÃ LẮNG  NGHE</a:t>
            </a:r>
            <a:endParaRPr lang="en" sz="3000" dirty="0">
              <a:latin typeface="+mn-lt"/>
            </a:endParaRPr>
          </a:p>
        </p:txBody>
      </p:sp>
      <p:pic>
        <p:nvPicPr>
          <p:cNvPr id="1026" name="Picture 2" descr="Tổng hợp 100+ những hình nền động powerpoint đẹp nhất - Meohayaz">
            <a:extLst>
              <a:ext uri="{FF2B5EF4-FFF2-40B4-BE49-F238E27FC236}">
                <a16:creationId xmlns:a16="http://schemas.microsoft.com/office/drawing/2014/main" id="{044EB430-B2C0-4C72-9D72-524B079490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861" y="1454204"/>
            <a:ext cx="4316278" cy="2611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ộp Văn bản 6">
            <a:extLst>
              <a:ext uri="{FF2B5EF4-FFF2-40B4-BE49-F238E27FC236}">
                <a16:creationId xmlns:a16="http://schemas.microsoft.com/office/drawing/2014/main" id="{2A228466-8515-4A4F-935B-A694B7E01809}"/>
              </a:ext>
            </a:extLst>
          </p:cNvPr>
          <p:cNvSpPr txBox="1"/>
          <p:nvPr/>
        </p:nvSpPr>
        <p:spPr>
          <a:xfrm>
            <a:off x="2262753" y="132829"/>
            <a:ext cx="4618494" cy="553998"/>
          </a:xfrm>
          <a:prstGeom prst="rect">
            <a:avLst/>
          </a:prstGeom>
          <a:noFill/>
        </p:spPr>
        <p:txBody>
          <a:bodyPr wrap="square">
            <a:spAutoFit/>
          </a:bodyPr>
          <a:lstStyle/>
          <a:p>
            <a:pPr lvl="0" algn="ctr" rtl="0">
              <a:spcBef>
                <a:spcPts val="0"/>
              </a:spcBef>
              <a:buNone/>
            </a:pPr>
            <a:r>
              <a:rPr lang="en" sz="3000" b="1" dirty="0">
                <a:latin typeface="+mj-lt"/>
                <a:ea typeface="Source Sans Pro" panose="020B0503030403020204" pitchFamily="34" charset="0"/>
              </a:rPr>
              <a:t>Any questions?</a:t>
            </a:r>
          </a:p>
        </p:txBody>
      </p:sp>
      <p:pic>
        <p:nvPicPr>
          <p:cNvPr id="2050" name="Picture 2" descr="رسوم متحركة كارتون لطيف فتى كارتون جميل, مشوش القصاصات, الرسوم المتحركة  لطيف, صبي PNG والمتجهات للتحميل مجانا">
            <a:extLst>
              <a:ext uri="{FF2B5EF4-FFF2-40B4-BE49-F238E27FC236}">
                <a16:creationId xmlns:a16="http://schemas.microsoft.com/office/drawing/2014/main" id="{81B2024E-EAC1-4E6C-8368-9472C74677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7032" y="903146"/>
            <a:ext cx="5178425" cy="3599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435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970258" y="612169"/>
            <a:ext cx="6996600" cy="715800"/>
          </a:xfrm>
          <a:prstGeom prst="rect">
            <a:avLst/>
          </a:prstGeom>
        </p:spPr>
        <p:txBody>
          <a:bodyPr lIns="91425" tIns="91425" rIns="91425" bIns="91425" anchor="b" anchorCtr="0">
            <a:noAutofit/>
          </a:bodyPr>
          <a:lstStyle/>
          <a:p>
            <a:pPr lvl="0" rtl="0">
              <a:spcBef>
                <a:spcPts val="0"/>
              </a:spcBef>
              <a:buNone/>
            </a:pPr>
            <a:r>
              <a:rPr lang="en" sz="7000" dirty="0">
                <a:latin typeface="+mj-lt"/>
                <a:cs typeface="Mongolian Baiti" panose="03000500000000000000" pitchFamily="66" charset="0"/>
              </a:rPr>
              <a:t>NỘI DUNG</a:t>
            </a:r>
          </a:p>
        </p:txBody>
      </p:sp>
      <p:sp>
        <p:nvSpPr>
          <p:cNvPr id="459" name="Shape 459"/>
          <p:cNvSpPr txBox="1"/>
          <p:nvPr/>
        </p:nvSpPr>
        <p:spPr>
          <a:xfrm>
            <a:off x="735465" y="751651"/>
            <a:ext cx="7522200" cy="826499"/>
          </a:xfrm>
          <a:prstGeom prst="rect">
            <a:avLst/>
          </a:prstGeom>
          <a:noFill/>
          <a:ln>
            <a:noFill/>
          </a:ln>
        </p:spPr>
        <p:txBody>
          <a:bodyPr lIns="91425" tIns="91425" rIns="91425" bIns="91425" anchor="t" anchorCtr="0">
            <a:noAutofit/>
          </a:bodyPr>
          <a:lstStyle/>
          <a:p>
            <a:pPr lvl="0" rtl="0">
              <a:spcBef>
                <a:spcPts val="600"/>
              </a:spcBef>
              <a:buNone/>
            </a:pPr>
            <a:endParaRPr lang="en" sz="1200" b="1" dirty="0">
              <a:solidFill>
                <a:srgbClr val="28324A"/>
              </a:solidFill>
              <a:latin typeface="Source Sans Pro"/>
              <a:ea typeface="Source Sans Pro"/>
              <a:cs typeface="Source Sans Pro"/>
              <a:sym typeface="Source Sans Pro"/>
            </a:endParaRPr>
          </a:p>
        </p:txBody>
      </p:sp>
      <p:sp>
        <p:nvSpPr>
          <p:cNvPr id="460" name="Shape 460"/>
          <p:cNvSpPr txBox="1"/>
          <p:nvPr/>
        </p:nvSpPr>
        <p:spPr>
          <a:xfrm>
            <a:off x="810925" y="1578150"/>
            <a:ext cx="3452099" cy="1976708"/>
          </a:xfrm>
          <a:prstGeom prst="rect">
            <a:avLst/>
          </a:prstGeom>
          <a:noFill/>
          <a:ln>
            <a:noFill/>
          </a:ln>
        </p:spPr>
        <p:txBody>
          <a:bodyPr lIns="91425" tIns="91425" rIns="91425" bIns="91425" anchor="t" anchorCtr="0">
            <a:noAutofit/>
          </a:bodyPr>
          <a:lstStyle/>
          <a:p>
            <a:pPr lvl="0" rtl="0">
              <a:spcBef>
                <a:spcPts val="600"/>
              </a:spcBef>
              <a:buNone/>
            </a:pPr>
            <a:r>
              <a:rPr lang="en" sz="2000" b="1" dirty="0">
                <a:solidFill>
                  <a:srgbClr val="00CEF6"/>
                </a:solidFill>
                <a:latin typeface="Mongolian Baiti" panose="03000500000000000000" pitchFamily="66" charset="0"/>
                <a:ea typeface="Source Sans Pro"/>
                <a:cs typeface="Mongolian Baiti" panose="03000500000000000000" pitchFamily="66" charset="0"/>
                <a:sym typeface="Source Sans Pro"/>
              </a:rPr>
              <a:t>I. LÝ THUYẾT UART</a:t>
            </a:r>
          </a:p>
          <a:p>
            <a:pPr marL="171450" lvl="0" indent="-171450" rtl="0">
              <a:lnSpc>
                <a:spcPct val="150000"/>
              </a:lnSpc>
              <a:spcBef>
                <a:spcPts val="600"/>
              </a:spcBef>
              <a:buFontTx/>
              <a:buChar char="-"/>
            </a:pPr>
            <a:r>
              <a:rPr lang="en" sz="1500" dirty="0">
                <a:solidFill>
                  <a:srgbClr val="28324A"/>
                </a:solidFill>
                <a:latin typeface="Mongolian Baiti" panose="03000500000000000000" pitchFamily="66" charset="0"/>
                <a:ea typeface="Source Sans Pro"/>
                <a:cs typeface="Mongolian Baiti" panose="03000500000000000000" pitchFamily="66" charset="0"/>
                <a:sym typeface="Source Sans Pro"/>
              </a:rPr>
              <a:t>GIỚI THIỆU GIAO TIẾP UART</a:t>
            </a:r>
          </a:p>
          <a:p>
            <a:pPr marL="171450" lvl="0" indent="-171450" rtl="0">
              <a:lnSpc>
                <a:spcPct val="150000"/>
              </a:lnSpc>
              <a:spcBef>
                <a:spcPts val="600"/>
              </a:spcBef>
              <a:buFontTx/>
              <a:buChar char="-"/>
            </a:pPr>
            <a:r>
              <a:rPr lang="en-US" sz="1500" dirty="0">
                <a:solidFill>
                  <a:srgbClr val="28324A"/>
                </a:solidFill>
                <a:latin typeface="Mongolian Baiti" panose="03000500000000000000" pitchFamily="66" charset="0"/>
                <a:ea typeface="Source Sans Pro"/>
                <a:cs typeface="Mongolian Baiti" panose="03000500000000000000" pitchFamily="66" charset="0"/>
                <a:sym typeface="Source Sans Pro"/>
              </a:rPr>
              <a:t>ỨNG DỤNG CỦA GIAO TIẾP UART</a:t>
            </a:r>
          </a:p>
          <a:p>
            <a:pPr marL="171450" lvl="0" indent="-171450" rtl="0">
              <a:lnSpc>
                <a:spcPct val="150000"/>
              </a:lnSpc>
              <a:spcBef>
                <a:spcPts val="600"/>
              </a:spcBef>
              <a:buFontTx/>
              <a:buChar char="-"/>
            </a:pPr>
            <a:r>
              <a:rPr lang="en-US" sz="1500" dirty="0">
                <a:solidFill>
                  <a:srgbClr val="28324A"/>
                </a:solidFill>
                <a:latin typeface="Mongolian Baiti" panose="03000500000000000000" pitchFamily="66" charset="0"/>
                <a:ea typeface="Source Sans Pro"/>
                <a:cs typeface="Mongolian Baiti" panose="03000500000000000000" pitchFamily="66" charset="0"/>
                <a:sym typeface="Source Sans Pro"/>
              </a:rPr>
              <a:t>NGUYÊN LÝ HOẠT ĐỘNG CÁC KHỐI CHỨC NĂNG UART</a:t>
            </a:r>
            <a:endParaRPr lang="en" sz="1500" dirty="0">
              <a:solidFill>
                <a:srgbClr val="28324A"/>
              </a:solidFill>
              <a:latin typeface="Mongolian Baiti" panose="03000500000000000000" pitchFamily="66" charset="0"/>
              <a:ea typeface="Source Sans Pro"/>
              <a:cs typeface="Mongolian Baiti" panose="03000500000000000000" pitchFamily="66" charset="0"/>
              <a:sym typeface="Source Sans Pro"/>
            </a:endParaRPr>
          </a:p>
        </p:txBody>
      </p:sp>
      <p:sp>
        <p:nvSpPr>
          <p:cNvPr id="461" name="Shape 461"/>
          <p:cNvSpPr txBox="1"/>
          <p:nvPr/>
        </p:nvSpPr>
        <p:spPr>
          <a:xfrm>
            <a:off x="4730105" y="1578150"/>
            <a:ext cx="3602999" cy="1134228"/>
          </a:xfrm>
          <a:prstGeom prst="rect">
            <a:avLst/>
          </a:prstGeom>
          <a:noFill/>
          <a:ln>
            <a:noFill/>
          </a:ln>
        </p:spPr>
        <p:txBody>
          <a:bodyPr lIns="91425" tIns="91425" rIns="91425" bIns="91425" anchor="t" anchorCtr="0">
            <a:noAutofit/>
          </a:bodyPr>
          <a:lstStyle/>
          <a:p>
            <a:pPr lvl="0" rtl="0">
              <a:spcBef>
                <a:spcPts val="600"/>
              </a:spcBef>
              <a:buNone/>
            </a:pPr>
            <a:r>
              <a:rPr lang="en" sz="2000" b="1" dirty="0">
                <a:solidFill>
                  <a:srgbClr val="00CEF6"/>
                </a:solidFill>
                <a:latin typeface="Mongolian Baiti" panose="03000500000000000000" pitchFamily="66" charset="0"/>
                <a:ea typeface="Source Sans Pro"/>
                <a:cs typeface="Mongolian Baiti" panose="03000500000000000000" pitchFamily="66" charset="0"/>
                <a:sym typeface="Source Sans Pro"/>
              </a:rPr>
              <a:t>II. THIẾT KẾ PHẦN CỨNG UART BẰNG VERILOG</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022886" y="772549"/>
            <a:ext cx="7733651" cy="1159799"/>
          </a:xfrm>
          <a:prstGeom prst="rect">
            <a:avLst/>
          </a:prstGeom>
        </p:spPr>
        <p:txBody>
          <a:bodyPr lIns="91425" tIns="91425" rIns="91425" bIns="91425" anchor="b" anchorCtr="0">
            <a:noAutofit/>
          </a:bodyPr>
          <a:lstStyle/>
          <a:p>
            <a:pPr lvl="0" algn="l" rtl="0">
              <a:spcBef>
                <a:spcPts val="0"/>
              </a:spcBef>
              <a:buNone/>
            </a:pPr>
            <a:r>
              <a:rPr lang="en-US" sz="5000" dirty="0">
                <a:solidFill>
                  <a:srgbClr val="FF0000"/>
                </a:solidFill>
                <a:latin typeface="Arial (Đầu đề)"/>
                <a:cs typeface="Mongolian Baiti" panose="03000500000000000000" pitchFamily="66" charset="0"/>
              </a:rPr>
              <a:t>LÝ THUYẾT UART</a:t>
            </a:r>
            <a:endParaRPr lang="en" sz="5000" dirty="0">
              <a:solidFill>
                <a:srgbClr val="FF0000"/>
              </a:solidFill>
              <a:latin typeface="Arial (Đầu đề)"/>
              <a:cs typeface="Mongolian Baiti" panose="03000500000000000000" pitchFamily="66" charset="0"/>
            </a:endParaRPr>
          </a:p>
        </p:txBody>
      </p:sp>
      <p:sp>
        <p:nvSpPr>
          <p:cNvPr id="475" name="Shape 475"/>
          <p:cNvSpPr txBox="1"/>
          <p:nvPr/>
        </p:nvSpPr>
        <p:spPr>
          <a:xfrm>
            <a:off x="-199558" y="0"/>
            <a:ext cx="1760399" cy="2155865"/>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I.</a:t>
            </a:r>
          </a:p>
        </p:txBody>
      </p:sp>
      <p:sp>
        <p:nvSpPr>
          <p:cNvPr id="2" name="Hộp Văn bản 1">
            <a:extLst>
              <a:ext uri="{FF2B5EF4-FFF2-40B4-BE49-F238E27FC236}">
                <a16:creationId xmlns:a16="http://schemas.microsoft.com/office/drawing/2014/main" id="{188297C2-6B76-4D42-A074-175BFE55408E}"/>
              </a:ext>
            </a:extLst>
          </p:cNvPr>
          <p:cNvSpPr txBox="1"/>
          <p:nvPr/>
        </p:nvSpPr>
        <p:spPr>
          <a:xfrm>
            <a:off x="1022888" y="2868629"/>
            <a:ext cx="6338807"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i="1" dirty="0">
                <a:solidFill>
                  <a:srgbClr val="00B0F0"/>
                </a:solidFill>
                <a:effectLst>
                  <a:outerShdw blurRad="38100" dist="38100" dir="2700000" algn="tl">
                    <a:srgbClr val="000000">
                      <a:alpha val="43137"/>
                    </a:srgbClr>
                  </a:outerShdw>
                </a:effectLst>
              </a:rPr>
              <a:t>1. GIỚI THIỆU VỀ UART</a:t>
            </a:r>
            <a:endParaRPr lang="vi-VN" b="1" i="1" dirty="0">
              <a:solidFill>
                <a:srgbClr val="00B0F0"/>
              </a:solidFill>
              <a:effectLst>
                <a:outerShdw blurRad="38100" dist="38100" dir="2700000" algn="tl">
                  <a:srgbClr val="000000">
                    <a:alpha val="43137"/>
                  </a:srgbClr>
                </a:outerShdw>
              </a:effectLst>
            </a:endParaRPr>
          </a:p>
        </p:txBody>
      </p:sp>
      <p:sp>
        <p:nvSpPr>
          <p:cNvPr id="5" name="Hộp Văn bản 4">
            <a:extLst>
              <a:ext uri="{FF2B5EF4-FFF2-40B4-BE49-F238E27FC236}">
                <a16:creationId xmlns:a16="http://schemas.microsoft.com/office/drawing/2014/main" id="{B8477D13-6045-4C48-AAA8-D6301DE9C50E}"/>
              </a:ext>
            </a:extLst>
          </p:cNvPr>
          <p:cNvSpPr txBox="1"/>
          <p:nvPr/>
        </p:nvSpPr>
        <p:spPr>
          <a:xfrm>
            <a:off x="1022887" y="3400737"/>
            <a:ext cx="6338807"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i="1" dirty="0">
                <a:solidFill>
                  <a:srgbClr val="00B0F0"/>
                </a:solidFill>
                <a:effectLst>
                  <a:outerShdw blurRad="38100" dist="38100" dir="2700000" algn="tl">
                    <a:srgbClr val="000000">
                      <a:alpha val="43137"/>
                    </a:srgbClr>
                  </a:outerShdw>
                </a:effectLst>
              </a:rPr>
              <a:t>2. S</a:t>
            </a:r>
            <a:r>
              <a:rPr lang="vi-VN" b="1" i="1" dirty="0">
                <a:solidFill>
                  <a:srgbClr val="00B0F0"/>
                </a:solidFill>
                <a:effectLst>
                  <a:outerShdw blurRad="38100" dist="38100" dir="2700000" algn="tl">
                    <a:srgbClr val="000000">
                      <a:alpha val="43137"/>
                    </a:srgbClr>
                  </a:outerShdw>
                </a:effectLst>
              </a:rPr>
              <a:t>Ơ</a:t>
            </a:r>
            <a:r>
              <a:rPr lang="en-US" b="1" i="1" dirty="0">
                <a:solidFill>
                  <a:srgbClr val="00B0F0"/>
                </a:solidFill>
                <a:effectLst>
                  <a:outerShdw blurRad="38100" dist="38100" dir="2700000" algn="tl">
                    <a:srgbClr val="000000">
                      <a:alpha val="43137"/>
                    </a:srgbClr>
                  </a:outerShdw>
                </a:effectLst>
              </a:rPr>
              <a:t> ĐỒ GIAO TIẾP UART</a:t>
            </a:r>
          </a:p>
        </p:txBody>
      </p:sp>
      <p:sp>
        <p:nvSpPr>
          <p:cNvPr id="6" name="Hộp Văn bản 5">
            <a:extLst>
              <a:ext uri="{FF2B5EF4-FFF2-40B4-BE49-F238E27FC236}">
                <a16:creationId xmlns:a16="http://schemas.microsoft.com/office/drawing/2014/main" id="{988B1EBD-C07E-4A5F-BA60-8E1101C63778}"/>
              </a:ext>
            </a:extLst>
          </p:cNvPr>
          <p:cNvSpPr txBox="1"/>
          <p:nvPr/>
        </p:nvSpPr>
        <p:spPr>
          <a:xfrm>
            <a:off x="1022887" y="4038546"/>
            <a:ext cx="6338807"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i="1" dirty="0">
                <a:solidFill>
                  <a:srgbClr val="00B0F0"/>
                </a:solidFill>
                <a:effectLst>
                  <a:outerShdw blurRad="38100" dist="38100" dir="2700000" algn="tl">
                    <a:srgbClr val="000000">
                      <a:alpha val="43137"/>
                    </a:srgbClr>
                  </a:outerShdw>
                </a:effectLst>
              </a:rPr>
              <a:t>3. CÁC THÔNG SỐ C</a:t>
            </a:r>
            <a:r>
              <a:rPr lang="vi-VN" b="1" i="1" dirty="0">
                <a:solidFill>
                  <a:srgbClr val="00B0F0"/>
                </a:solidFill>
                <a:effectLst>
                  <a:outerShdw blurRad="38100" dist="38100" dir="2700000" algn="tl">
                    <a:srgbClr val="000000">
                      <a:alpha val="43137"/>
                    </a:srgbClr>
                  </a:outerShdw>
                </a:effectLst>
              </a:rPr>
              <a:t>Ơ</a:t>
            </a:r>
            <a:r>
              <a:rPr lang="en-US" b="1" i="1" dirty="0">
                <a:solidFill>
                  <a:srgbClr val="00B0F0"/>
                </a:solidFill>
                <a:effectLst>
                  <a:outerShdw blurRad="38100" dist="38100" dir="2700000" algn="tl">
                    <a:srgbClr val="000000">
                      <a:alpha val="43137"/>
                    </a:srgbClr>
                  </a:outerShdw>
                </a:effectLst>
              </a:rPr>
              <a:t> BẢN TRONG GIAO TIẾP UART</a:t>
            </a:r>
            <a:endParaRPr lang="vi-VN" b="1" i="1" dirty="0">
              <a:solidFill>
                <a:srgbClr val="00B0F0"/>
              </a:solidFill>
              <a:effectLst>
                <a:outerShdw blurRad="38100" dist="38100" dir="2700000" algn="tl">
                  <a:srgbClr val="000000">
                    <a:alpha val="43137"/>
                  </a:srgbClr>
                </a:outerShdw>
              </a:effectLst>
            </a:endParaRPr>
          </a:p>
        </p:txBody>
      </p:sp>
      <p:sp>
        <p:nvSpPr>
          <p:cNvPr id="7" name="Hộp Văn bản 6">
            <a:extLst>
              <a:ext uri="{FF2B5EF4-FFF2-40B4-BE49-F238E27FC236}">
                <a16:creationId xmlns:a16="http://schemas.microsoft.com/office/drawing/2014/main" id="{FF09367B-2629-46B7-9D69-BDA1C1F4C08A}"/>
              </a:ext>
            </a:extLst>
          </p:cNvPr>
          <p:cNvSpPr txBox="1"/>
          <p:nvPr/>
        </p:nvSpPr>
        <p:spPr>
          <a:xfrm>
            <a:off x="1022886" y="4602580"/>
            <a:ext cx="6338807"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i="1" dirty="0">
                <a:solidFill>
                  <a:srgbClr val="00B0F0"/>
                </a:solidFill>
                <a:effectLst>
                  <a:outerShdw blurRad="38100" dist="38100" dir="2700000" algn="tl">
                    <a:srgbClr val="000000">
                      <a:alpha val="43137"/>
                    </a:srgbClr>
                  </a:outerShdw>
                </a:effectLst>
              </a:rPr>
              <a:t>4. KHUNG TRUYỀN DỮ LIỆU UART</a:t>
            </a:r>
            <a:endParaRPr lang="vi-VN" b="1" i="1" dirty="0">
              <a:solidFill>
                <a:srgbClr val="00B0F0"/>
              </a:solidFill>
              <a:effectLst>
                <a:outerShdw blurRad="38100" dist="38100" dir="2700000" algn="tl">
                  <a:srgbClr val="000000">
                    <a:alpha val="43137"/>
                  </a:srgbClr>
                </a:outerShdw>
              </a:effectLst>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0" y="0"/>
            <a:ext cx="7671661" cy="856766"/>
          </a:xfrm>
          <a:prstGeom prst="rect">
            <a:avLst/>
          </a:prstGeom>
        </p:spPr>
        <p:txBody>
          <a:bodyPr lIns="91425" tIns="91425" rIns="91425" bIns="91425" anchor="b" anchorCtr="0">
            <a:noAutofit/>
          </a:bodyPr>
          <a:lstStyle/>
          <a:p>
            <a:pPr lvl="0"/>
            <a:r>
              <a:rPr lang="en" sz="4500" dirty="0">
                <a:latin typeface="+mj-lt"/>
                <a:cs typeface="Mongolian Baiti" panose="03000500000000000000" pitchFamily="66" charset="0"/>
              </a:rPr>
              <a:t>GIỚI THIỆU VỀ UART</a:t>
            </a:r>
            <a:endParaRPr lang="en" sz="4500" dirty="0">
              <a:solidFill>
                <a:srgbClr val="3C78D8"/>
              </a:solidFill>
              <a:latin typeface="+mj-lt"/>
            </a:endParaRPr>
          </a:p>
        </p:txBody>
      </p:sp>
      <p:sp>
        <p:nvSpPr>
          <p:cNvPr id="486" name="Shape 486"/>
          <p:cNvSpPr txBox="1">
            <a:spLocks noGrp="1"/>
          </p:cNvSpPr>
          <p:nvPr>
            <p:ph type="body" idx="1"/>
          </p:nvPr>
        </p:nvSpPr>
        <p:spPr>
          <a:xfrm>
            <a:off x="0" y="1314144"/>
            <a:ext cx="9143999" cy="2929083"/>
          </a:xfrm>
          <a:prstGeom prst="rect">
            <a:avLst/>
          </a:prstGeom>
        </p:spPr>
        <p:txBody>
          <a:bodyPr lIns="91425" tIns="91425" rIns="91425" bIns="91425" anchor="t" anchorCtr="0">
            <a:noAutofit/>
          </a:bodyPr>
          <a:lstStyle/>
          <a:p>
            <a:pPr marL="457200" lvl="0" indent="-228600"/>
            <a:r>
              <a:rPr lang="vi-VN" sz="2500" dirty="0">
                <a:cs typeface="Mongolian Baiti" panose="03000500000000000000" pitchFamily="66" charset="0"/>
              </a:rPr>
              <a:t>UART có tên đầy đủ là Universal </a:t>
            </a:r>
            <a:r>
              <a:rPr lang="vi-VN" sz="2500">
                <a:cs typeface="Mongolian Baiti" panose="03000500000000000000" pitchFamily="66" charset="0"/>
              </a:rPr>
              <a:t>Asynchronous Receiver –Transmitter</a:t>
            </a:r>
            <a:r>
              <a:rPr lang="vi-VN" sz="2500" dirty="0">
                <a:cs typeface="Mongolian Baiti" panose="03000500000000000000" pitchFamily="66" charset="0"/>
              </a:rPr>
              <a:t>. Nó là một mạch tích hợp được sử dụng trong việc truyền dẫn dữ liệu nối tiếp giữa máy tính và các thiết bị ngoại vi.</a:t>
            </a:r>
            <a:endParaRPr lang="en-US" sz="2500" dirty="0">
              <a:latin typeface="Mongolian Baiti" panose="03000500000000000000" pitchFamily="66" charset="0"/>
              <a:cs typeface="Mongolian Baiti" panose="03000500000000000000" pitchFamily="66" charset="0"/>
            </a:endParaRPr>
          </a:p>
          <a:p>
            <a:pPr marL="457200" lvl="0" indent="-228600"/>
            <a:r>
              <a:rPr lang="en-US" sz="2500" b="1" dirty="0">
                <a:latin typeface="Mongolian Baiti" panose="03000500000000000000" pitchFamily="66" charset="0"/>
                <a:cs typeface="Mongolian Baiti" panose="03000500000000000000" pitchFamily="66" charset="0"/>
              </a:rPr>
              <a:t>UART</a:t>
            </a:r>
            <a:r>
              <a:rPr lang="en-US" sz="2500" dirty="0">
                <a:latin typeface="Mongolian Baiti" panose="03000500000000000000" pitchFamily="66" charset="0"/>
                <a:cs typeface="Mongolian Baiti" panose="03000500000000000000" pitchFamily="66" charset="0"/>
              </a:rPr>
              <a:t> </a:t>
            </a:r>
            <a:r>
              <a:rPr lang="en-US" sz="2500" dirty="0" err="1">
                <a:latin typeface="Mongolian Baiti" panose="03000500000000000000" pitchFamily="66" charset="0"/>
                <a:cs typeface="Mongolian Baiti" panose="03000500000000000000" pitchFamily="66" charset="0"/>
              </a:rPr>
              <a:t>có</a:t>
            </a:r>
            <a:r>
              <a:rPr lang="en-US" sz="2500" dirty="0">
                <a:latin typeface="Mongolian Baiti" panose="03000500000000000000" pitchFamily="66" charset="0"/>
                <a:cs typeface="Mongolian Baiti" panose="03000500000000000000" pitchFamily="66" charset="0"/>
              </a:rPr>
              <a:t> </a:t>
            </a:r>
            <a:r>
              <a:rPr lang="en-US" sz="2500" dirty="0" err="1">
                <a:latin typeface="Mongolian Baiti" panose="03000500000000000000" pitchFamily="66" charset="0"/>
                <a:cs typeface="Mongolian Baiti" panose="03000500000000000000" pitchFamily="66" charset="0"/>
              </a:rPr>
              <a:t>chức</a:t>
            </a:r>
            <a:r>
              <a:rPr lang="en-US" sz="2500" dirty="0">
                <a:latin typeface="Mongolian Baiti" panose="03000500000000000000" pitchFamily="66" charset="0"/>
                <a:cs typeface="Mongolian Baiti" panose="03000500000000000000" pitchFamily="66" charset="0"/>
              </a:rPr>
              <a:t> </a:t>
            </a:r>
            <a:r>
              <a:rPr lang="en-US" sz="2500" dirty="0" err="1">
                <a:latin typeface="Mongolian Baiti" panose="03000500000000000000" pitchFamily="66" charset="0"/>
                <a:cs typeface="Mongolian Baiti" panose="03000500000000000000" pitchFamily="66" charset="0"/>
              </a:rPr>
              <a:t>năng</a:t>
            </a:r>
            <a:r>
              <a:rPr lang="en-US" sz="2500" dirty="0">
                <a:latin typeface="Mongolian Baiti" panose="03000500000000000000" pitchFamily="66" charset="0"/>
                <a:cs typeface="Mongolian Baiti" panose="03000500000000000000" pitchFamily="66" charset="0"/>
              </a:rPr>
              <a:t> </a:t>
            </a:r>
            <a:r>
              <a:rPr lang="en-US" sz="2500" dirty="0" err="1">
                <a:latin typeface="Mongolian Baiti" panose="03000500000000000000" pitchFamily="66" charset="0"/>
                <a:cs typeface="Mongolian Baiti" panose="03000500000000000000" pitchFamily="66" charset="0"/>
              </a:rPr>
              <a:t>chính</a:t>
            </a:r>
            <a:r>
              <a:rPr lang="en-US" sz="2500" dirty="0">
                <a:latin typeface="Mongolian Baiti" panose="03000500000000000000" pitchFamily="66" charset="0"/>
                <a:cs typeface="Mongolian Baiti" panose="03000500000000000000" pitchFamily="66" charset="0"/>
              </a:rPr>
              <a:t> </a:t>
            </a:r>
            <a:r>
              <a:rPr lang="en-US" sz="2500" dirty="0" err="1">
                <a:latin typeface="Mongolian Baiti" panose="03000500000000000000" pitchFamily="66" charset="0"/>
                <a:cs typeface="Mongolian Baiti" panose="03000500000000000000" pitchFamily="66" charset="0"/>
              </a:rPr>
              <a:t>là</a:t>
            </a:r>
            <a:r>
              <a:rPr lang="en-US" sz="2500" dirty="0">
                <a:latin typeface="Mongolian Baiti" panose="03000500000000000000" pitchFamily="66" charset="0"/>
                <a:cs typeface="Mongolian Baiti" panose="03000500000000000000" pitchFamily="66" charset="0"/>
              </a:rPr>
              <a:t> </a:t>
            </a:r>
            <a:r>
              <a:rPr lang="en-US" sz="2500" dirty="0" err="1">
                <a:latin typeface="Mongolian Baiti" panose="03000500000000000000" pitchFamily="66" charset="0"/>
                <a:cs typeface="Mongolian Baiti" panose="03000500000000000000" pitchFamily="66" charset="0"/>
              </a:rPr>
              <a:t>truyền</a:t>
            </a:r>
            <a:r>
              <a:rPr lang="en-US" sz="2500" dirty="0">
                <a:latin typeface="Mongolian Baiti" panose="03000500000000000000" pitchFamily="66" charset="0"/>
                <a:cs typeface="Mongolian Baiti" panose="03000500000000000000" pitchFamily="66" charset="0"/>
              </a:rPr>
              <a:t> </a:t>
            </a:r>
            <a:r>
              <a:rPr lang="en-US" sz="2500" dirty="0" err="1">
                <a:latin typeface="Mongolian Baiti" panose="03000500000000000000" pitchFamily="66" charset="0"/>
                <a:cs typeface="Mongolian Baiti" panose="03000500000000000000" pitchFamily="66" charset="0"/>
              </a:rPr>
              <a:t>dữ</a:t>
            </a:r>
            <a:r>
              <a:rPr lang="en-US" sz="2500" dirty="0">
                <a:latin typeface="Mongolian Baiti" panose="03000500000000000000" pitchFamily="66" charset="0"/>
                <a:cs typeface="Mongolian Baiti" panose="03000500000000000000" pitchFamily="66" charset="0"/>
              </a:rPr>
              <a:t> </a:t>
            </a:r>
            <a:r>
              <a:rPr lang="en-US" sz="2500" dirty="0" err="1">
                <a:latin typeface="Mongolian Baiti" panose="03000500000000000000" pitchFamily="66" charset="0"/>
                <a:cs typeface="Mongolian Baiti" panose="03000500000000000000" pitchFamily="66" charset="0"/>
              </a:rPr>
              <a:t>liệu</a:t>
            </a:r>
            <a:r>
              <a:rPr lang="en-US" sz="2500" dirty="0">
                <a:latin typeface="Mongolian Baiti" panose="03000500000000000000" pitchFamily="66" charset="0"/>
                <a:cs typeface="Mongolian Baiti" panose="03000500000000000000" pitchFamily="66" charset="0"/>
              </a:rPr>
              <a:t> </a:t>
            </a:r>
            <a:r>
              <a:rPr lang="en-US" sz="2500" dirty="0" err="1">
                <a:latin typeface="Mongolian Baiti" panose="03000500000000000000" pitchFamily="66" charset="0"/>
                <a:cs typeface="Mongolian Baiti" panose="03000500000000000000" pitchFamily="66" charset="0"/>
              </a:rPr>
              <a:t>nối</a:t>
            </a:r>
            <a:r>
              <a:rPr lang="en-US" sz="2500" dirty="0">
                <a:latin typeface="Mongolian Baiti" panose="03000500000000000000" pitchFamily="66" charset="0"/>
                <a:cs typeface="Mongolian Baiti" panose="03000500000000000000" pitchFamily="66" charset="0"/>
              </a:rPr>
              <a:t> </a:t>
            </a:r>
            <a:r>
              <a:rPr lang="en-US" sz="2500" dirty="0" err="1">
                <a:latin typeface="Mongolian Baiti" panose="03000500000000000000" pitchFamily="66" charset="0"/>
                <a:cs typeface="Mongolian Baiti" panose="03000500000000000000" pitchFamily="66" charset="0"/>
              </a:rPr>
              <a:t>tiếp</a:t>
            </a:r>
            <a:r>
              <a:rPr lang="en-US" sz="2500" dirty="0">
                <a:latin typeface="Mongolian Baiti" panose="03000500000000000000" pitchFamily="66" charset="0"/>
                <a:cs typeface="Mongolian Baiti" panose="03000500000000000000" pitchFamily="66" charset="0"/>
              </a:rPr>
              <a:t>.</a:t>
            </a:r>
          </a:p>
          <a:p>
            <a:pPr lvl="0" rtl="0">
              <a:spcBef>
                <a:spcPts val="0"/>
              </a:spcBef>
              <a:buNone/>
            </a:pPr>
            <a:endParaRPr sz="2500" dirty="0">
              <a:latin typeface="Mongolian Baiti" panose="03000500000000000000" pitchFamily="66" charset="0"/>
              <a:cs typeface="Mongolian Baiti" panose="03000500000000000000" pitchFamily="66" charset="0"/>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3" name="TextBox 2"/>
          <p:cNvSpPr txBox="1"/>
          <p:nvPr/>
        </p:nvSpPr>
        <p:spPr>
          <a:xfrm>
            <a:off x="893852" y="154113"/>
            <a:ext cx="4948666" cy="553998"/>
          </a:xfrm>
          <a:prstGeom prst="rect">
            <a:avLst/>
          </a:prstGeom>
          <a:noFill/>
        </p:spPr>
        <p:txBody>
          <a:bodyPr wrap="square" rtlCol="0">
            <a:spAutoFit/>
          </a:bodyPr>
          <a:lstStyle/>
          <a:p>
            <a:r>
              <a:rPr lang="en-US" sz="3000" b="1" dirty="0">
                <a:solidFill>
                  <a:srgbClr val="00B0F0"/>
                </a:solidFill>
                <a:latin typeface="+mj-lt"/>
                <a:cs typeface="Mongolian Baiti" panose="03000500000000000000" pitchFamily="66" charset="0"/>
              </a:rPr>
              <a:t>SƠ ĐỒ GIAO TIẾP UART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075"/>
            <a:ext cx="9144000" cy="3943350"/>
          </a:xfrm>
          <a:prstGeom prst="rect">
            <a:avLst/>
          </a:prstGeom>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body" idx="1"/>
          </p:nvPr>
        </p:nvSpPr>
        <p:spPr>
          <a:xfrm>
            <a:off x="309567" y="825943"/>
            <a:ext cx="4262433" cy="3941266"/>
          </a:xfrm>
          <a:prstGeom prst="rect">
            <a:avLst/>
          </a:prstGeom>
        </p:spPr>
        <p:txBody>
          <a:bodyPr lIns="91425" tIns="91425" rIns="91425" bIns="91425" anchor="t" anchorCtr="0">
            <a:noAutofit/>
          </a:bodyPr>
          <a:lstStyle/>
          <a:p>
            <a:r>
              <a:rPr lang="vi-VN" b="1" dirty="0">
                <a:latin typeface="+mj-lt"/>
                <a:cs typeface="Mongolian Baiti" panose="03000500000000000000" pitchFamily="66" charset="0"/>
              </a:rPr>
              <a:t>Baud rate (tốc độ baud ): </a:t>
            </a:r>
            <a:r>
              <a:rPr lang="vi-VN" dirty="0">
                <a:latin typeface="+mj-lt"/>
                <a:cs typeface="Mongolian Baiti" panose="03000500000000000000" pitchFamily="66" charset="0"/>
              </a:rPr>
              <a:t>Khoảng thời gian để 1 bit được truyền đi. Phải được cài đặt giống nhau ở cả phần gửi và nhận</a:t>
            </a:r>
          </a:p>
          <a:p>
            <a:r>
              <a:rPr lang="vi-VN" b="1" dirty="0">
                <a:latin typeface="+mj-lt"/>
                <a:cs typeface="Mongolian Baiti" panose="03000500000000000000" pitchFamily="66" charset="0"/>
              </a:rPr>
              <a:t>Frame (khung truyền): </a:t>
            </a:r>
            <a:endParaRPr lang="en-US" b="1" dirty="0">
              <a:latin typeface="+mj-lt"/>
              <a:cs typeface="Mongolian Baiti" panose="03000500000000000000" pitchFamily="66" charset="0"/>
            </a:endParaRPr>
          </a:p>
          <a:p>
            <a:pPr>
              <a:buNone/>
            </a:pPr>
            <a:r>
              <a:rPr lang="vi-VN" dirty="0">
                <a:latin typeface="+mj-lt"/>
                <a:cs typeface="Mongolian Baiti" panose="03000500000000000000" pitchFamily="66" charset="0"/>
              </a:rPr>
              <a:t>Khung truyền quy định về mỗi lần truyền bao nhiêu bit</a:t>
            </a:r>
          </a:p>
          <a:p>
            <a:r>
              <a:rPr lang="vi-VN" b="1" dirty="0">
                <a:latin typeface="+mj-lt"/>
                <a:cs typeface="Mongolian Baiti" panose="03000500000000000000" pitchFamily="66" charset="0"/>
              </a:rPr>
              <a:t>Start bit: </a:t>
            </a:r>
            <a:endParaRPr lang="en-US" b="1" dirty="0">
              <a:latin typeface="+mj-lt"/>
              <a:cs typeface="Mongolian Baiti" panose="03000500000000000000" pitchFamily="66" charset="0"/>
            </a:endParaRPr>
          </a:p>
          <a:p>
            <a:pPr>
              <a:buNone/>
            </a:pPr>
            <a:r>
              <a:rPr lang="en-US" dirty="0">
                <a:latin typeface="+mj-lt"/>
                <a:cs typeface="Mongolian Baiti" panose="03000500000000000000" pitchFamily="66" charset="0"/>
              </a:rPr>
              <a:t>L</a:t>
            </a:r>
            <a:r>
              <a:rPr lang="vi-VN" dirty="0">
                <a:latin typeface="+mj-lt"/>
                <a:cs typeface="Mongolian Baiti" panose="03000500000000000000" pitchFamily="66" charset="0"/>
              </a:rPr>
              <a:t>à bit đầu tiên được truyền trong 1 Frame. Báo hiệu cho thiết bị nhận có một gói dữ liệu </a:t>
            </a:r>
            <a:r>
              <a:rPr lang="vi-VN">
                <a:latin typeface="+mj-lt"/>
                <a:cs typeface="Mongolian Baiti" panose="03000500000000000000" pitchFamily="66" charset="0"/>
              </a:rPr>
              <a:t>sắp </a:t>
            </a:r>
            <a:r>
              <a:rPr lang="en-US">
                <a:latin typeface="Times New Roman" panose="02020603050405020304" pitchFamily="18" charset="0"/>
                <a:cs typeface="Times New Roman" panose="02020603050405020304" pitchFamily="18" charset="0"/>
              </a:rPr>
              <a:t>được</a:t>
            </a:r>
            <a:r>
              <a:rPr lang="vi-VN">
                <a:latin typeface="+mj-lt"/>
                <a:cs typeface="Mongolian Baiti" panose="03000500000000000000" pitchFamily="66" charset="0"/>
              </a:rPr>
              <a:t> </a:t>
            </a:r>
            <a:r>
              <a:rPr lang="vi-VN" dirty="0">
                <a:latin typeface="+mj-lt"/>
                <a:cs typeface="Mongolian Baiti" panose="03000500000000000000" pitchFamily="66" charset="0"/>
              </a:rPr>
              <a:t>truyền đến. Đây là bit bắt buộc</a:t>
            </a:r>
          </a:p>
        </p:txBody>
      </p:sp>
      <p:sp>
        <p:nvSpPr>
          <p:cNvPr id="508" name="Shape 508"/>
          <p:cNvSpPr txBox="1">
            <a:spLocks noGrp="1"/>
          </p:cNvSpPr>
          <p:nvPr>
            <p:ph type="title"/>
          </p:nvPr>
        </p:nvSpPr>
        <p:spPr>
          <a:xfrm>
            <a:off x="102527" y="110143"/>
            <a:ext cx="8196815" cy="715800"/>
          </a:xfrm>
          <a:prstGeom prst="rect">
            <a:avLst/>
          </a:prstGeom>
        </p:spPr>
        <p:txBody>
          <a:bodyPr lIns="91425" tIns="91425" rIns="91425" bIns="91425" anchor="b" anchorCtr="0">
            <a:noAutofit/>
          </a:bodyPr>
          <a:lstStyle/>
          <a:p>
            <a:r>
              <a:rPr lang="vi-VN" sz="2500" dirty="0">
                <a:latin typeface="+mn-lt"/>
                <a:cs typeface="Leelawadee UI" panose="020B0502040204020203" pitchFamily="34" charset="-34"/>
              </a:rPr>
              <a:t>CÁC THÔNG SỐ CƠ BẢN TRONG GIAO TIẾP UART</a:t>
            </a:r>
          </a:p>
        </p:txBody>
      </p:sp>
      <p:sp>
        <p:nvSpPr>
          <p:cNvPr id="509" name="Shape 509"/>
          <p:cNvSpPr txBox="1">
            <a:spLocks noGrp="1"/>
          </p:cNvSpPr>
          <p:nvPr>
            <p:ph type="body" idx="2"/>
          </p:nvPr>
        </p:nvSpPr>
        <p:spPr>
          <a:xfrm>
            <a:off x="4672561" y="825944"/>
            <a:ext cx="4000791" cy="3766604"/>
          </a:xfrm>
          <a:prstGeom prst="rect">
            <a:avLst/>
          </a:prstGeom>
        </p:spPr>
        <p:txBody>
          <a:bodyPr lIns="91425" tIns="91425" rIns="91425" bIns="91425" anchor="t" anchorCtr="0">
            <a:noAutofit/>
          </a:bodyPr>
          <a:lstStyle/>
          <a:p>
            <a:r>
              <a:rPr lang="vi-VN" b="1" dirty="0">
                <a:latin typeface="+mj-lt"/>
              </a:rPr>
              <a:t>Data:</a:t>
            </a:r>
            <a:r>
              <a:rPr lang="vi-VN" dirty="0">
                <a:latin typeface="+mj-lt"/>
              </a:rPr>
              <a:t> </a:t>
            </a:r>
            <a:endParaRPr lang="en-US" dirty="0">
              <a:latin typeface="+mj-lt"/>
            </a:endParaRPr>
          </a:p>
          <a:p>
            <a:pPr>
              <a:buNone/>
            </a:pPr>
            <a:r>
              <a:rPr lang="en-US" dirty="0">
                <a:latin typeface="+mj-lt"/>
              </a:rPr>
              <a:t>D</a:t>
            </a:r>
            <a:r>
              <a:rPr lang="vi-VN" dirty="0">
                <a:latin typeface="+mj-lt"/>
              </a:rPr>
              <a:t>ữ liệu cần truyền. Bit có trọng số nhỏ nhất LSB được truyền trước sau đó đến bit MSB.</a:t>
            </a:r>
          </a:p>
          <a:p>
            <a:r>
              <a:rPr lang="vi-VN" b="1" dirty="0">
                <a:latin typeface="+mj-lt"/>
              </a:rPr>
              <a:t>Parity bit: </a:t>
            </a:r>
            <a:endParaRPr lang="en-US" b="1" dirty="0">
              <a:latin typeface="+mj-lt"/>
            </a:endParaRPr>
          </a:p>
          <a:p>
            <a:pPr>
              <a:buNone/>
            </a:pPr>
            <a:r>
              <a:rPr lang="en-US" dirty="0">
                <a:latin typeface="+mj-lt"/>
              </a:rPr>
              <a:t>K</a:t>
            </a:r>
            <a:r>
              <a:rPr lang="vi-VN" dirty="0">
                <a:latin typeface="+mj-lt"/>
              </a:rPr>
              <a:t>iểm tra dữ liệu truyền có đúng không</a:t>
            </a:r>
          </a:p>
          <a:p>
            <a:r>
              <a:rPr lang="vi-VN" b="1" dirty="0">
                <a:latin typeface="+mj-lt"/>
              </a:rPr>
              <a:t>Stop bit: </a:t>
            </a:r>
            <a:endParaRPr lang="en-US" b="1" dirty="0">
              <a:latin typeface="+mj-lt"/>
            </a:endParaRPr>
          </a:p>
          <a:p>
            <a:pPr>
              <a:buNone/>
            </a:pPr>
            <a:r>
              <a:rPr lang="en-US" dirty="0">
                <a:latin typeface="+mj-lt"/>
              </a:rPr>
              <a:t>L</a:t>
            </a:r>
            <a:r>
              <a:rPr lang="vi-VN" dirty="0">
                <a:latin typeface="+mj-lt"/>
              </a:rPr>
              <a:t>à 1 hoặc các bit báo cho thiết bị rằng các bit đã được gửi xong.</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282" y="171788"/>
            <a:ext cx="7475795" cy="715800"/>
          </a:xfrm>
        </p:spPr>
        <p:txBody>
          <a:bodyPr/>
          <a:lstStyle/>
          <a:p>
            <a:r>
              <a:rPr lang="en-US" sz="3500" dirty="0">
                <a:latin typeface="+mj-lt"/>
                <a:cs typeface="Mongolian Baiti" panose="03000500000000000000" pitchFamily="66" charset="0"/>
              </a:rPr>
              <a:t>KHUNG TRUYỀN DỮ LIỆU UART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818" y="887587"/>
            <a:ext cx="6421348" cy="3365913"/>
          </a:xfrm>
          <a:prstGeom prst="rect">
            <a:avLst/>
          </a:prstGeom>
        </p:spPr>
      </p:pic>
    </p:spTree>
    <p:extLst>
      <p:ext uri="{BB962C8B-B14F-4D97-AF65-F5344CB8AC3E}">
        <p14:creationId xmlns:p14="http://schemas.microsoft.com/office/powerpoint/2010/main" val="3309257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Shape 514"/>
          <p:cNvSpPr txBox="1">
            <a:spLocks noGrp="1"/>
          </p:cNvSpPr>
          <p:nvPr>
            <p:ph type="title"/>
          </p:nvPr>
        </p:nvSpPr>
        <p:spPr>
          <a:xfrm>
            <a:off x="615139" y="315627"/>
            <a:ext cx="7849670" cy="715800"/>
          </a:xfrm>
          <a:prstGeom prst="rect">
            <a:avLst/>
          </a:prstGeom>
        </p:spPr>
        <p:txBody>
          <a:bodyPr lIns="91425" tIns="91425" rIns="91425" bIns="91425" anchor="b" anchorCtr="0">
            <a:noAutofit/>
          </a:bodyPr>
          <a:lstStyle/>
          <a:p>
            <a:pPr lvl="0">
              <a:spcBef>
                <a:spcPts val="0"/>
              </a:spcBef>
              <a:buNone/>
            </a:pPr>
            <a:r>
              <a:rPr lang="en" sz="3500" dirty="0">
                <a:latin typeface="+mj-lt"/>
                <a:cs typeface="Mongolian Baiti" panose="03000500000000000000" pitchFamily="66" charset="0"/>
              </a:rPr>
              <a:t>ỨNG DỤNG CỦA GIAO TIẾP UART</a:t>
            </a:r>
          </a:p>
        </p:txBody>
      </p:sp>
      <p:sp>
        <p:nvSpPr>
          <p:cNvPr id="515" name="Shape 515"/>
          <p:cNvSpPr txBox="1">
            <a:spLocks noGrp="1"/>
          </p:cNvSpPr>
          <p:nvPr>
            <p:ph type="body" idx="1"/>
          </p:nvPr>
        </p:nvSpPr>
        <p:spPr>
          <a:xfrm>
            <a:off x="1077475" y="1311382"/>
            <a:ext cx="3031387" cy="2410695"/>
          </a:xfrm>
          <a:prstGeom prst="rect">
            <a:avLst/>
          </a:prstGeom>
        </p:spPr>
        <p:txBody>
          <a:bodyPr lIns="91425" tIns="91425" rIns="91425" bIns="91425" anchor="t" anchorCtr="0">
            <a:noAutofit/>
          </a:bodyPr>
          <a:lstStyle/>
          <a:p>
            <a:pPr lvl="0">
              <a:buNone/>
            </a:pPr>
            <a:r>
              <a:rPr lang="vi-VN" sz="1800" b="1" dirty="0">
                <a:latin typeface="+mj-lt"/>
              </a:rPr>
              <a:t>UART</a:t>
            </a:r>
            <a:r>
              <a:rPr lang="vi-VN" sz="1800" dirty="0">
                <a:latin typeface="+mj-lt"/>
              </a:rPr>
              <a:t> thường được sử dụng trong các bộ vi điều khiển có các yêu cầu chính xác và chúng cũng có sẵn trong các thiết bị liên lạc khác nhau như giao tiếp không dây, thiết bị GPS, mô-đun Bluetooth và nhiều ứng dụng khác.</a:t>
            </a:r>
            <a:endParaRPr lang="en" sz="1800" dirty="0">
              <a:latin typeface="+mj-lt"/>
            </a:endParaRPr>
          </a:p>
        </p:txBody>
      </p:sp>
      <p:sp>
        <p:nvSpPr>
          <p:cNvPr id="516" name="Shape 516"/>
          <p:cNvSpPr txBox="1">
            <a:spLocks noGrp="1"/>
          </p:cNvSpPr>
          <p:nvPr>
            <p:ph type="body" idx="2"/>
          </p:nvPr>
        </p:nvSpPr>
        <p:spPr>
          <a:xfrm>
            <a:off x="4987636" y="1311382"/>
            <a:ext cx="2984056" cy="2228987"/>
          </a:xfrm>
          <a:prstGeom prst="rect">
            <a:avLst/>
          </a:prstGeom>
        </p:spPr>
        <p:txBody>
          <a:bodyPr lIns="91425" tIns="91425" rIns="91425" bIns="91425" anchor="t" anchorCtr="0">
            <a:noAutofit/>
          </a:bodyPr>
          <a:lstStyle/>
          <a:p>
            <a:pPr lvl="0">
              <a:buNone/>
            </a:pPr>
            <a:r>
              <a:rPr lang="vi-VN" sz="1800" dirty="0">
                <a:latin typeface="+mj-lt"/>
              </a:rPr>
              <a:t>Các tiêu chuẩn truyền thông như RS422</a:t>
            </a:r>
            <a:r>
              <a:rPr lang="en-US" sz="1800" dirty="0">
                <a:latin typeface="+mj-lt"/>
              </a:rPr>
              <a:t>, </a:t>
            </a:r>
            <a:r>
              <a:rPr lang="vi-VN" sz="1800" dirty="0">
                <a:latin typeface="+mj-lt"/>
              </a:rPr>
              <a:t>RS232 &amp; TIA được sử dụng trong UART RS232. Thông thường, UART là một IC riêng được sử dụng trong giao tiếp nối tiếp UART.</a:t>
            </a:r>
            <a:endParaRPr lang="en" sz="1800" dirty="0">
              <a:latin typeface="+mj-lt"/>
            </a:endParaRPr>
          </a:p>
        </p:txBody>
      </p:sp>
    </p:spTree>
  </p:cSld>
  <p:clrMapOvr>
    <a:masterClrMapping/>
  </p:clrMapOvr>
  <p:transition spd="slow">
    <p:cut/>
  </p:transition>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1543</TotalTime>
  <Words>856</Words>
  <Application>Microsoft Office PowerPoint</Application>
  <PresentationFormat>On-screen Show (16:9)</PresentationFormat>
  <Paragraphs>74</Paragraphs>
  <Slides>23</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 (Đầu đề)</vt:lpstr>
      <vt:lpstr>Source Sans Pro</vt:lpstr>
      <vt:lpstr>Oswald</vt:lpstr>
      <vt:lpstr>Mongolian Baiti</vt:lpstr>
      <vt:lpstr>Courier New</vt:lpstr>
      <vt:lpstr>Times New Roman</vt:lpstr>
      <vt:lpstr>Quince template</vt:lpstr>
      <vt:lpstr>HỆ THỐNG TRUYỀN THÔNG  NỐI TIẾP BẤT ĐỒNG BỘ UART</vt:lpstr>
      <vt:lpstr>THÀNH VIÊN!</vt:lpstr>
      <vt:lpstr>NỘI DUNG</vt:lpstr>
      <vt:lpstr>LÝ THUYẾT UART</vt:lpstr>
      <vt:lpstr>GIỚI THIỆU VỀ UART</vt:lpstr>
      <vt:lpstr>PowerPoint Presentation</vt:lpstr>
      <vt:lpstr>CÁC THÔNG SỐ CƠ BẢN TRONG GIAO TIẾP UART</vt:lpstr>
      <vt:lpstr>KHUNG TRUYỀN DỮ LIỆU UART</vt:lpstr>
      <vt:lpstr>ỨNG DỤNG CỦA GIAO TIẾP UART</vt:lpstr>
      <vt:lpstr>SƠ ĐỒ KHỐI CỦA IC UART</vt:lpstr>
      <vt:lpstr>KHỐI TẠO TỐC ĐỘ BAUD</vt:lpstr>
      <vt:lpstr>KHỐI PHÁT DỮ LIỆU</vt:lpstr>
      <vt:lpstr>KHỐI NHẬN DỮ LIỆU</vt:lpstr>
      <vt:lpstr>BỘ ĐỆM FIFO</vt:lpstr>
      <vt:lpstr>THIẾT KẾ PHẦN CỨNG UART BẰNG VERILOG</vt:lpstr>
      <vt:lpstr>PowerPoint Presentation</vt:lpstr>
      <vt:lpstr>BỘ ĐỆM FIFO</vt:lpstr>
      <vt:lpstr>KHỐI PHÁT  DỮ LIỆU</vt:lpstr>
      <vt:lpstr>KHỐI NHẬN  DỮ LIỆU</vt:lpstr>
      <vt:lpstr>TÀI LIỆU THAM KHẢO</vt:lpstr>
      <vt:lpstr>KẾT LUẬN</vt:lpstr>
      <vt:lpstr>CÁM ƠN THẦY VÀ CÁC BẠN ĐÃ LẮNG  NGHE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dc:creator>HNC</dc:creator>
  <cp:lastModifiedBy>Danh Phan</cp:lastModifiedBy>
  <cp:revision>46</cp:revision>
  <dcterms:modified xsi:type="dcterms:W3CDTF">2021-08-02T16:01:45Z</dcterms:modified>
</cp:coreProperties>
</file>