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2" r:id="rId5"/>
    <p:sldId id="261" r:id="rId6"/>
    <p:sldId id="263" r:id="rId7"/>
    <p:sldId id="265" r:id="rId8"/>
    <p:sldId id="267" r:id="rId9"/>
    <p:sldId id="266" r:id="rId10"/>
    <p:sldId id="269" r:id="rId11"/>
    <p:sldId id="268" r:id="rId12"/>
    <p:sldId id="264"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94EB-314A-4A87-BB3E-3FA8B06B62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E7AFD1-05BC-4E17-AFC6-4CAF8E273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52156-5442-4DEE-A6FB-666C21239CA5}"/>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5" name="Footer Placeholder 4">
            <a:extLst>
              <a:ext uri="{FF2B5EF4-FFF2-40B4-BE49-F238E27FC236}">
                <a16:creationId xmlns:a16="http://schemas.microsoft.com/office/drawing/2014/main" id="{11D7CE60-70AA-4975-9752-0BD29A332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E9975-E9C7-403E-AB2A-5A6E8F190BF8}"/>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15023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4A58-CA61-4772-A705-F14FCBDA9D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A3E83E-AB06-478C-B1D5-037C41630E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9F302-D795-4F47-9D39-211A50117E9B}"/>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5" name="Footer Placeholder 4">
            <a:extLst>
              <a:ext uri="{FF2B5EF4-FFF2-40B4-BE49-F238E27FC236}">
                <a16:creationId xmlns:a16="http://schemas.microsoft.com/office/drawing/2014/main" id="{9F3AE5EF-AF0E-4AC4-98C1-F0A323C00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C7D92-496D-4352-8237-6DC15E281D6A}"/>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348340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4C1FC-D242-49FE-A848-ECE4070E5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D62C9-9074-4406-98A3-71D9CD1D7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41D76-2ADF-44C3-B543-ED0F227B87CB}"/>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5" name="Footer Placeholder 4">
            <a:extLst>
              <a:ext uri="{FF2B5EF4-FFF2-40B4-BE49-F238E27FC236}">
                <a16:creationId xmlns:a16="http://schemas.microsoft.com/office/drawing/2014/main" id="{6F6258E5-39A1-4F08-B772-1D869F357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67D49-7398-4CF6-A867-0C447AF22101}"/>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388073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6F6A-A5D2-4ADA-9AEC-0EFC417AA3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83087-9B49-4C79-89CE-7CC56270F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99E95-BFB0-478C-9AF2-4A5C5EA23337}"/>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5" name="Footer Placeholder 4">
            <a:extLst>
              <a:ext uri="{FF2B5EF4-FFF2-40B4-BE49-F238E27FC236}">
                <a16:creationId xmlns:a16="http://schemas.microsoft.com/office/drawing/2014/main" id="{84766EBF-9D31-40E1-8E32-4CB739ED4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90E0F-BF67-48CF-9EC4-34ED900624CB}"/>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291520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483C-ADED-4952-B7B4-26C332BB9A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705B86-8866-41D0-9E45-022E2D973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8D0280-BF54-4DCB-89ED-7A021021C447}"/>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5" name="Footer Placeholder 4">
            <a:extLst>
              <a:ext uri="{FF2B5EF4-FFF2-40B4-BE49-F238E27FC236}">
                <a16:creationId xmlns:a16="http://schemas.microsoft.com/office/drawing/2014/main" id="{2E32E091-191F-4540-8F01-E32C70818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FA3B4-BFB6-4F5A-829D-6CBD5F47F931}"/>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274311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CA40-6672-4A05-9B8D-B3AA085C2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17455-D3C4-42B8-8A6F-E3E72003ED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62961-B49E-42A6-B915-447AAA5295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E99290-7528-4B58-9D5D-9EBC37808AEC}"/>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6" name="Footer Placeholder 5">
            <a:extLst>
              <a:ext uri="{FF2B5EF4-FFF2-40B4-BE49-F238E27FC236}">
                <a16:creationId xmlns:a16="http://schemas.microsoft.com/office/drawing/2014/main" id="{2568E652-21E0-4677-A7C0-39B98D3A9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0FAD49-CD1A-4DCB-8351-5EEC97E95D91}"/>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223368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D4D4-0848-4CB1-8D5C-BAB3E14DCE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D81E06-3FF3-4EED-A6D7-BA9903E13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8F6F9-AD35-456B-B5AA-FF9BCF50A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B245B-580F-4CDD-863B-AE4404577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BB7E5-8AFF-4639-8981-F2DE1C1551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123154-DC41-418F-A5A5-51C8BD72EE7E}"/>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8" name="Footer Placeholder 7">
            <a:extLst>
              <a:ext uri="{FF2B5EF4-FFF2-40B4-BE49-F238E27FC236}">
                <a16:creationId xmlns:a16="http://schemas.microsoft.com/office/drawing/2014/main" id="{0DB68838-4596-4542-AFDC-D83A8C421D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9C0F47-C508-41A9-8C56-7FF57CAC8F4E}"/>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103537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EA19-4844-442A-A247-739E569C0C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848094-EC0A-4BDB-AE29-1E24C8E31BB3}"/>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4" name="Footer Placeholder 3">
            <a:extLst>
              <a:ext uri="{FF2B5EF4-FFF2-40B4-BE49-F238E27FC236}">
                <a16:creationId xmlns:a16="http://schemas.microsoft.com/office/drawing/2014/main" id="{0B4F8B3E-724D-44CA-8F2A-A5661CEC98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8E5BA-14EA-4D8A-87E0-5D64DC8B914C}"/>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372348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5C93D-3186-40A4-9134-D2AB90E27A1C}"/>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3" name="Footer Placeholder 2">
            <a:extLst>
              <a:ext uri="{FF2B5EF4-FFF2-40B4-BE49-F238E27FC236}">
                <a16:creationId xmlns:a16="http://schemas.microsoft.com/office/drawing/2014/main" id="{D28EF864-CFF6-4B7D-A192-343C18F7C9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EE2646-679C-4C27-9941-D5F0640D6D8A}"/>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212436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8226-3770-4F7D-AE24-6A4638599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A17B27-D004-45EE-94A7-777188D3E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D6018-77A3-4278-9AEE-8E31EE94F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A25B7-340C-46D1-86A9-96C6B46CF505}"/>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6" name="Footer Placeholder 5">
            <a:extLst>
              <a:ext uri="{FF2B5EF4-FFF2-40B4-BE49-F238E27FC236}">
                <a16:creationId xmlns:a16="http://schemas.microsoft.com/office/drawing/2014/main" id="{D3C7C5B3-9076-43DB-9ECD-65717C80B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95944-93D9-4845-BDA5-9BFB7FF3B87A}"/>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22002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7E41-9B5C-4FEF-AED0-1A39ADD05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FF4D0-3138-4E00-9C20-C0CAD6C37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AA7EBB-E71B-46EA-8045-C731AA991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D6C36-865E-4497-94A1-B64D68BEB2AF}"/>
              </a:ext>
            </a:extLst>
          </p:cNvPr>
          <p:cNvSpPr>
            <a:spLocks noGrp="1"/>
          </p:cNvSpPr>
          <p:nvPr>
            <p:ph type="dt" sz="half" idx="10"/>
          </p:nvPr>
        </p:nvSpPr>
        <p:spPr/>
        <p:txBody>
          <a:bodyPr/>
          <a:lstStyle/>
          <a:p>
            <a:fld id="{9838FCA7-CDA4-46B6-B922-72A04A3B348A}" type="datetimeFigureOut">
              <a:rPr lang="en-US" smtClean="0"/>
              <a:t>1/10/2020</a:t>
            </a:fld>
            <a:endParaRPr lang="en-US"/>
          </a:p>
        </p:txBody>
      </p:sp>
      <p:sp>
        <p:nvSpPr>
          <p:cNvPr id="6" name="Footer Placeholder 5">
            <a:extLst>
              <a:ext uri="{FF2B5EF4-FFF2-40B4-BE49-F238E27FC236}">
                <a16:creationId xmlns:a16="http://schemas.microsoft.com/office/drawing/2014/main" id="{E247FE80-07FC-4053-A61B-0A03DDCC6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96905-FC8A-41AA-8C71-08EDB412E9DC}"/>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129144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9BFFF-5CDE-4B0D-9211-EC2D81B92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086A3B-3C7A-4FD4-AA92-000303671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7CC4A-9948-429A-8753-19F55CCFF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8FCA7-CDA4-46B6-B922-72A04A3B348A}" type="datetimeFigureOut">
              <a:rPr lang="en-US" smtClean="0"/>
              <a:t>1/10/2020</a:t>
            </a:fld>
            <a:endParaRPr lang="en-US"/>
          </a:p>
        </p:txBody>
      </p:sp>
      <p:sp>
        <p:nvSpPr>
          <p:cNvPr id="5" name="Footer Placeholder 4">
            <a:extLst>
              <a:ext uri="{FF2B5EF4-FFF2-40B4-BE49-F238E27FC236}">
                <a16:creationId xmlns:a16="http://schemas.microsoft.com/office/drawing/2014/main" id="{691A5FCD-455F-4D08-B245-F73EB5A276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09282-B6BF-4F28-96FC-989112185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628E4-E600-464A-A64A-FF49A4BA9C76}" type="slidenum">
              <a:rPr lang="en-US" smtClean="0"/>
              <a:t>‹#›</a:t>
            </a:fld>
            <a:endParaRPr lang="en-US"/>
          </a:p>
        </p:txBody>
      </p:sp>
    </p:spTree>
    <p:extLst>
      <p:ext uri="{BB962C8B-B14F-4D97-AF65-F5344CB8AC3E}">
        <p14:creationId xmlns:p14="http://schemas.microsoft.com/office/powerpoint/2010/main" val="2439445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eancochrane/pytest-flask-sqlalchemy" TargetMode="External"/><Relationship Id="rId2" Type="http://schemas.openxmlformats.org/officeDocument/2006/relationships/hyperlink" Target="https://datamade.us/blog/transactional-testi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docs.gunicorn.org/en/stable/settings.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trustrachel/Flask-FeatureFlag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docs.celeryproject.org/en/latest/" TargetMode="External"/><Relationship Id="rId2" Type="http://schemas.openxmlformats.org/officeDocument/2006/relationships/hyperlink" Target="http://alembic.zzzcomputing.com/en/latest/" TargetMode="External"/><Relationship Id="rId1" Type="http://schemas.openxmlformats.org/officeDocument/2006/relationships/slideLayout" Target="../slideLayouts/slideLayout7.xml"/><Relationship Id="rId5" Type="http://schemas.openxmlformats.org/officeDocument/2006/relationships/hyperlink" Target="https://flask-marshmallow.readthedocs.io/en/latest/" TargetMode="External"/><Relationship Id="rId4" Type="http://schemas.openxmlformats.org/officeDocument/2006/relationships/hyperlink" Target="https://pypi.python.org/pypi/red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0CCA23-F006-41A9-8555-89C5CD688DEE}"/>
              </a:ext>
            </a:extLst>
          </p:cNvPr>
          <p:cNvSpPr/>
          <p:nvPr/>
        </p:nvSpPr>
        <p:spPr>
          <a:xfrm>
            <a:off x="174173" y="584885"/>
            <a:ext cx="5573484" cy="5424562"/>
          </a:xfrm>
          <a:prstGeom prst="rect">
            <a:avLst/>
          </a:prstGeom>
          <a:ln>
            <a:solidFill>
              <a:schemeClr val="accent1"/>
            </a:solidFill>
          </a:ln>
        </p:spPr>
        <p:txBody>
          <a:bodyPr wrap="square">
            <a:spAutoFit/>
          </a:bodyPr>
          <a:lstStyle/>
          <a:p>
            <a:r>
              <a:rPr lang="en-US" sz="1050" b="0" u="sng">
                <a:solidFill>
                  <a:schemeClr val="bg1"/>
                </a:solidFill>
                <a:effectLst/>
                <a:latin typeface="Consolas" panose="020B0609020204030204" pitchFamily="49" charset="0"/>
              </a:rPr>
              <a:t>__init__.py</a:t>
            </a:r>
          </a:p>
          <a:p>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os</a:t>
            </a:r>
          </a:p>
          <a:p>
            <a:br>
              <a:rPr lang="en-US" sz="1050" b="0">
                <a:solidFill>
                  <a:srgbClr val="ABB2BF"/>
                </a:solidFill>
                <a:effectLst/>
                <a:latin typeface="Consolas" panose="020B0609020204030204" pitchFamily="49" charset="0"/>
              </a:rPr>
            </a:br>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flask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Flask</a:t>
            </a:r>
          </a:p>
          <a:p>
            <a:br>
              <a:rPr lang="en-US" sz="1050" b="0">
                <a:solidFill>
                  <a:srgbClr val="ABB2BF"/>
                </a:solidFill>
                <a:effectLst/>
                <a:latin typeface="Consolas" panose="020B0609020204030204" pitchFamily="49" charset="0"/>
              </a:rPr>
            </a:b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create_app</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test_config</a:t>
            </a:r>
            <a:r>
              <a:rPr lang="en-US" sz="1050" b="0">
                <a:solidFill>
                  <a:srgbClr val="ABB2BF"/>
                </a:solidFill>
                <a:effectLst/>
                <a:latin typeface="Consolas" panose="020B0609020204030204" pitchFamily="49" charset="0"/>
              </a:rPr>
              <a:t>=</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7F848E"/>
                </a:solidFill>
                <a:effectLst/>
                <a:latin typeface="Consolas" panose="020B0609020204030204" pitchFamily="49" charset="0"/>
              </a:rPr>
              <a:t># create and configure the app</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app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Flask</a:t>
            </a:r>
            <a:r>
              <a:rPr lang="en-US" sz="1050" b="0">
                <a:solidFill>
                  <a:srgbClr val="ABB2BF"/>
                </a:solidFill>
                <a:effectLst/>
                <a:latin typeface="Consolas" panose="020B0609020204030204" pitchFamily="49" charset="0"/>
              </a:rPr>
              <a:t>(</a:t>
            </a:r>
            <a:r>
              <a:rPr lang="en-US" sz="1050" b="0">
                <a:solidFill>
                  <a:srgbClr val="E06C75"/>
                </a:solidFill>
                <a:effectLst/>
                <a:latin typeface="Consolas" panose="020B0609020204030204" pitchFamily="49" charset="0"/>
              </a:rPr>
              <a:t>__name__</a:t>
            </a:r>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instance_relative_config</a:t>
            </a:r>
            <a:r>
              <a:rPr lang="en-US" sz="1050" b="0">
                <a:solidFill>
                  <a:srgbClr val="56B6C2"/>
                </a:solidFill>
                <a:effectLst/>
                <a:latin typeface="Consolas" panose="020B0609020204030204" pitchFamily="49" charset="0"/>
              </a:rPr>
              <a:t>=</a:t>
            </a:r>
            <a:r>
              <a:rPr lang="en-US" sz="1050" b="0">
                <a:solidFill>
                  <a:srgbClr val="D19A66"/>
                </a:solidFill>
                <a:effectLst/>
                <a:latin typeface="Consolas" panose="020B0609020204030204" pitchFamily="49" charset="0"/>
              </a:rPr>
              <a:t>True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app.config.</a:t>
            </a:r>
            <a:r>
              <a:rPr lang="en-US" sz="1050" b="0">
                <a:solidFill>
                  <a:srgbClr val="61AFEF"/>
                </a:solidFill>
                <a:effectLst/>
                <a:latin typeface="Consolas" panose="020B0609020204030204" pitchFamily="49" charset="0"/>
              </a:rPr>
              <a:t>from_mapping</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SECRET_KEY</a:t>
            </a:r>
            <a:r>
              <a:rPr lang="en-US" sz="1050" b="0">
                <a:solidFill>
                  <a:srgbClr val="56B6C2"/>
                </a:solidFill>
                <a:effectLst/>
                <a:latin typeface="Consolas" panose="020B0609020204030204" pitchFamily="49" charset="0"/>
              </a:rPr>
              <a:t>=</a:t>
            </a:r>
            <a:r>
              <a:rPr lang="en-US" sz="1050" b="0">
                <a:solidFill>
                  <a:srgbClr val="98C379"/>
                </a:solidFill>
                <a:effectLst/>
                <a:latin typeface="Consolas" panose="020B0609020204030204" pitchFamily="49" charset="0"/>
              </a:rPr>
              <a:t>'dev'</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DATABASE</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os.path.</a:t>
            </a:r>
            <a:r>
              <a:rPr lang="en-US" sz="1050" b="0">
                <a:solidFill>
                  <a:srgbClr val="61AFEF"/>
                </a:solidFill>
                <a:effectLst/>
                <a:latin typeface="Consolas" panose="020B0609020204030204" pitchFamily="49" charset="0"/>
              </a:rPr>
              <a:t>join</a:t>
            </a:r>
            <a:r>
              <a:rPr lang="en-US" sz="1050" b="0">
                <a:solidFill>
                  <a:srgbClr val="ABB2BF"/>
                </a:solidFill>
                <a:effectLst/>
                <a:latin typeface="Consolas" panose="020B0609020204030204" pitchFamily="49" charset="0"/>
              </a:rPr>
              <a:t>(app.instance_path, </a:t>
            </a:r>
            <a:r>
              <a:rPr lang="en-US" sz="1050" b="0">
                <a:solidFill>
                  <a:srgbClr val="98C379"/>
                </a:solidFill>
                <a:effectLst/>
                <a:latin typeface="Consolas" panose="020B0609020204030204" pitchFamily="49" charset="0"/>
              </a:rPr>
              <a:t>'flaskr.sqlite3'</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test_config </a:t>
            </a:r>
            <a:r>
              <a:rPr lang="en-US" sz="1050" b="0">
                <a:solidFill>
                  <a:srgbClr val="C678DD"/>
                </a:solidFill>
                <a:effectLst/>
                <a:latin typeface="Consolas" panose="020B0609020204030204" pitchFamily="49" charset="0"/>
              </a:rPr>
              <a:t>is</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7F848E"/>
                </a:solidFill>
                <a:effectLst/>
                <a:latin typeface="Consolas" panose="020B0609020204030204" pitchFamily="49" charset="0"/>
              </a:rPr>
              <a:t># load the instance config, if it exists, when not testing</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app.config.</a:t>
            </a:r>
            <a:r>
              <a:rPr lang="en-US" sz="1050" b="0">
                <a:solidFill>
                  <a:srgbClr val="61AFEF"/>
                </a:solidFill>
                <a:effectLst/>
                <a:latin typeface="Consolas" panose="020B0609020204030204" pitchFamily="49" charset="0"/>
              </a:rPr>
              <a:t>from_pyfile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'config.py'</a:t>
            </a:r>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silent</a:t>
            </a:r>
            <a:r>
              <a:rPr lang="en-US" sz="1050" b="0">
                <a:solidFill>
                  <a:srgbClr val="56B6C2"/>
                </a:solidFill>
                <a:effectLst/>
                <a:latin typeface="Consolas" panose="020B0609020204030204" pitchFamily="49" charset="0"/>
              </a:rPr>
              <a:t>=</a:t>
            </a:r>
            <a:r>
              <a:rPr lang="en-US" sz="1050" b="0">
                <a:solidFill>
                  <a:srgbClr val="D19A66"/>
                </a:solidFill>
                <a:effectLst/>
                <a:latin typeface="Consolas" panose="020B0609020204030204" pitchFamily="49" charset="0"/>
              </a:rPr>
              <a:t>True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else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7F848E"/>
                </a:solidFill>
                <a:effectLst/>
                <a:latin typeface="Consolas" panose="020B0609020204030204" pitchFamily="49" charset="0"/>
              </a:rPr>
              <a:t># load the test config if passed in</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app.config.</a:t>
            </a:r>
            <a:r>
              <a:rPr lang="en-US" sz="1050" b="0">
                <a:solidFill>
                  <a:srgbClr val="61AFEF"/>
                </a:solidFill>
                <a:effectLst/>
                <a:latin typeface="Consolas" panose="020B0609020204030204" pitchFamily="49" charset="0"/>
              </a:rPr>
              <a:t>from_mapping</a:t>
            </a:r>
            <a:r>
              <a:rPr lang="en-US" sz="1050" b="0">
                <a:solidFill>
                  <a:srgbClr val="ABB2BF"/>
                </a:solidFill>
                <a:effectLst/>
                <a:latin typeface="Consolas" panose="020B0609020204030204" pitchFamily="49" charset="0"/>
              </a:rPr>
              <a:t>(test_config)</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try</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os.</a:t>
            </a:r>
            <a:r>
              <a:rPr lang="en-US" sz="1050" b="0">
                <a:solidFill>
                  <a:srgbClr val="61AFEF"/>
                </a:solidFill>
                <a:effectLst/>
                <a:latin typeface="Consolas" panose="020B0609020204030204" pitchFamily="49" charset="0"/>
              </a:rPr>
              <a:t>makedirs</a:t>
            </a:r>
            <a:r>
              <a:rPr lang="en-US" sz="1050" b="0">
                <a:solidFill>
                  <a:srgbClr val="ABB2BF"/>
                </a:solidFill>
                <a:effectLst/>
                <a:latin typeface="Consolas" panose="020B0609020204030204" pitchFamily="49" charset="0"/>
              </a:rPr>
              <a:t>(app.instance_path)</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except</a:t>
            </a:r>
            <a:r>
              <a:rPr lang="en-US" sz="1050" b="0">
                <a:solidFill>
                  <a:srgbClr val="ABB2BF"/>
                </a:solidFill>
                <a:effectLst/>
                <a:latin typeface="Consolas" panose="020B0609020204030204" pitchFamily="49" charset="0"/>
              </a:rPr>
              <a:t> OSError:</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pass</a:t>
            </a:r>
            <a:endParaRPr lang="en-US" sz="1050" b="0">
              <a:solidFill>
                <a:srgbClr val="ABB2BF"/>
              </a:solidFill>
              <a:effectLst/>
              <a:latin typeface="Consolas" panose="020B0609020204030204" pitchFamily="49" charset="0"/>
            </a:endParaRP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61AFEF"/>
                </a:solidFill>
                <a:effectLst/>
                <a:latin typeface="Consolas" panose="020B0609020204030204" pitchFamily="49" charset="0"/>
              </a:rPr>
              <a:t>    @app</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route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'/hello'</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hello</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'Hello'</a:t>
            </a:r>
            <a:endParaRPr lang="en-US" sz="1050" b="0">
              <a:solidFill>
                <a:srgbClr val="ABB2BF"/>
              </a:solidFill>
              <a:effectLst/>
              <a:latin typeface="Consolas" panose="020B0609020204030204" pitchFamily="49" charset="0"/>
            </a:endParaRP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app</a:t>
            </a:r>
          </a:p>
        </p:txBody>
      </p:sp>
      <p:sp>
        <p:nvSpPr>
          <p:cNvPr id="3" name="Rectangle 2">
            <a:extLst>
              <a:ext uri="{FF2B5EF4-FFF2-40B4-BE49-F238E27FC236}">
                <a16:creationId xmlns:a16="http://schemas.microsoft.com/office/drawing/2014/main" id="{55141D3D-194E-45FD-942C-FF445923E18B}"/>
              </a:ext>
            </a:extLst>
          </p:cNvPr>
          <p:cNvSpPr/>
          <p:nvPr/>
        </p:nvSpPr>
        <p:spPr>
          <a:xfrm>
            <a:off x="5921827" y="70388"/>
            <a:ext cx="6096000" cy="6717223"/>
          </a:xfrm>
          <a:prstGeom prst="rect">
            <a:avLst/>
          </a:prstGeom>
        </p:spPr>
        <p:txBody>
          <a:bodyPr>
            <a:spAutoFit/>
          </a:bodyPr>
          <a:lstStyle/>
          <a:p>
            <a:r>
              <a:rPr lang="en-US" sz="1050">
                <a:solidFill>
                  <a:schemeClr val="bg1"/>
                </a:solidFill>
              </a:rPr>
              <a:t>A Flask application is an instance of the Flask class. Everything about the application, such as configuration and URLs, will be registered with this class</a:t>
            </a:r>
          </a:p>
          <a:p>
            <a:r>
              <a:rPr lang="en-US" sz="1050">
                <a:solidFill>
                  <a:schemeClr val="bg1"/>
                </a:solidFill>
              </a:rPr>
              <a:t>Factory application: Any configuration, registration, and other setup the application needs will happen inside the function, then the application will be returned.</a:t>
            </a:r>
          </a:p>
          <a:p>
            <a:r>
              <a:rPr lang="en-US" sz="1050">
                <a:solidFill>
                  <a:schemeClr val="bg1"/>
                </a:solidFill>
              </a:rPr>
              <a:t>The __init__.py </a:t>
            </a:r>
          </a:p>
          <a:p>
            <a:r>
              <a:rPr lang="en-US" sz="1050">
                <a:solidFill>
                  <a:schemeClr val="bg1"/>
                </a:solidFill>
              </a:rPr>
              <a:t>	1: will contain the application factory, and </a:t>
            </a:r>
          </a:p>
          <a:p>
            <a:r>
              <a:rPr lang="en-US" sz="1050">
                <a:solidFill>
                  <a:schemeClr val="bg1"/>
                </a:solidFill>
              </a:rPr>
              <a:t>	2: tells Python that the flaskr directory should be treated as a package.</a:t>
            </a:r>
          </a:p>
          <a:p>
            <a:r>
              <a:rPr lang="en-US" sz="1050">
                <a:solidFill>
                  <a:schemeClr val="bg1"/>
                </a:solidFill>
              </a:rPr>
              <a:t>The instance folder is designed to not be under version control and be deployment specific. It’s the perfect place to drop things that either change at runtime or configuration files.</a:t>
            </a:r>
            <a:endParaRPr lang="en-US" sz="1050" b="0">
              <a:solidFill>
                <a:srgbClr val="ABB2BF"/>
              </a:solidFill>
              <a:effectLst/>
              <a:latin typeface="Consolas" panose="020B0609020204030204" pitchFamily="49" charset="0"/>
            </a:endParaRPr>
          </a:p>
          <a:p>
            <a:endParaRPr lang="en-US" sz="1050">
              <a:solidFill>
                <a:srgbClr val="ABB2BF"/>
              </a:solidFill>
              <a:latin typeface="Consolas" panose="020B0609020204030204" pitchFamily="49" charset="0"/>
            </a:endParaRPr>
          </a:p>
          <a:p>
            <a:r>
              <a:rPr lang="en-US" sz="1050" b="0">
                <a:solidFill>
                  <a:srgbClr val="ABB2BF"/>
                </a:solidFill>
                <a:effectLst/>
                <a:latin typeface="Consolas" panose="020B0609020204030204" pitchFamily="49" charset="0"/>
              </a:rPr>
              <a:t>app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Flask</a:t>
            </a:r>
            <a:r>
              <a:rPr lang="en-US" sz="1050" b="0">
                <a:solidFill>
                  <a:srgbClr val="ABB2BF"/>
                </a:solidFill>
                <a:effectLst/>
                <a:latin typeface="Consolas" panose="020B0609020204030204" pitchFamily="49" charset="0"/>
              </a:rPr>
              <a:t>(</a:t>
            </a:r>
            <a:r>
              <a:rPr lang="en-US" sz="1050" b="0">
                <a:solidFill>
                  <a:srgbClr val="E06C75"/>
                </a:solidFill>
                <a:effectLst/>
                <a:latin typeface="Consolas" panose="020B0609020204030204" pitchFamily="49" charset="0"/>
              </a:rPr>
              <a:t>__name__</a:t>
            </a:r>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instance_relative_config</a:t>
            </a:r>
            <a:r>
              <a:rPr lang="en-US" sz="1050" b="0">
                <a:solidFill>
                  <a:srgbClr val="56B6C2"/>
                </a:solidFill>
                <a:effectLst/>
                <a:latin typeface="Consolas" panose="020B0609020204030204" pitchFamily="49" charset="0"/>
              </a:rPr>
              <a:t>=</a:t>
            </a:r>
            <a:r>
              <a:rPr lang="en-US" sz="1050" b="0">
                <a:solidFill>
                  <a:srgbClr val="D19A66"/>
                </a:solidFill>
                <a:effectLst/>
                <a:latin typeface="Consolas" panose="020B0609020204030204" pitchFamily="49" charset="0"/>
              </a:rPr>
              <a:t>True</a:t>
            </a:r>
            <a:r>
              <a:rPr lang="en-US" sz="1050" b="0">
                <a:solidFill>
                  <a:srgbClr val="ABB2BF"/>
                </a:solidFill>
                <a:effectLst/>
                <a:latin typeface="Consolas" panose="020B0609020204030204" pitchFamily="49" charset="0"/>
              </a:rPr>
              <a:t>) </a:t>
            </a:r>
            <a:r>
              <a:rPr lang="en-US" sz="1050">
                <a:solidFill>
                  <a:schemeClr val="bg1"/>
                </a:solidFill>
              </a:rPr>
              <a:t>creates the Flask instance.</a:t>
            </a:r>
          </a:p>
          <a:p>
            <a:endParaRPr lang="en-US" sz="1050">
              <a:solidFill>
                <a:schemeClr val="bg1"/>
              </a:solidFill>
            </a:endParaRPr>
          </a:p>
          <a:p>
            <a:pPr marL="628650" lvl="1" indent="-171450">
              <a:buFont typeface="Arial" panose="020B0604020202020204" pitchFamily="34" charset="0"/>
              <a:buChar char="•"/>
            </a:pPr>
            <a:r>
              <a:rPr lang="en-US" sz="1050" b="0">
                <a:solidFill>
                  <a:srgbClr val="E06C75"/>
                </a:solidFill>
                <a:effectLst/>
                <a:latin typeface="Consolas" panose="020B0609020204030204" pitchFamily="49" charset="0"/>
              </a:rPr>
              <a:t>__name__</a:t>
            </a:r>
            <a:r>
              <a:rPr lang="en-US" sz="1050">
                <a:solidFill>
                  <a:srgbClr val="ABB2BF"/>
                </a:solidFill>
                <a:latin typeface="Consolas" panose="020B0609020204030204" pitchFamily="49" charset="0"/>
              </a:rPr>
              <a:t> </a:t>
            </a:r>
            <a:r>
              <a:rPr lang="en-US" sz="1050">
                <a:solidFill>
                  <a:schemeClr val="bg1"/>
                </a:solidFill>
              </a:rPr>
              <a:t>is the name of the current Python module. The app needs to know where it’s located to set up some paths, and </a:t>
            </a:r>
            <a:r>
              <a:rPr lang="en-US" sz="1050" b="0">
                <a:solidFill>
                  <a:srgbClr val="E06C75"/>
                </a:solidFill>
                <a:effectLst/>
                <a:latin typeface="Consolas" panose="020B0609020204030204" pitchFamily="49" charset="0"/>
              </a:rPr>
              <a:t>__name__</a:t>
            </a:r>
            <a:r>
              <a:rPr lang="en-US" sz="1050">
                <a:solidFill>
                  <a:srgbClr val="ABB2BF"/>
                </a:solidFill>
                <a:latin typeface="Consolas" panose="020B0609020204030204" pitchFamily="49" charset="0"/>
              </a:rPr>
              <a:t> </a:t>
            </a:r>
            <a:r>
              <a:rPr lang="en-US" sz="1050">
                <a:solidFill>
                  <a:schemeClr val="bg1"/>
                </a:solidFill>
              </a:rPr>
              <a:t>is a convenient way to tell it that.</a:t>
            </a:r>
          </a:p>
          <a:p>
            <a:pPr marL="628650" lvl="1" indent="-171450">
              <a:buFont typeface="Arial" panose="020B0604020202020204" pitchFamily="34" charset="0"/>
              <a:buChar char="•"/>
            </a:pPr>
            <a:r>
              <a:rPr lang="en-US" sz="1050" b="0" i="1">
                <a:solidFill>
                  <a:srgbClr val="E06C75"/>
                </a:solidFill>
                <a:effectLst/>
                <a:latin typeface="Consolas" panose="020B0609020204030204" pitchFamily="49" charset="0"/>
              </a:rPr>
              <a:t>instance_relative_config</a:t>
            </a:r>
            <a:r>
              <a:rPr lang="en-US" sz="1050" b="0">
                <a:solidFill>
                  <a:srgbClr val="56B6C2"/>
                </a:solidFill>
                <a:effectLst/>
                <a:latin typeface="Consolas" panose="020B0609020204030204" pitchFamily="49" charset="0"/>
              </a:rPr>
              <a:t>=</a:t>
            </a:r>
            <a:r>
              <a:rPr lang="en-US" sz="1050" b="0">
                <a:solidFill>
                  <a:srgbClr val="D19A66"/>
                </a:solidFill>
                <a:effectLst/>
                <a:latin typeface="Consolas" panose="020B0609020204030204" pitchFamily="49" charset="0"/>
              </a:rPr>
              <a:t>True </a:t>
            </a:r>
            <a:r>
              <a:rPr lang="en-US" sz="1050">
                <a:solidFill>
                  <a:schemeClr val="bg1"/>
                </a:solidFill>
              </a:rPr>
              <a:t>tells the app that configuration files are relative to the instance folder. The instance folder is located outside the flaskr package and can hold local data that shouldn’t be committed to version control, such as configuration secrets and the database file.</a:t>
            </a:r>
          </a:p>
          <a:p>
            <a:endParaRPr lang="en-US" sz="1050">
              <a:solidFill>
                <a:schemeClr val="bg1"/>
              </a:solidFill>
            </a:endParaRPr>
          </a:p>
          <a:p>
            <a:r>
              <a:rPr lang="en-US" sz="1050" b="0">
                <a:solidFill>
                  <a:srgbClr val="ABB2BF"/>
                </a:solidFill>
                <a:effectLst/>
                <a:latin typeface="Consolas" panose="020B0609020204030204" pitchFamily="49" charset="0"/>
              </a:rPr>
              <a:t>app.config.</a:t>
            </a:r>
            <a:r>
              <a:rPr lang="en-US" sz="1050" b="0">
                <a:solidFill>
                  <a:srgbClr val="61AFEF"/>
                </a:solidFill>
                <a:effectLst/>
                <a:latin typeface="Consolas" panose="020B0609020204030204" pitchFamily="49" charset="0"/>
              </a:rPr>
              <a:t>from_mapping() </a:t>
            </a:r>
            <a:r>
              <a:rPr lang="en-US" sz="1050">
                <a:solidFill>
                  <a:schemeClr val="bg1"/>
                </a:solidFill>
              </a:rPr>
              <a:t>sets some default configuration that the app will use:</a:t>
            </a:r>
          </a:p>
          <a:p>
            <a:endParaRPr lang="en-US" sz="1050">
              <a:solidFill>
                <a:schemeClr val="bg1"/>
              </a:solidFill>
            </a:endParaRPr>
          </a:p>
          <a:p>
            <a:pPr marL="628650" lvl="1" indent="-171450">
              <a:buFont typeface="Arial" panose="020B0604020202020204" pitchFamily="34" charset="0"/>
              <a:buChar char="•"/>
            </a:pPr>
            <a:r>
              <a:rPr lang="en-US" sz="1050" b="0" i="1">
                <a:solidFill>
                  <a:srgbClr val="E06C75"/>
                </a:solidFill>
                <a:effectLst/>
                <a:latin typeface="Consolas" panose="020B0609020204030204" pitchFamily="49" charset="0"/>
              </a:rPr>
              <a:t>SECRET_KEY </a:t>
            </a:r>
            <a:r>
              <a:rPr lang="en-US" sz="1050">
                <a:solidFill>
                  <a:schemeClr val="bg1"/>
                </a:solidFill>
              </a:rPr>
              <a:t>is used by Flask and extensions to keep data safe. It’s set to </a:t>
            </a:r>
            <a:r>
              <a:rPr lang="en-US" sz="1050" b="0">
                <a:solidFill>
                  <a:srgbClr val="98C379"/>
                </a:solidFill>
                <a:effectLst/>
                <a:latin typeface="Consolas" panose="020B0609020204030204" pitchFamily="49" charset="0"/>
              </a:rPr>
              <a:t>'dev' </a:t>
            </a:r>
            <a:r>
              <a:rPr lang="en-US" sz="1050">
                <a:solidFill>
                  <a:schemeClr val="bg1"/>
                </a:solidFill>
              </a:rPr>
              <a:t>to provide a convenient value during development, but it should be overridden with a random value when deploying.</a:t>
            </a:r>
          </a:p>
          <a:p>
            <a:pPr marL="628650" lvl="1" indent="-171450">
              <a:buFont typeface="Arial" panose="020B0604020202020204" pitchFamily="34" charset="0"/>
              <a:buChar char="•"/>
            </a:pPr>
            <a:r>
              <a:rPr lang="en-US" sz="1050" b="0" i="1">
                <a:solidFill>
                  <a:srgbClr val="E06C75"/>
                </a:solidFill>
                <a:effectLst/>
                <a:latin typeface="Consolas" panose="020B0609020204030204" pitchFamily="49" charset="0"/>
              </a:rPr>
              <a:t>DATABASE</a:t>
            </a:r>
            <a:r>
              <a:rPr lang="en-US" sz="1050">
                <a:solidFill>
                  <a:schemeClr val="bg1"/>
                </a:solidFill>
              </a:rPr>
              <a:t> is the path where the SQLite database file will be saved. It’s under app.instance_path, which is the path that Flask has chosen for the instance folder. You’ll learn more about the database in the next section.</a:t>
            </a:r>
          </a:p>
          <a:p>
            <a:endParaRPr lang="en-US" sz="1050">
              <a:solidFill>
                <a:schemeClr val="bg1"/>
              </a:solidFill>
            </a:endParaRPr>
          </a:p>
          <a:p>
            <a:r>
              <a:rPr lang="en-US" sz="1050" b="0">
                <a:solidFill>
                  <a:srgbClr val="ABB2BF"/>
                </a:solidFill>
                <a:effectLst/>
                <a:latin typeface="Consolas" panose="020B0609020204030204" pitchFamily="49" charset="0"/>
              </a:rPr>
              <a:t>app.config.</a:t>
            </a:r>
            <a:r>
              <a:rPr lang="en-US" sz="1050" b="0">
                <a:solidFill>
                  <a:srgbClr val="61AFEF"/>
                </a:solidFill>
                <a:effectLst/>
                <a:latin typeface="Consolas" panose="020B0609020204030204" pitchFamily="49" charset="0"/>
              </a:rPr>
              <a:t>from_pyfile() </a:t>
            </a:r>
            <a:r>
              <a:rPr lang="en-US" sz="1050">
                <a:solidFill>
                  <a:schemeClr val="bg1"/>
                </a:solidFill>
              </a:rPr>
              <a:t>overrides the default configuration with values taken from the config.py file in the instance folder if it exists. For example, when deploying, this can be used to set a real </a:t>
            </a:r>
            <a:r>
              <a:rPr lang="en-US" sz="1050" b="0" i="1">
                <a:solidFill>
                  <a:srgbClr val="E06C75"/>
                </a:solidFill>
                <a:effectLst/>
                <a:latin typeface="Consolas" panose="020B0609020204030204" pitchFamily="49" charset="0"/>
              </a:rPr>
              <a:t>SECRET_KEY</a:t>
            </a:r>
            <a:r>
              <a:rPr lang="en-US" sz="1050">
                <a:solidFill>
                  <a:schemeClr val="bg1"/>
                </a:solidFill>
              </a:rPr>
              <a:t>.</a:t>
            </a:r>
          </a:p>
          <a:p>
            <a:pPr marL="628650" lvl="1" indent="-171450">
              <a:buFont typeface="Arial" panose="020B0604020202020204" pitchFamily="34" charset="0"/>
              <a:buChar char="•"/>
            </a:pPr>
            <a:r>
              <a:rPr lang="en-US" sz="1050">
                <a:solidFill>
                  <a:schemeClr val="bg1"/>
                </a:solidFill>
              </a:rPr>
              <a:t>test_config can also be passed to the factory, and will be used instead of the instance configuration. This is so the tests you’ll write later in the tutorial can be configured independently of any development values you have configured.</a:t>
            </a:r>
          </a:p>
          <a:p>
            <a:endParaRPr lang="en-US" sz="1050">
              <a:solidFill>
                <a:schemeClr val="bg1"/>
              </a:solidFill>
            </a:endParaRPr>
          </a:p>
          <a:p>
            <a:r>
              <a:rPr lang="en-US" sz="1050" b="0">
                <a:solidFill>
                  <a:srgbClr val="ABB2BF"/>
                </a:solidFill>
                <a:effectLst/>
                <a:latin typeface="Consolas" panose="020B0609020204030204" pitchFamily="49" charset="0"/>
              </a:rPr>
              <a:t>os.</a:t>
            </a:r>
            <a:r>
              <a:rPr lang="en-US" sz="1050" b="0">
                <a:solidFill>
                  <a:srgbClr val="61AFEF"/>
                </a:solidFill>
                <a:effectLst/>
                <a:latin typeface="Consolas" panose="020B0609020204030204" pitchFamily="49" charset="0"/>
              </a:rPr>
              <a:t>makedirs() </a:t>
            </a:r>
            <a:r>
              <a:rPr lang="en-US" sz="1050">
                <a:solidFill>
                  <a:schemeClr val="bg1"/>
                </a:solidFill>
              </a:rPr>
              <a:t>ensures that app.instance_path exists. Flask doesn’t create the instance folder automatically, but it needs to be created because your project will create the SQLite database file there.</a:t>
            </a:r>
          </a:p>
          <a:p>
            <a:endParaRPr lang="en-US" sz="1050">
              <a:solidFill>
                <a:schemeClr val="bg1"/>
              </a:solidFill>
            </a:endParaRPr>
          </a:p>
          <a:p>
            <a:r>
              <a:rPr lang="en-US" sz="1050" b="0">
                <a:solidFill>
                  <a:srgbClr val="61AFEF"/>
                </a:solidFill>
                <a:effectLst/>
                <a:latin typeface="Consolas" panose="020B0609020204030204" pitchFamily="49" charset="0"/>
              </a:rPr>
              <a:t>@app</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route() </a:t>
            </a:r>
            <a:r>
              <a:rPr lang="en-US" sz="1050">
                <a:solidFill>
                  <a:schemeClr val="bg1"/>
                </a:solidFill>
              </a:rPr>
              <a:t>creates a simple route so you can see the application working before getting into the rest of the tutorial. It creates a connection between the URL /hello and a function that returns a response, the string 'Hello, World!' in this case.</a:t>
            </a:r>
          </a:p>
        </p:txBody>
      </p:sp>
      <p:sp>
        <p:nvSpPr>
          <p:cNvPr id="5" name="Rectangle 4">
            <a:extLst>
              <a:ext uri="{FF2B5EF4-FFF2-40B4-BE49-F238E27FC236}">
                <a16:creationId xmlns:a16="http://schemas.microsoft.com/office/drawing/2014/main" id="{682F80B3-EAE4-4429-8F6B-49F6797A17AA}"/>
              </a:ext>
            </a:extLst>
          </p:cNvPr>
          <p:cNvSpPr/>
          <p:nvPr/>
        </p:nvSpPr>
        <p:spPr>
          <a:xfrm>
            <a:off x="174173" y="6225000"/>
            <a:ext cx="2351314" cy="577081"/>
          </a:xfrm>
          <a:prstGeom prst="rect">
            <a:avLst/>
          </a:prstGeom>
        </p:spPr>
        <p:txBody>
          <a:bodyPr wrap="square">
            <a:spAutoFit/>
          </a:bodyPr>
          <a:lstStyle/>
          <a:p>
            <a:r>
              <a:rPr lang="en-US" sz="1050">
                <a:solidFill>
                  <a:schemeClr val="bg1"/>
                </a:solidFill>
              </a:rPr>
              <a:t>&gt; $env:FLASK_APP = "flaskr"</a:t>
            </a:r>
          </a:p>
          <a:p>
            <a:r>
              <a:rPr lang="en-US" sz="1050">
                <a:solidFill>
                  <a:schemeClr val="bg1"/>
                </a:solidFill>
              </a:rPr>
              <a:t>&gt; $env:FLASK_ENV = "development"</a:t>
            </a:r>
          </a:p>
          <a:p>
            <a:r>
              <a:rPr lang="en-US" sz="1050">
                <a:solidFill>
                  <a:schemeClr val="bg1"/>
                </a:solidFill>
              </a:rPr>
              <a:t>&gt; flask run</a:t>
            </a:r>
          </a:p>
        </p:txBody>
      </p:sp>
      <p:sp>
        <p:nvSpPr>
          <p:cNvPr id="7" name="Rectangle 6">
            <a:extLst>
              <a:ext uri="{FF2B5EF4-FFF2-40B4-BE49-F238E27FC236}">
                <a16:creationId xmlns:a16="http://schemas.microsoft.com/office/drawing/2014/main" id="{355F8E65-018C-4E70-93D4-54D3012248CB}"/>
              </a:ext>
            </a:extLst>
          </p:cNvPr>
          <p:cNvSpPr/>
          <p:nvPr/>
        </p:nvSpPr>
        <p:spPr>
          <a:xfrm>
            <a:off x="0" y="0"/>
            <a:ext cx="1838517" cy="369332"/>
          </a:xfrm>
          <a:prstGeom prst="rect">
            <a:avLst/>
          </a:prstGeom>
        </p:spPr>
        <p:txBody>
          <a:bodyPr wrap="none">
            <a:spAutoFit/>
          </a:bodyPr>
          <a:lstStyle/>
          <a:p>
            <a:r>
              <a:rPr lang="en-US" u="sng">
                <a:solidFill>
                  <a:schemeClr val="bg1"/>
                </a:solidFill>
              </a:rPr>
              <a:t>Application Setup</a:t>
            </a:r>
          </a:p>
        </p:txBody>
      </p:sp>
    </p:spTree>
    <p:extLst>
      <p:ext uri="{BB962C8B-B14F-4D97-AF65-F5344CB8AC3E}">
        <p14:creationId xmlns:p14="http://schemas.microsoft.com/office/powerpoint/2010/main" val="2832192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84FBF7-CF65-48B0-A1C6-CCEDA551A487}"/>
              </a:ext>
            </a:extLst>
          </p:cNvPr>
          <p:cNvSpPr/>
          <p:nvPr/>
        </p:nvSpPr>
        <p:spPr>
          <a:xfrm>
            <a:off x="0" y="0"/>
            <a:ext cx="1187505" cy="369332"/>
          </a:xfrm>
          <a:prstGeom prst="rect">
            <a:avLst/>
          </a:prstGeom>
        </p:spPr>
        <p:txBody>
          <a:bodyPr wrap="none">
            <a:spAutoFit/>
          </a:bodyPr>
          <a:lstStyle/>
          <a:p>
            <a:r>
              <a:rPr lang="en-US" u="sng">
                <a:solidFill>
                  <a:schemeClr val="bg1"/>
                </a:solidFill>
              </a:rPr>
              <a:t>Test Blog 2</a:t>
            </a:r>
          </a:p>
        </p:txBody>
      </p:sp>
      <p:sp>
        <p:nvSpPr>
          <p:cNvPr id="4" name="Rectangle 3">
            <a:extLst>
              <a:ext uri="{FF2B5EF4-FFF2-40B4-BE49-F238E27FC236}">
                <a16:creationId xmlns:a16="http://schemas.microsoft.com/office/drawing/2014/main" id="{845B26A9-FA8A-470B-B112-155E1B544244}"/>
              </a:ext>
            </a:extLst>
          </p:cNvPr>
          <p:cNvSpPr/>
          <p:nvPr/>
        </p:nvSpPr>
        <p:spPr>
          <a:xfrm>
            <a:off x="141566" y="369332"/>
            <a:ext cx="4144684" cy="6370975"/>
          </a:xfrm>
          <a:prstGeom prst="rect">
            <a:avLst/>
          </a:prstGeom>
        </p:spPr>
        <p:txBody>
          <a:bodyPr wrap="square">
            <a:spAutoFit/>
          </a:bodyPr>
          <a:lstStyle/>
          <a:p>
            <a:r>
              <a:rPr lang="en-US" sz="800" b="1" u="sng">
                <a:solidFill>
                  <a:schemeClr val="bg1"/>
                </a:solidFill>
                <a:latin typeface="Consolas" panose="020B0609020204030204" pitchFamily="49" charset="0"/>
              </a:rPr>
              <a:t>test_blog.py continued</a:t>
            </a:r>
          </a:p>
          <a:p>
            <a:r>
              <a:rPr lang="en-US" sz="800">
                <a:solidFill>
                  <a:srgbClr val="61AFEF"/>
                </a:solidFill>
                <a:latin typeface="Consolas" panose="020B0609020204030204" pitchFamily="49" charset="0"/>
              </a:rPr>
              <a:t>@pytest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mark</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parametrize</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'path'</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ABB2BF"/>
                </a:solidFill>
                <a:latin typeface="Consolas" panose="020B0609020204030204" pitchFamily="49" charset="0"/>
              </a:rPr>
              <a:t>(</a:t>
            </a:r>
          </a:p>
          <a:p>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'/2/update'</a:t>
            </a:r>
            <a:r>
              <a:rPr lang="en-US" sz="800">
                <a:solidFill>
                  <a:srgbClr val="ABB2BF"/>
                </a:solidFill>
                <a:latin typeface="Consolas" panose="020B0609020204030204" pitchFamily="49" charset="0"/>
              </a:rPr>
              <a:t>,</a:t>
            </a:r>
          </a:p>
          <a:p>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'/2/delete'</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a:t>
            </a:r>
          </a:p>
          <a:p>
            <a:r>
              <a:rPr lang="en-US" sz="800">
                <a:solidFill>
                  <a:srgbClr val="C678DD"/>
                </a:solidFill>
                <a:latin typeface="Consolas" panose="020B0609020204030204" pitchFamily="49" charset="0"/>
              </a:rPr>
              <a:t>def</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test_exists_required</a:t>
            </a:r>
            <a:r>
              <a:rPr lang="en-US" sz="800">
                <a:solidFill>
                  <a:srgbClr val="ABB2BF"/>
                </a:solidFill>
                <a:latin typeface="Consolas" panose="020B0609020204030204" pitchFamily="49" charset="0"/>
              </a:rPr>
              <a:t>(</a:t>
            </a:r>
            <a:r>
              <a:rPr lang="en-US" sz="800" i="1">
                <a:solidFill>
                  <a:srgbClr val="D19A66"/>
                </a:solidFill>
                <a:latin typeface="Consolas" panose="020B0609020204030204" pitchFamily="49" charset="0"/>
              </a:rPr>
              <a:t>client</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auth</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path</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auth.</a:t>
            </a:r>
            <a:r>
              <a:rPr lang="en-US" sz="800">
                <a:solidFill>
                  <a:srgbClr val="61AFEF"/>
                </a:solidFill>
                <a:latin typeface="Consolas" panose="020B0609020204030204" pitchFamily="49" charset="0"/>
              </a:rPr>
              <a:t>login</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post</a:t>
            </a:r>
            <a:r>
              <a:rPr lang="en-US" sz="800">
                <a:solidFill>
                  <a:srgbClr val="ABB2BF"/>
                </a:solidFill>
                <a:latin typeface="Consolas" panose="020B0609020204030204" pitchFamily="49" charset="0"/>
              </a:rPr>
              <a:t>(path).status_code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D19A66"/>
                </a:solidFill>
                <a:latin typeface="Consolas" panose="020B0609020204030204" pitchFamily="49" charset="0"/>
              </a:rPr>
              <a:t>404</a:t>
            </a:r>
            <a:endParaRPr lang="en-US" sz="800">
              <a:solidFill>
                <a:srgbClr val="ABB2BF"/>
              </a:solidFill>
              <a:latin typeface="Consolas" panose="020B0609020204030204" pitchFamily="49" charset="0"/>
            </a:endParaRPr>
          </a:p>
          <a:p>
            <a:br>
              <a:rPr lang="en-US" sz="800">
                <a:solidFill>
                  <a:srgbClr val="ABB2BF"/>
                </a:solidFill>
                <a:latin typeface="Consolas" panose="020B0609020204030204" pitchFamily="49" charset="0"/>
              </a:rPr>
            </a:br>
            <a:br>
              <a:rPr lang="en-US" sz="800">
                <a:solidFill>
                  <a:srgbClr val="ABB2BF"/>
                </a:solidFill>
                <a:latin typeface="Consolas" panose="020B0609020204030204" pitchFamily="49" charset="0"/>
              </a:rPr>
            </a:br>
            <a:r>
              <a:rPr lang="en-US" sz="800">
                <a:solidFill>
                  <a:srgbClr val="C678DD"/>
                </a:solidFill>
                <a:latin typeface="Consolas" panose="020B0609020204030204" pitchFamily="49" charset="0"/>
              </a:rPr>
              <a:t>def</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test_create</a:t>
            </a:r>
            <a:r>
              <a:rPr lang="en-US" sz="800">
                <a:solidFill>
                  <a:srgbClr val="ABB2BF"/>
                </a:solidFill>
                <a:latin typeface="Consolas" panose="020B0609020204030204" pitchFamily="49" charset="0"/>
              </a:rPr>
              <a:t>(</a:t>
            </a:r>
            <a:r>
              <a:rPr lang="en-US" sz="800" i="1">
                <a:solidFill>
                  <a:srgbClr val="D19A66"/>
                </a:solidFill>
                <a:latin typeface="Consolas" panose="020B0609020204030204" pitchFamily="49" charset="0"/>
              </a:rPr>
              <a:t>client</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auth</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app</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auth.</a:t>
            </a:r>
            <a:r>
              <a:rPr lang="en-US" sz="800">
                <a:solidFill>
                  <a:srgbClr val="61AFEF"/>
                </a:solidFill>
                <a:latin typeface="Consolas" panose="020B0609020204030204" pitchFamily="49" charset="0"/>
              </a:rPr>
              <a:t>login</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get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'/create'</a:t>
            </a:r>
            <a:r>
              <a:rPr lang="en-US" sz="800">
                <a:solidFill>
                  <a:srgbClr val="ABB2BF"/>
                </a:solidFill>
                <a:latin typeface="Consolas" panose="020B0609020204030204" pitchFamily="49" charset="0"/>
              </a:rPr>
              <a:t>).status_code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D19A66"/>
                </a:solidFill>
                <a:latin typeface="Consolas" panose="020B0609020204030204" pitchFamily="49" charset="0"/>
              </a:rPr>
              <a:t>200</a:t>
            </a:r>
            <a:endParaRPr lang="en-US" sz="800">
              <a:solidFill>
                <a:srgbClr val="ABB2BF"/>
              </a:solidFill>
              <a:latin typeface="Consolas" panose="020B0609020204030204" pitchFamily="49" charset="0"/>
            </a:endParaRPr>
          </a:p>
          <a:p>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post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'/create'</a:t>
            </a:r>
            <a:r>
              <a:rPr lang="en-US" sz="800">
                <a:solidFill>
                  <a:srgbClr val="ABB2BF"/>
                </a:solidFill>
                <a:latin typeface="Consolas" panose="020B0609020204030204" pitchFamily="49" charset="0"/>
              </a:rPr>
              <a:t>, </a:t>
            </a:r>
            <a:r>
              <a:rPr lang="en-US" sz="800" i="1">
                <a:solidFill>
                  <a:srgbClr val="E06C75"/>
                </a:solidFill>
                <a:latin typeface="Consolas" panose="020B0609020204030204" pitchFamily="49" charset="0"/>
              </a:rPr>
              <a:t>data</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'title'</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'created'</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'body'</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a:t>
            </a:r>
            <a:r>
              <a:rPr lang="en-US" sz="800">
                <a:solidFill>
                  <a:srgbClr val="ABB2BF"/>
                </a:solidFill>
                <a:latin typeface="Consolas" panose="020B0609020204030204" pitchFamily="49" charset="0"/>
              </a:rPr>
              <a:t>})</a:t>
            </a:r>
          </a:p>
          <a:p>
            <a:br>
              <a:rPr lang="en-US" sz="800">
                <a:solidFill>
                  <a:srgbClr val="ABB2BF"/>
                </a:solidFill>
                <a:latin typeface="Consolas" panose="020B0609020204030204" pitchFamily="49" charset="0"/>
              </a:rPr>
            </a:br>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with</a:t>
            </a:r>
            <a:r>
              <a:rPr lang="en-US" sz="800">
                <a:solidFill>
                  <a:srgbClr val="ABB2BF"/>
                </a:solidFill>
                <a:latin typeface="Consolas" panose="020B0609020204030204" pitchFamily="49" charset="0"/>
              </a:rPr>
              <a:t> app.</a:t>
            </a:r>
            <a:r>
              <a:rPr lang="en-US" sz="800">
                <a:solidFill>
                  <a:srgbClr val="61AFEF"/>
                </a:solidFill>
                <a:latin typeface="Consolas" panose="020B0609020204030204" pitchFamily="49" charset="0"/>
              </a:rPr>
              <a:t>app_context</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db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get_db</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count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db.</a:t>
            </a:r>
            <a:r>
              <a:rPr lang="en-US" sz="800">
                <a:solidFill>
                  <a:srgbClr val="61AFEF"/>
                </a:solidFill>
                <a:latin typeface="Consolas" panose="020B0609020204030204" pitchFamily="49" charset="0"/>
              </a:rPr>
              <a:t>execute</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'SELECT COUNT(id) FROM post'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fetchone</a:t>
            </a:r>
            <a:r>
              <a:rPr lang="en-US" sz="800">
                <a:solidFill>
                  <a:srgbClr val="ABB2BF"/>
                </a:solidFill>
                <a:latin typeface="Consolas" panose="020B0609020204030204" pitchFamily="49" charset="0"/>
              </a:rPr>
              <a:t>()[</a:t>
            </a:r>
            <a:r>
              <a:rPr lang="en-US" sz="800">
                <a:solidFill>
                  <a:srgbClr val="D19A66"/>
                </a:solidFill>
                <a:latin typeface="Consolas" panose="020B0609020204030204" pitchFamily="49" charset="0"/>
              </a:rPr>
              <a:t>0</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count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D19A66"/>
                </a:solidFill>
                <a:latin typeface="Consolas" panose="020B0609020204030204" pitchFamily="49" charset="0"/>
              </a:rPr>
              <a:t>2</a:t>
            </a:r>
            <a:endParaRPr lang="en-US" sz="800">
              <a:solidFill>
                <a:srgbClr val="ABB2BF"/>
              </a:solidFill>
              <a:latin typeface="Consolas" panose="020B0609020204030204" pitchFamily="49" charset="0"/>
            </a:endParaRPr>
          </a:p>
          <a:p>
            <a:br>
              <a:rPr lang="en-US" sz="800">
                <a:solidFill>
                  <a:srgbClr val="ABB2BF"/>
                </a:solidFill>
                <a:latin typeface="Consolas" panose="020B0609020204030204" pitchFamily="49" charset="0"/>
              </a:rPr>
            </a:br>
            <a:br>
              <a:rPr lang="en-US" sz="800">
                <a:solidFill>
                  <a:srgbClr val="ABB2BF"/>
                </a:solidFill>
                <a:latin typeface="Consolas" panose="020B0609020204030204" pitchFamily="49" charset="0"/>
              </a:rPr>
            </a:br>
            <a:r>
              <a:rPr lang="en-US" sz="800">
                <a:solidFill>
                  <a:srgbClr val="C678DD"/>
                </a:solidFill>
                <a:latin typeface="Consolas" panose="020B0609020204030204" pitchFamily="49" charset="0"/>
              </a:rPr>
              <a:t>def</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test_update</a:t>
            </a:r>
            <a:r>
              <a:rPr lang="en-US" sz="800">
                <a:solidFill>
                  <a:srgbClr val="ABB2BF"/>
                </a:solidFill>
                <a:latin typeface="Consolas" panose="020B0609020204030204" pitchFamily="49" charset="0"/>
              </a:rPr>
              <a:t>(</a:t>
            </a:r>
            <a:r>
              <a:rPr lang="en-US" sz="800" i="1">
                <a:solidFill>
                  <a:srgbClr val="D19A66"/>
                </a:solidFill>
                <a:latin typeface="Consolas" panose="020B0609020204030204" pitchFamily="49" charset="0"/>
              </a:rPr>
              <a:t>client</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auth</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app</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auth.</a:t>
            </a:r>
            <a:r>
              <a:rPr lang="en-US" sz="800">
                <a:solidFill>
                  <a:srgbClr val="61AFEF"/>
                </a:solidFill>
                <a:latin typeface="Consolas" panose="020B0609020204030204" pitchFamily="49" charset="0"/>
              </a:rPr>
              <a:t>login</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get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'/1/update'</a:t>
            </a:r>
            <a:r>
              <a:rPr lang="en-US" sz="800">
                <a:solidFill>
                  <a:srgbClr val="ABB2BF"/>
                </a:solidFill>
                <a:latin typeface="Consolas" panose="020B0609020204030204" pitchFamily="49" charset="0"/>
              </a:rPr>
              <a:t>).status_code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D19A66"/>
                </a:solidFill>
                <a:latin typeface="Consolas" panose="020B0609020204030204" pitchFamily="49" charset="0"/>
              </a:rPr>
              <a:t>200</a:t>
            </a:r>
            <a:endParaRPr lang="en-US" sz="800">
              <a:solidFill>
                <a:srgbClr val="ABB2BF"/>
              </a:solidFill>
              <a:latin typeface="Consolas" panose="020B0609020204030204" pitchFamily="49" charset="0"/>
            </a:endParaRPr>
          </a:p>
          <a:p>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post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'/1/update'</a:t>
            </a:r>
            <a:r>
              <a:rPr lang="en-US" sz="800">
                <a:solidFill>
                  <a:srgbClr val="ABB2BF"/>
                </a:solidFill>
                <a:latin typeface="Consolas" panose="020B0609020204030204" pitchFamily="49" charset="0"/>
              </a:rPr>
              <a:t>, </a:t>
            </a:r>
            <a:r>
              <a:rPr lang="en-US" sz="800" i="1">
                <a:solidFill>
                  <a:srgbClr val="E06C75"/>
                </a:solidFill>
                <a:latin typeface="Consolas" panose="020B0609020204030204" pitchFamily="49" charset="0"/>
              </a:rPr>
              <a:t>data</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'title'</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'updated'</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'body'</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a:t>
            </a:r>
            <a:r>
              <a:rPr lang="en-US" sz="800">
                <a:solidFill>
                  <a:srgbClr val="ABB2BF"/>
                </a:solidFill>
                <a:latin typeface="Consolas" panose="020B0609020204030204" pitchFamily="49" charset="0"/>
              </a:rPr>
              <a:t>})</a:t>
            </a:r>
          </a:p>
          <a:p>
            <a:br>
              <a:rPr lang="en-US" sz="800">
                <a:solidFill>
                  <a:srgbClr val="ABB2BF"/>
                </a:solidFill>
                <a:latin typeface="Consolas" panose="020B0609020204030204" pitchFamily="49" charset="0"/>
              </a:rPr>
            </a:br>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with</a:t>
            </a:r>
            <a:r>
              <a:rPr lang="en-US" sz="800">
                <a:solidFill>
                  <a:srgbClr val="ABB2BF"/>
                </a:solidFill>
                <a:latin typeface="Consolas" panose="020B0609020204030204" pitchFamily="49" charset="0"/>
              </a:rPr>
              <a:t> app.</a:t>
            </a:r>
            <a:r>
              <a:rPr lang="en-US" sz="800">
                <a:solidFill>
                  <a:srgbClr val="61AFEF"/>
                </a:solidFill>
                <a:latin typeface="Consolas" panose="020B0609020204030204" pitchFamily="49" charset="0"/>
              </a:rPr>
              <a:t>app_context</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db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get_db</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post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db.</a:t>
            </a:r>
            <a:r>
              <a:rPr lang="en-US" sz="800">
                <a:solidFill>
                  <a:srgbClr val="61AFEF"/>
                </a:solidFill>
                <a:latin typeface="Consolas" panose="020B0609020204030204" pitchFamily="49" charset="0"/>
              </a:rPr>
              <a:t>execute</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'SELECT * FROM post WHERE id = 1'</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fetchone</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post[</a:t>
            </a:r>
            <a:r>
              <a:rPr lang="en-US" sz="800">
                <a:solidFill>
                  <a:srgbClr val="98C379"/>
                </a:solidFill>
                <a:latin typeface="Consolas" panose="020B0609020204030204" pitchFamily="49" charset="0"/>
              </a:rPr>
              <a:t>'title'</a:t>
            </a:r>
            <a:r>
              <a:rPr lang="en-US" sz="800">
                <a:solidFill>
                  <a:srgbClr val="ABB2BF"/>
                </a:solidFill>
                <a:latin typeface="Consolas" panose="020B0609020204030204" pitchFamily="49" charset="0"/>
              </a:rPr>
              <a:t>]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'updated'</a:t>
            </a:r>
            <a:endParaRPr lang="en-US" sz="800">
              <a:solidFill>
                <a:srgbClr val="ABB2BF"/>
              </a:solidFill>
              <a:latin typeface="Consolas" panose="020B0609020204030204" pitchFamily="49" charset="0"/>
            </a:endParaRPr>
          </a:p>
          <a:p>
            <a:br>
              <a:rPr lang="en-US" sz="800">
                <a:solidFill>
                  <a:srgbClr val="ABB2BF"/>
                </a:solidFill>
                <a:latin typeface="Consolas" panose="020B0609020204030204" pitchFamily="49" charset="0"/>
              </a:rPr>
            </a:br>
            <a:br>
              <a:rPr lang="en-US" sz="800">
                <a:solidFill>
                  <a:srgbClr val="ABB2BF"/>
                </a:solidFill>
                <a:latin typeface="Consolas" panose="020B0609020204030204" pitchFamily="49" charset="0"/>
              </a:rPr>
            </a:br>
            <a:r>
              <a:rPr lang="en-US" sz="800">
                <a:solidFill>
                  <a:srgbClr val="61AFEF"/>
                </a:solidFill>
                <a:latin typeface="Consolas" panose="020B0609020204030204" pitchFamily="49" charset="0"/>
              </a:rPr>
              <a:t>@pytest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mark</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parametrize</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'path'</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ABB2BF"/>
                </a:solidFill>
                <a:latin typeface="Consolas" panose="020B0609020204030204" pitchFamily="49" charset="0"/>
              </a:rPr>
              <a:t>(</a:t>
            </a:r>
          </a:p>
          <a:p>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'/create'</a:t>
            </a:r>
            <a:r>
              <a:rPr lang="en-US" sz="800">
                <a:solidFill>
                  <a:srgbClr val="ABB2BF"/>
                </a:solidFill>
                <a:latin typeface="Consolas" panose="020B0609020204030204" pitchFamily="49" charset="0"/>
              </a:rPr>
              <a:t>,</a:t>
            </a:r>
          </a:p>
          <a:p>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'/1/update'</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a:t>
            </a:r>
          </a:p>
          <a:p>
            <a:r>
              <a:rPr lang="en-US" sz="800">
                <a:solidFill>
                  <a:srgbClr val="C678DD"/>
                </a:solidFill>
                <a:latin typeface="Consolas" panose="020B0609020204030204" pitchFamily="49" charset="0"/>
              </a:rPr>
              <a:t>def</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test_create_update_validate</a:t>
            </a:r>
            <a:r>
              <a:rPr lang="en-US" sz="800">
                <a:solidFill>
                  <a:srgbClr val="ABB2BF"/>
                </a:solidFill>
                <a:latin typeface="Consolas" panose="020B0609020204030204" pitchFamily="49" charset="0"/>
              </a:rPr>
              <a:t>(</a:t>
            </a:r>
            <a:r>
              <a:rPr lang="en-US" sz="800" i="1">
                <a:solidFill>
                  <a:srgbClr val="D19A66"/>
                </a:solidFill>
                <a:latin typeface="Consolas" panose="020B0609020204030204" pitchFamily="49" charset="0"/>
              </a:rPr>
              <a:t>client</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auth</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path</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auth.</a:t>
            </a:r>
            <a:r>
              <a:rPr lang="en-US" sz="800">
                <a:solidFill>
                  <a:srgbClr val="61AFEF"/>
                </a:solidFill>
                <a:latin typeface="Consolas" panose="020B0609020204030204" pitchFamily="49" charset="0"/>
              </a:rPr>
              <a:t>login</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response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post</a:t>
            </a:r>
            <a:r>
              <a:rPr lang="en-US" sz="800">
                <a:solidFill>
                  <a:srgbClr val="ABB2BF"/>
                </a:solidFill>
                <a:latin typeface="Consolas" panose="020B0609020204030204" pitchFamily="49" charset="0"/>
              </a:rPr>
              <a:t>(path, </a:t>
            </a:r>
            <a:r>
              <a:rPr lang="en-US" sz="800" i="1">
                <a:solidFill>
                  <a:srgbClr val="E06C75"/>
                </a:solidFill>
                <a:latin typeface="Consolas" panose="020B0609020204030204" pitchFamily="49" charset="0"/>
              </a:rPr>
              <a:t>data</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'title'</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'body'</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a:t>
            </a:r>
            <a:r>
              <a:rPr lang="en-US" sz="800">
                <a:solidFill>
                  <a:srgbClr val="C678DD"/>
                </a:solidFill>
                <a:latin typeface="Consolas" panose="020B0609020204030204" pitchFamily="49" charset="0"/>
              </a:rPr>
              <a:t>b</a:t>
            </a:r>
            <a:r>
              <a:rPr lang="en-US" sz="800">
                <a:solidFill>
                  <a:srgbClr val="98C379"/>
                </a:solidFill>
                <a:latin typeface="Consolas" panose="020B0609020204030204" pitchFamily="49" charset="0"/>
              </a:rPr>
              <a:t>'Title is required.'</a:t>
            </a:r>
            <a:r>
              <a:rPr lang="en-US" sz="800">
                <a:solidFill>
                  <a:srgbClr val="ABB2BF"/>
                </a:solidFill>
                <a:latin typeface="Consolas" panose="020B0609020204030204" pitchFamily="49" charset="0"/>
              </a:rPr>
              <a:t> </a:t>
            </a:r>
            <a:r>
              <a:rPr lang="en-US" sz="800">
                <a:solidFill>
                  <a:srgbClr val="C678DD"/>
                </a:solidFill>
                <a:latin typeface="Consolas" panose="020B0609020204030204" pitchFamily="49" charset="0"/>
              </a:rPr>
              <a:t>in</a:t>
            </a:r>
            <a:r>
              <a:rPr lang="en-US" sz="800">
                <a:solidFill>
                  <a:srgbClr val="ABB2BF"/>
                </a:solidFill>
                <a:latin typeface="Consolas" panose="020B0609020204030204" pitchFamily="49" charset="0"/>
              </a:rPr>
              <a:t> response.data</a:t>
            </a:r>
          </a:p>
          <a:p>
            <a:br>
              <a:rPr lang="en-US" sz="800">
                <a:solidFill>
                  <a:srgbClr val="ABB2BF"/>
                </a:solidFill>
                <a:latin typeface="Consolas" panose="020B0609020204030204" pitchFamily="49" charset="0"/>
              </a:rPr>
            </a:br>
            <a:br>
              <a:rPr lang="en-US" sz="800">
                <a:solidFill>
                  <a:srgbClr val="ABB2BF"/>
                </a:solidFill>
                <a:latin typeface="Consolas" panose="020B0609020204030204" pitchFamily="49" charset="0"/>
              </a:rPr>
            </a:br>
            <a:r>
              <a:rPr lang="en-US" sz="800">
                <a:solidFill>
                  <a:srgbClr val="C678DD"/>
                </a:solidFill>
                <a:latin typeface="Consolas" panose="020B0609020204030204" pitchFamily="49" charset="0"/>
              </a:rPr>
              <a:t>def</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test_delete</a:t>
            </a:r>
            <a:r>
              <a:rPr lang="en-US" sz="800">
                <a:solidFill>
                  <a:srgbClr val="ABB2BF"/>
                </a:solidFill>
                <a:latin typeface="Consolas" panose="020B0609020204030204" pitchFamily="49" charset="0"/>
              </a:rPr>
              <a:t>(</a:t>
            </a:r>
            <a:r>
              <a:rPr lang="en-US" sz="800" i="1">
                <a:solidFill>
                  <a:srgbClr val="D19A66"/>
                </a:solidFill>
                <a:latin typeface="Consolas" panose="020B0609020204030204" pitchFamily="49" charset="0"/>
              </a:rPr>
              <a:t>client</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auth</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app</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auth.</a:t>
            </a:r>
            <a:r>
              <a:rPr lang="en-US" sz="800">
                <a:solidFill>
                  <a:srgbClr val="61AFEF"/>
                </a:solidFill>
                <a:latin typeface="Consolas" panose="020B0609020204030204" pitchFamily="49" charset="0"/>
              </a:rPr>
              <a:t>login</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response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post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'/1/delete'</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response.headers[</a:t>
            </a:r>
            <a:r>
              <a:rPr lang="en-US" sz="800">
                <a:solidFill>
                  <a:srgbClr val="98C379"/>
                </a:solidFill>
                <a:latin typeface="Consolas" panose="020B0609020204030204" pitchFamily="49" charset="0"/>
              </a:rPr>
              <a:t>'Location'</a:t>
            </a:r>
            <a:r>
              <a:rPr lang="en-US" sz="800">
                <a:solidFill>
                  <a:srgbClr val="ABB2BF"/>
                </a:solidFill>
                <a:latin typeface="Consolas" panose="020B0609020204030204" pitchFamily="49" charset="0"/>
              </a:rPr>
              <a:t>]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'http://localhost/'</a:t>
            </a:r>
            <a:endParaRPr lang="en-US" sz="800">
              <a:solidFill>
                <a:srgbClr val="ABB2BF"/>
              </a:solidFill>
              <a:latin typeface="Consolas" panose="020B0609020204030204" pitchFamily="49" charset="0"/>
            </a:endParaRPr>
          </a:p>
          <a:p>
            <a:br>
              <a:rPr lang="en-US" sz="800">
                <a:solidFill>
                  <a:srgbClr val="ABB2BF"/>
                </a:solidFill>
                <a:latin typeface="Consolas" panose="020B0609020204030204" pitchFamily="49" charset="0"/>
              </a:rPr>
            </a:br>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with</a:t>
            </a:r>
            <a:r>
              <a:rPr lang="en-US" sz="800">
                <a:solidFill>
                  <a:srgbClr val="ABB2BF"/>
                </a:solidFill>
                <a:latin typeface="Consolas" panose="020B0609020204030204" pitchFamily="49" charset="0"/>
              </a:rPr>
              <a:t> app.</a:t>
            </a:r>
            <a:r>
              <a:rPr lang="en-US" sz="800">
                <a:solidFill>
                  <a:srgbClr val="61AFEF"/>
                </a:solidFill>
                <a:latin typeface="Consolas" panose="020B0609020204030204" pitchFamily="49" charset="0"/>
              </a:rPr>
              <a:t>app_context</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db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get_db</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post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db.</a:t>
            </a:r>
            <a:r>
              <a:rPr lang="en-US" sz="800">
                <a:solidFill>
                  <a:srgbClr val="61AFEF"/>
                </a:solidFill>
                <a:latin typeface="Consolas" panose="020B0609020204030204" pitchFamily="49" charset="0"/>
              </a:rPr>
              <a:t>execute</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'SELECT * FROM post WHERE id = 1'</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fetchone</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post </a:t>
            </a:r>
            <a:r>
              <a:rPr lang="en-US" sz="800">
                <a:solidFill>
                  <a:srgbClr val="C678DD"/>
                </a:solidFill>
                <a:latin typeface="Consolas" panose="020B0609020204030204" pitchFamily="49" charset="0"/>
              </a:rPr>
              <a:t>is</a:t>
            </a:r>
            <a:r>
              <a:rPr lang="en-US" sz="800">
                <a:solidFill>
                  <a:srgbClr val="ABB2BF"/>
                </a:solidFill>
                <a:latin typeface="Consolas" panose="020B0609020204030204" pitchFamily="49" charset="0"/>
              </a:rPr>
              <a:t> </a:t>
            </a:r>
            <a:r>
              <a:rPr lang="en-US" sz="800">
                <a:solidFill>
                  <a:srgbClr val="D19A66"/>
                </a:solidFill>
                <a:latin typeface="Consolas" panose="020B0609020204030204" pitchFamily="49" charset="0"/>
              </a:rPr>
              <a:t>None</a:t>
            </a:r>
            <a:endParaRPr lang="en-US" sz="800">
              <a:solidFill>
                <a:srgbClr val="ABB2BF"/>
              </a:solidFill>
              <a:latin typeface="Consolas" panose="020B0609020204030204" pitchFamily="49" charset="0"/>
            </a:endParaRPr>
          </a:p>
        </p:txBody>
      </p:sp>
      <p:sp>
        <p:nvSpPr>
          <p:cNvPr id="2" name="Rectangle 1">
            <a:extLst>
              <a:ext uri="{FF2B5EF4-FFF2-40B4-BE49-F238E27FC236}">
                <a16:creationId xmlns:a16="http://schemas.microsoft.com/office/drawing/2014/main" id="{2AED2A23-BCBF-4875-8769-FA40D66F03C2}"/>
              </a:ext>
            </a:extLst>
          </p:cNvPr>
          <p:cNvSpPr/>
          <p:nvPr/>
        </p:nvSpPr>
        <p:spPr>
          <a:xfrm>
            <a:off x="5476875" y="910798"/>
            <a:ext cx="6096000" cy="1546577"/>
          </a:xfrm>
          <a:prstGeom prst="rect">
            <a:avLst/>
          </a:prstGeom>
        </p:spPr>
        <p:txBody>
          <a:bodyPr>
            <a:spAutoFit/>
          </a:bodyPr>
          <a:lstStyle/>
          <a:p>
            <a:r>
              <a:rPr lang="en-US" sz="1050">
                <a:solidFill>
                  <a:schemeClr val="bg1"/>
                </a:solidFill>
              </a:rPr>
              <a:t>A user must be logged in to access the create, update, and delete views. The logged in user must be the author of the post to access update and delete, otherwise a 403 Forbidden status is returned. If a post with the given id doesn’t exist, update and delete should return 404 Not Found.</a:t>
            </a:r>
          </a:p>
          <a:p>
            <a:endParaRPr lang="en-US" sz="1050">
              <a:solidFill>
                <a:schemeClr val="bg1"/>
              </a:solidFill>
            </a:endParaRPr>
          </a:p>
          <a:p>
            <a:r>
              <a:rPr lang="en-US" sz="1050">
                <a:solidFill>
                  <a:schemeClr val="bg1"/>
                </a:solidFill>
              </a:rPr>
              <a:t>The create and update views should render and return a 200 OK status for a GET request. When valid data is sent in a POST request, create should insert the new post data into the database, and update should modify the existing data. Both pages should show an error message on invalid data.</a:t>
            </a:r>
          </a:p>
          <a:p>
            <a:endParaRPr lang="en-US" sz="1050">
              <a:solidFill>
                <a:schemeClr val="bg1"/>
              </a:solidFill>
            </a:endParaRPr>
          </a:p>
          <a:p>
            <a:r>
              <a:rPr lang="en-US" sz="1050">
                <a:solidFill>
                  <a:schemeClr val="bg1"/>
                </a:solidFill>
              </a:rPr>
              <a:t>The delete view should redirect to the index URL and the post should no longer exist in the database.</a:t>
            </a:r>
          </a:p>
        </p:txBody>
      </p:sp>
    </p:spTree>
    <p:extLst>
      <p:ext uri="{BB962C8B-B14F-4D97-AF65-F5344CB8AC3E}">
        <p14:creationId xmlns:p14="http://schemas.microsoft.com/office/powerpoint/2010/main" val="193130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75A62-0F5E-42AB-9C3E-70F75A9082A4}"/>
              </a:ext>
            </a:extLst>
          </p:cNvPr>
          <p:cNvSpPr txBox="1"/>
          <p:nvPr/>
        </p:nvSpPr>
        <p:spPr>
          <a:xfrm>
            <a:off x="1" y="64655"/>
            <a:ext cx="6225308" cy="2215991"/>
          </a:xfrm>
          <a:prstGeom prst="rect">
            <a:avLst/>
          </a:prstGeom>
          <a:noFill/>
        </p:spPr>
        <p:txBody>
          <a:bodyPr wrap="square" rtlCol="0">
            <a:spAutoFit/>
          </a:bodyPr>
          <a:lstStyle/>
          <a:p>
            <a:r>
              <a:rPr lang="en-US" sz="1200" b="1" u="sng">
                <a:solidFill>
                  <a:schemeClr val="bg1"/>
                </a:solidFill>
              </a:rPr>
              <a:t>pytest-flask-sqlalchemy </a:t>
            </a:r>
          </a:p>
          <a:p>
            <a:r>
              <a:rPr lang="en-US" sz="1050">
                <a:solidFill>
                  <a:schemeClr val="bg1"/>
                </a:solidFill>
              </a:rPr>
              <a:t>(</a:t>
            </a:r>
            <a:r>
              <a:rPr lang="en-US" sz="1050">
                <a:solidFill>
                  <a:schemeClr val="bg1"/>
                </a:solidFill>
                <a:hlinkClick r:id="rId2">
                  <a:extLst>
                    <a:ext uri="{A12FA001-AC4F-418D-AE19-62706E023703}">
                      <ahyp:hlinkClr xmlns:ahyp="http://schemas.microsoft.com/office/drawing/2018/hyperlinkcolor" val="tx"/>
                    </a:ext>
                  </a:extLst>
                </a:hlinkClick>
              </a:rPr>
              <a:t>https://datamade.us/blog/transactional-testing/</a:t>
            </a:r>
            <a:r>
              <a:rPr lang="en-US" sz="1050">
                <a:solidFill>
                  <a:schemeClr val="bg1"/>
                </a:solidFill>
              </a:rPr>
              <a:t> </a:t>
            </a:r>
            <a:r>
              <a:rPr lang="en-US" sz="1050">
                <a:solidFill>
                  <a:schemeClr val="bg1"/>
                </a:solidFill>
                <a:hlinkClick r:id="rId3">
                  <a:extLst>
                    <a:ext uri="{A12FA001-AC4F-418D-AE19-62706E023703}">
                      <ahyp:hlinkClr xmlns:ahyp="http://schemas.microsoft.com/office/drawing/2018/hyperlinkcolor" val="tx"/>
                    </a:ext>
                  </a:extLst>
                </a:hlinkClick>
              </a:rPr>
              <a:t>https://github.com/jeancochrane/pytest-flask-sqlalchemy</a:t>
            </a:r>
            <a:r>
              <a:rPr lang="en-US" sz="1050">
                <a:solidFill>
                  <a:schemeClr val="bg1"/>
                </a:solidFill>
              </a:rPr>
              <a:t>)</a:t>
            </a:r>
          </a:p>
          <a:p>
            <a:endParaRPr lang="en-US" sz="1050">
              <a:solidFill>
                <a:schemeClr val="bg1"/>
              </a:solidFill>
            </a:endParaRPr>
          </a:p>
          <a:p>
            <a:r>
              <a:rPr lang="en-US" sz="1050">
                <a:solidFill>
                  <a:schemeClr val="bg1"/>
                </a:solidFill>
              </a:rPr>
              <a:t>The goal is to make testing stateful Flask-SQLAlchemy applications easier by providing fixtures that permit the developer to make arbitrary database updates with the confidence that any changes made during a test will roll back once the test exits.</a:t>
            </a:r>
          </a:p>
          <a:p>
            <a:endParaRPr lang="en-US" sz="1050">
              <a:solidFill>
                <a:schemeClr val="bg1"/>
              </a:solidFill>
            </a:endParaRPr>
          </a:p>
          <a:p>
            <a:r>
              <a:rPr lang="en-US" sz="1050">
                <a:solidFill>
                  <a:schemeClr val="bg1"/>
                </a:solidFill>
              </a:rPr>
              <a:t>The pytest-flask-sqlalchemy plugin creates a set of fixtures that can be used to run updates that will roll back when the test exits: db_session and db_engine. A developer can use these fixtures like they might use standard SQLAlchemy Session and Engine objects.</a:t>
            </a:r>
          </a:p>
          <a:p>
            <a:endParaRPr lang="en-US" sz="1050">
              <a:solidFill>
                <a:schemeClr val="bg1"/>
              </a:solidFill>
            </a:endParaRPr>
          </a:p>
          <a:p>
            <a:r>
              <a:rPr lang="en-US" sz="1050">
                <a:solidFill>
                  <a:schemeClr val="bg1"/>
                </a:solidFill>
              </a:rPr>
              <a:t>In this example, we introduce a state change to a test using db_session and confirm that it doesn’t persist beyond the body of the test:</a:t>
            </a:r>
          </a:p>
        </p:txBody>
      </p:sp>
    </p:spTree>
    <p:extLst>
      <p:ext uri="{BB962C8B-B14F-4D97-AF65-F5344CB8AC3E}">
        <p14:creationId xmlns:p14="http://schemas.microsoft.com/office/powerpoint/2010/main" val="88493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9F0498-2890-4665-9373-ACFE7988767C}"/>
              </a:ext>
            </a:extLst>
          </p:cNvPr>
          <p:cNvSpPr/>
          <p:nvPr/>
        </p:nvSpPr>
        <p:spPr>
          <a:xfrm>
            <a:off x="0" y="0"/>
            <a:ext cx="5662704" cy="646331"/>
          </a:xfrm>
          <a:prstGeom prst="rect">
            <a:avLst/>
          </a:prstGeom>
        </p:spPr>
        <p:txBody>
          <a:bodyPr wrap="none">
            <a:spAutoFit/>
          </a:bodyPr>
          <a:lstStyle/>
          <a:p>
            <a:r>
              <a:rPr lang="en-US" u="sng">
                <a:solidFill>
                  <a:schemeClr val="bg1"/>
                </a:solidFill>
              </a:rPr>
              <a:t>Deploy</a:t>
            </a:r>
          </a:p>
          <a:p>
            <a:r>
              <a:rPr lang="en-US" u="sng">
                <a:solidFill>
                  <a:schemeClr val="bg1"/>
                </a:solidFill>
              </a:rPr>
              <a:t>gunicorn </a:t>
            </a:r>
            <a:r>
              <a:rPr lang="en-US">
                <a:hlinkClick r:id="rId2"/>
              </a:rPr>
              <a:t>http://docs.gunicorn.org/en/stable/settings.html</a:t>
            </a:r>
            <a:endParaRPr lang="en-US" u="sng">
              <a:solidFill>
                <a:schemeClr val="bg1"/>
              </a:solidFill>
            </a:endParaRPr>
          </a:p>
        </p:txBody>
      </p:sp>
    </p:spTree>
    <p:extLst>
      <p:ext uri="{BB962C8B-B14F-4D97-AF65-F5344CB8AC3E}">
        <p14:creationId xmlns:p14="http://schemas.microsoft.com/office/powerpoint/2010/main" val="263548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836B48-A06D-45B1-BE5D-1A60AA4B2229}"/>
              </a:ext>
            </a:extLst>
          </p:cNvPr>
          <p:cNvSpPr/>
          <p:nvPr/>
        </p:nvSpPr>
        <p:spPr>
          <a:xfrm>
            <a:off x="0" y="369332"/>
            <a:ext cx="4883645" cy="369332"/>
          </a:xfrm>
          <a:prstGeom prst="rect">
            <a:avLst/>
          </a:prstGeom>
        </p:spPr>
        <p:txBody>
          <a:bodyPr wrap="none">
            <a:spAutoFit/>
          </a:bodyPr>
          <a:lstStyle/>
          <a:p>
            <a:r>
              <a:rPr lang="en-US">
                <a:hlinkClick r:id="rId2"/>
              </a:rPr>
              <a:t>https://github.com/trustrachel/Flask-FeatureFlags</a:t>
            </a:r>
            <a:endParaRPr lang="en-US"/>
          </a:p>
        </p:txBody>
      </p:sp>
      <p:sp>
        <p:nvSpPr>
          <p:cNvPr id="3" name="TextBox 2">
            <a:extLst>
              <a:ext uri="{FF2B5EF4-FFF2-40B4-BE49-F238E27FC236}">
                <a16:creationId xmlns:a16="http://schemas.microsoft.com/office/drawing/2014/main" id="{8507C0D3-84FF-43F1-B477-2165DC0D7071}"/>
              </a:ext>
            </a:extLst>
          </p:cNvPr>
          <p:cNvSpPr txBox="1"/>
          <p:nvPr/>
        </p:nvSpPr>
        <p:spPr>
          <a:xfrm>
            <a:off x="0" y="0"/>
            <a:ext cx="1441357" cy="369332"/>
          </a:xfrm>
          <a:prstGeom prst="rect">
            <a:avLst/>
          </a:prstGeom>
          <a:noFill/>
        </p:spPr>
        <p:txBody>
          <a:bodyPr wrap="none" rtlCol="0">
            <a:spAutoFit/>
          </a:bodyPr>
          <a:lstStyle/>
          <a:p>
            <a:r>
              <a:rPr lang="en-US" b="1" u="sng">
                <a:solidFill>
                  <a:schemeClr val="bg1"/>
                </a:solidFill>
              </a:rPr>
              <a:t>Feature Flags</a:t>
            </a:r>
          </a:p>
        </p:txBody>
      </p:sp>
      <p:sp>
        <p:nvSpPr>
          <p:cNvPr id="7" name="Rectangle 6">
            <a:extLst>
              <a:ext uri="{FF2B5EF4-FFF2-40B4-BE49-F238E27FC236}">
                <a16:creationId xmlns:a16="http://schemas.microsoft.com/office/drawing/2014/main" id="{8B554AA6-1249-4487-9334-3ED4A4816273}"/>
              </a:ext>
            </a:extLst>
          </p:cNvPr>
          <p:cNvSpPr/>
          <p:nvPr/>
        </p:nvSpPr>
        <p:spPr>
          <a:xfrm>
            <a:off x="0" y="915312"/>
            <a:ext cx="7324436" cy="3762568"/>
          </a:xfrm>
          <a:prstGeom prst="rect">
            <a:avLst/>
          </a:prstGeom>
        </p:spPr>
        <p:txBody>
          <a:bodyPr wrap="square">
            <a:spAutoFit/>
          </a:bodyPr>
          <a:lstStyle/>
          <a:p>
            <a:r>
              <a:rPr lang="en-US" b="1" u="sng">
                <a:solidFill>
                  <a:schemeClr val="bg1"/>
                </a:solidFill>
              </a:rPr>
              <a:t>flask-debugtoolbar</a:t>
            </a:r>
          </a:p>
          <a:p>
            <a:r>
              <a:rPr lang="en-US" sz="1050">
                <a:solidFill>
                  <a:schemeClr val="bg1"/>
                </a:solidFill>
              </a:rPr>
              <a:t>pip install flask-debugtoolbar</a:t>
            </a:r>
          </a:p>
          <a:p>
            <a:r>
              <a:rPr lang="en-US" sz="1050">
                <a:solidFill>
                  <a:schemeClr val="bg1"/>
                </a:solidFill>
              </a:rPr>
              <a:t>from flask_debugtoolbar import DebugToolbarExtension</a:t>
            </a:r>
          </a:p>
          <a:p>
            <a:r>
              <a:rPr lang="en-US" sz="1050">
                <a:solidFill>
                  <a:schemeClr val="bg1"/>
                </a:solidFill>
              </a:rPr>
              <a:t>toolbar = DebugToolbarExtension()</a:t>
            </a:r>
          </a:p>
          <a:p>
            <a:r>
              <a:rPr lang="en-US" sz="1050">
                <a:solidFill>
                  <a:schemeClr val="bg1"/>
                </a:solidFill>
              </a:rPr>
              <a:t># Then later on.</a:t>
            </a:r>
          </a:p>
          <a:p>
            <a:r>
              <a:rPr lang="en-US" sz="1050">
                <a:solidFill>
                  <a:schemeClr val="bg1"/>
                </a:solidFill>
              </a:rPr>
              <a:t>app = create_app('the-config.cfg')</a:t>
            </a:r>
          </a:p>
          <a:p>
            <a:r>
              <a:rPr lang="en-US" sz="1050">
                <a:solidFill>
                  <a:schemeClr val="bg1"/>
                </a:solidFill>
              </a:rPr>
              <a:t>toolbar.init_app(app)</a:t>
            </a:r>
          </a:p>
          <a:p>
            <a:endParaRPr lang="en-US" sz="1050">
              <a:solidFill>
                <a:schemeClr val="bg1"/>
              </a:solidFill>
            </a:endParaRPr>
          </a:p>
          <a:p>
            <a:r>
              <a:rPr lang="en-US" sz="1050">
                <a:solidFill>
                  <a:schemeClr val="bg1"/>
                </a:solidFill>
              </a:rPr>
              <a:t>Configuration</a:t>
            </a:r>
          </a:p>
          <a:p>
            <a:r>
              <a:rPr lang="en-US" sz="1050">
                <a:solidFill>
                  <a:schemeClr val="bg1"/>
                </a:solidFill>
              </a:rPr>
              <a:t>The toolbar support several configuration options:</a:t>
            </a:r>
          </a:p>
          <a:p>
            <a:endParaRPr lang="en-US" sz="1050">
              <a:solidFill>
                <a:schemeClr val="bg1"/>
              </a:solidFill>
            </a:endParaRPr>
          </a:p>
          <a:p>
            <a:r>
              <a:rPr lang="en-US" sz="1050">
                <a:solidFill>
                  <a:schemeClr val="bg1"/>
                </a:solidFill>
              </a:rPr>
              <a:t>Name			Description			Default</a:t>
            </a:r>
          </a:p>
          <a:p>
            <a:r>
              <a:rPr lang="en-US" sz="1050">
                <a:solidFill>
                  <a:schemeClr val="bg1"/>
                </a:solidFill>
              </a:rPr>
              <a:t>DEBUG_TB_ENABLED		Enable the toolbar?		app.debug</a:t>
            </a:r>
          </a:p>
          <a:p>
            <a:r>
              <a:rPr lang="en-US" sz="1050">
                <a:solidFill>
                  <a:schemeClr val="bg1"/>
                </a:solidFill>
              </a:rPr>
              <a:t>DEBUG_TB_HOSTS		Whitelist of hosts to display toolbar	any host</a:t>
            </a:r>
          </a:p>
          <a:p>
            <a:r>
              <a:rPr lang="en-US" sz="1050">
                <a:solidFill>
                  <a:schemeClr val="bg1"/>
                </a:solidFill>
              </a:rPr>
              <a:t>DEBUG_TB_INTERCEPT_REDIRECTS	Should intercept redirects?		True</a:t>
            </a:r>
          </a:p>
          <a:p>
            <a:r>
              <a:rPr lang="en-US" sz="1050">
                <a:solidFill>
                  <a:schemeClr val="bg1"/>
                </a:solidFill>
              </a:rPr>
              <a:t>DEBUG_TB_PANELS		List of module/class names of panels	enable all built-in panels</a:t>
            </a:r>
          </a:p>
          <a:p>
            <a:r>
              <a:rPr lang="en-US" sz="1050">
                <a:solidFill>
                  <a:schemeClr val="bg1"/>
                </a:solidFill>
              </a:rPr>
              <a:t>DEBUG_TB_PROFILER_ENABLED		Enable the profiler on all requests	False, user-enabled</a:t>
            </a:r>
          </a:p>
          <a:p>
            <a:r>
              <a:rPr lang="en-US" sz="1050">
                <a:solidFill>
                  <a:schemeClr val="bg1"/>
                </a:solidFill>
              </a:rPr>
              <a:t>DEBUG_TB_TEMPLATE_EDITOR_ENABLED	Enable the template editor		False</a:t>
            </a:r>
          </a:p>
          <a:p>
            <a:endParaRPr lang="en-US" sz="1050">
              <a:solidFill>
                <a:schemeClr val="bg1"/>
              </a:solidFill>
            </a:endParaRPr>
          </a:p>
          <a:p>
            <a:r>
              <a:rPr lang="en-US" sz="1050">
                <a:solidFill>
                  <a:schemeClr val="bg1"/>
                </a:solidFill>
              </a:rPr>
              <a:t>To change one of the config options, set it in the Flask app’s config like:</a:t>
            </a:r>
          </a:p>
          <a:p>
            <a:endParaRPr lang="en-US" sz="1050">
              <a:solidFill>
                <a:schemeClr val="bg1"/>
              </a:solidFill>
            </a:endParaRPr>
          </a:p>
          <a:p>
            <a:r>
              <a:rPr lang="en-US" sz="1050">
                <a:solidFill>
                  <a:schemeClr val="bg1"/>
                </a:solidFill>
              </a:rPr>
              <a:t>app.config['DEBUG_TB_INTERCEPT_REDIRECTS'] = False</a:t>
            </a:r>
          </a:p>
        </p:txBody>
      </p:sp>
    </p:spTree>
    <p:extLst>
      <p:ext uri="{BB962C8B-B14F-4D97-AF65-F5344CB8AC3E}">
        <p14:creationId xmlns:p14="http://schemas.microsoft.com/office/powerpoint/2010/main" val="270293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35893F-7A8D-45F3-B0B4-E477C8FAA3AB}"/>
              </a:ext>
            </a:extLst>
          </p:cNvPr>
          <p:cNvSpPr/>
          <p:nvPr/>
        </p:nvSpPr>
        <p:spPr>
          <a:xfrm>
            <a:off x="0" y="0"/>
            <a:ext cx="6096000" cy="3647152"/>
          </a:xfrm>
          <a:prstGeom prst="rect">
            <a:avLst/>
          </a:prstGeom>
        </p:spPr>
        <p:txBody>
          <a:bodyPr>
            <a:spAutoFit/>
          </a:bodyPr>
          <a:lstStyle/>
          <a:p>
            <a:r>
              <a:rPr lang="en-US" sz="1050" b="1">
                <a:solidFill>
                  <a:schemeClr val="bg1"/>
                </a:solidFill>
              </a:rPr>
              <a:t>alembic</a:t>
            </a:r>
          </a:p>
          <a:p>
            <a:r>
              <a:rPr lang="en-US" sz="1050">
                <a:solidFill>
                  <a:schemeClr val="bg1"/>
                </a:solidFill>
              </a:rPr>
              <a:t>At some point you’ll likely want to migrate your database, and </a:t>
            </a:r>
            <a:r>
              <a:rPr lang="en-US" sz="1050">
                <a:solidFill>
                  <a:schemeClr val="bg1"/>
                </a:solidFill>
                <a:hlinkClick r:id="rId2">
                  <a:extLst>
                    <a:ext uri="{A12FA001-AC4F-418D-AE19-62706E023703}">
                      <ahyp:hlinkClr xmlns:ahyp="http://schemas.microsoft.com/office/drawing/2018/hyperlinkcolor" val="tx"/>
                    </a:ext>
                  </a:extLst>
                </a:hlinkClick>
              </a:rPr>
              <a:t>alembic</a:t>
            </a:r>
            <a:r>
              <a:rPr lang="en-US" sz="1050">
                <a:solidFill>
                  <a:schemeClr val="bg1"/>
                </a:solidFill>
              </a:rPr>
              <a:t> is the recommended library for doing this if you use SQLAlchemy.</a:t>
            </a:r>
          </a:p>
          <a:p>
            <a:r>
              <a:rPr lang="en-US" sz="1050">
                <a:solidFill>
                  <a:schemeClr val="bg1"/>
                </a:solidFill>
              </a:rPr>
              <a:t>It was written by the same team who created SQLAlchemy. I personally don’t use things like Flask-Migrate because I find alembic very natural to work with and you often end up writing your own CLI tools for your apps anyways.</a:t>
            </a:r>
          </a:p>
          <a:p>
            <a:r>
              <a:rPr lang="en-US" sz="1050">
                <a:solidFill>
                  <a:schemeClr val="bg1"/>
                </a:solidFill>
              </a:rPr>
              <a:t>Setting up a simple DB migrate script with alembic and Click is only a few lines of code, and I much prefer writing a few lines of my own own than bring in an external dependency. Especially for something as important as database migrations.</a:t>
            </a:r>
          </a:p>
          <a:p>
            <a:endParaRPr lang="en-US" sz="1050">
              <a:solidFill>
                <a:schemeClr val="bg1"/>
              </a:solidFill>
            </a:endParaRPr>
          </a:p>
          <a:p>
            <a:r>
              <a:rPr lang="en-US" sz="1050" b="1">
                <a:solidFill>
                  <a:schemeClr val="bg1"/>
                </a:solidFill>
              </a:rPr>
              <a:t>celery &amp; redis</a:t>
            </a:r>
          </a:p>
          <a:p>
            <a:r>
              <a:rPr lang="en-US" sz="1050">
                <a:solidFill>
                  <a:schemeClr val="bg1"/>
                </a:solidFill>
              </a:rPr>
              <a:t>When you need to execute background jobs, there’s very little reason to use anything besides </a:t>
            </a:r>
            <a:r>
              <a:rPr lang="en-US" sz="1050">
                <a:solidFill>
                  <a:schemeClr val="bg1"/>
                </a:solidFill>
                <a:hlinkClick r:id="rId3">
                  <a:extLst>
                    <a:ext uri="{A12FA001-AC4F-418D-AE19-62706E023703}">
                      <ahyp:hlinkClr xmlns:ahyp="http://schemas.microsoft.com/office/drawing/2018/hyperlinkcolor" val="tx"/>
                    </a:ext>
                  </a:extLst>
                </a:hlinkClick>
              </a:rPr>
              <a:t>celery</a:t>
            </a:r>
            <a:r>
              <a:rPr lang="en-US" sz="1050">
                <a:solidFill>
                  <a:schemeClr val="bg1"/>
                </a:solidFill>
              </a:rPr>
              <a:t> backed by </a:t>
            </a:r>
            <a:r>
              <a:rPr lang="en-US" sz="1050">
                <a:solidFill>
                  <a:schemeClr val="bg1"/>
                </a:solidFill>
                <a:hlinkClick r:id="rId4">
                  <a:extLst>
                    <a:ext uri="{A12FA001-AC4F-418D-AE19-62706E023703}">
                      <ahyp:hlinkClr xmlns:ahyp="http://schemas.microsoft.com/office/drawing/2018/hyperlinkcolor" val="tx"/>
                    </a:ext>
                  </a:extLst>
                </a:hlinkClick>
              </a:rPr>
              <a:t>redis</a:t>
            </a:r>
            <a:r>
              <a:rPr lang="en-US" sz="1050">
                <a:solidFill>
                  <a:schemeClr val="bg1"/>
                </a:solidFill>
              </a:rPr>
              <a:t>.</a:t>
            </a:r>
          </a:p>
          <a:p>
            <a:r>
              <a:rPr lang="en-US" sz="1050">
                <a:solidFill>
                  <a:schemeClr val="bg1"/>
                </a:solidFill>
              </a:rPr>
              <a:t>Celery has everything you need for running 1 off tasks or scheduled tasks. It’s also super battle hardened. It’s such a good library for managing jobs that it might be worth using Python on your next job-heavy app just for Celery.</a:t>
            </a:r>
          </a:p>
          <a:p>
            <a:r>
              <a:rPr lang="en-US" sz="1050">
                <a:solidFill>
                  <a:schemeClr val="bg1"/>
                </a:solidFill>
              </a:rPr>
              <a:t>Redis is just a key / value store that you can use to back your Celery jobs. I like to use Redis instead of RabbitMQ because I often use Redis for other things such as a cache, and 1 Redis instance can easily handle doing both things for most use cases.</a:t>
            </a:r>
          </a:p>
          <a:p>
            <a:endParaRPr lang="en-US" sz="1050" b="0" i="0">
              <a:solidFill>
                <a:schemeClr val="bg1"/>
              </a:solidFill>
              <a:effectLst/>
            </a:endParaRPr>
          </a:p>
          <a:p>
            <a:r>
              <a:rPr lang="en-US" sz="1050" b="1">
                <a:solidFill>
                  <a:schemeClr val="bg1"/>
                </a:solidFill>
              </a:rPr>
              <a:t>Flask-Marshmallow</a:t>
            </a:r>
            <a:endParaRPr lang="en-US" sz="1050" b="0" i="0">
              <a:solidFill>
                <a:schemeClr val="bg1"/>
              </a:solidFill>
              <a:effectLst/>
            </a:endParaRPr>
          </a:p>
          <a:p>
            <a:r>
              <a:rPr lang="en-US" sz="1050">
                <a:hlinkClick r:id="rId5"/>
              </a:rPr>
              <a:t>https://flask-marshmallow.readthedocs.io/en/latest/</a:t>
            </a:r>
            <a:endParaRPr lang="en-US" sz="1050" b="0" i="0">
              <a:solidFill>
                <a:schemeClr val="bg1"/>
              </a:solidFill>
              <a:effectLst/>
            </a:endParaRPr>
          </a:p>
        </p:txBody>
      </p:sp>
    </p:spTree>
    <p:extLst>
      <p:ext uri="{BB962C8B-B14F-4D97-AF65-F5344CB8AC3E}">
        <p14:creationId xmlns:p14="http://schemas.microsoft.com/office/powerpoint/2010/main" val="20503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3DC509-DD3C-4C59-8CDF-3CE39EE1A2FE}"/>
              </a:ext>
            </a:extLst>
          </p:cNvPr>
          <p:cNvSpPr/>
          <p:nvPr/>
        </p:nvSpPr>
        <p:spPr>
          <a:xfrm>
            <a:off x="0" y="0"/>
            <a:ext cx="3178499" cy="369332"/>
          </a:xfrm>
          <a:prstGeom prst="rect">
            <a:avLst/>
          </a:prstGeom>
        </p:spPr>
        <p:txBody>
          <a:bodyPr wrap="none">
            <a:spAutoFit/>
          </a:bodyPr>
          <a:lstStyle/>
          <a:p>
            <a:r>
              <a:rPr lang="en-US" u="sng">
                <a:solidFill>
                  <a:schemeClr val="bg1"/>
                </a:solidFill>
              </a:rPr>
              <a:t>Define and Access the Database</a:t>
            </a:r>
          </a:p>
        </p:txBody>
      </p:sp>
      <p:sp>
        <p:nvSpPr>
          <p:cNvPr id="3" name="Rectangle 2">
            <a:extLst>
              <a:ext uri="{FF2B5EF4-FFF2-40B4-BE49-F238E27FC236}">
                <a16:creationId xmlns:a16="http://schemas.microsoft.com/office/drawing/2014/main" id="{AF9096BB-C3B1-487C-9ABF-92AE81F194D1}"/>
              </a:ext>
            </a:extLst>
          </p:cNvPr>
          <p:cNvSpPr/>
          <p:nvPr/>
        </p:nvSpPr>
        <p:spPr>
          <a:xfrm>
            <a:off x="9599067" y="5750462"/>
            <a:ext cx="2079415" cy="577081"/>
          </a:xfrm>
          <a:prstGeom prst="rect">
            <a:avLst/>
          </a:prstGeom>
        </p:spPr>
        <p:txBody>
          <a:bodyPr wrap="none">
            <a:spAutoFit/>
          </a:bodyPr>
          <a:lstStyle/>
          <a:p>
            <a:r>
              <a:rPr lang="en-US" sz="1050">
                <a:solidFill>
                  <a:schemeClr val="bg1">
                    <a:lumMod val="65000"/>
                  </a:schemeClr>
                </a:solidFill>
              </a:rPr>
              <a:t>$env:FLASK_APP = "flaskr"</a:t>
            </a:r>
          </a:p>
          <a:p>
            <a:r>
              <a:rPr lang="en-US" sz="1050">
                <a:solidFill>
                  <a:schemeClr val="bg1">
                    <a:lumMod val="65000"/>
                  </a:schemeClr>
                </a:solidFill>
              </a:rPr>
              <a:t>$env:FLASK_ENV = "development"</a:t>
            </a:r>
          </a:p>
          <a:p>
            <a:r>
              <a:rPr lang="en-US" sz="1050">
                <a:solidFill>
                  <a:schemeClr val="bg1">
                    <a:lumMod val="65000"/>
                  </a:schemeClr>
                </a:solidFill>
              </a:rPr>
              <a:t>flask init-db</a:t>
            </a:r>
          </a:p>
        </p:txBody>
      </p:sp>
      <p:sp>
        <p:nvSpPr>
          <p:cNvPr id="4" name="Rectangle 3">
            <a:extLst>
              <a:ext uri="{FF2B5EF4-FFF2-40B4-BE49-F238E27FC236}">
                <a16:creationId xmlns:a16="http://schemas.microsoft.com/office/drawing/2014/main" id="{74E6720C-24EF-4FF0-8507-130415F23012}"/>
              </a:ext>
            </a:extLst>
          </p:cNvPr>
          <p:cNvSpPr/>
          <p:nvPr/>
        </p:nvSpPr>
        <p:spPr>
          <a:xfrm>
            <a:off x="76386" y="589990"/>
            <a:ext cx="3233058" cy="1546577"/>
          </a:xfrm>
          <a:prstGeom prst="rect">
            <a:avLst/>
          </a:prstGeom>
          <a:ln>
            <a:solidFill>
              <a:schemeClr val="accent1"/>
            </a:solidFill>
          </a:ln>
        </p:spPr>
        <p:txBody>
          <a:bodyPr wrap="square">
            <a:spAutoFit/>
          </a:bodyPr>
          <a:lstStyle/>
          <a:p>
            <a:r>
              <a:rPr lang="en-US" sz="1050" b="0" u="sng">
                <a:solidFill>
                  <a:schemeClr val="bg1"/>
                </a:solidFill>
                <a:effectLst/>
                <a:latin typeface="Consolas" panose="020B0609020204030204" pitchFamily="49" charset="0"/>
              </a:rPr>
              <a:t>__init__.py</a:t>
            </a:r>
          </a:p>
          <a:p>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create_app</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test_config</a:t>
            </a:r>
            <a:r>
              <a:rPr lang="en-US" sz="1050" b="0">
                <a:solidFill>
                  <a:srgbClr val="ABB2BF"/>
                </a:solidFill>
                <a:effectLst/>
                <a:latin typeface="Consolas" panose="020B0609020204030204" pitchFamily="49" charset="0"/>
              </a:rPr>
              <a:t>=</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 . </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db</a:t>
            </a:r>
          </a:p>
          <a:p>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init_app</a:t>
            </a:r>
            <a:r>
              <a:rPr lang="en-US" sz="1050" b="0">
                <a:solidFill>
                  <a:srgbClr val="ABB2BF"/>
                </a:solidFill>
                <a:effectLst/>
                <a:latin typeface="Consolas" panose="020B0609020204030204" pitchFamily="49" charset="0"/>
              </a:rPr>
              <a:t>(app)</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app</a:t>
            </a:r>
          </a:p>
        </p:txBody>
      </p:sp>
      <p:sp>
        <p:nvSpPr>
          <p:cNvPr id="5" name="Rectangle 4">
            <a:extLst>
              <a:ext uri="{FF2B5EF4-FFF2-40B4-BE49-F238E27FC236}">
                <a16:creationId xmlns:a16="http://schemas.microsoft.com/office/drawing/2014/main" id="{844F6F57-57BF-4B8F-B821-19193EFB72B9}"/>
              </a:ext>
            </a:extLst>
          </p:cNvPr>
          <p:cNvSpPr/>
          <p:nvPr/>
        </p:nvSpPr>
        <p:spPr>
          <a:xfrm>
            <a:off x="4747033" y="0"/>
            <a:ext cx="4364683" cy="7040389"/>
          </a:xfrm>
          <a:prstGeom prst="rect">
            <a:avLst/>
          </a:prstGeom>
          <a:ln>
            <a:solidFill>
              <a:srgbClr val="0070C0"/>
            </a:solidFill>
          </a:ln>
        </p:spPr>
        <p:txBody>
          <a:bodyPr wrap="square">
            <a:spAutoFit/>
          </a:bodyPr>
          <a:lstStyle/>
          <a:p>
            <a:r>
              <a:rPr lang="en-US" sz="1050" b="0" u="sng">
                <a:solidFill>
                  <a:schemeClr val="bg1"/>
                </a:solidFill>
                <a:effectLst/>
                <a:latin typeface="Consolas" panose="020B0609020204030204" pitchFamily="49" charset="0"/>
              </a:rPr>
              <a:t>db.py</a:t>
            </a:r>
          </a:p>
          <a:p>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sqlite3</a:t>
            </a:r>
          </a:p>
          <a:p>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click</a:t>
            </a:r>
            <a:br>
              <a:rPr lang="en-US" sz="1050" b="0">
                <a:solidFill>
                  <a:srgbClr val="ABB2BF"/>
                </a:solidFill>
                <a:effectLst/>
                <a:latin typeface="Consolas" panose="020B0609020204030204" pitchFamily="49" charset="0"/>
              </a:rPr>
            </a:br>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flask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current_app, g</a:t>
            </a:r>
          </a:p>
          <a:p>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flask.cli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with_appcontext</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get_db</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'db'</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not</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in</a:t>
            </a:r>
            <a:r>
              <a:rPr lang="en-US" sz="1050" b="0">
                <a:solidFill>
                  <a:srgbClr val="ABB2BF"/>
                </a:solidFill>
                <a:effectLst/>
                <a:latin typeface="Consolas" panose="020B0609020204030204" pitchFamily="49" charset="0"/>
              </a:rPr>
              <a:t> g:</a:t>
            </a:r>
          </a:p>
          <a:p>
            <a:r>
              <a:rPr lang="en-US" sz="1050" b="0">
                <a:solidFill>
                  <a:srgbClr val="ABB2BF"/>
                </a:solidFill>
                <a:effectLst/>
                <a:latin typeface="Consolas" panose="020B0609020204030204" pitchFamily="49" charset="0"/>
              </a:rPr>
              <a:t>        g.db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sqlite3.</a:t>
            </a:r>
            <a:r>
              <a:rPr lang="en-US" sz="1050" b="0">
                <a:solidFill>
                  <a:srgbClr val="61AFEF"/>
                </a:solidFill>
                <a:effectLst/>
                <a:latin typeface="Consolas" panose="020B0609020204030204" pitchFamily="49" charset="0"/>
              </a:rPr>
              <a:t>connect</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current_app.config[</a:t>
            </a:r>
            <a:r>
              <a:rPr lang="en-US" sz="1050" b="0">
                <a:solidFill>
                  <a:srgbClr val="98C379"/>
                </a:solidFill>
                <a:effectLst/>
                <a:latin typeface="Consolas" panose="020B0609020204030204" pitchFamily="49" charset="0"/>
              </a:rPr>
              <a:t>'DATABASE'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detect_types</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sqlite3.</a:t>
            </a:r>
            <a:r>
              <a:rPr lang="en-US" sz="1050" b="0">
                <a:solidFill>
                  <a:srgbClr val="D19A66"/>
                </a:solidFill>
                <a:effectLst/>
                <a:latin typeface="Consolas" panose="020B0609020204030204" pitchFamily="49" charset="0"/>
              </a:rPr>
              <a:t>PARSE_DECLTYPES</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t>
            </a:r>
          </a:p>
          <a:p>
            <a:r>
              <a:rPr lang="en-US" sz="1050" b="0">
                <a:solidFill>
                  <a:srgbClr val="ABB2BF"/>
                </a:solidFill>
                <a:effectLst/>
                <a:latin typeface="Consolas" panose="020B0609020204030204" pitchFamily="49" charset="0"/>
              </a:rPr>
              <a:t>        g.db.row_factory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sqlite3.Row</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g.db</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close_db</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e</a:t>
            </a:r>
            <a:r>
              <a:rPr lang="en-US" sz="1050" b="0">
                <a:solidFill>
                  <a:srgbClr val="ABB2BF"/>
                </a:solidFill>
                <a:effectLst/>
                <a:latin typeface="Consolas" panose="020B0609020204030204" pitchFamily="49" charset="0"/>
              </a:rPr>
              <a:t>=</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db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g.</a:t>
            </a:r>
            <a:r>
              <a:rPr lang="en-US" sz="1050" b="0">
                <a:solidFill>
                  <a:srgbClr val="61AFEF"/>
                </a:solidFill>
                <a:effectLst/>
                <a:latin typeface="Consolas" panose="020B0609020204030204" pitchFamily="49" charset="0"/>
              </a:rPr>
              <a:t>pop</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'db'</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db </a:t>
            </a:r>
            <a:r>
              <a:rPr lang="en-US" sz="1050" b="0">
                <a:solidFill>
                  <a:srgbClr val="C678DD"/>
                </a:solidFill>
                <a:effectLst/>
                <a:latin typeface="Consolas" panose="020B0609020204030204" pitchFamily="49" charset="0"/>
              </a:rPr>
              <a:t>is</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not</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close</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init_db</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db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get_db</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with</a:t>
            </a:r>
            <a:r>
              <a:rPr lang="en-US" sz="1050" b="0">
                <a:solidFill>
                  <a:srgbClr val="ABB2BF"/>
                </a:solidFill>
                <a:effectLst/>
                <a:latin typeface="Consolas" panose="020B0609020204030204" pitchFamily="49" charset="0"/>
              </a:rPr>
              <a:t> current_app.</a:t>
            </a:r>
            <a:r>
              <a:rPr lang="en-US" sz="1050" b="0">
                <a:solidFill>
                  <a:srgbClr val="61AFEF"/>
                </a:solidFill>
                <a:effectLst/>
                <a:latin typeface="Consolas" panose="020B0609020204030204" pitchFamily="49" charset="0"/>
              </a:rPr>
              <a:t>open_resource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'schema.sql'</a:t>
            </a: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as</a:t>
            </a:r>
            <a:r>
              <a:rPr lang="en-US" sz="1050" b="0">
                <a:solidFill>
                  <a:srgbClr val="ABB2BF"/>
                </a:solidFill>
                <a:effectLst/>
                <a:latin typeface="Consolas" panose="020B0609020204030204" pitchFamily="49" charset="0"/>
              </a:rPr>
              <a:t> f:</a:t>
            </a:r>
          </a:p>
          <a:p>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executescript</a:t>
            </a:r>
            <a:r>
              <a:rPr lang="en-US" sz="1050" b="0">
                <a:solidFill>
                  <a:srgbClr val="ABB2BF"/>
                </a:solidFill>
                <a:effectLst/>
                <a:latin typeface="Consolas" panose="020B0609020204030204" pitchFamily="49" charset="0"/>
              </a:rPr>
              <a:t>(f.</a:t>
            </a:r>
            <a:r>
              <a:rPr lang="en-US" sz="1050" b="0">
                <a:solidFill>
                  <a:srgbClr val="61AFEF"/>
                </a:solidFill>
                <a:effectLst/>
                <a:latin typeface="Consolas" panose="020B0609020204030204" pitchFamily="49" charset="0"/>
              </a:rPr>
              <a:t>read</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decode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'utf8'</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61AFEF"/>
                </a:solidFill>
                <a:effectLst/>
                <a:latin typeface="Consolas" panose="020B0609020204030204" pitchFamily="49" charset="0"/>
              </a:rPr>
              <a:t>@click</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command</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'init-db'</a:t>
            </a:r>
            <a:r>
              <a:rPr lang="en-US" sz="1050" b="0">
                <a:solidFill>
                  <a:srgbClr val="ABB2BF"/>
                </a:solidFill>
                <a:effectLst/>
                <a:latin typeface="Consolas" panose="020B0609020204030204" pitchFamily="49" charset="0"/>
              </a:rPr>
              <a:t>)</a:t>
            </a:r>
          </a:p>
          <a:p>
            <a:r>
              <a:rPr lang="en-US" sz="1050" b="0">
                <a:solidFill>
                  <a:srgbClr val="61AFEF"/>
                </a:solidFill>
                <a:effectLst/>
                <a:latin typeface="Consolas" panose="020B0609020204030204" pitchFamily="49" charset="0"/>
              </a:rPr>
              <a:t>@with_appcontext</a:t>
            </a:r>
            <a:endParaRPr lang="en-US" sz="1050" b="0">
              <a:solidFill>
                <a:srgbClr val="ABB2BF"/>
              </a:solidFill>
              <a:effectLst/>
              <a:latin typeface="Consolas" panose="020B0609020204030204" pitchFamily="49" charset="0"/>
            </a:endParaRPr>
          </a:p>
          <a:p>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init_db_command</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"""Clear the existing data and create new tables."""</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init_db</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click.</a:t>
            </a:r>
            <a:r>
              <a:rPr lang="en-US" sz="1050" b="0">
                <a:solidFill>
                  <a:srgbClr val="61AFEF"/>
                </a:solidFill>
                <a:effectLst/>
                <a:latin typeface="Consolas" panose="020B0609020204030204" pitchFamily="49" charset="0"/>
              </a:rPr>
              <a:t>echo</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'Initialized the database.'</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init_app</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app</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app.</a:t>
            </a:r>
            <a:r>
              <a:rPr lang="en-US" sz="1050" b="0">
                <a:solidFill>
                  <a:srgbClr val="61AFEF"/>
                </a:solidFill>
                <a:effectLst/>
                <a:latin typeface="Consolas" panose="020B0609020204030204" pitchFamily="49" charset="0"/>
              </a:rPr>
              <a:t>teardown_appcontext</a:t>
            </a:r>
            <a:r>
              <a:rPr lang="en-US" sz="1050" b="0">
                <a:solidFill>
                  <a:srgbClr val="ABB2BF"/>
                </a:solidFill>
                <a:effectLst/>
                <a:latin typeface="Consolas" panose="020B0609020204030204" pitchFamily="49" charset="0"/>
              </a:rPr>
              <a:t>(close_db)</a:t>
            </a:r>
          </a:p>
          <a:p>
            <a:r>
              <a:rPr lang="en-US" sz="1050" b="0">
                <a:solidFill>
                  <a:srgbClr val="ABB2BF"/>
                </a:solidFill>
                <a:effectLst/>
                <a:latin typeface="Consolas" panose="020B0609020204030204" pitchFamily="49" charset="0"/>
              </a:rPr>
              <a:t>    app.cli.</a:t>
            </a:r>
            <a:r>
              <a:rPr lang="en-US" sz="1050" b="0">
                <a:solidFill>
                  <a:srgbClr val="61AFEF"/>
                </a:solidFill>
                <a:effectLst/>
                <a:latin typeface="Consolas" panose="020B0609020204030204" pitchFamily="49" charset="0"/>
              </a:rPr>
              <a:t>add_command</a:t>
            </a:r>
            <a:r>
              <a:rPr lang="en-US" sz="1050" b="0">
                <a:solidFill>
                  <a:srgbClr val="ABB2BF"/>
                </a:solidFill>
                <a:effectLst/>
                <a:latin typeface="Consolas" panose="020B0609020204030204" pitchFamily="49" charset="0"/>
              </a:rPr>
              <a:t>(init_db_command)</a:t>
            </a:r>
          </a:p>
        </p:txBody>
      </p:sp>
      <p:cxnSp>
        <p:nvCxnSpPr>
          <p:cNvPr id="13" name="Straight Arrow Connector 12">
            <a:extLst>
              <a:ext uri="{FF2B5EF4-FFF2-40B4-BE49-F238E27FC236}">
                <a16:creationId xmlns:a16="http://schemas.microsoft.com/office/drawing/2014/main" id="{E7A9AFFA-39B3-4B13-BF4B-8D88014216B3}"/>
              </a:ext>
            </a:extLst>
          </p:cNvPr>
          <p:cNvCxnSpPr/>
          <p:nvPr/>
        </p:nvCxnSpPr>
        <p:spPr>
          <a:xfrm flipH="1">
            <a:off x="1616528" y="184666"/>
            <a:ext cx="3130505" cy="128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1D86AC-2EDA-4E08-9E61-BE49E50EC9F0}"/>
              </a:ext>
            </a:extLst>
          </p:cNvPr>
          <p:cNvSpPr/>
          <p:nvPr/>
        </p:nvSpPr>
        <p:spPr>
          <a:xfrm>
            <a:off x="26166" y="2357225"/>
            <a:ext cx="4720867" cy="4131900"/>
          </a:xfrm>
          <a:prstGeom prst="rect">
            <a:avLst/>
          </a:prstGeom>
        </p:spPr>
        <p:txBody>
          <a:bodyPr wrap="square">
            <a:spAutoFit/>
          </a:bodyPr>
          <a:lstStyle/>
          <a:p>
            <a:r>
              <a:rPr lang="en-US" sz="1050">
                <a:solidFill>
                  <a:schemeClr val="bg1"/>
                </a:solidFill>
              </a:rPr>
              <a:t>In web applications this connection is typically tied to the request. </a:t>
            </a:r>
          </a:p>
          <a:p>
            <a:r>
              <a:rPr lang="en-US" sz="1050">
                <a:solidFill>
                  <a:schemeClr val="bg1"/>
                </a:solidFill>
              </a:rPr>
              <a:t>It is created at some point when handling a request, </a:t>
            </a:r>
          </a:p>
          <a:p>
            <a:r>
              <a:rPr lang="en-US" sz="1050">
                <a:solidFill>
                  <a:schemeClr val="bg1"/>
                </a:solidFill>
              </a:rPr>
              <a:t>and closed before the response is sent.</a:t>
            </a:r>
          </a:p>
          <a:p>
            <a:endParaRPr lang="en-US" sz="1050">
              <a:solidFill>
                <a:schemeClr val="bg1"/>
              </a:solidFill>
            </a:endParaRPr>
          </a:p>
          <a:p>
            <a:r>
              <a:rPr lang="en-US" sz="1050" i="1">
                <a:solidFill>
                  <a:schemeClr val="bg1"/>
                </a:solidFill>
                <a:latin typeface="Consolas" panose="020B0609020204030204" pitchFamily="49" charset="0"/>
              </a:rPr>
              <a:t>g</a:t>
            </a:r>
            <a:r>
              <a:rPr lang="en-US" sz="1050">
                <a:solidFill>
                  <a:schemeClr val="bg1"/>
                </a:solidFill>
              </a:rPr>
              <a:t> is a special object that is unique for each request. It is used to store data that might be accessed by multiple functions during the request. The connection is stored and reused instead of creating a new connection if </a:t>
            </a:r>
            <a:r>
              <a:rPr lang="en-US" sz="1050" i="1">
                <a:solidFill>
                  <a:schemeClr val="bg1"/>
                </a:solidFill>
                <a:latin typeface="Consolas" panose="020B0609020204030204" pitchFamily="49" charset="0"/>
              </a:rPr>
              <a:t>get_db </a:t>
            </a:r>
            <a:r>
              <a:rPr lang="en-US" sz="1050">
                <a:solidFill>
                  <a:schemeClr val="bg1"/>
                </a:solidFill>
              </a:rPr>
              <a:t>is called a second time in the same request.</a:t>
            </a:r>
          </a:p>
          <a:p>
            <a:endParaRPr lang="en-US" sz="1050">
              <a:solidFill>
                <a:schemeClr val="bg1"/>
              </a:solidFill>
            </a:endParaRPr>
          </a:p>
          <a:p>
            <a:r>
              <a:rPr lang="en-US" sz="1050" i="1">
                <a:solidFill>
                  <a:schemeClr val="bg1"/>
                </a:solidFill>
                <a:latin typeface="Consolas" panose="020B0609020204030204" pitchFamily="49" charset="0"/>
              </a:rPr>
              <a:t>current_app </a:t>
            </a:r>
            <a:r>
              <a:rPr lang="en-US" sz="1050">
                <a:solidFill>
                  <a:schemeClr val="bg1"/>
                </a:solidFill>
              </a:rPr>
              <a:t>is another special object that points to the Flask application handling the request. Since you used an application factory, there is no application object when writing the rest of your code. get_db will be called when the application has been created and is handling a request, so </a:t>
            </a:r>
            <a:r>
              <a:rPr lang="en-US" sz="1050">
                <a:solidFill>
                  <a:schemeClr val="bg1"/>
                </a:solidFill>
                <a:latin typeface="Consolas" panose="020B0609020204030204" pitchFamily="49" charset="0"/>
              </a:rPr>
              <a:t>current_app </a:t>
            </a:r>
            <a:r>
              <a:rPr lang="en-US" sz="1050">
                <a:solidFill>
                  <a:schemeClr val="bg1"/>
                </a:solidFill>
              </a:rPr>
              <a:t>can be used.</a:t>
            </a:r>
          </a:p>
          <a:p>
            <a:endParaRPr lang="en-US" sz="1050">
              <a:solidFill>
                <a:schemeClr val="bg1"/>
              </a:solidFill>
            </a:endParaRPr>
          </a:p>
          <a:p>
            <a:r>
              <a:rPr lang="en-US" sz="1050">
                <a:solidFill>
                  <a:srgbClr val="0070C0"/>
                </a:solidFill>
                <a:latin typeface="Consolas" panose="020B0609020204030204" pitchFamily="49" charset="0"/>
              </a:rPr>
              <a:t>sqlite3.connect() </a:t>
            </a:r>
            <a:r>
              <a:rPr lang="en-US" sz="1050">
                <a:solidFill>
                  <a:schemeClr val="bg1"/>
                </a:solidFill>
              </a:rPr>
              <a:t>establishes a connection to the file pointed at by the </a:t>
            </a:r>
            <a:r>
              <a:rPr lang="en-US" sz="1050">
                <a:solidFill>
                  <a:schemeClr val="bg1"/>
                </a:solidFill>
                <a:latin typeface="Consolas" panose="020B0609020204030204" pitchFamily="49" charset="0"/>
              </a:rPr>
              <a:t>DATABASE</a:t>
            </a:r>
            <a:r>
              <a:rPr lang="en-US" sz="1050">
                <a:solidFill>
                  <a:schemeClr val="bg1"/>
                </a:solidFill>
              </a:rPr>
              <a:t> configuration key. This file doesn’t have to exist yet, and won’t until you initialize the database later.</a:t>
            </a:r>
          </a:p>
          <a:p>
            <a:endParaRPr lang="en-US" sz="1050">
              <a:solidFill>
                <a:schemeClr val="bg1"/>
              </a:solidFill>
            </a:endParaRPr>
          </a:p>
          <a:p>
            <a:r>
              <a:rPr lang="en-US" sz="1050">
                <a:solidFill>
                  <a:schemeClr val="bg1"/>
                </a:solidFill>
                <a:latin typeface="Consolas" panose="020B0609020204030204" pitchFamily="49" charset="0"/>
              </a:rPr>
              <a:t>sqlite3.Row </a:t>
            </a:r>
            <a:r>
              <a:rPr lang="en-US" sz="1050">
                <a:solidFill>
                  <a:schemeClr val="bg1"/>
                </a:solidFill>
              </a:rPr>
              <a:t>tells the connection to return rows that behave like dicts. This allows accessing the columns by name.</a:t>
            </a:r>
          </a:p>
          <a:p>
            <a:endParaRPr lang="en-US" sz="1050">
              <a:solidFill>
                <a:schemeClr val="bg1"/>
              </a:solidFill>
            </a:endParaRPr>
          </a:p>
          <a:p>
            <a:r>
              <a:rPr lang="en-US" sz="1050">
                <a:solidFill>
                  <a:srgbClr val="0070C0"/>
                </a:solidFill>
                <a:latin typeface="Consolas" panose="020B0609020204030204" pitchFamily="49" charset="0"/>
              </a:rPr>
              <a:t>close_db </a:t>
            </a:r>
            <a:r>
              <a:rPr lang="en-US" sz="1050">
                <a:solidFill>
                  <a:schemeClr val="bg1"/>
                </a:solidFill>
              </a:rPr>
              <a:t>checks if a connection was created by checking if </a:t>
            </a:r>
            <a:r>
              <a:rPr lang="en-US" sz="1050">
                <a:solidFill>
                  <a:schemeClr val="bg1"/>
                </a:solidFill>
                <a:latin typeface="Consolas" panose="020B0609020204030204" pitchFamily="49" charset="0"/>
              </a:rPr>
              <a:t>g.db </a:t>
            </a:r>
            <a:r>
              <a:rPr lang="en-US" sz="1050">
                <a:solidFill>
                  <a:schemeClr val="bg1"/>
                </a:solidFill>
              </a:rPr>
              <a:t>was set. If the connection exists, it is closed. Further down you will tell your application about the </a:t>
            </a:r>
            <a:r>
              <a:rPr lang="en-US" sz="1050">
                <a:solidFill>
                  <a:srgbClr val="0070C0"/>
                </a:solidFill>
                <a:latin typeface="Consolas" panose="020B0609020204030204" pitchFamily="49" charset="0"/>
              </a:rPr>
              <a:t>close_db </a:t>
            </a:r>
            <a:r>
              <a:rPr lang="en-US" sz="1050">
                <a:solidFill>
                  <a:schemeClr val="bg1"/>
                </a:solidFill>
              </a:rPr>
              <a:t>function in the application factory so that it is called after each request.</a:t>
            </a:r>
          </a:p>
        </p:txBody>
      </p:sp>
      <p:sp>
        <p:nvSpPr>
          <p:cNvPr id="17" name="Rectangle 16">
            <a:extLst>
              <a:ext uri="{FF2B5EF4-FFF2-40B4-BE49-F238E27FC236}">
                <a16:creationId xmlns:a16="http://schemas.microsoft.com/office/drawing/2014/main" id="{81A06FE4-F16B-42F1-919B-47EBEBFBBE37}"/>
              </a:ext>
            </a:extLst>
          </p:cNvPr>
          <p:cNvSpPr/>
          <p:nvPr/>
        </p:nvSpPr>
        <p:spPr>
          <a:xfrm>
            <a:off x="9085550" y="184275"/>
            <a:ext cx="3080284" cy="5101397"/>
          </a:xfrm>
          <a:prstGeom prst="rect">
            <a:avLst/>
          </a:prstGeom>
        </p:spPr>
        <p:txBody>
          <a:bodyPr wrap="square">
            <a:spAutoFit/>
          </a:bodyPr>
          <a:lstStyle/>
          <a:p>
            <a:r>
              <a:rPr lang="en-US" sz="1050">
                <a:solidFill>
                  <a:srgbClr val="0070C0"/>
                </a:solidFill>
                <a:latin typeface="Consolas" panose="020B0609020204030204" pitchFamily="49" charset="0"/>
              </a:rPr>
              <a:t>open_resource() </a:t>
            </a:r>
            <a:r>
              <a:rPr lang="en-US" sz="1050">
                <a:solidFill>
                  <a:schemeClr val="bg1"/>
                </a:solidFill>
              </a:rPr>
              <a:t>opens a file relative to the flaskr package, which is useful since you won’t necessarily know where that location is when deploying the application later. </a:t>
            </a:r>
            <a:r>
              <a:rPr lang="en-US" sz="1050">
                <a:solidFill>
                  <a:srgbClr val="0070C0"/>
                </a:solidFill>
                <a:latin typeface="Consolas" panose="020B0609020204030204" pitchFamily="49" charset="0"/>
              </a:rPr>
              <a:t>get_db </a:t>
            </a:r>
            <a:r>
              <a:rPr lang="en-US" sz="1050">
                <a:solidFill>
                  <a:schemeClr val="bg1"/>
                </a:solidFill>
              </a:rPr>
              <a:t>returns a database connection, which is used to execute the commands read from the file.</a:t>
            </a:r>
          </a:p>
          <a:p>
            <a:endParaRPr lang="en-US" sz="1050">
              <a:solidFill>
                <a:schemeClr val="bg1"/>
              </a:solidFill>
            </a:endParaRPr>
          </a:p>
          <a:p>
            <a:r>
              <a:rPr lang="en-US" sz="1050">
                <a:solidFill>
                  <a:srgbClr val="0070C0"/>
                </a:solidFill>
                <a:latin typeface="Consolas" panose="020B0609020204030204" pitchFamily="49" charset="0"/>
              </a:rPr>
              <a:t>click.command() </a:t>
            </a:r>
            <a:r>
              <a:rPr lang="en-US" sz="1050">
                <a:solidFill>
                  <a:schemeClr val="bg1"/>
                </a:solidFill>
              </a:rPr>
              <a:t>defines a command line command called init-db that calls the </a:t>
            </a:r>
            <a:r>
              <a:rPr lang="en-US" sz="1050">
                <a:solidFill>
                  <a:srgbClr val="0070C0"/>
                </a:solidFill>
                <a:latin typeface="Consolas" panose="020B0609020204030204" pitchFamily="49" charset="0"/>
              </a:rPr>
              <a:t>init_db </a:t>
            </a:r>
            <a:r>
              <a:rPr lang="en-US" sz="1050">
                <a:solidFill>
                  <a:schemeClr val="bg1"/>
                </a:solidFill>
              </a:rPr>
              <a:t>function and shows a success message to the user. You can read Command Line Interface to learn more about writing commands.</a:t>
            </a:r>
          </a:p>
          <a:p>
            <a:endParaRPr lang="en-US" sz="1050">
              <a:solidFill>
                <a:schemeClr val="bg1"/>
              </a:solidFill>
            </a:endParaRPr>
          </a:p>
          <a:p>
            <a:r>
              <a:rPr lang="en-US" sz="1050">
                <a:solidFill>
                  <a:schemeClr val="bg1"/>
                </a:solidFill>
              </a:rPr>
              <a:t>The </a:t>
            </a:r>
            <a:r>
              <a:rPr lang="en-US" sz="1050">
                <a:solidFill>
                  <a:srgbClr val="0070C0"/>
                </a:solidFill>
                <a:latin typeface="Consolas" panose="020B0609020204030204" pitchFamily="49" charset="0"/>
              </a:rPr>
              <a:t>close_db </a:t>
            </a:r>
            <a:r>
              <a:rPr lang="en-US" sz="1050">
                <a:solidFill>
                  <a:schemeClr val="bg1"/>
                </a:solidFill>
              </a:rPr>
              <a:t>and </a:t>
            </a:r>
            <a:r>
              <a:rPr lang="en-US" sz="1050">
                <a:solidFill>
                  <a:srgbClr val="0070C0"/>
                </a:solidFill>
                <a:latin typeface="Consolas" panose="020B0609020204030204" pitchFamily="49" charset="0"/>
              </a:rPr>
              <a:t>init_db_command </a:t>
            </a:r>
            <a:r>
              <a:rPr lang="en-US" sz="1050">
                <a:solidFill>
                  <a:schemeClr val="bg1"/>
                </a:solidFill>
              </a:rPr>
              <a:t>functions need to be registered with the application instance; otherwise, they won’t be used by the application. However, since you’re using a factory function, that instance isn’t available when writing the functions. Instead, write a function that takes an application and does the registration.</a:t>
            </a:r>
          </a:p>
          <a:p>
            <a:endParaRPr lang="en-US" sz="1050">
              <a:solidFill>
                <a:schemeClr val="bg1"/>
              </a:solidFill>
            </a:endParaRPr>
          </a:p>
          <a:p>
            <a:r>
              <a:rPr lang="en-US" sz="1050">
                <a:solidFill>
                  <a:srgbClr val="0070C0"/>
                </a:solidFill>
                <a:latin typeface="Consolas" panose="020B0609020204030204" pitchFamily="49" charset="0"/>
              </a:rPr>
              <a:t>app.teardown_appcontext() </a:t>
            </a:r>
            <a:r>
              <a:rPr lang="en-US" sz="1050">
                <a:solidFill>
                  <a:schemeClr val="bg1"/>
                </a:solidFill>
              </a:rPr>
              <a:t>tells Flask to call that function when cleaning up after returning the response.</a:t>
            </a:r>
          </a:p>
          <a:p>
            <a:endParaRPr lang="en-US" sz="1050">
              <a:solidFill>
                <a:schemeClr val="bg1"/>
              </a:solidFill>
            </a:endParaRPr>
          </a:p>
          <a:p>
            <a:r>
              <a:rPr lang="en-US" sz="1050">
                <a:solidFill>
                  <a:srgbClr val="0070C0"/>
                </a:solidFill>
                <a:latin typeface="Consolas" panose="020B0609020204030204" pitchFamily="49" charset="0"/>
              </a:rPr>
              <a:t>app.cli.add_command() </a:t>
            </a:r>
            <a:r>
              <a:rPr lang="en-US" sz="1050">
                <a:solidFill>
                  <a:schemeClr val="bg1"/>
                </a:solidFill>
              </a:rPr>
              <a:t>adds a new command that can be called with the flask command.</a:t>
            </a:r>
          </a:p>
          <a:p>
            <a:endParaRPr lang="en-US" sz="1050">
              <a:solidFill>
                <a:schemeClr val="bg1"/>
              </a:solidFill>
            </a:endParaRPr>
          </a:p>
          <a:p>
            <a:r>
              <a:rPr lang="en-US" sz="1050">
                <a:solidFill>
                  <a:schemeClr val="bg1"/>
                </a:solidFill>
              </a:rPr>
              <a:t>Import </a:t>
            </a:r>
            <a:r>
              <a:rPr lang="en-US" sz="1050">
                <a:solidFill>
                  <a:srgbClr val="0070C0"/>
                </a:solidFill>
                <a:latin typeface="Consolas" panose="020B0609020204030204" pitchFamily="49" charset="0"/>
              </a:rPr>
              <a:t>init_app() </a:t>
            </a:r>
            <a:r>
              <a:rPr lang="en-US" sz="1050">
                <a:solidFill>
                  <a:schemeClr val="bg1"/>
                </a:solidFill>
              </a:rPr>
              <a:t>and call this function from the factory. Place the new code at the end of the factory function before returning the app.</a:t>
            </a:r>
          </a:p>
        </p:txBody>
      </p:sp>
      <p:cxnSp>
        <p:nvCxnSpPr>
          <p:cNvPr id="19" name="Straight Arrow Connector 18">
            <a:extLst>
              <a:ext uri="{FF2B5EF4-FFF2-40B4-BE49-F238E27FC236}">
                <a16:creationId xmlns:a16="http://schemas.microsoft.com/office/drawing/2014/main" id="{0956D1E2-5FC4-4AA3-852E-6BA974E9D471}"/>
              </a:ext>
            </a:extLst>
          </p:cNvPr>
          <p:cNvCxnSpPr/>
          <p:nvPr/>
        </p:nvCxnSpPr>
        <p:spPr>
          <a:xfrm flipH="1">
            <a:off x="6096000" y="3026229"/>
            <a:ext cx="3015716" cy="320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2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8D5B13-CB0E-4E04-808C-B7C41674C68E}"/>
              </a:ext>
            </a:extLst>
          </p:cNvPr>
          <p:cNvSpPr/>
          <p:nvPr/>
        </p:nvSpPr>
        <p:spPr>
          <a:xfrm>
            <a:off x="0" y="0"/>
            <a:ext cx="2125390" cy="369332"/>
          </a:xfrm>
          <a:prstGeom prst="rect">
            <a:avLst/>
          </a:prstGeom>
        </p:spPr>
        <p:txBody>
          <a:bodyPr wrap="none">
            <a:spAutoFit/>
          </a:bodyPr>
          <a:lstStyle/>
          <a:p>
            <a:r>
              <a:rPr lang="en-US" u="sng">
                <a:solidFill>
                  <a:schemeClr val="bg1"/>
                </a:solidFill>
              </a:rPr>
              <a:t>Blueprints and views</a:t>
            </a:r>
          </a:p>
        </p:txBody>
      </p:sp>
      <p:sp>
        <p:nvSpPr>
          <p:cNvPr id="7" name="Rectangle 6">
            <a:extLst>
              <a:ext uri="{FF2B5EF4-FFF2-40B4-BE49-F238E27FC236}">
                <a16:creationId xmlns:a16="http://schemas.microsoft.com/office/drawing/2014/main" id="{A944CC46-1675-473C-98A6-45A64C902FAD}"/>
              </a:ext>
            </a:extLst>
          </p:cNvPr>
          <p:cNvSpPr/>
          <p:nvPr/>
        </p:nvSpPr>
        <p:spPr>
          <a:xfrm>
            <a:off x="5943600" y="70388"/>
            <a:ext cx="6096000" cy="6717223"/>
          </a:xfrm>
          <a:prstGeom prst="rect">
            <a:avLst/>
          </a:prstGeom>
        </p:spPr>
        <p:txBody>
          <a:bodyPr>
            <a:spAutoFit/>
          </a:bodyPr>
          <a:lstStyle/>
          <a:p>
            <a:r>
              <a:rPr lang="en-US" sz="1050">
                <a:solidFill>
                  <a:schemeClr val="bg1"/>
                </a:solidFill>
              </a:rPr>
              <a:t>A view function is the code you write to respond to requests to your application. Flask uses patterns to match the incoming request URL to the view that should handle it. The view returns data that Flask turns into an outgoing response. Flask can also go the other direction and generate a URL to a view based on its name and arguments</a:t>
            </a:r>
          </a:p>
          <a:p>
            <a:endParaRPr lang="en-US" sz="1050">
              <a:solidFill>
                <a:schemeClr val="bg1"/>
              </a:solidFill>
            </a:endParaRPr>
          </a:p>
          <a:p>
            <a:r>
              <a:rPr lang="en-US" sz="1050">
                <a:solidFill>
                  <a:schemeClr val="bg1"/>
                </a:solidFill>
              </a:rPr>
              <a:t>A Blueprint is a way to organize a group of related views and other code. Rather than registering views and other code directly with an application, they are registered with a blueprint. Then the blueprint is registered with the application when it is available in the factory function.</a:t>
            </a:r>
          </a:p>
          <a:p>
            <a:endParaRPr lang="en-US" sz="1050">
              <a:solidFill>
                <a:schemeClr val="bg1"/>
              </a:solidFill>
            </a:endParaRPr>
          </a:p>
          <a:p>
            <a:r>
              <a:rPr lang="en-US" sz="1050">
                <a:solidFill>
                  <a:schemeClr val="bg1"/>
                </a:solidFill>
              </a:rPr>
              <a:t>@bp.route associates the URL /register with the register view function. When Flask receives a request to /auth/register, it will call the register view and use the return value as the response.</a:t>
            </a:r>
          </a:p>
          <a:p>
            <a:endParaRPr lang="en-US" sz="1050">
              <a:solidFill>
                <a:schemeClr val="bg1"/>
              </a:solidFill>
            </a:endParaRPr>
          </a:p>
          <a:p>
            <a:r>
              <a:rPr lang="en-US" sz="1050">
                <a:solidFill>
                  <a:schemeClr val="bg1"/>
                </a:solidFill>
              </a:rPr>
              <a:t>If the user submitted the form, request.method will be 'POST'. In this case, start validating the input.</a:t>
            </a:r>
          </a:p>
          <a:p>
            <a:endParaRPr lang="en-US" sz="1050">
              <a:solidFill>
                <a:schemeClr val="bg1"/>
              </a:solidFill>
            </a:endParaRPr>
          </a:p>
          <a:p>
            <a:r>
              <a:rPr lang="en-US" sz="1050">
                <a:solidFill>
                  <a:schemeClr val="bg1"/>
                </a:solidFill>
              </a:rPr>
              <a:t>request.form is a special type of dict mapping submitted form keys and values. The user will input their username and password.</a:t>
            </a:r>
          </a:p>
          <a:p>
            <a:endParaRPr lang="en-US" sz="1050">
              <a:solidFill>
                <a:schemeClr val="bg1"/>
              </a:solidFill>
            </a:endParaRPr>
          </a:p>
          <a:p>
            <a:r>
              <a:rPr lang="en-US" sz="1050">
                <a:solidFill>
                  <a:schemeClr val="bg1"/>
                </a:solidFill>
              </a:rPr>
              <a:t>Validate that username is not already registered by querying the database and checking if a result is returned. db.execute takes a SQL query with ? placeholders for any user input, and a tuple of values to replace the placeholders with. The database library will take care of escaping the values so you are not vulnerable to a SQL injection attack.</a:t>
            </a:r>
          </a:p>
          <a:p>
            <a:endParaRPr lang="en-US" sz="1050">
              <a:solidFill>
                <a:schemeClr val="bg1"/>
              </a:solidFill>
            </a:endParaRPr>
          </a:p>
          <a:p>
            <a:r>
              <a:rPr lang="en-US" sz="1050">
                <a:solidFill>
                  <a:schemeClr val="bg1"/>
                </a:solidFill>
              </a:rPr>
              <a:t>fetchone() returns one row from the query. If the query returned no results, it returns None. </a:t>
            </a:r>
          </a:p>
          <a:p>
            <a:endParaRPr lang="en-US" sz="1050">
              <a:solidFill>
                <a:schemeClr val="bg1"/>
              </a:solidFill>
            </a:endParaRPr>
          </a:p>
          <a:p>
            <a:r>
              <a:rPr lang="en-US" sz="1050">
                <a:solidFill>
                  <a:schemeClr val="bg1"/>
                </a:solidFill>
              </a:rPr>
              <a:t>Later, fetchall() is used, which returns a list of all results.</a:t>
            </a:r>
          </a:p>
          <a:p>
            <a:endParaRPr lang="en-US" sz="1050">
              <a:solidFill>
                <a:schemeClr val="bg1"/>
              </a:solidFill>
            </a:endParaRPr>
          </a:p>
          <a:p>
            <a:r>
              <a:rPr lang="en-US" sz="1050">
                <a:solidFill>
                  <a:schemeClr val="bg1"/>
                </a:solidFill>
              </a:rPr>
              <a:t>If validation succeeds, insert the new user data into the database. For security, passwords should never be stored in the database directly. Instead, generate_password_hash() is used to securely hash the password, and that hash is stored. Since this query modifies data, db.commit() needs to be called afterwards to save the changes.</a:t>
            </a:r>
          </a:p>
          <a:p>
            <a:endParaRPr lang="en-US" sz="1050">
              <a:solidFill>
                <a:schemeClr val="bg1"/>
              </a:solidFill>
            </a:endParaRPr>
          </a:p>
          <a:p>
            <a:r>
              <a:rPr lang="en-US" sz="1050">
                <a:solidFill>
                  <a:schemeClr val="bg1"/>
                </a:solidFill>
              </a:rPr>
              <a:t>After storing the user, they are redirected to the login page. url_for() generates the URL for the login view based on its name. This is preferable to writing the URL directly as it allows you to change the URL later without changing all code that links to it. redirect() generates a redirect response to the generated URL.</a:t>
            </a:r>
          </a:p>
          <a:p>
            <a:endParaRPr lang="en-US" sz="1050">
              <a:solidFill>
                <a:schemeClr val="bg1"/>
              </a:solidFill>
            </a:endParaRPr>
          </a:p>
          <a:p>
            <a:r>
              <a:rPr lang="en-US" sz="1050">
                <a:solidFill>
                  <a:schemeClr val="bg1"/>
                </a:solidFill>
              </a:rPr>
              <a:t>If validation fails, the error is shown to the user. flash() stores messages that can be retrieved when rendering the template.</a:t>
            </a:r>
          </a:p>
          <a:p>
            <a:endParaRPr lang="en-US" sz="1050">
              <a:solidFill>
                <a:schemeClr val="bg1"/>
              </a:solidFill>
            </a:endParaRPr>
          </a:p>
          <a:p>
            <a:r>
              <a:rPr lang="en-US" sz="1050">
                <a:solidFill>
                  <a:schemeClr val="bg1"/>
                </a:solidFill>
              </a:rPr>
              <a:t>When the user initially navigates to auth/register, or there was a validation error, an HTML page with the registration form should be shown. render_template() will render a template containing the HTML, which you’ll write in the next step of the tutorial</a:t>
            </a:r>
          </a:p>
        </p:txBody>
      </p:sp>
      <p:sp>
        <p:nvSpPr>
          <p:cNvPr id="9" name="Rectangle 8">
            <a:extLst>
              <a:ext uri="{FF2B5EF4-FFF2-40B4-BE49-F238E27FC236}">
                <a16:creationId xmlns:a16="http://schemas.microsoft.com/office/drawing/2014/main" id="{077064D1-4599-4037-A244-2EBAA920D56A}"/>
              </a:ext>
            </a:extLst>
          </p:cNvPr>
          <p:cNvSpPr/>
          <p:nvPr/>
        </p:nvSpPr>
        <p:spPr>
          <a:xfrm>
            <a:off x="0" y="633004"/>
            <a:ext cx="6019800" cy="6070893"/>
          </a:xfrm>
          <a:prstGeom prst="rect">
            <a:avLst/>
          </a:prstGeom>
        </p:spPr>
        <p:txBody>
          <a:bodyPr wrap="square">
            <a:spAutoFit/>
          </a:bodyPr>
          <a:lstStyle/>
          <a:p>
            <a:r>
              <a:rPr lang="en-US" sz="1050" b="1" u="sng">
                <a:solidFill>
                  <a:schemeClr val="bg1"/>
                </a:solidFill>
                <a:effectLst/>
                <a:latin typeface="Consolas" panose="020B0609020204030204" pitchFamily="49" charset="0"/>
              </a:rPr>
              <a:t>flaskr/auth.py</a:t>
            </a:r>
          </a:p>
          <a:p>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flask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a:t>
            </a:r>
          </a:p>
          <a:p>
            <a:r>
              <a:rPr lang="en-US" sz="1050" b="0">
                <a:solidFill>
                  <a:srgbClr val="ABB2BF"/>
                </a:solidFill>
                <a:effectLst/>
                <a:latin typeface="Consolas" panose="020B0609020204030204" pitchFamily="49" charset="0"/>
              </a:rPr>
              <a:t>    Blueprint, flash, g, redirect, render_template, request, session, url_for</a:t>
            </a:r>
          </a:p>
          <a:p>
            <a:r>
              <a:rPr lang="en-US" sz="1050" b="0">
                <a:solidFill>
                  <a:srgbClr val="ABB2BF"/>
                </a:solidFill>
                <a:effectLst/>
                <a:latin typeface="Consolas" panose="020B0609020204030204" pitchFamily="49" charset="0"/>
              </a:rPr>
              <a:t>)</a:t>
            </a:r>
          </a:p>
          <a:p>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werkzeug.security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check_password_hash, generate_password_hash</a:t>
            </a:r>
          </a:p>
          <a:p>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flaskr.db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get_db</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bp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Blueprint</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'auth'</a:t>
            </a:r>
            <a:r>
              <a:rPr lang="en-US" sz="1050" b="0">
                <a:solidFill>
                  <a:srgbClr val="ABB2BF"/>
                </a:solidFill>
                <a:effectLst/>
                <a:latin typeface="Consolas" panose="020B0609020204030204" pitchFamily="49" charset="0"/>
              </a:rPr>
              <a:t>, </a:t>
            </a:r>
            <a:r>
              <a:rPr lang="en-US" sz="1050" b="0">
                <a:solidFill>
                  <a:srgbClr val="E06C75"/>
                </a:solidFill>
                <a:effectLst/>
                <a:latin typeface="Consolas" panose="020B0609020204030204" pitchFamily="49" charset="0"/>
              </a:rPr>
              <a:t>__name__</a:t>
            </a:r>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url_prefix</a:t>
            </a:r>
            <a:r>
              <a:rPr lang="en-US" sz="1050" b="0">
                <a:solidFill>
                  <a:srgbClr val="56B6C2"/>
                </a:solidFill>
                <a:effectLst/>
                <a:latin typeface="Consolas" panose="020B0609020204030204" pitchFamily="49" charset="0"/>
              </a:rPr>
              <a:t>=</a:t>
            </a:r>
            <a:r>
              <a:rPr lang="en-US" sz="1050" b="0">
                <a:solidFill>
                  <a:srgbClr val="98C379"/>
                </a:solidFill>
                <a:effectLst/>
                <a:latin typeface="Consolas" panose="020B0609020204030204" pitchFamily="49" charset="0"/>
              </a:rPr>
              <a:t>'/auth'</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r>
              <a:rPr lang="en-US" sz="1050" b="0">
                <a:solidFill>
                  <a:srgbClr val="61AFEF"/>
                </a:solidFill>
                <a:effectLst/>
                <a:latin typeface="Consolas" panose="020B0609020204030204" pitchFamily="49" charset="0"/>
              </a:rPr>
              <a:t>@bp</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route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'/register'</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 </a:t>
            </a:r>
            <a:r>
              <a:rPr lang="en-US" sz="1050" b="0" i="1">
                <a:solidFill>
                  <a:srgbClr val="E06C75"/>
                </a:solidFill>
                <a:effectLst/>
                <a:latin typeface="Consolas" panose="020B0609020204030204" pitchFamily="49" charset="0"/>
              </a:rPr>
              <a:t>methods</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'GET'</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 </a:t>
            </a:r>
            <a:r>
              <a:rPr lang="en-US" sz="1050" b="0">
                <a:solidFill>
                  <a:srgbClr val="98C379"/>
                </a:solidFill>
                <a:effectLst/>
                <a:latin typeface="Consolas" panose="020B0609020204030204" pitchFamily="49" charset="0"/>
              </a:rPr>
              <a:t>'POST'</a:t>
            </a:r>
            <a:r>
              <a:rPr lang="en-US" sz="1050" b="0">
                <a:solidFill>
                  <a:srgbClr val="ABB2BF"/>
                </a:solidFill>
                <a:effectLst/>
                <a:latin typeface="Consolas" panose="020B0609020204030204" pitchFamily="49" charset="0"/>
              </a:rPr>
              <a:t>))</a:t>
            </a:r>
          </a:p>
          <a:p>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register</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request.method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'POST'</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username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request.form[</a:t>
            </a:r>
            <a:r>
              <a:rPr lang="en-US" sz="1050" b="0">
                <a:solidFill>
                  <a:srgbClr val="98C379"/>
                </a:solidFill>
                <a:effectLst/>
                <a:latin typeface="Consolas" panose="020B0609020204030204" pitchFamily="49" charset="0"/>
              </a:rPr>
              <a:t>'username'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password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request.form[</a:t>
            </a:r>
            <a:r>
              <a:rPr lang="en-US" sz="1050" b="0">
                <a:solidFill>
                  <a:srgbClr val="98C379"/>
                </a:solidFill>
                <a:effectLst/>
                <a:latin typeface="Consolas" panose="020B0609020204030204" pitchFamily="49" charset="0"/>
              </a:rPr>
              <a:t>'password'</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db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get_db</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error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endParaRPr lang="en-US" sz="1050" b="0">
              <a:solidFill>
                <a:srgbClr val="ABB2BF"/>
              </a:solidFill>
              <a:effectLst/>
              <a:latin typeface="Consolas" panose="020B0609020204030204" pitchFamily="49" charset="0"/>
            </a:endParaRP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not</a:t>
            </a:r>
            <a:r>
              <a:rPr lang="en-US" sz="1050" b="0">
                <a:solidFill>
                  <a:srgbClr val="ABB2BF"/>
                </a:solidFill>
                <a:effectLst/>
                <a:latin typeface="Consolas" panose="020B0609020204030204" pitchFamily="49" charset="0"/>
              </a:rPr>
              <a:t> username:</a:t>
            </a:r>
          </a:p>
          <a:p>
            <a:r>
              <a:rPr lang="en-US" sz="1050" b="0">
                <a:solidFill>
                  <a:srgbClr val="ABB2BF"/>
                </a:solidFill>
                <a:effectLst/>
                <a:latin typeface="Consolas" panose="020B0609020204030204" pitchFamily="49" charset="0"/>
              </a:rPr>
              <a:t>            error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'Username is required.'</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elif</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not</a:t>
            </a:r>
            <a:r>
              <a:rPr lang="en-US" sz="1050" b="0">
                <a:solidFill>
                  <a:srgbClr val="ABB2BF"/>
                </a:solidFill>
                <a:effectLst/>
                <a:latin typeface="Consolas" panose="020B0609020204030204" pitchFamily="49" charset="0"/>
              </a:rPr>
              <a:t> password:</a:t>
            </a:r>
          </a:p>
          <a:p>
            <a:r>
              <a:rPr lang="en-US" sz="1050" b="0">
                <a:solidFill>
                  <a:srgbClr val="ABB2BF"/>
                </a:solidFill>
                <a:effectLst/>
                <a:latin typeface="Consolas" panose="020B0609020204030204" pitchFamily="49" charset="0"/>
              </a:rPr>
              <a:t>            error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'Password is required.'</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elif</a:t>
            </a:r>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execute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'SELECT id FROM user WHERE username = ?'</a:t>
            </a:r>
            <a:r>
              <a:rPr lang="en-US" sz="1050" b="0">
                <a:solidFill>
                  <a:srgbClr val="ABB2BF"/>
                </a:solidFill>
                <a:effectLst/>
                <a:latin typeface="Consolas" panose="020B0609020204030204" pitchFamily="49" charset="0"/>
              </a:rPr>
              <a:t>, (username,)</a:t>
            </a:r>
          </a:p>
          <a:p>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fetchone</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is</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not</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error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'User </a:t>
            </a:r>
            <a:r>
              <a:rPr lang="en-US" sz="1050" b="0">
                <a:solidFill>
                  <a:srgbClr val="D19A66"/>
                </a:solidFill>
                <a:effectLst/>
                <a:latin typeface="Consolas" panose="020B0609020204030204" pitchFamily="49" charset="0"/>
              </a:rPr>
              <a:t>{}</a:t>
            </a:r>
            <a:r>
              <a:rPr lang="en-US" sz="1050" b="0">
                <a:solidFill>
                  <a:srgbClr val="98C379"/>
                </a:solidFill>
                <a:effectLst/>
                <a:latin typeface="Consolas" panose="020B0609020204030204" pitchFamily="49" charset="0"/>
              </a:rPr>
              <a:t> is already registered.'</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format</a:t>
            </a:r>
            <a:r>
              <a:rPr lang="en-US" sz="1050" b="0">
                <a:solidFill>
                  <a:srgbClr val="ABB2BF"/>
                </a:solidFill>
                <a:effectLst/>
                <a:latin typeface="Consolas" panose="020B0609020204030204" pitchFamily="49" charset="0"/>
              </a:rPr>
              <a:t>(username)</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error </a:t>
            </a:r>
            <a:r>
              <a:rPr lang="en-US" sz="1050" b="0">
                <a:solidFill>
                  <a:srgbClr val="C678DD"/>
                </a:solidFill>
                <a:effectLst/>
                <a:latin typeface="Consolas" panose="020B0609020204030204" pitchFamily="49" charset="0"/>
              </a:rPr>
              <a:t>is</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execute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'INSERT INTO user (username, password) VALUES (?, ?)'</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(username, </a:t>
            </a:r>
            <a:r>
              <a:rPr lang="en-US" sz="1050" b="0">
                <a:solidFill>
                  <a:srgbClr val="61AFEF"/>
                </a:solidFill>
                <a:effectLst/>
                <a:latin typeface="Consolas" panose="020B0609020204030204" pitchFamily="49" charset="0"/>
              </a:rPr>
              <a:t>generate_password_hash</a:t>
            </a:r>
            <a:r>
              <a:rPr lang="en-US" sz="1050" b="0">
                <a:solidFill>
                  <a:srgbClr val="ABB2BF"/>
                </a:solidFill>
                <a:effectLst/>
                <a:latin typeface="Consolas" panose="020B0609020204030204" pitchFamily="49" charset="0"/>
              </a:rPr>
              <a:t>(password))</a:t>
            </a:r>
          </a:p>
          <a:p>
            <a:r>
              <a:rPr lang="en-US" sz="1050" b="0">
                <a:solidFill>
                  <a:srgbClr val="ABB2BF"/>
                </a:solidFill>
                <a:effectLst/>
                <a:latin typeface="Consolas" panose="020B0609020204030204" pitchFamily="49" charset="0"/>
              </a:rPr>
              <a:t>            )</a:t>
            </a:r>
          </a:p>
          <a:p>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commit</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redirect</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url_for</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'auth.login'</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flash</a:t>
            </a:r>
            <a:r>
              <a:rPr lang="en-US" sz="1050" b="0">
                <a:solidFill>
                  <a:srgbClr val="ABB2BF"/>
                </a:solidFill>
                <a:effectLst/>
                <a:latin typeface="Consolas" panose="020B0609020204030204" pitchFamily="49" charset="0"/>
              </a:rPr>
              <a:t>(error)</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render_template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'auth/register.html'</a:t>
            </a:r>
            <a:r>
              <a:rPr lang="en-US" sz="1050" b="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231291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8D5B13-CB0E-4E04-808C-B7C41674C68E}"/>
              </a:ext>
            </a:extLst>
          </p:cNvPr>
          <p:cNvSpPr/>
          <p:nvPr/>
        </p:nvSpPr>
        <p:spPr>
          <a:xfrm>
            <a:off x="0" y="0"/>
            <a:ext cx="2125390" cy="369332"/>
          </a:xfrm>
          <a:prstGeom prst="rect">
            <a:avLst/>
          </a:prstGeom>
        </p:spPr>
        <p:txBody>
          <a:bodyPr wrap="none">
            <a:spAutoFit/>
          </a:bodyPr>
          <a:lstStyle/>
          <a:p>
            <a:r>
              <a:rPr lang="en-US" u="sng">
                <a:solidFill>
                  <a:schemeClr val="bg1"/>
                </a:solidFill>
              </a:rPr>
              <a:t>Blueprints and views</a:t>
            </a:r>
          </a:p>
        </p:txBody>
      </p:sp>
      <p:sp>
        <p:nvSpPr>
          <p:cNvPr id="2" name="Rectangle 1">
            <a:extLst>
              <a:ext uri="{FF2B5EF4-FFF2-40B4-BE49-F238E27FC236}">
                <a16:creationId xmlns:a16="http://schemas.microsoft.com/office/drawing/2014/main" id="{911281DA-81DE-4AD5-8A26-084D2A200E92}"/>
              </a:ext>
            </a:extLst>
          </p:cNvPr>
          <p:cNvSpPr/>
          <p:nvPr/>
        </p:nvSpPr>
        <p:spPr>
          <a:xfrm>
            <a:off x="5556169" y="207688"/>
            <a:ext cx="4382157" cy="2031325"/>
          </a:xfrm>
          <a:prstGeom prst="rect">
            <a:avLst/>
          </a:prstGeom>
          <a:ln>
            <a:solidFill>
              <a:schemeClr val="accent1"/>
            </a:solidFill>
          </a:ln>
        </p:spPr>
        <p:txBody>
          <a:bodyPr wrap="square">
            <a:spAutoFit/>
          </a:bodyPr>
          <a:lstStyle/>
          <a:p>
            <a:r>
              <a:rPr lang="en-US" sz="1050" b="1" u="sng">
                <a:solidFill>
                  <a:schemeClr val="bg1"/>
                </a:solidFill>
                <a:effectLst/>
                <a:latin typeface="Consolas" panose="020B0609020204030204" pitchFamily="49" charset="0"/>
              </a:rPr>
              <a:t>flaskr/auth.py</a:t>
            </a:r>
          </a:p>
          <a:p>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functools</a:t>
            </a:r>
            <a:endParaRPr lang="en-US" sz="1050" b="0">
              <a:solidFill>
                <a:srgbClr val="C678DD"/>
              </a:solidFill>
              <a:effectLst/>
              <a:latin typeface="Consolas" panose="020B0609020204030204" pitchFamily="49" charset="0"/>
            </a:endParaRPr>
          </a:p>
          <a:p>
            <a:endParaRPr lang="en-US" sz="1050">
              <a:solidFill>
                <a:srgbClr val="C678DD"/>
              </a:solidFill>
              <a:latin typeface="Consolas" panose="020B0609020204030204" pitchFamily="49" charset="0"/>
            </a:endParaRPr>
          </a:p>
          <a:p>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login_required</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view</a:t>
            </a:r>
            <a:r>
              <a:rPr lang="en-US" sz="1050" b="0">
                <a:solidFill>
                  <a:srgbClr val="ABB2BF"/>
                </a:solidFill>
                <a:effectLst/>
                <a:latin typeface="Consolas" panose="020B0609020204030204" pitchFamily="49" charset="0"/>
              </a:rPr>
              <a:t>):</a:t>
            </a:r>
          </a:p>
          <a:p>
            <a:r>
              <a:rPr lang="en-US" sz="1050" b="0">
                <a:solidFill>
                  <a:srgbClr val="61AFEF"/>
                </a:solidFill>
                <a:effectLst/>
                <a:latin typeface="Consolas" panose="020B0609020204030204" pitchFamily="49" charset="0"/>
              </a:rPr>
              <a:t>    @functools</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wraps</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view</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wrapped_view</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kwargs</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g.user </a:t>
            </a:r>
            <a:r>
              <a:rPr lang="en-US" sz="1050" b="0">
                <a:solidFill>
                  <a:srgbClr val="C678DD"/>
                </a:solidFill>
                <a:effectLst/>
                <a:latin typeface="Consolas" panose="020B0609020204030204" pitchFamily="49" charset="0"/>
              </a:rPr>
              <a:t>is</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redirect</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url_for</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'auth.login'</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view</a:t>
            </a:r>
            <a:r>
              <a:rPr lang="en-US" sz="1050" b="0">
                <a:solidFill>
                  <a:srgbClr val="ABB2BF"/>
                </a:solidFill>
                <a:effectLst/>
                <a:latin typeface="Consolas" panose="020B0609020204030204" pitchFamily="49" charset="0"/>
              </a:rPr>
              <a:t>(**kwargs)</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wrapped_view</a:t>
            </a:r>
          </a:p>
        </p:txBody>
      </p:sp>
      <p:sp>
        <p:nvSpPr>
          <p:cNvPr id="3" name="Rectangle 2">
            <a:extLst>
              <a:ext uri="{FF2B5EF4-FFF2-40B4-BE49-F238E27FC236}">
                <a16:creationId xmlns:a16="http://schemas.microsoft.com/office/drawing/2014/main" id="{A0BADDCA-3186-4E7E-9CDC-E923AB7E4BA9}"/>
              </a:ext>
            </a:extLst>
          </p:cNvPr>
          <p:cNvSpPr/>
          <p:nvPr/>
        </p:nvSpPr>
        <p:spPr>
          <a:xfrm>
            <a:off x="-2" y="369332"/>
            <a:ext cx="5458691" cy="5978560"/>
          </a:xfrm>
          <a:prstGeom prst="rect">
            <a:avLst/>
          </a:prstGeom>
        </p:spPr>
        <p:txBody>
          <a:bodyPr wrap="square">
            <a:spAutoFit/>
          </a:bodyPr>
          <a:lstStyle/>
          <a:p>
            <a:r>
              <a:rPr lang="en-US" sz="1050">
                <a:solidFill>
                  <a:schemeClr val="bg1"/>
                </a:solidFill>
              </a:rPr>
              <a:t>The url_for() function generates the URL to a view based on a name and arguments. The name associated with a view is also called the endpoint, and by default it’s the same as the name of the view function.</a:t>
            </a:r>
          </a:p>
          <a:p>
            <a:endParaRPr lang="en-US" sz="1050">
              <a:solidFill>
                <a:schemeClr val="bg1"/>
              </a:solidFill>
            </a:endParaRPr>
          </a:p>
          <a:p>
            <a:r>
              <a:rPr lang="en-US" sz="1050">
                <a:solidFill>
                  <a:schemeClr val="bg1"/>
                </a:solidFill>
              </a:rPr>
              <a:t>For example, the hello() view that was added to the app factory earlier in the tutorial has the name 'hello' and can be linked to with url_for('hello'). If it took an argument, which you’ll see later, it would be linked to using url_for('hello', who='World’)</a:t>
            </a:r>
          </a:p>
          <a:p>
            <a:endParaRPr lang="en-US" sz="1050">
              <a:solidFill>
                <a:schemeClr val="bg1"/>
              </a:solidFill>
            </a:endParaRPr>
          </a:p>
          <a:p>
            <a:r>
              <a:rPr lang="en-US" sz="1050">
                <a:solidFill>
                  <a:schemeClr val="bg1"/>
                </a:solidFill>
              </a:rPr>
              <a:t>When using a blueprint, the name of the blueprint is prepended to the name of the function, so the endpoint for the login function you wrote above is 'auth.login' because you added it to the 'auth' blueprint.</a:t>
            </a:r>
          </a:p>
          <a:p>
            <a:endParaRPr lang="en-US" sz="1050">
              <a:solidFill>
                <a:schemeClr val="bg1"/>
              </a:solidFill>
            </a:endParaRPr>
          </a:p>
          <a:p>
            <a:r>
              <a:rPr lang="en-US" u="sng">
                <a:solidFill>
                  <a:schemeClr val="bg1"/>
                </a:solidFill>
              </a:rPr>
              <a:t>Templates</a:t>
            </a:r>
          </a:p>
          <a:p>
            <a:r>
              <a:rPr lang="en-US" sz="1050">
                <a:solidFill>
                  <a:schemeClr val="bg1"/>
                </a:solidFill>
              </a:rPr>
              <a:t>Templates are files that contain static data as well as placeholders for dynamic data. A template is rendered with specific data to produce a final document. Flask uses the Jinja template library to render templates.</a:t>
            </a:r>
          </a:p>
          <a:p>
            <a:endParaRPr lang="en-US" sz="1050">
              <a:solidFill>
                <a:schemeClr val="bg1"/>
              </a:solidFill>
            </a:endParaRPr>
          </a:p>
          <a:p>
            <a:r>
              <a:rPr lang="en-US" sz="1050">
                <a:solidFill>
                  <a:schemeClr val="bg1"/>
                </a:solidFill>
              </a:rPr>
              <a:t>In your application, you will use templates to render HTML which will display in the user’s browser. In Flask, Jinja is configured to autoescape any data that is rendered in HTML templates. This means that it’s safe to render user input; any characters they’ve entered that could mess with the HTML, such as &lt; and &gt; will be escaped with safe values that look the same in the browser but don’t cause unwanted effects.</a:t>
            </a:r>
          </a:p>
          <a:p>
            <a:endParaRPr lang="en-US" sz="1050">
              <a:solidFill>
                <a:schemeClr val="bg1"/>
              </a:solidFill>
            </a:endParaRPr>
          </a:p>
          <a:p>
            <a:r>
              <a:rPr lang="en-US" sz="1050">
                <a:solidFill>
                  <a:schemeClr val="bg1"/>
                </a:solidFill>
              </a:rPr>
              <a:t>Jinja looks and behaves mostly like Python. Special delimiters are used to distinguish Jinja syntax from the static data in the template. Anything between {{ and }} is an expression that will be output to the final document. {% and %} denotes a control flow statement like if and for. Unlike Python, blocks are denoted by start and end tags rather than indentation since static text within a block could change indentation.</a:t>
            </a:r>
          </a:p>
          <a:p>
            <a:endParaRPr lang="en-US" sz="1050">
              <a:solidFill>
                <a:schemeClr val="bg1"/>
              </a:solidFill>
            </a:endParaRPr>
          </a:p>
          <a:p>
            <a:r>
              <a:rPr lang="en-US" u="sng">
                <a:solidFill>
                  <a:schemeClr val="bg1"/>
                </a:solidFill>
              </a:rPr>
              <a:t>Static Files</a:t>
            </a:r>
            <a:endParaRPr lang="en-US" b="1" u="sng">
              <a:solidFill>
                <a:schemeClr val="bg1"/>
              </a:solidFill>
            </a:endParaRPr>
          </a:p>
          <a:p>
            <a:r>
              <a:rPr lang="en-US" sz="1050">
                <a:solidFill>
                  <a:schemeClr val="bg1"/>
                </a:solidFill>
              </a:rPr>
              <a:t>Flask automatically adds a static view that takes a path relative to the flaskr/static directory and serves it. The base.html template already has a link to the style.css file:</a:t>
            </a:r>
          </a:p>
          <a:p>
            <a:endParaRPr lang="en-US" sz="1050">
              <a:solidFill>
                <a:schemeClr val="bg1"/>
              </a:solidFill>
            </a:endParaRPr>
          </a:p>
          <a:p>
            <a:r>
              <a:rPr lang="en-US" sz="1050">
                <a:solidFill>
                  <a:schemeClr val="bg1"/>
                </a:solidFill>
              </a:rPr>
              <a:t>{{ url_for('static', filename='style.css') }}</a:t>
            </a:r>
          </a:p>
        </p:txBody>
      </p:sp>
      <p:sp>
        <p:nvSpPr>
          <p:cNvPr id="7" name="Rectangle 6">
            <a:extLst>
              <a:ext uri="{FF2B5EF4-FFF2-40B4-BE49-F238E27FC236}">
                <a16:creationId xmlns:a16="http://schemas.microsoft.com/office/drawing/2014/main" id="{30C132C8-70FE-4F2E-8D74-55823345AD9F}"/>
              </a:ext>
            </a:extLst>
          </p:cNvPr>
          <p:cNvSpPr/>
          <p:nvPr/>
        </p:nvSpPr>
        <p:spPr>
          <a:xfrm>
            <a:off x="4648200" y="0"/>
            <a:ext cx="7456714" cy="415498"/>
          </a:xfrm>
          <a:prstGeom prst="rect">
            <a:avLst/>
          </a:prstGeom>
        </p:spPr>
        <p:txBody>
          <a:bodyPr wrap="square">
            <a:spAutoFit/>
          </a:bodyPr>
          <a:lstStyle/>
          <a:p>
            <a:endParaRPr lang="en-US" sz="1050">
              <a:solidFill>
                <a:schemeClr val="bg1"/>
              </a:solidFill>
            </a:endParaRPr>
          </a:p>
          <a:p>
            <a:endParaRPr lang="en-US" sz="1050">
              <a:solidFill>
                <a:schemeClr val="bg1"/>
              </a:solidFill>
            </a:endParaRPr>
          </a:p>
        </p:txBody>
      </p:sp>
      <p:sp>
        <p:nvSpPr>
          <p:cNvPr id="6" name="Rectangle 5">
            <a:extLst>
              <a:ext uri="{FF2B5EF4-FFF2-40B4-BE49-F238E27FC236}">
                <a16:creationId xmlns:a16="http://schemas.microsoft.com/office/drawing/2014/main" id="{F1E72D3B-A139-42AA-B97A-03BEC92A7DEB}"/>
              </a:ext>
            </a:extLst>
          </p:cNvPr>
          <p:cNvSpPr/>
          <p:nvPr/>
        </p:nvSpPr>
        <p:spPr>
          <a:xfrm>
            <a:off x="10024757" y="207749"/>
            <a:ext cx="2158835" cy="1546577"/>
          </a:xfrm>
          <a:prstGeom prst="rect">
            <a:avLst/>
          </a:prstGeom>
        </p:spPr>
        <p:txBody>
          <a:bodyPr wrap="square">
            <a:spAutoFit/>
          </a:bodyPr>
          <a:lstStyle/>
          <a:p>
            <a:r>
              <a:rPr lang="en-US" sz="1050">
                <a:solidFill>
                  <a:schemeClr val="bg1"/>
                </a:solidFill>
              </a:rPr>
              <a:t>This decorator returns a new view function that wraps the original view it’s applied to. The new function checks if a user is loaded and redirects to the login page otherwise. If a user is loaded the original view is called and continues normally. You’ll use this decorator when writing the blog views.</a:t>
            </a:r>
          </a:p>
        </p:txBody>
      </p:sp>
      <p:sp>
        <p:nvSpPr>
          <p:cNvPr id="8" name="Rectangle 7">
            <a:extLst>
              <a:ext uri="{FF2B5EF4-FFF2-40B4-BE49-F238E27FC236}">
                <a16:creationId xmlns:a16="http://schemas.microsoft.com/office/drawing/2014/main" id="{EF2C1B16-3F23-4501-A24A-932017CEC054}"/>
              </a:ext>
            </a:extLst>
          </p:cNvPr>
          <p:cNvSpPr/>
          <p:nvPr/>
        </p:nvSpPr>
        <p:spPr>
          <a:xfrm>
            <a:off x="5556170" y="2356768"/>
            <a:ext cx="4382157" cy="4293483"/>
          </a:xfrm>
          <a:prstGeom prst="rect">
            <a:avLst/>
          </a:prstGeom>
          <a:ln>
            <a:solidFill>
              <a:schemeClr val="accent1"/>
            </a:solidFill>
          </a:ln>
        </p:spPr>
        <p:txBody>
          <a:bodyPr wrap="square">
            <a:spAutoFit/>
          </a:bodyPr>
          <a:lstStyle/>
          <a:p>
            <a:r>
              <a:rPr lang="en-US" sz="1050">
                <a:solidFill>
                  <a:srgbClr val="61AFEF"/>
                </a:solidFill>
                <a:latin typeface="Consolas" panose="020B0609020204030204" pitchFamily="49" charset="0"/>
              </a:rPr>
              <a:t>@bp</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route</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'/&lt;int:id&gt;/update'</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 </a:t>
            </a:r>
            <a:r>
              <a:rPr lang="en-US" sz="1050" i="1">
                <a:solidFill>
                  <a:srgbClr val="E06C75"/>
                </a:solidFill>
                <a:latin typeface="Consolas" panose="020B0609020204030204" pitchFamily="49" charset="0"/>
              </a:rPr>
              <a:t>methods</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'GET'</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 </a:t>
            </a:r>
            <a:r>
              <a:rPr lang="en-US" sz="1050">
                <a:solidFill>
                  <a:srgbClr val="98C379"/>
                </a:solidFill>
                <a:latin typeface="Consolas" panose="020B0609020204030204" pitchFamily="49" charset="0"/>
              </a:rPr>
              <a:t>'POST'</a:t>
            </a:r>
            <a:r>
              <a:rPr lang="en-US" sz="1050">
                <a:solidFill>
                  <a:srgbClr val="ABB2BF"/>
                </a:solidFill>
                <a:latin typeface="Consolas" panose="020B0609020204030204" pitchFamily="49" charset="0"/>
              </a:rPr>
              <a:t>))</a:t>
            </a:r>
          </a:p>
          <a:p>
            <a:r>
              <a:rPr lang="en-US" sz="1050">
                <a:solidFill>
                  <a:srgbClr val="61AFEF"/>
                </a:solidFill>
                <a:latin typeface="Consolas" panose="020B0609020204030204" pitchFamily="49" charset="0"/>
              </a:rPr>
              <a:t>@login_required</a:t>
            </a:r>
            <a:endParaRPr lang="en-US" sz="1050">
              <a:solidFill>
                <a:srgbClr val="ABB2BF"/>
              </a:solidFill>
              <a:latin typeface="Consolas" panose="020B0609020204030204" pitchFamily="49" charset="0"/>
            </a:endParaRPr>
          </a:p>
          <a:p>
            <a:r>
              <a:rPr lang="en-US" sz="1050">
                <a:solidFill>
                  <a:srgbClr val="C678DD"/>
                </a:solidFill>
                <a:latin typeface="Consolas" panose="020B0609020204030204" pitchFamily="49" charset="0"/>
              </a:rPr>
              <a:t>def</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update</a:t>
            </a:r>
            <a:r>
              <a:rPr lang="en-US" sz="1050">
                <a:solidFill>
                  <a:srgbClr val="ABB2BF"/>
                </a:solidFill>
                <a:latin typeface="Consolas" panose="020B0609020204030204" pitchFamily="49" charset="0"/>
              </a:rPr>
              <a:t>(</a:t>
            </a:r>
            <a:r>
              <a:rPr lang="en-US" sz="1050" i="1">
                <a:solidFill>
                  <a:srgbClr val="D19A66"/>
                </a:solidFill>
                <a:latin typeface="Consolas" panose="020B0609020204030204" pitchFamily="49" charset="0"/>
              </a:rPr>
              <a:t>id</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post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get_post</a:t>
            </a:r>
            <a:r>
              <a:rPr lang="en-US" sz="1050">
                <a:solidFill>
                  <a:srgbClr val="ABB2BF"/>
                </a:solidFill>
                <a:latin typeface="Consolas" panose="020B0609020204030204" pitchFamily="49" charset="0"/>
              </a:rPr>
              <a:t>(</a:t>
            </a:r>
            <a:r>
              <a:rPr lang="en-US" sz="1050">
                <a:solidFill>
                  <a:srgbClr val="56B6C2"/>
                </a:solidFill>
                <a:latin typeface="Consolas" panose="020B0609020204030204" pitchFamily="49" charset="0"/>
              </a:rPr>
              <a:t>id</a:t>
            </a:r>
            <a:r>
              <a:rPr lang="en-US" sz="1050">
                <a:solidFill>
                  <a:srgbClr val="ABB2BF"/>
                </a:solidFill>
                <a:latin typeface="Consolas" panose="020B0609020204030204" pitchFamily="49" charset="0"/>
              </a:rPr>
              <a:t>)</a:t>
            </a: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if</a:t>
            </a:r>
            <a:r>
              <a:rPr lang="en-US" sz="1050">
                <a:solidFill>
                  <a:srgbClr val="ABB2BF"/>
                </a:solidFill>
                <a:latin typeface="Consolas" panose="020B0609020204030204" pitchFamily="49" charset="0"/>
              </a:rPr>
              <a:t> request.method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'POST'</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title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request.form[</a:t>
            </a:r>
            <a:r>
              <a:rPr lang="en-US" sz="1050">
                <a:solidFill>
                  <a:srgbClr val="98C379"/>
                </a:solidFill>
                <a:latin typeface="Consolas" panose="020B0609020204030204" pitchFamily="49" charset="0"/>
              </a:rPr>
              <a:t>'title'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body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request.form[</a:t>
            </a:r>
            <a:r>
              <a:rPr lang="en-US" sz="1050">
                <a:solidFill>
                  <a:srgbClr val="98C379"/>
                </a:solidFill>
                <a:latin typeface="Consolas" panose="020B0609020204030204" pitchFamily="49" charset="0"/>
              </a:rPr>
              <a:t>'body'</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error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D19A66"/>
                </a:solidFill>
                <a:latin typeface="Consolas" panose="020B0609020204030204" pitchFamily="49" charset="0"/>
              </a:rPr>
              <a:t>None</a:t>
            </a:r>
            <a:endParaRPr lang="en-US" sz="1050">
              <a:solidFill>
                <a:srgbClr val="ABB2BF"/>
              </a:solidFill>
              <a:latin typeface="Consolas" panose="020B0609020204030204" pitchFamily="49" charset="0"/>
            </a:endParaRP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if</a:t>
            </a:r>
            <a:r>
              <a:rPr lang="en-US" sz="1050">
                <a:solidFill>
                  <a:srgbClr val="ABB2BF"/>
                </a:solidFill>
                <a:latin typeface="Consolas" panose="020B0609020204030204" pitchFamily="49" charset="0"/>
              </a:rPr>
              <a:t> </a:t>
            </a:r>
            <a:r>
              <a:rPr lang="en-US" sz="1050">
                <a:solidFill>
                  <a:srgbClr val="C678DD"/>
                </a:solidFill>
                <a:latin typeface="Consolas" panose="020B0609020204030204" pitchFamily="49" charset="0"/>
              </a:rPr>
              <a:t>not</a:t>
            </a:r>
            <a:r>
              <a:rPr lang="en-US" sz="1050">
                <a:solidFill>
                  <a:srgbClr val="ABB2BF"/>
                </a:solidFill>
                <a:latin typeface="Consolas" panose="020B0609020204030204" pitchFamily="49" charset="0"/>
              </a:rPr>
              <a:t> title:</a:t>
            </a:r>
          </a:p>
          <a:p>
            <a:r>
              <a:rPr lang="en-US" sz="1050">
                <a:solidFill>
                  <a:srgbClr val="ABB2BF"/>
                </a:solidFill>
                <a:latin typeface="Consolas" panose="020B0609020204030204" pitchFamily="49" charset="0"/>
              </a:rPr>
              <a:t>            error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'Title is required.'</a:t>
            </a:r>
            <a:endParaRPr lang="en-US" sz="1050">
              <a:solidFill>
                <a:srgbClr val="ABB2BF"/>
              </a:solidFill>
              <a:latin typeface="Consolas" panose="020B0609020204030204" pitchFamily="49" charset="0"/>
            </a:endParaRP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if</a:t>
            </a:r>
            <a:r>
              <a:rPr lang="en-US" sz="1050">
                <a:solidFill>
                  <a:srgbClr val="ABB2BF"/>
                </a:solidFill>
                <a:latin typeface="Consolas" panose="020B0609020204030204" pitchFamily="49" charset="0"/>
              </a:rPr>
              <a:t> error </a:t>
            </a:r>
            <a:r>
              <a:rPr lang="en-US" sz="1050">
                <a:solidFill>
                  <a:srgbClr val="C678DD"/>
                </a:solidFill>
                <a:latin typeface="Consolas" panose="020B0609020204030204" pitchFamily="49" charset="0"/>
              </a:rPr>
              <a:t>is</a:t>
            </a:r>
            <a:r>
              <a:rPr lang="en-US" sz="1050">
                <a:solidFill>
                  <a:srgbClr val="ABB2BF"/>
                </a:solidFill>
                <a:latin typeface="Consolas" panose="020B0609020204030204" pitchFamily="49" charset="0"/>
              </a:rPr>
              <a:t> </a:t>
            </a:r>
            <a:r>
              <a:rPr lang="en-US" sz="1050">
                <a:solidFill>
                  <a:srgbClr val="C678DD"/>
                </a:solidFill>
                <a:latin typeface="Consolas" panose="020B0609020204030204" pitchFamily="49" charset="0"/>
              </a:rPr>
              <a:t>not</a:t>
            </a:r>
            <a:r>
              <a:rPr lang="en-US" sz="1050">
                <a:solidFill>
                  <a:srgbClr val="ABB2BF"/>
                </a:solidFill>
                <a:latin typeface="Consolas" panose="020B0609020204030204" pitchFamily="49" charset="0"/>
              </a:rPr>
              <a:t> </a:t>
            </a:r>
            <a:r>
              <a:rPr lang="en-US" sz="1050">
                <a:solidFill>
                  <a:srgbClr val="D19A66"/>
                </a:solidFill>
                <a:latin typeface="Consolas" panose="020B0609020204030204" pitchFamily="49" charset="0"/>
              </a:rPr>
              <a:t>None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flash</a:t>
            </a:r>
            <a:r>
              <a:rPr lang="en-US" sz="1050">
                <a:solidFill>
                  <a:srgbClr val="ABB2BF"/>
                </a:solidFill>
                <a:latin typeface="Consolas" panose="020B0609020204030204" pitchFamily="49" charset="0"/>
              </a:rPr>
              <a:t>(error)</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else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db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get_db</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db.</a:t>
            </a:r>
            <a:r>
              <a:rPr lang="en-US" sz="1050">
                <a:solidFill>
                  <a:srgbClr val="61AFEF"/>
                </a:solidFill>
                <a:latin typeface="Consolas" panose="020B0609020204030204" pitchFamily="49" charset="0"/>
              </a:rPr>
              <a:t>execute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'UPDATE post SET title = ?, body = ?'</a:t>
            </a:r>
            <a:endParaRPr lang="en-US" sz="1050">
              <a:solidFill>
                <a:srgbClr val="ABB2BF"/>
              </a:solidFill>
              <a:latin typeface="Consolas" panose="020B0609020204030204" pitchFamily="49" charset="0"/>
            </a:endParaRPr>
          </a:p>
          <a:p>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 WHERE id = ?'</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(title, body, </a:t>
            </a:r>
            <a:r>
              <a:rPr lang="en-US" sz="1050">
                <a:solidFill>
                  <a:srgbClr val="56B6C2"/>
                </a:solidFill>
                <a:latin typeface="Consolas" panose="020B0609020204030204" pitchFamily="49" charset="0"/>
              </a:rPr>
              <a:t>id</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p>
          <a:p>
            <a:r>
              <a:rPr lang="en-US" sz="1050">
                <a:solidFill>
                  <a:srgbClr val="ABB2BF"/>
                </a:solidFill>
                <a:latin typeface="Consolas" panose="020B0609020204030204" pitchFamily="49" charset="0"/>
              </a:rPr>
              <a:t>            db.</a:t>
            </a:r>
            <a:r>
              <a:rPr lang="en-US" sz="1050">
                <a:solidFill>
                  <a:srgbClr val="61AFEF"/>
                </a:solidFill>
                <a:latin typeface="Consolas" panose="020B0609020204030204" pitchFamily="49" charset="0"/>
              </a:rPr>
              <a:t>commit</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return</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redirect</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url_for</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'blog.index'</a:t>
            </a:r>
            <a:r>
              <a:rPr lang="en-US" sz="1050">
                <a:solidFill>
                  <a:srgbClr val="ABB2BF"/>
                </a:solidFill>
                <a:latin typeface="Consolas" panose="020B0609020204030204" pitchFamily="49" charset="0"/>
              </a:rPr>
              <a:t>))</a:t>
            </a: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return</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render_template</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'blog/update.html'</a:t>
            </a:r>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post</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post)</a:t>
            </a:r>
            <a:endParaRPr lang="en-US" sz="1050" b="0">
              <a:solidFill>
                <a:srgbClr val="ABB2BF"/>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D2093F4-9842-4AD6-9652-404BE874879E}"/>
              </a:ext>
            </a:extLst>
          </p:cNvPr>
          <p:cNvSpPr/>
          <p:nvPr/>
        </p:nvSpPr>
        <p:spPr>
          <a:xfrm>
            <a:off x="10033164" y="2795350"/>
            <a:ext cx="2158835" cy="2516073"/>
          </a:xfrm>
          <a:prstGeom prst="rect">
            <a:avLst/>
          </a:prstGeom>
        </p:spPr>
        <p:txBody>
          <a:bodyPr wrap="square">
            <a:spAutoFit/>
          </a:bodyPr>
          <a:lstStyle/>
          <a:p>
            <a:r>
              <a:rPr lang="en-US" sz="1050">
                <a:solidFill>
                  <a:schemeClr val="bg1"/>
                </a:solidFill>
              </a:rPr>
              <a:t>Unlike the views you’ve written so far, the update function takes an argument, id. That corresponds to the &lt;int:id&gt; in the route. A real URL will look like /1/update. Flask will capture the 1, ensure it’s an int, and pass it as the id argument. If you don’t specify int: and instead do &lt;id&gt;, it will be a string. To generate a URL to the update page, url_for() needs to be passed the id so it knows what to fill in: url_for('blog.update', id=post['id']). This is also in the index.html file above.</a:t>
            </a:r>
          </a:p>
        </p:txBody>
      </p:sp>
    </p:spTree>
    <p:extLst>
      <p:ext uri="{BB962C8B-B14F-4D97-AF65-F5344CB8AC3E}">
        <p14:creationId xmlns:p14="http://schemas.microsoft.com/office/powerpoint/2010/main" val="245869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8D5B13-CB0E-4E04-808C-B7C41674C68E}"/>
              </a:ext>
            </a:extLst>
          </p:cNvPr>
          <p:cNvSpPr/>
          <p:nvPr/>
        </p:nvSpPr>
        <p:spPr>
          <a:xfrm>
            <a:off x="0" y="0"/>
            <a:ext cx="2832314" cy="369332"/>
          </a:xfrm>
          <a:prstGeom prst="rect">
            <a:avLst/>
          </a:prstGeom>
        </p:spPr>
        <p:txBody>
          <a:bodyPr wrap="none">
            <a:spAutoFit/>
          </a:bodyPr>
          <a:lstStyle/>
          <a:p>
            <a:r>
              <a:rPr lang="en-US" u="sng">
                <a:solidFill>
                  <a:schemeClr val="bg1"/>
                </a:solidFill>
              </a:rPr>
              <a:t>Make The Project Installable</a:t>
            </a:r>
          </a:p>
        </p:txBody>
      </p:sp>
      <p:sp>
        <p:nvSpPr>
          <p:cNvPr id="6" name="Rectangle 5">
            <a:extLst>
              <a:ext uri="{FF2B5EF4-FFF2-40B4-BE49-F238E27FC236}">
                <a16:creationId xmlns:a16="http://schemas.microsoft.com/office/drawing/2014/main" id="{0989A02A-0D14-4BE5-8C9B-9AB2B8B982B7}"/>
              </a:ext>
            </a:extLst>
          </p:cNvPr>
          <p:cNvSpPr/>
          <p:nvPr/>
        </p:nvSpPr>
        <p:spPr>
          <a:xfrm>
            <a:off x="0" y="483536"/>
            <a:ext cx="6096000" cy="3485570"/>
          </a:xfrm>
          <a:prstGeom prst="rect">
            <a:avLst/>
          </a:prstGeom>
        </p:spPr>
        <p:txBody>
          <a:bodyPr>
            <a:spAutoFit/>
          </a:bodyPr>
          <a:lstStyle/>
          <a:p>
            <a:r>
              <a:rPr lang="en-US" sz="1050">
                <a:solidFill>
                  <a:schemeClr val="bg1"/>
                </a:solidFill>
              </a:rPr>
              <a:t>Making your project installable means that you can build a distribution file and install that in another environment, just like you installed Flask in your project’s environment. This makes deploying your project the same as installing any other library, so you’re using all the standard Python tools to manage everything.</a:t>
            </a:r>
          </a:p>
          <a:p>
            <a:endParaRPr lang="en-US" sz="1050">
              <a:solidFill>
                <a:schemeClr val="bg1"/>
              </a:solidFill>
            </a:endParaRPr>
          </a:p>
          <a:p>
            <a:r>
              <a:rPr lang="en-US" sz="1050">
                <a:solidFill>
                  <a:schemeClr val="bg1"/>
                </a:solidFill>
              </a:rPr>
              <a:t>Installing also comes with other benefits that might not be obvious from the tutorial or as a new Python user, including:</a:t>
            </a:r>
          </a:p>
          <a:p>
            <a:endParaRPr lang="en-US" sz="1050">
              <a:solidFill>
                <a:schemeClr val="bg1"/>
              </a:solidFill>
            </a:endParaRPr>
          </a:p>
          <a:p>
            <a:r>
              <a:rPr lang="en-US" sz="1050">
                <a:solidFill>
                  <a:schemeClr val="bg1"/>
                </a:solidFill>
              </a:rPr>
              <a:t>Currently, Python and Flask understand how to use the flaskr package only because you’re running from your project’s directory. Installing means you can import it no matter where you run from.</a:t>
            </a:r>
          </a:p>
          <a:p>
            <a:endParaRPr lang="en-US" sz="1050">
              <a:solidFill>
                <a:schemeClr val="bg1"/>
              </a:solidFill>
            </a:endParaRPr>
          </a:p>
          <a:p>
            <a:r>
              <a:rPr lang="en-US" sz="1050">
                <a:solidFill>
                  <a:schemeClr val="bg1"/>
                </a:solidFill>
              </a:rPr>
              <a:t>You can manage your project’s dependencies just like other packages do, so pip install yourproject.whl installs them.</a:t>
            </a:r>
          </a:p>
          <a:p>
            <a:endParaRPr lang="en-US" sz="1050">
              <a:solidFill>
                <a:schemeClr val="bg1"/>
              </a:solidFill>
            </a:endParaRPr>
          </a:p>
          <a:p>
            <a:r>
              <a:rPr lang="en-US" sz="1050">
                <a:solidFill>
                  <a:schemeClr val="bg1"/>
                </a:solidFill>
              </a:rPr>
              <a:t>Test tools can isolate your test environment from your development environment.</a:t>
            </a:r>
          </a:p>
          <a:p>
            <a:endParaRPr lang="en-US" sz="1050">
              <a:solidFill>
                <a:schemeClr val="bg1"/>
              </a:solidFill>
            </a:endParaRPr>
          </a:p>
          <a:p>
            <a:r>
              <a:rPr lang="en-US" sz="1050">
                <a:solidFill>
                  <a:schemeClr val="bg1"/>
                </a:solidFill>
              </a:rPr>
              <a:t>This is being introduced late in the tutorial, but in your future projects you should always start with this.</a:t>
            </a:r>
          </a:p>
          <a:p>
            <a:endParaRPr lang="en-US" sz="1050">
              <a:solidFill>
                <a:schemeClr val="bg1"/>
              </a:solidFill>
            </a:endParaRPr>
          </a:p>
          <a:p>
            <a:r>
              <a:rPr lang="en-US" sz="1050">
                <a:solidFill>
                  <a:schemeClr val="bg1"/>
                </a:solidFill>
              </a:rPr>
              <a:t>Packages tells Python what package directories (and the Python files they contain) to include. find_packages() finds these directories automatically so you don’t have to type them out. To include other files, such as the static and templates directories, include_package_data is set. Python needs another file named MANIFEST.in to tell what this other data is.</a:t>
            </a:r>
          </a:p>
        </p:txBody>
      </p:sp>
      <p:sp>
        <p:nvSpPr>
          <p:cNvPr id="7" name="Rectangle 6">
            <a:extLst>
              <a:ext uri="{FF2B5EF4-FFF2-40B4-BE49-F238E27FC236}">
                <a16:creationId xmlns:a16="http://schemas.microsoft.com/office/drawing/2014/main" id="{CC278D5D-903A-4CD7-A38A-D178D9CDE345}"/>
              </a:ext>
            </a:extLst>
          </p:cNvPr>
          <p:cNvSpPr/>
          <p:nvPr/>
        </p:nvSpPr>
        <p:spPr>
          <a:xfrm>
            <a:off x="3833091" y="4181556"/>
            <a:ext cx="1874982" cy="900246"/>
          </a:xfrm>
          <a:prstGeom prst="rect">
            <a:avLst/>
          </a:prstGeom>
          <a:ln>
            <a:solidFill>
              <a:schemeClr val="bg1"/>
            </a:solidFill>
          </a:ln>
        </p:spPr>
        <p:txBody>
          <a:bodyPr wrap="square">
            <a:spAutoFit/>
          </a:bodyPr>
          <a:lstStyle/>
          <a:p>
            <a:r>
              <a:rPr lang="en-US" sz="1050" b="1" u="sng">
                <a:solidFill>
                  <a:schemeClr val="bg1"/>
                </a:solidFill>
              </a:rPr>
              <a:t>MANIFEST.in</a:t>
            </a:r>
          </a:p>
          <a:p>
            <a:r>
              <a:rPr lang="en-US" sz="1050">
                <a:solidFill>
                  <a:schemeClr val="bg1"/>
                </a:solidFill>
              </a:rPr>
              <a:t>include flaskr/schema.sql</a:t>
            </a:r>
          </a:p>
          <a:p>
            <a:r>
              <a:rPr lang="en-US" sz="1050">
                <a:solidFill>
                  <a:schemeClr val="bg1"/>
                </a:solidFill>
              </a:rPr>
              <a:t>graft flaskr/static</a:t>
            </a:r>
          </a:p>
          <a:p>
            <a:r>
              <a:rPr lang="en-US" sz="1050">
                <a:solidFill>
                  <a:schemeClr val="bg1"/>
                </a:solidFill>
              </a:rPr>
              <a:t>graft flaskr/templates</a:t>
            </a:r>
          </a:p>
          <a:p>
            <a:r>
              <a:rPr lang="en-US" sz="1050">
                <a:solidFill>
                  <a:schemeClr val="bg1"/>
                </a:solidFill>
              </a:rPr>
              <a:t>global-exclude *.pyc</a:t>
            </a:r>
          </a:p>
        </p:txBody>
      </p:sp>
      <p:sp>
        <p:nvSpPr>
          <p:cNvPr id="8" name="Rectangle 7">
            <a:extLst>
              <a:ext uri="{FF2B5EF4-FFF2-40B4-BE49-F238E27FC236}">
                <a16:creationId xmlns:a16="http://schemas.microsoft.com/office/drawing/2014/main" id="{6212BE8D-527C-44D2-896F-6AF150775149}"/>
              </a:ext>
            </a:extLst>
          </p:cNvPr>
          <p:cNvSpPr/>
          <p:nvPr/>
        </p:nvSpPr>
        <p:spPr>
          <a:xfrm>
            <a:off x="152401" y="4181556"/>
            <a:ext cx="3528291" cy="2192908"/>
          </a:xfrm>
          <a:prstGeom prst="rect">
            <a:avLst/>
          </a:prstGeom>
          <a:ln>
            <a:solidFill>
              <a:schemeClr val="accent1"/>
            </a:solidFill>
          </a:ln>
        </p:spPr>
        <p:txBody>
          <a:bodyPr wrap="square">
            <a:spAutoFit/>
          </a:bodyPr>
          <a:lstStyle/>
          <a:p>
            <a:r>
              <a:rPr lang="en-US" sz="1050" b="1" u="sng">
                <a:solidFill>
                  <a:schemeClr val="bg1"/>
                </a:solidFill>
                <a:latin typeface="Consolas" panose="020B0609020204030204" pitchFamily="49" charset="0"/>
              </a:rPr>
              <a:t>setup.py</a:t>
            </a:r>
          </a:p>
          <a:p>
            <a:r>
              <a:rPr lang="en-US" sz="1050" i="1">
                <a:solidFill>
                  <a:srgbClr val="C678DD"/>
                </a:solidFill>
                <a:latin typeface="Consolas" panose="020B0609020204030204" pitchFamily="49" charset="0"/>
              </a:rPr>
              <a:t>from</a:t>
            </a:r>
            <a:r>
              <a:rPr lang="en-US" sz="1050">
                <a:solidFill>
                  <a:srgbClr val="ABB2BF"/>
                </a:solidFill>
                <a:latin typeface="Consolas" panose="020B0609020204030204" pitchFamily="49" charset="0"/>
              </a:rPr>
              <a:t> setuptools </a:t>
            </a:r>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find_packages, setup</a:t>
            </a:r>
          </a:p>
          <a:p>
            <a:br>
              <a:rPr lang="en-US" sz="1050">
                <a:solidFill>
                  <a:srgbClr val="ABB2BF"/>
                </a:solidFill>
                <a:latin typeface="Consolas" panose="020B0609020204030204" pitchFamily="49" charset="0"/>
              </a:rPr>
            </a:br>
            <a:r>
              <a:rPr lang="en-US" sz="1050">
                <a:solidFill>
                  <a:srgbClr val="61AFEF"/>
                </a:solidFill>
                <a:latin typeface="Consolas" panose="020B0609020204030204" pitchFamily="49" charset="0"/>
              </a:rPr>
              <a:t>setup</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name</a:t>
            </a:r>
            <a:r>
              <a:rPr lang="en-US" sz="1050">
                <a:solidFill>
                  <a:srgbClr val="56B6C2"/>
                </a:solidFill>
                <a:latin typeface="Consolas" panose="020B0609020204030204" pitchFamily="49" charset="0"/>
              </a:rPr>
              <a:t>=</a:t>
            </a:r>
            <a:r>
              <a:rPr lang="en-US" sz="1050">
                <a:solidFill>
                  <a:srgbClr val="98C379"/>
                </a:solidFill>
                <a:latin typeface="Consolas" panose="020B0609020204030204" pitchFamily="49" charset="0"/>
              </a:rPr>
              <a:t>'flaskr'</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version</a:t>
            </a:r>
            <a:r>
              <a:rPr lang="en-US" sz="1050">
                <a:solidFill>
                  <a:srgbClr val="56B6C2"/>
                </a:solidFill>
                <a:latin typeface="Consolas" panose="020B0609020204030204" pitchFamily="49" charset="0"/>
              </a:rPr>
              <a:t>=</a:t>
            </a:r>
            <a:r>
              <a:rPr lang="en-US" sz="1050">
                <a:solidFill>
                  <a:srgbClr val="98C379"/>
                </a:solidFill>
                <a:latin typeface="Consolas" panose="020B0609020204030204" pitchFamily="49" charset="0"/>
              </a:rPr>
              <a:t>'1.0.0'</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packages</a:t>
            </a:r>
            <a:r>
              <a:rPr lang="en-US" sz="1050">
                <a:solidFill>
                  <a:srgbClr val="56B6C2"/>
                </a:solidFill>
                <a:latin typeface="Consolas" panose="020B0609020204030204" pitchFamily="49" charset="0"/>
              </a:rPr>
              <a:t>=</a:t>
            </a:r>
            <a:r>
              <a:rPr lang="en-US" sz="1050">
                <a:solidFill>
                  <a:srgbClr val="61AFEF"/>
                </a:solidFill>
                <a:latin typeface="Consolas" panose="020B0609020204030204" pitchFamily="49" charset="0"/>
              </a:rPr>
              <a:t>find_packages</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include_package_data</a:t>
            </a:r>
            <a:r>
              <a:rPr lang="en-US" sz="1050">
                <a:solidFill>
                  <a:srgbClr val="56B6C2"/>
                </a:solidFill>
                <a:latin typeface="Consolas" panose="020B0609020204030204" pitchFamily="49" charset="0"/>
              </a:rPr>
              <a:t>=</a:t>
            </a:r>
            <a:r>
              <a:rPr lang="en-US" sz="1050">
                <a:solidFill>
                  <a:srgbClr val="D19A66"/>
                </a:solidFill>
                <a:latin typeface="Consolas" panose="020B0609020204030204" pitchFamily="49" charset="0"/>
              </a:rPr>
              <a:t>True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zip_safe</a:t>
            </a:r>
            <a:r>
              <a:rPr lang="en-US" sz="1050">
                <a:solidFill>
                  <a:srgbClr val="56B6C2"/>
                </a:solidFill>
                <a:latin typeface="Consolas" panose="020B0609020204030204" pitchFamily="49" charset="0"/>
              </a:rPr>
              <a:t>=</a:t>
            </a:r>
            <a:r>
              <a:rPr lang="en-US" sz="1050">
                <a:solidFill>
                  <a:srgbClr val="D19A66"/>
                </a:solidFill>
                <a:latin typeface="Consolas" panose="020B0609020204030204" pitchFamily="49" charset="0"/>
              </a:rPr>
              <a:t>False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install_requires</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'flask'</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p>
          <a:p>
            <a:r>
              <a:rPr lang="en-US" sz="1050">
                <a:solidFill>
                  <a:srgbClr val="ABB2BF"/>
                </a:solidFill>
                <a:latin typeface="Consolas" panose="020B0609020204030204" pitchFamily="49" charset="0"/>
              </a:rPr>
              <a:t>)</a:t>
            </a:r>
            <a:endParaRPr lang="en-US" sz="1050" b="0">
              <a:solidFill>
                <a:srgbClr val="ABB2BF"/>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DE2C491E-45B4-4669-80AA-1548CC8D0B5C}"/>
              </a:ext>
            </a:extLst>
          </p:cNvPr>
          <p:cNvSpPr/>
          <p:nvPr/>
        </p:nvSpPr>
        <p:spPr>
          <a:xfrm>
            <a:off x="6362912" y="255070"/>
            <a:ext cx="5611091" cy="4616648"/>
          </a:xfrm>
          <a:prstGeom prst="rect">
            <a:avLst/>
          </a:prstGeom>
        </p:spPr>
        <p:txBody>
          <a:bodyPr wrap="square">
            <a:spAutoFit/>
          </a:bodyPr>
          <a:lstStyle/>
          <a:p>
            <a:r>
              <a:rPr lang="en-US" sz="1050">
                <a:solidFill>
                  <a:schemeClr val="bg1"/>
                </a:solidFill>
              </a:rPr>
              <a:t>Install the Project</a:t>
            </a:r>
          </a:p>
          <a:p>
            <a:r>
              <a:rPr lang="en-US" sz="1050">
                <a:solidFill>
                  <a:schemeClr val="bg1"/>
                </a:solidFill>
              </a:rPr>
              <a:t>Use pip to install your project in the virtual environment.</a:t>
            </a:r>
          </a:p>
          <a:p>
            <a:endParaRPr lang="en-US" sz="1050">
              <a:solidFill>
                <a:schemeClr val="bg1"/>
              </a:solidFill>
            </a:endParaRPr>
          </a:p>
          <a:p>
            <a:r>
              <a:rPr lang="en-US" sz="1050">
                <a:solidFill>
                  <a:schemeClr val="bg1"/>
                </a:solidFill>
              </a:rPr>
              <a:t>$ pip install -e .</a:t>
            </a:r>
          </a:p>
          <a:p>
            <a:r>
              <a:rPr lang="en-US" sz="1050">
                <a:solidFill>
                  <a:schemeClr val="bg1"/>
                </a:solidFill>
              </a:rPr>
              <a:t>This tells pip to find setup.py in the current directory and install it in editable or development mode. Editable mode means that as you make changes to your local code, you’ll only need to re-install if you change the metadata about the project, such as its dependencies.</a:t>
            </a:r>
          </a:p>
          <a:p>
            <a:endParaRPr lang="en-US" sz="1050">
              <a:solidFill>
                <a:schemeClr val="bg1"/>
              </a:solidFill>
            </a:endParaRPr>
          </a:p>
          <a:p>
            <a:r>
              <a:rPr lang="en-US" sz="1050">
                <a:solidFill>
                  <a:schemeClr val="bg1"/>
                </a:solidFill>
              </a:rPr>
              <a:t>You can observe that the project is now installed with pip list.</a:t>
            </a:r>
          </a:p>
          <a:p>
            <a:endParaRPr lang="en-US" sz="1050">
              <a:solidFill>
                <a:schemeClr val="bg1"/>
              </a:solidFill>
            </a:endParaRPr>
          </a:p>
          <a:p>
            <a:r>
              <a:rPr lang="en-US" sz="1050">
                <a:solidFill>
                  <a:schemeClr val="bg1"/>
                </a:solidFill>
              </a:rPr>
              <a:t>$ pip list</a:t>
            </a:r>
          </a:p>
          <a:p>
            <a:endParaRPr lang="en-US" sz="1050">
              <a:solidFill>
                <a:schemeClr val="bg1"/>
              </a:solidFill>
            </a:endParaRPr>
          </a:p>
          <a:p>
            <a:r>
              <a:rPr lang="en-US" sz="1050">
                <a:solidFill>
                  <a:schemeClr val="bg1"/>
                </a:solidFill>
              </a:rPr>
              <a:t>Package        Version   Location</a:t>
            </a:r>
          </a:p>
          <a:p>
            <a:r>
              <a:rPr lang="en-US" sz="1050">
                <a:solidFill>
                  <a:schemeClr val="bg1"/>
                </a:solidFill>
              </a:rPr>
              <a:t>-------------- --------- ----------------------------------</a:t>
            </a:r>
          </a:p>
          <a:p>
            <a:r>
              <a:rPr lang="en-US" sz="1050">
                <a:solidFill>
                  <a:schemeClr val="bg1"/>
                </a:solidFill>
              </a:rPr>
              <a:t>click          6.7</a:t>
            </a:r>
          </a:p>
          <a:p>
            <a:r>
              <a:rPr lang="en-US" sz="1050">
                <a:solidFill>
                  <a:schemeClr val="bg1"/>
                </a:solidFill>
              </a:rPr>
              <a:t>Flask          1.0</a:t>
            </a:r>
          </a:p>
          <a:p>
            <a:r>
              <a:rPr lang="en-US" sz="1050">
                <a:solidFill>
                  <a:schemeClr val="bg1"/>
                </a:solidFill>
              </a:rPr>
              <a:t>flaskr         1.0.0     /home/user/Projects/flask-tutorial</a:t>
            </a:r>
          </a:p>
          <a:p>
            <a:r>
              <a:rPr lang="en-US" sz="1050">
                <a:solidFill>
                  <a:schemeClr val="bg1"/>
                </a:solidFill>
              </a:rPr>
              <a:t>itsdangerous   0.24</a:t>
            </a:r>
          </a:p>
          <a:p>
            <a:r>
              <a:rPr lang="en-US" sz="1050">
                <a:solidFill>
                  <a:schemeClr val="bg1"/>
                </a:solidFill>
              </a:rPr>
              <a:t>Jinja2         2.10</a:t>
            </a:r>
          </a:p>
          <a:p>
            <a:r>
              <a:rPr lang="en-US" sz="1050">
                <a:solidFill>
                  <a:schemeClr val="bg1"/>
                </a:solidFill>
              </a:rPr>
              <a:t>MarkupSafe     1.0</a:t>
            </a:r>
          </a:p>
          <a:p>
            <a:r>
              <a:rPr lang="en-US" sz="1050">
                <a:solidFill>
                  <a:schemeClr val="bg1"/>
                </a:solidFill>
              </a:rPr>
              <a:t>pip            9.0.3</a:t>
            </a:r>
          </a:p>
          <a:p>
            <a:r>
              <a:rPr lang="en-US" sz="1050">
                <a:solidFill>
                  <a:schemeClr val="bg1"/>
                </a:solidFill>
              </a:rPr>
              <a:t>setuptools     39.0.1</a:t>
            </a:r>
          </a:p>
          <a:p>
            <a:r>
              <a:rPr lang="en-US" sz="1050">
                <a:solidFill>
                  <a:schemeClr val="bg1"/>
                </a:solidFill>
              </a:rPr>
              <a:t>Werkzeug       0.14.1</a:t>
            </a:r>
          </a:p>
          <a:p>
            <a:r>
              <a:rPr lang="en-US" sz="1050">
                <a:solidFill>
                  <a:schemeClr val="bg1"/>
                </a:solidFill>
              </a:rPr>
              <a:t>wheel          0.30.0</a:t>
            </a:r>
          </a:p>
          <a:p>
            <a:endParaRPr lang="en-US" sz="1050">
              <a:solidFill>
                <a:schemeClr val="bg1"/>
              </a:solidFill>
            </a:endParaRPr>
          </a:p>
          <a:p>
            <a:r>
              <a:rPr lang="en-US" sz="1050">
                <a:solidFill>
                  <a:schemeClr val="bg1"/>
                </a:solidFill>
              </a:rPr>
              <a:t>Nothing changes from how you’ve been running your project so far. FLASK_APP is still set to flaskr and flask run still runs the application, but you can call it from anywhere, not just the flask-tutorial directory.</a:t>
            </a:r>
          </a:p>
        </p:txBody>
      </p:sp>
    </p:spTree>
    <p:extLst>
      <p:ext uri="{BB962C8B-B14F-4D97-AF65-F5344CB8AC3E}">
        <p14:creationId xmlns:p14="http://schemas.microsoft.com/office/powerpoint/2010/main" val="310580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49D6A1-1EE1-415B-8B67-ABBCF644F64F}"/>
              </a:ext>
            </a:extLst>
          </p:cNvPr>
          <p:cNvSpPr/>
          <p:nvPr/>
        </p:nvSpPr>
        <p:spPr>
          <a:xfrm>
            <a:off x="0" y="0"/>
            <a:ext cx="1478931" cy="369332"/>
          </a:xfrm>
          <a:prstGeom prst="rect">
            <a:avLst/>
          </a:prstGeom>
        </p:spPr>
        <p:txBody>
          <a:bodyPr wrap="none">
            <a:spAutoFit/>
          </a:bodyPr>
          <a:lstStyle/>
          <a:p>
            <a:r>
              <a:rPr lang="en-US" u="sng">
                <a:solidFill>
                  <a:schemeClr val="bg1"/>
                </a:solidFill>
              </a:rPr>
              <a:t>Test Coverage</a:t>
            </a:r>
          </a:p>
        </p:txBody>
      </p:sp>
      <p:sp>
        <p:nvSpPr>
          <p:cNvPr id="3" name="Rectangle 2">
            <a:extLst>
              <a:ext uri="{FF2B5EF4-FFF2-40B4-BE49-F238E27FC236}">
                <a16:creationId xmlns:a16="http://schemas.microsoft.com/office/drawing/2014/main" id="{65E6A13D-7EA6-4872-8966-F2ED43728FD0}"/>
              </a:ext>
            </a:extLst>
          </p:cNvPr>
          <p:cNvSpPr/>
          <p:nvPr/>
        </p:nvSpPr>
        <p:spPr>
          <a:xfrm>
            <a:off x="129309" y="436584"/>
            <a:ext cx="5689600" cy="6394058"/>
          </a:xfrm>
          <a:prstGeom prst="rect">
            <a:avLst/>
          </a:prstGeom>
        </p:spPr>
        <p:txBody>
          <a:bodyPr wrap="square">
            <a:spAutoFit/>
          </a:bodyPr>
          <a:lstStyle/>
          <a:p>
            <a:r>
              <a:rPr lang="en-US" sz="1050">
                <a:solidFill>
                  <a:schemeClr val="bg1"/>
                </a:solidFill>
              </a:rPr>
              <a:t>Code in functions only runs when the function is called, and code in branches, such as if blocks, only runs when the condition is met. You want to make sure that each function is tested with data that covers each branch.</a:t>
            </a:r>
          </a:p>
          <a:p>
            <a:endParaRPr lang="en-US" sz="1050">
              <a:solidFill>
                <a:schemeClr val="bg1"/>
              </a:solidFill>
            </a:endParaRPr>
          </a:p>
          <a:p>
            <a:r>
              <a:rPr lang="en-US" sz="1050">
                <a:solidFill>
                  <a:schemeClr val="bg1"/>
                </a:solidFill>
              </a:rPr>
              <a:t>100% coverage doesn’t guarantee that your application doesn’t have bugs. In particular, it doesn’t test how the user interacts with the application in the browser.</a:t>
            </a:r>
          </a:p>
          <a:p>
            <a:endParaRPr lang="en-US" sz="1050">
              <a:solidFill>
                <a:schemeClr val="bg1"/>
              </a:solidFill>
            </a:endParaRPr>
          </a:p>
          <a:p>
            <a:r>
              <a:rPr lang="en-US" sz="1050">
                <a:solidFill>
                  <a:srgbClr val="ABB2BF"/>
                </a:solidFill>
                <a:latin typeface="Consolas" panose="020B0609020204030204" pitchFamily="49" charset="0"/>
              </a:rPr>
              <a:t>tempfile.</a:t>
            </a:r>
            <a:r>
              <a:rPr lang="en-US" sz="1050">
                <a:solidFill>
                  <a:srgbClr val="61AFEF"/>
                </a:solidFill>
                <a:latin typeface="Consolas" panose="020B0609020204030204" pitchFamily="49" charset="0"/>
              </a:rPr>
              <a:t>mkstemp</a:t>
            </a:r>
            <a:r>
              <a:rPr lang="en-US" sz="1050">
                <a:solidFill>
                  <a:srgbClr val="ABB2BF"/>
                </a:solidFill>
                <a:latin typeface="Consolas" panose="020B0609020204030204" pitchFamily="49" charset="0"/>
              </a:rPr>
              <a:t>() </a:t>
            </a:r>
            <a:r>
              <a:rPr lang="en-US" sz="1050">
                <a:solidFill>
                  <a:schemeClr val="bg1"/>
                </a:solidFill>
              </a:rPr>
              <a:t>creates and opens a temporary file, returning the file object and the path to it. The </a:t>
            </a:r>
            <a:r>
              <a:rPr lang="en-US" sz="1050">
                <a:solidFill>
                  <a:srgbClr val="98C379"/>
                </a:solidFill>
                <a:latin typeface="Consolas" panose="020B0609020204030204" pitchFamily="49" charset="0"/>
              </a:rPr>
              <a:t>DATABASE</a:t>
            </a:r>
            <a:r>
              <a:rPr lang="en-US" sz="1050">
                <a:solidFill>
                  <a:schemeClr val="bg1"/>
                </a:solidFill>
              </a:rPr>
              <a:t> path is overridden so it points to this temporary path instead of the instance folder. After setting the db_path, the database tables are created and the test data is inserted. After the test is over, the temporary file is closed and removed.</a:t>
            </a:r>
          </a:p>
          <a:p>
            <a:endParaRPr lang="en-US" sz="1050">
              <a:solidFill>
                <a:schemeClr val="bg1"/>
              </a:solidFill>
            </a:endParaRPr>
          </a:p>
          <a:p>
            <a:r>
              <a:rPr lang="en-US" sz="1050">
                <a:solidFill>
                  <a:srgbClr val="98C379"/>
                </a:solidFill>
                <a:latin typeface="Consolas" panose="020B0609020204030204" pitchFamily="49" charset="0"/>
              </a:rPr>
              <a:t>'TESTING'</a:t>
            </a:r>
            <a:r>
              <a:rPr lang="en-US" sz="1050">
                <a:solidFill>
                  <a:srgbClr val="ABB2BF"/>
                </a:solidFill>
                <a:latin typeface="Consolas" panose="020B0609020204030204" pitchFamily="49" charset="0"/>
              </a:rPr>
              <a:t>: </a:t>
            </a:r>
            <a:r>
              <a:rPr lang="en-US" sz="1050">
                <a:solidFill>
                  <a:srgbClr val="D19A66"/>
                </a:solidFill>
                <a:latin typeface="Consolas" panose="020B0609020204030204" pitchFamily="49" charset="0"/>
              </a:rPr>
              <a:t>True</a:t>
            </a:r>
            <a:r>
              <a:rPr lang="en-US" sz="1050">
                <a:solidFill>
                  <a:srgbClr val="ABB2BF"/>
                </a:solidFill>
                <a:latin typeface="Consolas" panose="020B0609020204030204" pitchFamily="49" charset="0"/>
              </a:rPr>
              <a:t>, </a:t>
            </a:r>
            <a:r>
              <a:rPr lang="en-US" sz="1050">
                <a:solidFill>
                  <a:schemeClr val="bg1"/>
                </a:solidFill>
              </a:rPr>
              <a:t>tells Flask that the app is in test mode. Flask changes some internal behavior so it’s easier to test, and other extensions can also use the flag to make testing them easier.</a:t>
            </a:r>
          </a:p>
          <a:p>
            <a:endParaRPr lang="en-US" sz="1050">
              <a:solidFill>
                <a:schemeClr val="bg1"/>
              </a:solidFill>
            </a:endParaRPr>
          </a:p>
          <a:p>
            <a:r>
              <a:rPr lang="en-US" sz="1050">
                <a:solidFill>
                  <a:schemeClr val="bg1"/>
                </a:solidFill>
              </a:rPr>
              <a:t>The </a:t>
            </a:r>
            <a:r>
              <a:rPr lang="en-US" sz="1050">
                <a:solidFill>
                  <a:srgbClr val="61AFEF"/>
                </a:solidFill>
                <a:latin typeface="Consolas" panose="020B0609020204030204" pitchFamily="49" charset="0"/>
              </a:rPr>
              <a:t>client</a:t>
            </a:r>
            <a:r>
              <a:rPr lang="en-US" sz="1050">
                <a:solidFill>
                  <a:schemeClr val="bg1"/>
                </a:solidFill>
              </a:rPr>
              <a:t> fixture calls </a:t>
            </a:r>
            <a:r>
              <a:rPr lang="en-US" sz="1050">
                <a:solidFill>
                  <a:srgbClr val="ABB2BF"/>
                </a:solidFill>
                <a:latin typeface="Consolas" panose="020B0609020204030204" pitchFamily="49" charset="0"/>
              </a:rPr>
              <a:t>app.</a:t>
            </a:r>
            <a:r>
              <a:rPr lang="en-US" sz="1050">
                <a:solidFill>
                  <a:srgbClr val="61AFEF"/>
                </a:solidFill>
                <a:latin typeface="Consolas" panose="020B0609020204030204" pitchFamily="49" charset="0"/>
              </a:rPr>
              <a:t>test_client</a:t>
            </a:r>
            <a:r>
              <a:rPr lang="en-US" sz="1050">
                <a:solidFill>
                  <a:srgbClr val="ABB2BF"/>
                </a:solidFill>
                <a:latin typeface="Consolas" panose="020B0609020204030204" pitchFamily="49" charset="0"/>
              </a:rPr>
              <a:t>() </a:t>
            </a:r>
            <a:r>
              <a:rPr lang="en-US" sz="1050">
                <a:solidFill>
                  <a:schemeClr val="bg1"/>
                </a:solidFill>
              </a:rPr>
              <a:t>with the application object created by the </a:t>
            </a:r>
            <a:r>
              <a:rPr lang="en-US" sz="1050">
                <a:solidFill>
                  <a:srgbClr val="61AFEF"/>
                </a:solidFill>
                <a:latin typeface="Consolas" panose="020B0609020204030204" pitchFamily="49" charset="0"/>
              </a:rPr>
              <a:t>app</a:t>
            </a:r>
            <a:r>
              <a:rPr lang="en-US" sz="1050">
                <a:solidFill>
                  <a:schemeClr val="bg1"/>
                </a:solidFill>
              </a:rPr>
              <a:t> fixture. Tests will use the client to make requests to the application without running the server.</a:t>
            </a:r>
          </a:p>
          <a:p>
            <a:endParaRPr lang="en-US" sz="1050">
              <a:solidFill>
                <a:schemeClr val="bg1"/>
              </a:solidFill>
            </a:endParaRPr>
          </a:p>
          <a:p>
            <a:r>
              <a:rPr lang="en-US" sz="1050">
                <a:solidFill>
                  <a:schemeClr val="bg1"/>
                </a:solidFill>
              </a:rPr>
              <a:t>The </a:t>
            </a:r>
            <a:r>
              <a:rPr lang="en-US" sz="1050">
                <a:solidFill>
                  <a:srgbClr val="61AFEF"/>
                </a:solidFill>
                <a:latin typeface="Consolas" panose="020B0609020204030204" pitchFamily="49" charset="0"/>
              </a:rPr>
              <a:t>runner</a:t>
            </a:r>
            <a:r>
              <a:rPr lang="en-US" sz="1050">
                <a:solidFill>
                  <a:schemeClr val="bg1"/>
                </a:solidFill>
              </a:rPr>
              <a:t> fixture is similar to client. </a:t>
            </a:r>
            <a:r>
              <a:rPr lang="en-US" sz="1050">
                <a:solidFill>
                  <a:srgbClr val="ABB2BF"/>
                </a:solidFill>
                <a:latin typeface="Consolas" panose="020B0609020204030204" pitchFamily="49" charset="0"/>
              </a:rPr>
              <a:t>app.</a:t>
            </a:r>
            <a:r>
              <a:rPr lang="en-US" sz="1050">
                <a:solidFill>
                  <a:srgbClr val="61AFEF"/>
                </a:solidFill>
                <a:latin typeface="Consolas" panose="020B0609020204030204" pitchFamily="49" charset="0"/>
              </a:rPr>
              <a:t>test_cli_runner</a:t>
            </a:r>
            <a:r>
              <a:rPr lang="en-US" sz="1050">
                <a:solidFill>
                  <a:srgbClr val="ABB2BF"/>
                </a:solidFill>
                <a:latin typeface="Consolas" panose="020B0609020204030204" pitchFamily="49" charset="0"/>
              </a:rPr>
              <a:t>() </a:t>
            </a:r>
            <a:r>
              <a:rPr lang="en-US" sz="1050">
                <a:solidFill>
                  <a:schemeClr val="bg1"/>
                </a:solidFill>
              </a:rPr>
              <a:t>creates a runner that can call the Click commands registered with the application.</a:t>
            </a:r>
          </a:p>
          <a:p>
            <a:endParaRPr lang="en-US" sz="1050">
              <a:solidFill>
                <a:schemeClr val="bg1"/>
              </a:solidFill>
            </a:endParaRPr>
          </a:p>
          <a:p>
            <a:r>
              <a:rPr lang="en-US" sz="1050">
                <a:solidFill>
                  <a:schemeClr val="bg1"/>
                </a:solidFill>
              </a:rPr>
              <a:t>Pytest uses fixtures by matching their function names with the names of arguments in the test functions. For example, the test_hello function you’ll write next takes a client argument. Pytest matches that with the client fixture function, calls it, and passes the returned value to the test function.</a:t>
            </a:r>
          </a:p>
          <a:p>
            <a:endParaRPr lang="en-US" sz="1050">
              <a:solidFill>
                <a:schemeClr val="bg1"/>
              </a:solidFill>
            </a:endParaRPr>
          </a:p>
          <a:p>
            <a:endParaRPr lang="en-US" sz="1050">
              <a:solidFill>
                <a:schemeClr val="bg1"/>
              </a:solidFill>
            </a:endParaRPr>
          </a:p>
          <a:p>
            <a:endParaRPr lang="en-US" sz="1050">
              <a:solidFill>
                <a:schemeClr val="bg1"/>
              </a:solidFill>
            </a:endParaRPr>
          </a:p>
          <a:p>
            <a:r>
              <a:rPr lang="en-US" sz="1050">
                <a:solidFill>
                  <a:schemeClr val="bg1"/>
                </a:solidFill>
              </a:rPr>
              <a:t>python -m pytest –v</a:t>
            </a:r>
          </a:p>
          <a:p>
            <a:r>
              <a:rPr lang="en-US" sz="1050">
                <a:solidFill>
                  <a:schemeClr val="bg1"/>
                </a:solidFill>
              </a:rPr>
              <a:t>coverage run -m pytest</a:t>
            </a:r>
          </a:p>
          <a:p>
            <a:r>
              <a:rPr lang="en-US" sz="1050">
                <a:solidFill>
                  <a:schemeClr val="bg1"/>
                </a:solidFill>
              </a:rPr>
              <a:t>coverage html</a:t>
            </a:r>
          </a:p>
          <a:p>
            <a:endParaRPr lang="en-US" sz="1050">
              <a:solidFill>
                <a:schemeClr val="bg1"/>
              </a:solidFill>
            </a:endParaRPr>
          </a:p>
          <a:p>
            <a:r>
              <a:rPr lang="en-US" sz="1050">
                <a:solidFill>
                  <a:schemeClr val="bg1"/>
                </a:solidFill>
              </a:rPr>
              <a:t>pip install pytest-cov</a:t>
            </a:r>
          </a:p>
          <a:p>
            <a:r>
              <a:rPr lang="en-US" sz="1050">
                <a:solidFill>
                  <a:schemeClr val="bg1"/>
                </a:solidFill>
              </a:rPr>
              <a:t>pytest --cov=myproj tests/</a:t>
            </a:r>
          </a:p>
          <a:p>
            <a:r>
              <a:rPr lang="en-US" sz="1050">
                <a:solidFill>
                  <a:schemeClr val="bg1"/>
                </a:solidFill>
              </a:rPr>
              <a:t>pytest -v --cov=flaskr tests/</a:t>
            </a:r>
          </a:p>
          <a:p>
            <a:endParaRPr lang="en-US" sz="1050">
              <a:solidFill>
                <a:schemeClr val="bg1"/>
              </a:solidFill>
            </a:endParaRPr>
          </a:p>
          <a:p>
            <a:r>
              <a:rPr lang="en-US" sz="1050">
                <a:solidFill>
                  <a:schemeClr val="bg1"/>
                </a:solidFill>
              </a:rPr>
              <a:t>The data file is erased at the beginning of testing to ensure clean data for each test run. If you need to combine the coverage of several test runs you can use the --cov-append option to append this coverage data to coverage data from previous test runs.</a:t>
            </a:r>
          </a:p>
        </p:txBody>
      </p:sp>
      <p:sp>
        <p:nvSpPr>
          <p:cNvPr id="5" name="Rectangle 4">
            <a:extLst>
              <a:ext uri="{FF2B5EF4-FFF2-40B4-BE49-F238E27FC236}">
                <a16:creationId xmlns:a16="http://schemas.microsoft.com/office/drawing/2014/main" id="{60EF8DFB-819C-483E-A247-70AA5FC5EDF8}"/>
              </a:ext>
            </a:extLst>
          </p:cNvPr>
          <p:cNvSpPr/>
          <p:nvPr/>
        </p:nvSpPr>
        <p:spPr>
          <a:xfrm>
            <a:off x="5966691" y="231971"/>
            <a:ext cx="6096000" cy="6394058"/>
          </a:xfrm>
          <a:prstGeom prst="rect">
            <a:avLst/>
          </a:prstGeom>
          <a:ln>
            <a:solidFill>
              <a:schemeClr val="accent1"/>
            </a:solidFill>
          </a:ln>
        </p:spPr>
        <p:txBody>
          <a:bodyPr>
            <a:spAutoFit/>
          </a:bodyPr>
          <a:lstStyle/>
          <a:p>
            <a:r>
              <a:rPr lang="en-US" sz="1050" b="1" u="sng">
                <a:solidFill>
                  <a:schemeClr val="bg1"/>
                </a:solidFill>
                <a:latin typeface="Consolas" panose="020B0609020204030204" pitchFamily="49" charset="0"/>
              </a:rPr>
              <a:t>conftest.py</a:t>
            </a:r>
          </a:p>
          <a:p>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os</a:t>
            </a:r>
          </a:p>
          <a:p>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tempfile</a:t>
            </a:r>
          </a:p>
          <a:p>
            <a:br>
              <a:rPr lang="en-US" sz="1050">
                <a:solidFill>
                  <a:srgbClr val="ABB2BF"/>
                </a:solidFill>
                <a:latin typeface="Consolas" panose="020B0609020204030204" pitchFamily="49" charset="0"/>
              </a:rPr>
            </a:br>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pytest</a:t>
            </a:r>
          </a:p>
          <a:p>
            <a:r>
              <a:rPr lang="en-US" sz="1050" i="1">
                <a:solidFill>
                  <a:srgbClr val="C678DD"/>
                </a:solidFill>
                <a:latin typeface="Consolas" panose="020B0609020204030204" pitchFamily="49" charset="0"/>
              </a:rPr>
              <a:t>from</a:t>
            </a:r>
            <a:r>
              <a:rPr lang="en-US" sz="1050">
                <a:solidFill>
                  <a:srgbClr val="ABB2BF"/>
                </a:solidFill>
                <a:latin typeface="Consolas" panose="020B0609020204030204" pitchFamily="49" charset="0"/>
              </a:rPr>
              <a:t> flaskr </a:t>
            </a:r>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create_app</a:t>
            </a:r>
          </a:p>
          <a:p>
            <a:r>
              <a:rPr lang="en-US" sz="1050" i="1">
                <a:solidFill>
                  <a:srgbClr val="C678DD"/>
                </a:solidFill>
                <a:latin typeface="Consolas" panose="020B0609020204030204" pitchFamily="49" charset="0"/>
              </a:rPr>
              <a:t>from</a:t>
            </a:r>
            <a:r>
              <a:rPr lang="en-US" sz="1050">
                <a:solidFill>
                  <a:srgbClr val="ABB2BF"/>
                </a:solidFill>
                <a:latin typeface="Consolas" panose="020B0609020204030204" pitchFamily="49" charset="0"/>
              </a:rPr>
              <a:t> flaskr.db </a:t>
            </a:r>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get_db, init_db</a:t>
            </a:r>
          </a:p>
          <a:p>
            <a:br>
              <a:rPr lang="en-US" sz="1050">
                <a:solidFill>
                  <a:srgbClr val="ABB2BF"/>
                </a:solidFill>
                <a:latin typeface="Consolas" panose="020B0609020204030204" pitchFamily="49" charset="0"/>
              </a:rPr>
            </a:br>
            <a:r>
              <a:rPr lang="en-US" sz="1050" i="1">
                <a:solidFill>
                  <a:srgbClr val="C678DD"/>
                </a:solidFill>
                <a:latin typeface="Consolas" panose="020B0609020204030204" pitchFamily="49" charset="0"/>
              </a:rPr>
              <a:t>with</a:t>
            </a:r>
            <a:r>
              <a:rPr lang="en-US" sz="1050">
                <a:solidFill>
                  <a:srgbClr val="ABB2BF"/>
                </a:solidFill>
                <a:latin typeface="Consolas" panose="020B0609020204030204" pitchFamily="49" charset="0"/>
              </a:rPr>
              <a:t> </a:t>
            </a:r>
            <a:r>
              <a:rPr lang="en-US" sz="1050">
                <a:solidFill>
                  <a:srgbClr val="56B6C2"/>
                </a:solidFill>
                <a:latin typeface="Consolas" panose="020B0609020204030204" pitchFamily="49" charset="0"/>
              </a:rPr>
              <a:t>open</a:t>
            </a:r>
            <a:r>
              <a:rPr lang="en-US" sz="1050">
                <a:solidFill>
                  <a:srgbClr val="ABB2BF"/>
                </a:solidFill>
                <a:latin typeface="Consolas" panose="020B0609020204030204" pitchFamily="49" charset="0"/>
              </a:rPr>
              <a:t>(os.path.</a:t>
            </a:r>
            <a:r>
              <a:rPr lang="en-US" sz="1050">
                <a:solidFill>
                  <a:srgbClr val="61AFEF"/>
                </a:solidFill>
                <a:latin typeface="Consolas" panose="020B0609020204030204" pitchFamily="49" charset="0"/>
              </a:rPr>
              <a:t>join</a:t>
            </a:r>
            <a:r>
              <a:rPr lang="en-US" sz="1050">
                <a:solidFill>
                  <a:srgbClr val="ABB2BF"/>
                </a:solidFill>
                <a:latin typeface="Consolas" panose="020B0609020204030204" pitchFamily="49" charset="0"/>
              </a:rPr>
              <a:t>(os.path.</a:t>
            </a:r>
            <a:r>
              <a:rPr lang="en-US" sz="1050">
                <a:solidFill>
                  <a:srgbClr val="61AFEF"/>
                </a:solidFill>
                <a:latin typeface="Consolas" panose="020B0609020204030204" pitchFamily="49" charset="0"/>
              </a:rPr>
              <a:t>dirname</a:t>
            </a:r>
            <a:r>
              <a:rPr lang="en-US" sz="1050">
                <a:solidFill>
                  <a:srgbClr val="ABB2BF"/>
                </a:solidFill>
                <a:latin typeface="Consolas" panose="020B0609020204030204" pitchFamily="49" charset="0"/>
              </a:rPr>
              <a:t>(</a:t>
            </a:r>
            <a:r>
              <a:rPr lang="en-US" sz="1050">
                <a:solidFill>
                  <a:srgbClr val="E06C75"/>
                </a:solidFill>
                <a:latin typeface="Consolas" panose="020B0609020204030204" pitchFamily="49" charset="0"/>
              </a:rPr>
              <a:t>__file__</a:t>
            </a:r>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'data.sql'</a:t>
            </a:r>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'rb'</a:t>
            </a: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as</a:t>
            </a:r>
            <a:r>
              <a:rPr lang="en-US" sz="1050">
                <a:solidFill>
                  <a:srgbClr val="ABB2BF"/>
                </a:solidFill>
                <a:latin typeface="Consolas" panose="020B0609020204030204" pitchFamily="49" charset="0"/>
              </a:rPr>
              <a:t> f:</a:t>
            </a:r>
          </a:p>
          <a:p>
            <a:r>
              <a:rPr lang="en-US" sz="1050">
                <a:solidFill>
                  <a:srgbClr val="ABB2BF"/>
                </a:solidFill>
                <a:latin typeface="Consolas" panose="020B0609020204030204" pitchFamily="49" charset="0"/>
              </a:rPr>
              <a:t>    _data_sql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f.</a:t>
            </a:r>
            <a:r>
              <a:rPr lang="en-US" sz="1050">
                <a:solidFill>
                  <a:srgbClr val="61AFEF"/>
                </a:solidFill>
                <a:latin typeface="Consolas" panose="020B0609020204030204" pitchFamily="49" charset="0"/>
              </a:rPr>
              <a:t>read</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decode</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'utf8'</a:t>
            </a:r>
            <a:r>
              <a:rPr lang="en-US" sz="1050">
                <a:solidFill>
                  <a:srgbClr val="ABB2BF"/>
                </a:solidFill>
                <a:latin typeface="Consolas" panose="020B0609020204030204" pitchFamily="49" charset="0"/>
              </a:rPr>
              <a:t>)</a:t>
            </a:r>
          </a:p>
          <a:p>
            <a:br>
              <a:rPr lang="en-US" sz="1050">
                <a:solidFill>
                  <a:srgbClr val="ABB2BF"/>
                </a:solidFill>
                <a:latin typeface="Consolas" panose="020B0609020204030204" pitchFamily="49" charset="0"/>
              </a:rPr>
            </a:br>
            <a:br>
              <a:rPr lang="en-US" sz="1050">
                <a:solidFill>
                  <a:srgbClr val="ABB2BF"/>
                </a:solidFill>
                <a:latin typeface="Consolas" panose="020B0609020204030204" pitchFamily="49" charset="0"/>
              </a:rPr>
            </a:br>
            <a:r>
              <a:rPr lang="en-US" sz="1050">
                <a:solidFill>
                  <a:srgbClr val="61AFEF"/>
                </a:solidFill>
                <a:latin typeface="Consolas" panose="020B0609020204030204" pitchFamily="49" charset="0"/>
              </a:rPr>
              <a:t>@pytest</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fixture</a:t>
            </a:r>
            <a:endParaRPr lang="en-US" sz="1050">
              <a:solidFill>
                <a:srgbClr val="ABB2BF"/>
              </a:solidFill>
              <a:latin typeface="Consolas" panose="020B0609020204030204" pitchFamily="49" charset="0"/>
            </a:endParaRPr>
          </a:p>
          <a:p>
            <a:r>
              <a:rPr lang="en-US" sz="1050">
                <a:solidFill>
                  <a:srgbClr val="C678DD"/>
                </a:solidFill>
                <a:latin typeface="Consolas" panose="020B0609020204030204" pitchFamily="49" charset="0"/>
              </a:rPr>
              <a:t>def</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app</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db_fd, db_path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tempfile.</a:t>
            </a:r>
            <a:r>
              <a:rPr lang="en-US" sz="1050">
                <a:solidFill>
                  <a:srgbClr val="61AFEF"/>
                </a:solidFill>
                <a:latin typeface="Consolas" panose="020B0609020204030204" pitchFamily="49" charset="0"/>
              </a:rPr>
              <a:t>mkstemp</a:t>
            </a:r>
            <a:r>
              <a:rPr lang="en-US" sz="1050">
                <a:solidFill>
                  <a:srgbClr val="ABB2BF"/>
                </a:solidFill>
                <a:latin typeface="Consolas" panose="020B0609020204030204" pitchFamily="49" charset="0"/>
              </a:rPr>
              <a:t>()</a:t>
            </a: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app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create_app</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'TESTING'</a:t>
            </a:r>
            <a:r>
              <a:rPr lang="en-US" sz="1050">
                <a:solidFill>
                  <a:srgbClr val="ABB2BF"/>
                </a:solidFill>
                <a:latin typeface="Consolas" panose="020B0609020204030204" pitchFamily="49" charset="0"/>
              </a:rPr>
              <a:t>: </a:t>
            </a:r>
            <a:r>
              <a:rPr lang="en-US" sz="1050">
                <a:solidFill>
                  <a:srgbClr val="D19A66"/>
                </a:solidFill>
                <a:latin typeface="Consolas" panose="020B0609020204030204" pitchFamily="49" charset="0"/>
              </a:rPr>
              <a:t>True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'DATABASE'</a:t>
            </a:r>
            <a:r>
              <a:rPr lang="en-US" sz="1050">
                <a:solidFill>
                  <a:srgbClr val="ABB2BF"/>
                </a:solidFill>
                <a:latin typeface="Consolas" panose="020B0609020204030204" pitchFamily="49" charset="0"/>
              </a:rPr>
              <a:t>: db_path,</a:t>
            </a:r>
          </a:p>
          <a:p>
            <a:r>
              <a:rPr lang="en-US" sz="1050">
                <a:solidFill>
                  <a:srgbClr val="ABB2BF"/>
                </a:solidFill>
                <a:latin typeface="Consolas" panose="020B0609020204030204" pitchFamily="49" charset="0"/>
              </a:rPr>
              <a:t>    })</a:t>
            </a: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with</a:t>
            </a:r>
            <a:r>
              <a:rPr lang="en-US" sz="1050">
                <a:solidFill>
                  <a:srgbClr val="ABB2BF"/>
                </a:solidFill>
                <a:latin typeface="Consolas" panose="020B0609020204030204" pitchFamily="49" charset="0"/>
              </a:rPr>
              <a:t> app.</a:t>
            </a:r>
            <a:r>
              <a:rPr lang="en-US" sz="1050">
                <a:solidFill>
                  <a:srgbClr val="61AFEF"/>
                </a:solidFill>
                <a:latin typeface="Consolas" panose="020B0609020204030204" pitchFamily="49" charset="0"/>
              </a:rPr>
              <a:t>app_context</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init_db</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get_db</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executescript</a:t>
            </a:r>
            <a:r>
              <a:rPr lang="en-US" sz="1050">
                <a:solidFill>
                  <a:srgbClr val="ABB2BF"/>
                </a:solidFill>
                <a:latin typeface="Consolas" panose="020B0609020204030204" pitchFamily="49" charset="0"/>
              </a:rPr>
              <a:t>(_data_sql)</a:t>
            </a: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yield</a:t>
            </a:r>
            <a:r>
              <a:rPr lang="en-US" sz="1050">
                <a:solidFill>
                  <a:srgbClr val="ABB2BF"/>
                </a:solidFill>
                <a:latin typeface="Consolas" panose="020B0609020204030204" pitchFamily="49" charset="0"/>
              </a:rPr>
              <a:t> app</a:t>
            </a: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os.</a:t>
            </a:r>
            <a:r>
              <a:rPr lang="en-US" sz="1050">
                <a:solidFill>
                  <a:srgbClr val="61AFEF"/>
                </a:solidFill>
                <a:latin typeface="Consolas" panose="020B0609020204030204" pitchFamily="49" charset="0"/>
              </a:rPr>
              <a:t>close</a:t>
            </a:r>
            <a:r>
              <a:rPr lang="en-US" sz="1050">
                <a:solidFill>
                  <a:srgbClr val="ABB2BF"/>
                </a:solidFill>
                <a:latin typeface="Consolas" panose="020B0609020204030204" pitchFamily="49" charset="0"/>
              </a:rPr>
              <a:t>(db_fd)</a:t>
            </a:r>
          </a:p>
          <a:p>
            <a:r>
              <a:rPr lang="en-US" sz="1050">
                <a:solidFill>
                  <a:srgbClr val="ABB2BF"/>
                </a:solidFill>
                <a:latin typeface="Consolas" panose="020B0609020204030204" pitchFamily="49" charset="0"/>
              </a:rPr>
              <a:t>    os.</a:t>
            </a:r>
            <a:r>
              <a:rPr lang="en-US" sz="1050">
                <a:solidFill>
                  <a:srgbClr val="61AFEF"/>
                </a:solidFill>
                <a:latin typeface="Consolas" panose="020B0609020204030204" pitchFamily="49" charset="0"/>
              </a:rPr>
              <a:t>unlink</a:t>
            </a:r>
            <a:r>
              <a:rPr lang="en-US" sz="1050">
                <a:solidFill>
                  <a:srgbClr val="ABB2BF"/>
                </a:solidFill>
                <a:latin typeface="Consolas" panose="020B0609020204030204" pitchFamily="49" charset="0"/>
              </a:rPr>
              <a:t>(db_path)</a:t>
            </a:r>
          </a:p>
          <a:p>
            <a:br>
              <a:rPr lang="en-US" sz="1050">
                <a:solidFill>
                  <a:srgbClr val="ABB2BF"/>
                </a:solidFill>
                <a:latin typeface="Consolas" panose="020B0609020204030204" pitchFamily="49" charset="0"/>
              </a:rPr>
            </a:br>
            <a:br>
              <a:rPr lang="en-US" sz="1050">
                <a:solidFill>
                  <a:srgbClr val="ABB2BF"/>
                </a:solidFill>
                <a:latin typeface="Consolas" panose="020B0609020204030204" pitchFamily="49" charset="0"/>
              </a:rPr>
            </a:br>
            <a:r>
              <a:rPr lang="en-US" sz="1050">
                <a:solidFill>
                  <a:srgbClr val="61AFEF"/>
                </a:solidFill>
                <a:latin typeface="Consolas" panose="020B0609020204030204" pitchFamily="49" charset="0"/>
              </a:rPr>
              <a:t>@pytest</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fixture</a:t>
            </a:r>
            <a:endParaRPr lang="en-US" sz="1050">
              <a:solidFill>
                <a:srgbClr val="ABB2BF"/>
              </a:solidFill>
              <a:latin typeface="Consolas" panose="020B0609020204030204" pitchFamily="49" charset="0"/>
            </a:endParaRPr>
          </a:p>
          <a:p>
            <a:r>
              <a:rPr lang="en-US" sz="1050">
                <a:solidFill>
                  <a:srgbClr val="C678DD"/>
                </a:solidFill>
                <a:latin typeface="Consolas" panose="020B0609020204030204" pitchFamily="49" charset="0"/>
              </a:rPr>
              <a:t>def</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client</a:t>
            </a:r>
            <a:r>
              <a:rPr lang="en-US" sz="1050">
                <a:solidFill>
                  <a:srgbClr val="ABB2BF"/>
                </a:solidFill>
                <a:latin typeface="Consolas" panose="020B0609020204030204" pitchFamily="49" charset="0"/>
              </a:rPr>
              <a:t>(</a:t>
            </a:r>
            <a:r>
              <a:rPr lang="en-US" sz="1050" i="1">
                <a:solidFill>
                  <a:srgbClr val="D19A66"/>
                </a:solidFill>
                <a:latin typeface="Consolas" panose="020B0609020204030204" pitchFamily="49" charset="0"/>
              </a:rPr>
              <a:t>app</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return</a:t>
            </a:r>
            <a:r>
              <a:rPr lang="en-US" sz="1050">
                <a:solidFill>
                  <a:srgbClr val="ABB2BF"/>
                </a:solidFill>
                <a:latin typeface="Consolas" panose="020B0609020204030204" pitchFamily="49" charset="0"/>
              </a:rPr>
              <a:t> app.</a:t>
            </a:r>
            <a:r>
              <a:rPr lang="en-US" sz="1050">
                <a:solidFill>
                  <a:srgbClr val="61AFEF"/>
                </a:solidFill>
                <a:latin typeface="Consolas" panose="020B0609020204030204" pitchFamily="49" charset="0"/>
              </a:rPr>
              <a:t>test_client</a:t>
            </a:r>
            <a:r>
              <a:rPr lang="en-US" sz="1050">
                <a:solidFill>
                  <a:srgbClr val="ABB2BF"/>
                </a:solidFill>
                <a:latin typeface="Consolas" panose="020B0609020204030204" pitchFamily="49" charset="0"/>
              </a:rPr>
              <a:t>()</a:t>
            </a:r>
          </a:p>
          <a:p>
            <a:br>
              <a:rPr lang="en-US" sz="1050">
                <a:solidFill>
                  <a:srgbClr val="ABB2BF"/>
                </a:solidFill>
                <a:latin typeface="Consolas" panose="020B0609020204030204" pitchFamily="49" charset="0"/>
              </a:rPr>
            </a:br>
            <a:br>
              <a:rPr lang="en-US" sz="1050">
                <a:solidFill>
                  <a:srgbClr val="ABB2BF"/>
                </a:solidFill>
                <a:latin typeface="Consolas" panose="020B0609020204030204" pitchFamily="49" charset="0"/>
              </a:rPr>
            </a:br>
            <a:r>
              <a:rPr lang="en-US" sz="1050">
                <a:solidFill>
                  <a:srgbClr val="61AFEF"/>
                </a:solidFill>
                <a:latin typeface="Consolas" panose="020B0609020204030204" pitchFamily="49" charset="0"/>
              </a:rPr>
              <a:t>@pytest</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fixture</a:t>
            </a:r>
            <a:endParaRPr lang="en-US" sz="1050">
              <a:solidFill>
                <a:srgbClr val="ABB2BF"/>
              </a:solidFill>
              <a:latin typeface="Consolas" panose="020B0609020204030204" pitchFamily="49" charset="0"/>
            </a:endParaRPr>
          </a:p>
          <a:p>
            <a:r>
              <a:rPr lang="en-US" sz="1050">
                <a:solidFill>
                  <a:srgbClr val="C678DD"/>
                </a:solidFill>
                <a:latin typeface="Consolas" panose="020B0609020204030204" pitchFamily="49" charset="0"/>
              </a:rPr>
              <a:t>def</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runner</a:t>
            </a:r>
            <a:r>
              <a:rPr lang="en-US" sz="1050">
                <a:solidFill>
                  <a:srgbClr val="ABB2BF"/>
                </a:solidFill>
                <a:latin typeface="Consolas" panose="020B0609020204030204" pitchFamily="49" charset="0"/>
              </a:rPr>
              <a:t>(</a:t>
            </a:r>
            <a:r>
              <a:rPr lang="en-US" sz="1050" i="1">
                <a:solidFill>
                  <a:srgbClr val="D19A66"/>
                </a:solidFill>
                <a:latin typeface="Consolas" panose="020B0609020204030204" pitchFamily="49" charset="0"/>
              </a:rPr>
              <a:t>app</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return</a:t>
            </a:r>
            <a:r>
              <a:rPr lang="en-US" sz="1050">
                <a:solidFill>
                  <a:srgbClr val="ABB2BF"/>
                </a:solidFill>
                <a:latin typeface="Consolas" panose="020B0609020204030204" pitchFamily="49" charset="0"/>
              </a:rPr>
              <a:t> app.</a:t>
            </a:r>
            <a:r>
              <a:rPr lang="en-US" sz="1050">
                <a:solidFill>
                  <a:srgbClr val="61AFEF"/>
                </a:solidFill>
                <a:latin typeface="Consolas" panose="020B0609020204030204" pitchFamily="49" charset="0"/>
              </a:rPr>
              <a:t>test_cli_runner</a:t>
            </a:r>
            <a:r>
              <a:rPr lang="en-US" sz="1050">
                <a:solidFill>
                  <a:srgbClr val="ABB2BF"/>
                </a:solidFill>
                <a:latin typeface="Consolas" panose="020B0609020204030204" pitchFamily="49" charset="0"/>
              </a:rPr>
              <a:t>()</a:t>
            </a:r>
            <a:endParaRPr lang="en-US" sz="1050" b="0">
              <a:solidFill>
                <a:srgbClr val="ABB2BF"/>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F826D55-05DB-4F51-AB99-1DD42F47113F}"/>
              </a:ext>
            </a:extLst>
          </p:cNvPr>
          <p:cNvSpPr/>
          <p:nvPr/>
        </p:nvSpPr>
        <p:spPr>
          <a:xfrm>
            <a:off x="10172140" y="4729917"/>
            <a:ext cx="1156086" cy="1384995"/>
          </a:xfrm>
          <a:prstGeom prst="rect">
            <a:avLst/>
          </a:prstGeom>
          <a:ln>
            <a:solidFill>
              <a:schemeClr val="bg1"/>
            </a:solidFill>
          </a:ln>
        </p:spPr>
        <p:txBody>
          <a:bodyPr wrap="square">
            <a:spAutoFit/>
          </a:bodyPr>
          <a:lstStyle/>
          <a:p>
            <a:r>
              <a:rPr lang="en-US" sz="1050" b="1" u="sng">
                <a:solidFill>
                  <a:schemeClr val="bg1"/>
                </a:solidFill>
              </a:rPr>
              <a:t>setup.cfg</a:t>
            </a:r>
          </a:p>
          <a:p>
            <a:r>
              <a:rPr lang="en-US" sz="1050">
                <a:solidFill>
                  <a:schemeClr val="bg1"/>
                </a:solidFill>
              </a:rPr>
              <a:t>[tool:pytest]</a:t>
            </a:r>
          </a:p>
          <a:p>
            <a:r>
              <a:rPr lang="en-US" sz="1050">
                <a:solidFill>
                  <a:schemeClr val="bg1"/>
                </a:solidFill>
              </a:rPr>
              <a:t>testpaths = tests</a:t>
            </a:r>
          </a:p>
          <a:p>
            <a:endParaRPr lang="en-US" sz="1050">
              <a:solidFill>
                <a:schemeClr val="bg1"/>
              </a:solidFill>
            </a:endParaRPr>
          </a:p>
          <a:p>
            <a:r>
              <a:rPr lang="en-US" sz="1050">
                <a:solidFill>
                  <a:schemeClr val="bg1"/>
                </a:solidFill>
              </a:rPr>
              <a:t>[coverage:run]</a:t>
            </a:r>
          </a:p>
          <a:p>
            <a:r>
              <a:rPr lang="en-US" sz="1050">
                <a:solidFill>
                  <a:schemeClr val="bg1"/>
                </a:solidFill>
              </a:rPr>
              <a:t>branch = True</a:t>
            </a:r>
          </a:p>
          <a:p>
            <a:r>
              <a:rPr lang="en-US" sz="1050">
                <a:solidFill>
                  <a:schemeClr val="bg1"/>
                </a:solidFill>
              </a:rPr>
              <a:t>source =</a:t>
            </a:r>
          </a:p>
          <a:p>
            <a:r>
              <a:rPr lang="en-US" sz="1050">
                <a:solidFill>
                  <a:schemeClr val="bg1"/>
                </a:solidFill>
              </a:rPr>
              <a:t>    flaskr</a:t>
            </a:r>
          </a:p>
        </p:txBody>
      </p:sp>
    </p:spTree>
    <p:extLst>
      <p:ext uri="{BB962C8B-B14F-4D97-AF65-F5344CB8AC3E}">
        <p14:creationId xmlns:p14="http://schemas.microsoft.com/office/powerpoint/2010/main" val="54750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7FCBC4-DAE5-46F4-B9FA-929AAA3D0B33}"/>
              </a:ext>
            </a:extLst>
          </p:cNvPr>
          <p:cNvSpPr/>
          <p:nvPr/>
        </p:nvSpPr>
        <p:spPr>
          <a:xfrm>
            <a:off x="1" y="0"/>
            <a:ext cx="4156364" cy="1015663"/>
          </a:xfrm>
          <a:prstGeom prst="rect">
            <a:avLst/>
          </a:prstGeom>
        </p:spPr>
        <p:txBody>
          <a:bodyPr wrap="square">
            <a:spAutoFit/>
          </a:bodyPr>
          <a:lstStyle/>
          <a:p>
            <a:r>
              <a:rPr lang="en-US" u="sng">
                <a:solidFill>
                  <a:schemeClr val="bg1"/>
                </a:solidFill>
              </a:rPr>
              <a:t>Test Factory</a:t>
            </a:r>
          </a:p>
          <a:p>
            <a:r>
              <a:rPr lang="en-US" sz="1050">
                <a:solidFill>
                  <a:schemeClr val="bg1"/>
                </a:solidFill>
              </a:rPr>
              <a:t>The only behavior that can change is passing test config. </a:t>
            </a:r>
          </a:p>
          <a:p>
            <a:r>
              <a:rPr lang="en-US" sz="1050">
                <a:solidFill>
                  <a:schemeClr val="bg1"/>
                </a:solidFill>
              </a:rPr>
              <a:t>If config is not passed, there should be some default configuration, otherwise the configuration should be overridden.</a:t>
            </a:r>
          </a:p>
          <a:p>
            <a:r>
              <a:rPr lang="en-US" sz="1050">
                <a:solidFill>
                  <a:schemeClr val="bg1"/>
                </a:solidFill>
              </a:rPr>
              <a:t>Note that create_app is imported as is.</a:t>
            </a:r>
          </a:p>
        </p:txBody>
      </p:sp>
      <p:sp>
        <p:nvSpPr>
          <p:cNvPr id="4" name="Rectangle 3">
            <a:extLst>
              <a:ext uri="{FF2B5EF4-FFF2-40B4-BE49-F238E27FC236}">
                <a16:creationId xmlns:a16="http://schemas.microsoft.com/office/drawing/2014/main" id="{BED5EFF9-0BF3-4406-B9E2-DCD74F2862A0}"/>
              </a:ext>
            </a:extLst>
          </p:cNvPr>
          <p:cNvSpPr/>
          <p:nvPr/>
        </p:nvSpPr>
        <p:spPr>
          <a:xfrm>
            <a:off x="6934855" y="56616"/>
            <a:ext cx="5146309" cy="1615827"/>
          </a:xfrm>
          <a:prstGeom prst="rect">
            <a:avLst/>
          </a:prstGeom>
        </p:spPr>
        <p:txBody>
          <a:bodyPr wrap="square">
            <a:spAutoFit/>
          </a:bodyPr>
          <a:lstStyle/>
          <a:p>
            <a:r>
              <a:rPr lang="en-US" u="sng">
                <a:solidFill>
                  <a:schemeClr val="bg1"/>
                </a:solidFill>
              </a:rPr>
              <a:t>Test Database</a:t>
            </a:r>
          </a:p>
          <a:p>
            <a:r>
              <a:rPr lang="en-US" sz="1050">
                <a:solidFill>
                  <a:schemeClr val="bg1"/>
                </a:solidFill>
              </a:rPr>
              <a:t>Within an application context, get_db should return the same connection each time it’s called. After the context, the connection should be closed.</a:t>
            </a:r>
          </a:p>
          <a:p>
            <a:endParaRPr lang="en-US" sz="1050">
              <a:solidFill>
                <a:schemeClr val="bg1"/>
              </a:solidFill>
            </a:endParaRPr>
          </a:p>
          <a:p>
            <a:r>
              <a:rPr lang="en-US" sz="1050">
                <a:solidFill>
                  <a:schemeClr val="bg1"/>
                </a:solidFill>
              </a:rPr>
              <a:t>This test uses Pytest’s monkeypatch fixture to replace the init_db function with one that records that it’s been called. The runner fixture you wrote above is used to call the init-db command by name.</a:t>
            </a:r>
          </a:p>
          <a:p>
            <a:endParaRPr lang="en-US" u="sng">
              <a:solidFill>
                <a:schemeClr val="bg1"/>
              </a:solidFill>
            </a:endParaRPr>
          </a:p>
        </p:txBody>
      </p:sp>
      <p:sp>
        <p:nvSpPr>
          <p:cNvPr id="5" name="Rectangle 4">
            <a:extLst>
              <a:ext uri="{FF2B5EF4-FFF2-40B4-BE49-F238E27FC236}">
                <a16:creationId xmlns:a16="http://schemas.microsoft.com/office/drawing/2014/main" id="{05BD16BB-1C0F-4C2E-9BAB-8E28DFE8BB9F}"/>
              </a:ext>
            </a:extLst>
          </p:cNvPr>
          <p:cNvSpPr/>
          <p:nvPr/>
        </p:nvSpPr>
        <p:spPr>
          <a:xfrm>
            <a:off x="110836" y="1280779"/>
            <a:ext cx="4221019" cy="2031325"/>
          </a:xfrm>
          <a:prstGeom prst="rect">
            <a:avLst/>
          </a:prstGeom>
        </p:spPr>
        <p:txBody>
          <a:bodyPr wrap="square">
            <a:spAutoFit/>
          </a:bodyPr>
          <a:lstStyle/>
          <a:p>
            <a:r>
              <a:rPr lang="en-US" sz="1050" b="1" u="sng">
                <a:solidFill>
                  <a:schemeClr val="bg1"/>
                </a:solidFill>
                <a:latin typeface="Consolas" panose="020B0609020204030204" pitchFamily="49" charset="0"/>
              </a:rPr>
              <a:t>test_factory.py</a:t>
            </a:r>
          </a:p>
          <a:p>
            <a:r>
              <a:rPr lang="en-US" sz="1050" i="1">
                <a:solidFill>
                  <a:srgbClr val="C678DD"/>
                </a:solidFill>
                <a:latin typeface="Consolas" panose="020B0609020204030204" pitchFamily="49" charset="0"/>
              </a:rPr>
              <a:t>from</a:t>
            </a:r>
            <a:r>
              <a:rPr lang="en-US" sz="1050">
                <a:solidFill>
                  <a:srgbClr val="ABB2BF"/>
                </a:solidFill>
                <a:latin typeface="Consolas" panose="020B0609020204030204" pitchFamily="49" charset="0"/>
              </a:rPr>
              <a:t> flaskr </a:t>
            </a:r>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create_app</a:t>
            </a:r>
          </a:p>
          <a:p>
            <a:br>
              <a:rPr lang="en-US" sz="1050">
                <a:solidFill>
                  <a:srgbClr val="ABB2BF"/>
                </a:solidFill>
                <a:latin typeface="Consolas" panose="020B0609020204030204" pitchFamily="49" charset="0"/>
              </a:rPr>
            </a:br>
            <a:br>
              <a:rPr lang="en-US" sz="1050">
                <a:solidFill>
                  <a:srgbClr val="ABB2BF"/>
                </a:solidFill>
                <a:latin typeface="Consolas" panose="020B0609020204030204" pitchFamily="49" charset="0"/>
              </a:rPr>
            </a:br>
            <a:r>
              <a:rPr lang="en-US" sz="1050">
                <a:solidFill>
                  <a:srgbClr val="C678DD"/>
                </a:solidFill>
                <a:latin typeface="Consolas" panose="020B0609020204030204" pitchFamily="49" charset="0"/>
              </a:rPr>
              <a:t>def</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test_config</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assert</a:t>
            </a:r>
            <a:r>
              <a:rPr lang="en-US" sz="1050">
                <a:solidFill>
                  <a:srgbClr val="ABB2BF"/>
                </a:solidFill>
                <a:latin typeface="Consolas" panose="020B0609020204030204" pitchFamily="49" charset="0"/>
              </a:rPr>
              <a:t> </a:t>
            </a:r>
            <a:r>
              <a:rPr lang="en-US" sz="1050">
                <a:solidFill>
                  <a:srgbClr val="C678DD"/>
                </a:solidFill>
                <a:latin typeface="Consolas" panose="020B0609020204030204" pitchFamily="49" charset="0"/>
              </a:rPr>
              <a:t>not</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create_app</a:t>
            </a:r>
            <a:r>
              <a:rPr lang="en-US" sz="1050">
                <a:solidFill>
                  <a:srgbClr val="ABB2BF"/>
                </a:solidFill>
                <a:latin typeface="Consolas" panose="020B0609020204030204" pitchFamily="49" charset="0"/>
              </a:rPr>
              <a:t>().testing</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assert</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create_app</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'TESTING'</a:t>
            </a:r>
            <a:r>
              <a:rPr lang="en-US" sz="1050">
                <a:solidFill>
                  <a:srgbClr val="ABB2BF"/>
                </a:solidFill>
                <a:latin typeface="Consolas" panose="020B0609020204030204" pitchFamily="49" charset="0"/>
              </a:rPr>
              <a:t>: </a:t>
            </a:r>
            <a:r>
              <a:rPr lang="en-US" sz="1050">
                <a:solidFill>
                  <a:srgbClr val="D19A66"/>
                </a:solidFill>
                <a:latin typeface="Consolas" panose="020B0609020204030204" pitchFamily="49" charset="0"/>
              </a:rPr>
              <a:t>True</a:t>
            </a:r>
            <a:r>
              <a:rPr lang="en-US" sz="1050">
                <a:solidFill>
                  <a:srgbClr val="ABB2BF"/>
                </a:solidFill>
                <a:latin typeface="Consolas" panose="020B0609020204030204" pitchFamily="49" charset="0"/>
              </a:rPr>
              <a:t>}).testing</a:t>
            </a:r>
          </a:p>
          <a:p>
            <a:br>
              <a:rPr lang="en-US" sz="1050">
                <a:solidFill>
                  <a:srgbClr val="ABB2BF"/>
                </a:solidFill>
                <a:latin typeface="Consolas" panose="020B0609020204030204" pitchFamily="49" charset="0"/>
              </a:rPr>
            </a:br>
            <a:br>
              <a:rPr lang="en-US" sz="1050">
                <a:solidFill>
                  <a:srgbClr val="ABB2BF"/>
                </a:solidFill>
                <a:latin typeface="Consolas" panose="020B0609020204030204" pitchFamily="49" charset="0"/>
              </a:rPr>
            </a:br>
            <a:r>
              <a:rPr lang="en-US" sz="1050">
                <a:solidFill>
                  <a:srgbClr val="C678DD"/>
                </a:solidFill>
                <a:latin typeface="Consolas" panose="020B0609020204030204" pitchFamily="49" charset="0"/>
              </a:rPr>
              <a:t>def</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test_hello</a:t>
            </a:r>
            <a:r>
              <a:rPr lang="en-US" sz="1050">
                <a:solidFill>
                  <a:srgbClr val="ABB2BF"/>
                </a:solidFill>
                <a:latin typeface="Consolas" panose="020B0609020204030204" pitchFamily="49" charset="0"/>
              </a:rPr>
              <a:t>(</a:t>
            </a:r>
            <a:r>
              <a:rPr lang="en-US" sz="1050" i="1">
                <a:solidFill>
                  <a:srgbClr val="D19A66"/>
                </a:solidFill>
                <a:latin typeface="Consolas" panose="020B0609020204030204" pitchFamily="49" charset="0"/>
              </a:rPr>
              <a:t>client</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response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client.</a:t>
            </a:r>
            <a:r>
              <a:rPr lang="en-US" sz="1050">
                <a:solidFill>
                  <a:srgbClr val="61AFEF"/>
                </a:solidFill>
                <a:latin typeface="Consolas" panose="020B0609020204030204" pitchFamily="49" charset="0"/>
              </a:rPr>
              <a:t>get</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'/hello'</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assert</a:t>
            </a:r>
            <a:r>
              <a:rPr lang="en-US" sz="1050">
                <a:solidFill>
                  <a:srgbClr val="ABB2BF"/>
                </a:solidFill>
                <a:latin typeface="Consolas" panose="020B0609020204030204" pitchFamily="49" charset="0"/>
              </a:rPr>
              <a:t> response.data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C678DD"/>
                </a:solidFill>
                <a:latin typeface="Consolas" panose="020B0609020204030204" pitchFamily="49" charset="0"/>
              </a:rPr>
              <a:t>b</a:t>
            </a:r>
            <a:r>
              <a:rPr lang="en-US" sz="1050">
                <a:solidFill>
                  <a:srgbClr val="98C379"/>
                </a:solidFill>
                <a:latin typeface="Consolas" panose="020B0609020204030204" pitchFamily="49" charset="0"/>
              </a:rPr>
              <a:t>'Hello, World!'</a:t>
            </a:r>
            <a:endParaRPr lang="en-US" sz="1050" b="0">
              <a:solidFill>
                <a:srgbClr val="ABB2BF"/>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801888A7-62CF-4941-8488-4C4E21C496BF}"/>
              </a:ext>
            </a:extLst>
          </p:cNvPr>
          <p:cNvSpPr/>
          <p:nvPr/>
        </p:nvSpPr>
        <p:spPr>
          <a:xfrm>
            <a:off x="6995718" y="1569534"/>
            <a:ext cx="5024581" cy="4778231"/>
          </a:xfrm>
          <a:prstGeom prst="rect">
            <a:avLst/>
          </a:prstGeom>
        </p:spPr>
        <p:txBody>
          <a:bodyPr wrap="square">
            <a:spAutoFit/>
          </a:bodyPr>
          <a:lstStyle/>
          <a:p>
            <a:r>
              <a:rPr lang="en-US" sz="1050" b="1" u="sng">
                <a:solidFill>
                  <a:schemeClr val="bg1"/>
                </a:solidFill>
                <a:latin typeface="Consolas" panose="020B0609020204030204" pitchFamily="49" charset="0"/>
              </a:rPr>
              <a:t>test_db.py</a:t>
            </a:r>
          </a:p>
          <a:p>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sqlite3</a:t>
            </a:r>
          </a:p>
          <a:p>
            <a:br>
              <a:rPr lang="en-US" sz="1050">
                <a:solidFill>
                  <a:srgbClr val="ABB2BF"/>
                </a:solidFill>
                <a:latin typeface="Consolas" panose="020B0609020204030204" pitchFamily="49" charset="0"/>
              </a:rPr>
            </a:br>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pytest</a:t>
            </a:r>
          </a:p>
          <a:p>
            <a:r>
              <a:rPr lang="en-US" sz="1050" i="1">
                <a:solidFill>
                  <a:srgbClr val="C678DD"/>
                </a:solidFill>
                <a:latin typeface="Consolas" panose="020B0609020204030204" pitchFamily="49" charset="0"/>
              </a:rPr>
              <a:t>from</a:t>
            </a:r>
            <a:r>
              <a:rPr lang="en-US" sz="1050">
                <a:solidFill>
                  <a:srgbClr val="ABB2BF"/>
                </a:solidFill>
                <a:latin typeface="Consolas" panose="020B0609020204030204" pitchFamily="49" charset="0"/>
              </a:rPr>
              <a:t> flaskr.db </a:t>
            </a:r>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get_db</a:t>
            </a:r>
          </a:p>
          <a:p>
            <a:br>
              <a:rPr lang="en-US" sz="1050">
                <a:solidFill>
                  <a:srgbClr val="ABB2BF"/>
                </a:solidFill>
                <a:latin typeface="Consolas" panose="020B0609020204030204" pitchFamily="49" charset="0"/>
              </a:rPr>
            </a:br>
            <a:br>
              <a:rPr lang="en-US" sz="1050">
                <a:solidFill>
                  <a:srgbClr val="ABB2BF"/>
                </a:solidFill>
                <a:latin typeface="Consolas" panose="020B0609020204030204" pitchFamily="49" charset="0"/>
              </a:rPr>
            </a:br>
            <a:r>
              <a:rPr lang="en-US" sz="1050">
                <a:solidFill>
                  <a:srgbClr val="C678DD"/>
                </a:solidFill>
                <a:latin typeface="Consolas" panose="020B0609020204030204" pitchFamily="49" charset="0"/>
              </a:rPr>
              <a:t>def</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test_get_close_db</a:t>
            </a:r>
            <a:r>
              <a:rPr lang="en-US" sz="1050">
                <a:solidFill>
                  <a:srgbClr val="ABB2BF"/>
                </a:solidFill>
                <a:latin typeface="Consolas" panose="020B0609020204030204" pitchFamily="49" charset="0"/>
              </a:rPr>
              <a:t>(</a:t>
            </a:r>
            <a:r>
              <a:rPr lang="en-US" sz="1050" i="1">
                <a:solidFill>
                  <a:srgbClr val="D19A66"/>
                </a:solidFill>
                <a:latin typeface="Consolas" panose="020B0609020204030204" pitchFamily="49" charset="0"/>
              </a:rPr>
              <a:t>app</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with</a:t>
            </a:r>
            <a:r>
              <a:rPr lang="en-US" sz="1050">
                <a:solidFill>
                  <a:srgbClr val="ABB2BF"/>
                </a:solidFill>
                <a:latin typeface="Consolas" panose="020B0609020204030204" pitchFamily="49" charset="0"/>
              </a:rPr>
              <a:t> app.</a:t>
            </a:r>
            <a:r>
              <a:rPr lang="en-US" sz="1050">
                <a:solidFill>
                  <a:srgbClr val="61AFEF"/>
                </a:solidFill>
                <a:latin typeface="Consolas" panose="020B0609020204030204" pitchFamily="49" charset="0"/>
              </a:rPr>
              <a:t>app_context</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db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get_db</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assert</a:t>
            </a:r>
            <a:r>
              <a:rPr lang="en-US" sz="1050">
                <a:solidFill>
                  <a:srgbClr val="ABB2BF"/>
                </a:solidFill>
                <a:latin typeface="Consolas" panose="020B0609020204030204" pitchFamily="49" charset="0"/>
              </a:rPr>
              <a:t> db </a:t>
            </a:r>
            <a:r>
              <a:rPr lang="en-US" sz="1050">
                <a:solidFill>
                  <a:srgbClr val="C678DD"/>
                </a:solidFill>
                <a:latin typeface="Consolas" panose="020B0609020204030204" pitchFamily="49" charset="0"/>
              </a:rPr>
              <a:t>is</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get_db</a:t>
            </a:r>
            <a:r>
              <a:rPr lang="en-US" sz="1050">
                <a:solidFill>
                  <a:srgbClr val="ABB2BF"/>
                </a:solidFill>
                <a:latin typeface="Consolas" panose="020B0609020204030204" pitchFamily="49" charset="0"/>
              </a:rPr>
              <a:t>()</a:t>
            </a: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with</a:t>
            </a:r>
            <a:r>
              <a:rPr lang="en-US" sz="1050">
                <a:solidFill>
                  <a:srgbClr val="ABB2BF"/>
                </a:solidFill>
                <a:latin typeface="Consolas" panose="020B0609020204030204" pitchFamily="49" charset="0"/>
              </a:rPr>
              <a:t> pytest.</a:t>
            </a:r>
            <a:r>
              <a:rPr lang="en-US" sz="1050">
                <a:solidFill>
                  <a:srgbClr val="61AFEF"/>
                </a:solidFill>
                <a:latin typeface="Consolas" panose="020B0609020204030204" pitchFamily="49" charset="0"/>
              </a:rPr>
              <a:t>raises</a:t>
            </a:r>
            <a:r>
              <a:rPr lang="en-US" sz="1050">
                <a:solidFill>
                  <a:srgbClr val="ABB2BF"/>
                </a:solidFill>
                <a:latin typeface="Consolas" panose="020B0609020204030204" pitchFamily="49" charset="0"/>
              </a:rPr>
              <a:t>(sqlite3.ProgrammingError) </a:t>
            </a:r>
            <a:r>
              <a:rPr lang="en-US" sz="1050" i="1">
                <a:solidFill>
                  <a:srgbClr val="C678DD"/>
                </a:solidFill>
                <a:latin typeface="Consolas" panose="020B0609020204030204" pitchFamily="49" charset="0"/>
              </a:rPr>
              <a:t>as</a:t>
            </a:r>
            <a:r>
              <a:rPr lang="en-US" sz="1050">
                <a:solidFill>
                  <a:srgbClr val="ABB2BF"/>
                </a:solidFill>
                <a:latin typeface="Consolas" panose="020B0609020204030204" pitchFamily="49" charset="0"/>
              </a:rPr>
              <a:t> e:</a:t>
            </a:r>
          </a:p>
          <a:p>
            <a:r>
              <a:rPr lang="en-US" sz="1050">
                <a:solidFill>
                  <a:srgbClr val="ABB2BF"/>
                </a:solidFill>
                <a:latin typeface="Consolas" panose="020B0609020204030204" pitchFamily="49" charset="0"/>
              </a:rPr>
              <a:t>        db.</a:t>
            </a:r>
            <a:r>
              <a:rPr lang="en-US" sz="1050">
                <a:solidFill>
                  <a:srgbClr val="61AFEF"/>
                </a:solidFill>
                <a:latin typeface="Consolas" panose="020B0609020204030204" pitchFamily="49" charset="0"/>
              </a:rPr>
              <a:t>execute</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'SELECT 1'</a:t>
            </a:r>
            <a:r>
              <a:rPr lang="en-US" sz="1050">
                <a:solidFill>
                  <a:srgbClr val="ABB2BF"/>
                </a:solidFill>
                <a:latin typeface="Consolas" panose="020B0609020204030204" pitchFamily="49" charset="0"/>
              </a:rPr>
              <a:t>)</a:t>
            </a: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assert</a:t>
            </a:r>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'closed'</a:t>
            </a:r>
            <a:r>
              <a:rPr lang="en-US" sz="1050">
                <a:solidFill>
                  <a:srgbClr val="ABB2BF"/>
                </a:solidFill>
                <a:latin typeface="Consolas" panose="020B0609020204030204" pitchFamily="49" charset="0"/>
              </a:rPr>
              <a:t> </a:t>
            </a:r>
            <a:r>
              <a:rPr lang="en-US" sz="1050">
                <a:solidFill>
                  <a:srgbClr val="C678DD"/>
                </a:solidFill>
                <a:latin typeface="Consolas" panose="020B0609020204030204" pitchFamily="49" charset="0"/>
              </a:rPr>
              <a:t>in</a:t>
            </a:r>
            <a:r>
              <a:rPr lang="en-US" sz="1050">
                <a:solidFill>
                  <a:srgbClr val="ABB2BF"/>
                </a:solidFill>
                <a:latin typeface="Consolas" panose="020B0609020204030204" pitchFamily="49" charset="0"/>
              </a:rPr>
              <a:t> </a:t>
            </a:r>
            <a:r>
              <a:rPr lang="en-US" sz="1050">
                <a:solidFill>
                  <a:srgbClr val="56B6C2"/>
                </a:solidFill>
                <a:latin typeface="Consolas" panose="020B0609020204030204" pitchFamily="49" charset="0"/>
              </a:rPr>
              <a:t>str</a:t>
            </a:r>
            <a:r>
              <a:rPr lang="en-US" sz="1050">
                <a:solidFill>
                  <a:srgbClr val="ABB2BF"/>
                </a:solidFill>
                <a:latin typeface="Consolas" panose="020B0609020204030204" pitchFamily="49" charset="0"/>
              </a:rPr>
              <a:t>(e.value)</a:t>
            </a:r>
          </a:p>
          <a:p>
            <a:br>
              <a:rPr lang="en-US" sz="1050">
                <a:solidFill>
                  <a:srgbClr val="ABB2BF"/>
                </a:solidFill>
                <a:latin typeface="Consolas" panose="020B0609020204030204" pitchFamily="49" charset="0"/>
              </a:rPr>
            </a:br>
            <a:br>
              <a:rPr lang="en-US" sz="1050">
                <a:solidFill>
                  <a:srgbClr val="ABB2BF"/>
                </a:solidFill>
                <a:latin typeface="Consolas" panose="020B0609020204030204" pitchFamily="49" charset="0"/>
              </a:rPr>
            </a:br>
            <a:r>
              <a:rPr lang="en-US" sz="1050">
                <a:solidFill>
                  <a:srgbClr val="C678DD"/>
                </a:solidFill>
                <a:latin typeface="Consolas" panose="020B0609020204030204" pitchFamily="49" charset="0"/>
              </a:rPr>
              <a:t>def</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test_init_db_command</a:t>
            </a:r>
            <a:r>
              <a:rPr lang="en-US" sz="1050">
                <a:solidFill>
                  <a:srgbClr val="ABB2BF"/>
                </a:solidFill>
                <a:latin typeface="Consolas" panose="020B0609020204030204" pitchFamily="49" charset="0"/>
              </a:rPr>
              <a:t>(</a:t>
            </a:r>
            <a:r>
              <a:rPr lang="en-US" sz="1050" i="1">
                <a:solidFill>
                  <a:srgbClr val="D19A66"/>
                </a:solidFill>
                <a:latin typeface="Consolas" panose="020B0609020204030204" pitchFamily="49" charset="0"/>
              </a:rPr>
              <a:t>runner</a:t>
            </a:r>
            <a:r>
              <a:rPr lang="en-US" sz="1050">
                <a:solidFill>
                  <a:srgbClr val="ABB2BF"/>
                </a:solidFill>
                <a:latin typeface="Consolas" panose="020B0609020204030204" pitchFamily="49" charset="0"/>
              </a:rPr>
              <a:t>, </a:t>
            </a:r>
            <a:r>
              <a:rPr lang="en-US" sz="1050" i="1">
                <a:solidFill>
                  <a:srgbClr val="D19A66"/>
                </a:solidFill>
                <a:latin typeface="Consolas" panose="020B0609020204030204" pitchFamily="49" charset="0"/>
              </a:rPr>
              <a:t>monkeypatch</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C678DD"/>
                </a:solidFill>
                <a:latin typeface="Consolas" panose="020B0609020204030204" pitchFamily="49" charset="0"/>
              </a:rPr>
              <a:t>class</a:t>
            </a:r>
            <a:r>
              <a:rPr lang="en-US" sz="1050">
                <a:solidFill>
                  <a:srgbClr val="ABB2BF"/>
                </a:solidFill>
                <a:latin typeface="Consolas" panose="020B0609020204030204" pitchFamily="49" charset="0"/>
              </a:rPr>
              <a:t> </a:t>
            </a:r>
            <a:r>
              <a:rPr lang="en-US" sz="1050">
                <a:solidFill>
                  <a:srgbClr val="E5C07B"/>
                </a:solidFill>
                <a:latin typeface="Consolas" panose="020B0609020204030204" pitchFamily="49" charset="0"/>
              </a:rPr>
              <a:t>Recorder</a:t>
            </a:r>
            <a:r>
              <a:rPr lang="en-US" sz="1050">
                <a:solidFill>
                  <a:srgbClr val="ABB2BF"/>
                </a:solidFill>
                <a:latin typeface="Consolas" panose="020B0609020204030204" pitchFamily="49" charset="0"/>
              </a:rPr>
              <a:t>(</a:t>
            </a:r>
            <a:r>
              <a:rPr lang="en-US" sz="1050">
                <a:solidFill>
                  <a:srgbClr val="56B6C2"/>
                </a:solidFill>
                <a:latin typeface="Consolas" panose="020B0609020204030204" pitchFamily="49" charset="0"/>
              </a:rPr>
              <a:t>object</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called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D19A66"/>
                </a:solidFill>
                <a:latin typeface="Consolas" panose="020B0609020204030204" pitchFamily="49" charset="0"/>
              </a:rPr>
              <a:t>False</a:t>
            </a:r>
            <a:endParaRPr lang="en-US" sz="1050">
              <a:solidFill>
                <a:srgbClr val="ABB2BF"/>
              </a:solidFill>
              <a:latin typeface="Consolas" panose="020B0609020204030204" pitchFamily="49" charset="0"/>
            </a:endParaRP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a:solidFill>
                  <a:srgbClr val="C678DD"/>
                </a:solidFill>
                <a:latin typeface="Consolas" panose="020B0609020204030204" pitchFamily="49" charset="0"/>
              </a:rPr>
              <a:t>def</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fake_init_db</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Recorder.called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D19A66"/>
                </a:solidFill>
                <a:latin typeface="Consolas" panose="020B0609020204030204" pitchFamily="49" charset="0"/>
              </a:rPr>
              <a:t>True</a:t>
            </a:r>
            <a:endParaRPr lang="en-US" sz="1050">
              <a:solidFill>
                <a:srgbClr val="ABB2BF"/>
              </a:solidFill>
              <a:latin typeface="Consolas" panose="020B0609020204030204" pitchFamily="49" charset="0"/>
            </a:endParaRP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monkeypatch.</a:t>
            </a:r>
            <a:r>
              <a:rPr lang="en-US" sz="1050">
                <a:solidFill>
                  <a:srgbClr val="61AFEF"/>
                </a:solidFill>
                <a:latin typeface="Consolas" panose="020B0609020204030204" pitchFamily="49" charset="0"/>
              </a:rPr>
              <a:t>setattr</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'flaskr.db.init_db'</a:t>
            </a:r>
            <a:r>
              <a:rPr lang="en-US" sz="1050">
                <a:solidFill>
                  <a:srgbClr val="ABB2BF"/>
                </a:solidFill>
                <a:latin typeface="Consolas" panose="020B0609020204030204" pitchFamily="49" charset="0"/>
              </a:rPr>
              <a:t>, fake_init_db)</a:t>
            </a:r>
          </a:p>
          <a:p>
            <a:r>
              <a:rPr lang="en-US" sz="1050">
                <a:solidFill>
                  <a:srgbClr val="ABB2BF"/>
                </a:solidFill>
                <a:latin typeface="Consolas" panose="020B0609020204030204" pitchFamily="49" charset="0"/>
              </a:rPr>
              <a:t>    result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runner.</a:t>
            </a:r>
            <a:r>
              <a:rPr lang="en-US" sz="1050">
                <a:solidFill>
                  <a:srgbClr val="61AFEF"/>
                </a:solidFill>
                <a:latin typeface="Consolas" panose="020B0609020204030204" pitchFamily="49" charset="0"/>
              </a:rPr>
              <a:t>invoke</a:t>
            </a:r>
            <a:r>
              <a:rPr lang="en-US" sz="1050">
                <a:solidFill>
                  <a:srgbClr val="ABB2BF"/>
                </a:solidFill>
                <a:latin typeface="Consolas" panose="020B0609020204030204" pitchFamily="49" charset="0"/>
              </a:rPr>
              <a:t>(</a:t>
            </a:r>
            <a:r>
              <a:rPr lang="en-US" sz="1050" i="1">
                <a:solidFill>
                  <a:srgbClr val="E06C75"/>
                </a:solidFill>
                <a:latin typeface="Consolas" panose="020B0609020204030204" pitchFamily="49" charset="0"/>
              </a:rPr>
              <a:t>args</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'init-db'</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assert</a:t>
            </a:r>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'Initialized'</a:t>
            </a:r>
            <a:r>
              <a:rPr lang="en-US" sz="1050">
                <a:solidFill>
                  <a:srgbClr val="ABB2BF"/>
                </a:solidFill>
                <a:latin typeface="Consolas" panose="020B0609020204030204" pitchFamily="49" charset="0"/>
              </a:rPr>
              <a:t> </a:t>
            </a:r>
            <a:r>
              <a:rPr lang="en-US" sz="1050">
                <a:solidFill>
                  <a:srgbClr val="C678DD"/>
                </a:solidFill>
                <a:latin typeface="Consolas" panose="020B0609020204030204" pitchFamily="49" charset="0"/>
              </a:rPr>
              <a:t>in</a:t>
            </a:r>
            <a:r>
              <a:rPr lang="en-US" sz="1050">
                <a:solidFill>
                  <a:srgbClr val="ABB2BF"/>
                </a:solidFill>
                <a:latin typeface="Consolas" panose="020B0609020204030204" pitchFamily="49" charset="0"/>
              </a:rPr>
              <a:t> result.output</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assert</a:t>
            </a:r>
            <a:r>
              <a:rPr lang="en-US" sz="1050">
                <a:solidFill>
                  <a:srgbClr val="ABB2BF"/>
                </a:solidFill>
                <a:latin typeface="Consolas" panose="020B0609020204030204" pitchFamily="49" charset="0"/>
              </a:rPr>
              <a:t> Recorder.called</a:t>
            </a:r>
            <a:endParaRPr lang="en-US" sz="1050" b="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141536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B92DD7-9648-4D6D-A108-AB5167136D20}"/>
              </a:ext>
            </a:extLst>
          </p:cNvPr>
          <p:cNvSpPr/>
          <p:nvPr/>
        </p:nvSpPr>
        <p:spPr>
          <a:xfrm>
            <a:off x="0" y="0"/>
            <a:ext cx="2005293" cy="369332"/>
          </a:xfrm>
          <a:prstGeom prst="rect">
            <a:avLst/>
          </a:prstGeom>
        </p:spPr>
        <p:txBody>
          <a:bodyPr wrap="none">
            <a:spAutoFit/>
          </a:bodyPr>
          <a:lstStyle/>
          <a:p>
            <a:r>
              <a:rPr lang="en-US" u="sng">
                <a:solidFill>
                  <a:schemeClr val="bg1"/>
                </a:solidFill>
              </a:rPr>
              <a:t>Test Authentication</a:t>
            </a:r>
          </a:p>
        </p:txBody>
      </p:sp>
      <p:sp>
        <p:nvSpPr>
          <p:cNvPr id="4" name="Rectangle 3">
            <a:extLst>
              <a:ext uri="{FF2B5EF4-FFF2-40B4-BE49-F238E27FC236}">
                <a16:creationId xmlns:a16="http://schemas.microsoft.com/office/drawing/2014/main" id="{2AEF8845-2F60-41A4-A935-A4020CC8F1A9}"/>
              </a:ext>
            </a:extLst>
          </p:cNvPr>
          <p:cNvSpPr/>
          <p:nvPr/>
        </p:nvSpPr>
        <p:spPr>
          <a:xfrm>
            <a:off x="138544" y="501318"/>
            <a:ext cx="7324437" cy="5262979"/>
          </a:xfrm>
          <a:prstGeom prst="rect">
            <a:avLst/>
          </a:prstGeom>
        </p:spPr>
        <p:txBody>
          <a:bodyPr wrap="square">
            <a:spAutoFit/>
          </a:bodyPr>
          <a:lstStyle/>
          <a:p>
            <a:r>
              <a:rPr lang="en-US" sz="1050">
                <a:solidFill>
                  <a:schemeClr val="bg1"/>
                </a:solidFill>
              </a:rPr>
              <a:t>For most of the views, a user needs to be logged in. The easiest way to do this in tests is to make a POST request to the login view with the client. Rather than writing that out every time, you can write a class with methods to do that, and use a fixture to pass it the client for each test. </a:t>
            </a:r>
          </a:p>
          <a:p>
            <a:endParaRPr lang="en-US" sz="1050">
              <a:solidFill>
                <a:schemeClr val="bg1"/>
              </a:solidFill>
            </a:endParaRPr>
          </a:p>
          <a:p>
            <a:r>
              <a:rPr lang="en-US" sz="1050">
                <a:solidFill>
                  <a:schemeClr val="bg1"/>
                </a:solidFill>
              </a:rPr>
              <a:t>With the auth fixture, you can call auth.login() in a test to log in as the test user, which was inserted as part of the test data in the app fixture.</a:t>
            </a:r>
          </a:p>
          <a:p>
            <a:endParaRPr lang="en-US" sz="1050">
              <a:solidFill>
                <a:schemeClr val="bg1"/>
              </a:solidFill>
            </a:endParaRPr>
          </a:p>
          <a:p>
            <a:r>
              <a:rPr lang="en-US" sz="1050">
                <a:solidFill>
                  <a:schemeClr val="bg1"/>
                </a:solidFill>
              </a:rPr>
              <a:t>The register view should render successfully on GET. On POST with valid form data, it should redirect to the login URL and the user’s data should be in the database. Invalid data should display error messages.</a:t>
            </a:r>
          </a:p>
          <a:p>
            <a:endParaRPr lang="en-US" sz="1050">
              <a:solidFill>
                <a:schemeClr val="bg1"/>
              </a:solidFill>
            </a:endParaRPr>
          </a:p>
          <a:p>
            <a:r>
              <a:rPr lang="en-US" sz="1050">
                <a:solidFill>
                  <a:schemeClr val="bg1"/>
                </a:solidFill>
              </a:rPr>
              <a:t>client.get() makes a GET request and returns the Response object returned by Flask. Similarly, client.post() makes a POST request, converting the data dict into form data.</a:t>
            </a:r>
          </a:p>
          <a:p>
            <a:endParaRPr lang="en-US" sz="1050">
              <a:solidFill>
                <a:schemeClr val="bg1"/>
              </a:solidFill>
            </a:endParaRPr>
          </a:p>
          <a:p>
            <a:r>
              <a:rPr lang="en-US" sz="1050">
                <a:solidFill>
                  <a:schemeClr val="bg1"/>
                </a:solidFill>
              </a:rPr>
              <a:t>To test that the page renders successfully, a simple request is made and checked for a 200 OK status_code. If rendering failed, Flask would return a 500 Internal Server Error code.</a:t>
            </a:r>
          </a:p>
          <a:p>
            <a:endParaRPr lang="en-US" sz="1050">
              <a:solidFill>
                <a:schemeClr val="bg1"/>
              </a:solidFill>
            </a:endParaRPr>
          </a:p>
          <a:p>
            <a:r>
              <a:rPr lang="en-US" sz="1050">
                <a:solidFill>
                  <a:schemeClr val="bg1"/>
                </a:solidFill>
              </a:rPr>
              <a:t>headers will have a Location header with the login URL when the register view redirects to the login view.</a:t>
            </a:r>
          </a:p>
          <a:p>
            <a:endParaRPr lang="en-US" sz="1050">
              <a:solidFill>
                <a:schemeClr val="bg1"/>
              </a:solidFill>
            </a:endParaRPr>
          </a:p>
          <a:p>
            <a:r>
              <a:rPr lang="en-US" sz="1050">
                <a:solidFill>
                  <a:schemeClr val="bg1"/>
                </a:solidFill>
              </a:rPr>
              <a:t>data contains the body of the response as bytes. If you expect a certain value to render on the page, check that it’s in data. Bytes must be compared to bytes. If you want to compare Unicode text, use get_data(as_text=True) instead.</a:t>
            </a:r>
          </a:p>
          <a:p>
            <a:endParaRPr lang="en-US" sz="1050">
              <a:solidFill>
                <a:schemeClr val="bg1"/>
              </a:solidFill>
            </a:endParaRPr>
          </a:p>
          <a:p>
            <a:r>
              <a:rPr lang="en-US" sz="1050">
                <a:solidFill>
                  <a:schemeClr val="bg1"/>
                </a:solidFill>
              </a:rPr>
              <a:t>pytest.mark.parametrize tells Pytest to run the same test function with different arguments. You use it here to test different invalid input and error messages without writing the same code three times.</a:t>
            </a:r>
          </a:p>
          <a:p>
            <a:endParaRPr lang="en-US" sz="1050">
              <a:solidFill>
                <a:schemeClr val="bg1"/>
              </a:solidFill>
            </a:endParaRPr>
          </a:p>
          <a:p>
            <a:r>
              <a:rPr lang="en-US" sz="1050">
                <a:solidFill>
                  <a:schemeClr val="bg1"/>
                </a:solidFill>
              </a:rPr>
              <a:t>The tests for the login view are very similar to those for register. Rather than testing the data in the database, session should have user_id set after logging in.</a:t>
            </a:r>
          </a:p>
          <a:p>
            <a:endParaRPr lang="en-US" sz="1050">
              <a:solidFill>
                <a:schemeClr val="bg1"/>
              </a:solidFill>
            </a:endParaRPr>
          </a:p>
          <a:p>
            <a:r>
              <a:rPr lang="en-US" sz="1050">
                <a:solidFill>
                  <a:schemeClr val="bg1"/>
                </a:solidFill>
              </a:rPr>
              <a:t>Using client in a with block allows accessing context variables such as session after the response is returned. Normally, accessing session outside of a request would raise an error.</a:t>
            </a:r>
          </a:p>
          <a:p>
            <a:endParaRPr lang="en-US" sz="1050">
              <a:solidFill>
                <a:schemeClr val="bg1"/>
              </a:solidFill>
            </a:endParaRPr>
          </a:p>
          <a:p>
            <a:r>
              <a:rPr lang="en-US" sz="1050">
                <a:solidFill>
                  <a:schemeClr val="bg1"/>
                </a:solidFill>
              </a:rPr>
              <a:t>Testing logout is the opposite of login. session should not contain user_id after logging out.</a:t>
            </a:r>
          </a:p>
        </p:txBody>
      </p:sp>
      <p:sp>
        <p:nvSpPr>
          <p:cNvPr id="5" name="Rectangle 4">
            <a:extLst>
              <a:ext uri="{FF2B5EF4-FFF2-40B4-BE49-F238E27FC236}">
                <a16:creationId xmlns:a16="http://schemas.microsoft.com/office/drawing/2014/main" id="{9B9114B4-C8FB-486F-B9FB-722A66BF7FCB}"/>
              </a:ext>
            </a:extLst>
          </p:cNvPr>
          <p:cNvSpPr/>
          <p:nvPr/>
        </p:nvSpPr>
        <p:spPr>
          <a:xfrm>
            <a:off x="7897091" y="120402"/>
            <a:ext cx="4294909" cy="6617196"/>
          </a:xfrm>
          <a:prstGeom prst="rect">
            <a:avLst/>
          </a:prstGeom>
        </p:spPr>
        <p:txBody>
          <a:bodyPr wrap="square">
            <a:spAutoFit/>
          </a:bodyPr>
          <a:lstStyle/>
          <a:p>
            <a:r>
              <a:rPr lang="en-US" sz="800" b="1" u="sng">
                <a:solidFill>
                  <a:schemeClr val="bg1"/>
                </a:solidFill>
                <a:latin typeface="Consolas" panose="020B0609020204030204" pitchFamily="49" charset="0"/>
              </a:rPr>
              <a:t>test_auth.py</a:t>
            </a:r>
          </a:p>
          <a:p>
            <a:r>
              <a:rPr lang="en-US" sz="800" i="1">
                <a:solidFill>
                  <a:srgbClr val="C678DD"/>
                </a:solidFill>
                <a:latin typeface="Consolas" panose="020B0609020204030204" pitchFamily="49" charset="0"/>
              </a:rPr>
              <a:t>import</a:t>
            </a:r>
            <a:r>
              <a:rPr lang="en-US" sz="800">
                <a:solidFill>
                  <a:srgbClr val="ABB2BF"/>
                </a:solidFill>
                <a:latin typeface="Consolas" panose="020B0609020204030204" pitchFamily="49" charset="0"/>
              </a:rPr>
              <a:t> pytest</a:t>
            </a:r>
          </a:p>
          <a:p>
            <a:r>
              <a:rPr lang="en-US" sz="800" i="1">
                <a:solidFill>
                  <a:srgbClr val="C678DD"/>
                </a:solidFill>
                <a:latin typeface="Consolas" panose="020B0609020204030204" pitchFamily="49" charset="0"/>
              </a:rPr>
              <a:t>from</a:t>
            </a:r>
            <a:r>
              <a:rPr lang="en-US" sz="800">
                <a:solidFill>
                  <a:srgbClr val="ABB2BF"/>
                </a:solidFill>
                <a:latin typeface="Consolas" panose="020B0609020204030204" pitchFamily="49" charset="0"/>
              </a:rPr>
              <a:t> flask </a:t>
            </a:r>
            <a:r>
              <a:rPr lang="en-US" sz="800" i="1">
                <a:solidFill>
                  <a:srgbClr val="C678DD"/>
                </a:solidFill>
                <a:latin typeface="Consolas" panose="020B0609020204030204" pitchFamily="49" charset="0"/>
              </a:rPr>
              <a:t>import</a:t>
            </a:r>
            <a:r>
              <a:rPr lang="en-US" sz="800">
                <a:solidFill>
                  <a:srgbClr val="ABB2BF"/>
                </a:solidFill>
                <a:latin typeface="Consolas" panose="020B0609020204030204" pitchFamily="49" charset="0"/>
              </a:rPr>
              <a:t> g, session</a:t>
            </a:r>
          </a:p>
          <a:p>
            <a:r>
              <a:rPr lang="en-US" sz="800" i="1">
                <a:solidFill>
                  <a:srgbClr val="C678DD"/>
                </a:solidFill>
                <a:latin typeface="Consolas" panose="020B0609020204030204" pitchFamily="49" charset="0"/>
              </a:rPr>
              <a:t>from</a:t>
            </a:r>
            <a:r>
              <a:rPr lang="en-US" sz="800">
                <a:solidFill>
                  <a:srgbClr val="ABB2BF"/>
                </a:solidFill>
                <a:latin typeface="Consolas" panose="020B0609020204030204" pitchFamily="49" charset="0"/>
              </a:rPr>
              <a:t> flaskr.db </a:t>
            </a:r>
            <a:r>
              <a:rPr lang="en-US" sz="800" i="1">
                <a:solidFill>
                  <a:srgbClr val="C678DD"/>
                </a:solidFill>
                <a:latin typeface="Consolas" panose="020B0609020204030204" pitchFamily="49" charset="0"/>
              </a:rPr>
              <a:t>import</a:t>
            </a:r>
            <a:r>
              <a:rPr lang="en-US" sz="800">
                <a:solidFill>
                  <a:srgbClr val="ABB2BF"/>
                </a:solidFill>
                <a:latin typeface="Consolas" panose="020B0609020204030204" pitchFamily="49" charset="0"/>
              </a:rPr>
              <a:t> get_db</a:t>
            </a:r>
            <a:br>
              <a:rPr lang="en-US" sz="800">
                <a:solidFill>
                  <a:srgbClr val="ABB2BF"/>
                </a:solidFill>
                <a:latin typeface="Consolas" panose="020B0609020204030204" pitchFamily="49" charset="0"/>
              </a:rPr>
            </a:br>
            <a:br>
              <a:rPr lang="en-US" sz="800">
                <a:solidFill>
                  <a:srgbClr val="ABB2BF"/>
                </a:solidFill>
                <a:latin typeface="Consolas" panose="020B0609020204030204" pitchFamily="49" charset="0"/>
              </a:rPr>
            </a:br>
            <a:r>
              <a:rPr lang="en-US" sz="800">
                <a:solidFill>
                  <a:srgbClr val="C678DD"/>
                </a:solidFill>
                <a:latin typeface="Consolas" panose="020B0609020204030204" pitchFamily="49" charset="0"/>
              </a:rPr>
              <a:t>def</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test_register</a:t>
            </a:r>
            <a:r>
              <a:rPr lang="en-US" sz="800">
                <a:solidFill>
                  <a:srgbClr val="ABB2BF"/>
                </a:solidFill>
                <a:latin typeface="Consolas" panose="020B0609020204030204" pitchFamily="49" charset="0"/>
              </a:rPr>
              <a:t>(</a:t>
            </a:r>
            <a:r>
              <a:rPr lang="en-US" sz="800" i="1">
                <a:solidFill>
                  <a:srgbClr val="D19A66"/>
                </a:solidFill>
                <a:latin typeface="Consolas" panose="020B0609020204030204" pitchFamily="49" charset="0"/>
              </a:rPr>
              <a:t>client</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app</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get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'/auth/register'</a:t>
            </a:r>
            <a:r>
              <a:rPr lang="en-US" sz="800">
                <a:solidFill>
                  <a:srgbClr val="ABB2BF"/>
                </a:solidFill>
                <a:latin typeface="Consolas" panose="020B0609020204030204" pitchFamily="49" charset="0"/>
              </a:rPr>
              <a:t>).status_code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D19A66"/>
                </a:solidFill>
                <a:latin typeface="Consolas" panose="020B0609020204030204" pitchFamily="49" charset="0"/>
              </a:rPr>
              <a:t>200</a:t>
            </a:r>
            <a:endParaRPr lang="en-US" sz="800">
              <a:solidFill>
                <a:srgbClr val="ABB2BF"/>
              </a:solidFill>
              <a:latin typeface="Consolas" panose="020B0609020204030204" pitchFamily="49" charset="0"/>
            </a:endParaRPr>
          </a:p>
          <a:p>
            <a:r>
              <a:rPr lang="en-US" sz="800">
                <a:solidFill>
                  <a:srgbClr val="ABB2BF"/>
                </a:solidFill>
                <a:latin typeface="Consolas" panose="020B0609020204030204" pitchFamily="49" charset="0"/>
              </a:rPr>
              <a:t>    response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post</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'/auth/register'</a:t>
            </a:r>
            <a:r>
              <a:rPr lang="en-US" sz="800">
                <a:solidFill>
                  <a:srgbClr val="ABB2BF"/>
                </a:solidFill>
                <a:latin typeface="Consolas" panose="020B0609020204030204" pitchFamily="49" charset="0"/>
              </a:rPr>
              <a:t>, </a:t>
            </a:r>
            <a:r>
              <a:rPr lang="en-US" sz="800" i="1">
                <a:solidFill>
                  <a:srgbClr val="E06C75"/>
                </a:solidFill>
                <a:latin typeface="Consolas" panose="020B0609020204030204" pitchFamily="49" charset="0"/>
              </a:rPr>
              <a:t>data</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'username'</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'a'</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'password'</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'a'</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'http://localhost/auth/login'</a:t>
            </a:r>
            <a:r>
              <a:rPr lang="en-US" sz="800">
                <a:solidFill>
                  <a:srgbClr val="ABB2BF"/>
                </a:solidFill>
                <a:latin typeface="Consolas" panose="020B0609020204030204" pitchFamily="49" charset="0"/>
              </a:rPr>
              <a:t>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response.headers[</a:t>
            </a:r>
            <a:r>
              <a:rPr lang="en-US" sz="800">
                <a:solidFill>
                  <a:srgbClr val="98C379"/>
                </a:solidFill>
                <a:latin typeface="Consolas" panose="020B0609020204030204" pitchFamily="49" charset="0"/>
              </a:rPr>
              <a:t>'Location'</a:t>
            </a:r>
            <a:r>
              <a:rPr lang="en-US" sz="800">
                <a:solidFill>
                  <a:srgbClr val="ABB2BF"/>
                </a:solidFill>
                <a:latin typeface="Consolas" panose="020B0609020204030204" pitchFamily="49" charset="0"/>
              </a:rPr>
              <a:t>]</a:t>
            </a:r>
          </a:p>
          <a:p>
            <a:br>
              <a:rPr lang="en-US" sz="800">
                <a:solidFill>
                  <a:srgbClr val="ABB2BF"/>
                </a:solidFill>
                <a:latin typeface="Consolas" panose="020B0609020204030204" pitchFamily="49" charset="0"/>
              </a:rPr>
            </a:br>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with</a:t>
            </a:r>
            <a:r>
              <a:rPr lang="en-US" sz="800">
                <a:solidFill>
                  <a:srgbClr val="ABB2BF"/>
                </a:solidFill>
                <a:latin typeface="Consolas" panose="020B0609020204030204" pitchFamily="49" charset="0"/>
              </a:rPr>
              <a:t> app.</a:t>
            </a:r>
            <a:r>
              <a:rPr lang="en-US" sz="800">
                <a:solidFill>
                  <a:srgbClr val="61AFEF"/>
                </a:solidFill>
                <a:latin typeface="Consolas" panose="020B0609020204030204" pitchFamily="49" charset="0"/>
              </a:rPr>
              <a:t>app_context</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get_db</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execute</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"select * from user where username = 'a'"</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fetchone</a:t>
            </a:r>
            <a:r>
              <a:rPr lang="en-US" sz="800">
                <a:solidFill>
                  <a:srgbClr val="ABB2BF"/>
                </a:solidFill>
                <a:latin typeface="Consolas" panose="020B0609020204030204" pitchFamily="49" charset="0"/>
              </a:rPr>
              <a:t>() </a:t>
            </a:r>
            <a:r>
              <a:rPr lang="en-US" sz="800">
                <a:solidFill>
                  <a:srgbClr val="C678DD"/>
                </a:solidFill>
                <a:latin typeface="Consolas" panose="020B0609020204030204" pitchFamily="49" charset="0"/>
              </a:rPr>
              <a:t>is</a:t>
            </a:r>
            <a:r>
              <a:rPr lang="en-US" sz="800">
                <a:solidFill>
                  <a:srgbClr val="ABB2BF"/>
                </a:solidFill>
                <a:latin typeface="Consolas" panose="020B0609020204030204" pitchFamily="49" charset="0"/>
              </a:rPr>
              <a:t> </a:t>
            </a:r>
            <a:r>
              <a:rPr lang="en-US" sz="800">
                <a:solidFill>
                  <a:srgbClr val="C678DD"/>
                </a:solidFill>
                <a:latin typeface="Consolas" panose="020B0609020204030204" pitchFamily="49" charset="0"/>
              </a:rPr>
              <a:t>not</a:t>
            </a:r>
            <a:r>
              <a:rPr lang="en-US" sz="800">
                <a:solidFill>
                  <a:srgbClr val="ABB2BF"/>
                </a:solidFill>
                <a:latin typeface="Consolas" panose="020B0609020204030204" pitchFamily="49" charset="0"/>
              </a:rPr>
              <a:t> </a:t>
            </a:r>
            <a:r>
              <a:rPr lang="en-US" sz="800">
                <a:solidFill>
                  <a:srgbClr val="D19A66"/>
                </a:solidFill>
                <a:latin typeface="Consolas" panose="020B0609020204030204" pitchFamily="49" charset="0"/>
              </a:rPr>
              <a:t>None</a:t>
            </a:r>
            <a:br>
              <a:rPr lang="en-US" sz="800">
                <a:solidFill>
                  <a:srgbClr val="ABB2BF"/>
                </a:solidFill>
                <a:latin typeface="Consolas" panose="020B0609020204030204" pitchFamily="49" charset="0"/>
              </a:rPr>
            </a:br>
            <a:br>
              <a:rPr lang="en-US" sz="800">
                <a:solidFill>
                  <a:srgbClr val="ABB2BF"/>
                </a:solidFill>
                <a:latin typeface="Consolas" panose="020B0609020204030204" pitchFamily="49" charset="0"/>
              </a:rPr>
            </a:br>
            <a:r>
              <a:rPr lang="en-US" sz="800">
                <a:solidFill>
                  <a:srgbClr val="61AFEF"/>
                </a:solidFill>
                <a:latin typeface="Consolas" panose="020B0609020204030204" pitchFamily="49" charset="0"/>
              </a:rPr>
              <a:t>@pytest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mark</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parametrize</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'username'</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'password'</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'message'</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ABB2BF"/>
                </a:solidFill>
                <a:latin typeface="Consolas" panose="020B0609020204030204" pitchFamily="49" charset="0"/>
              </a:rPr>
              <a:t>(</a:t>
            </a:r>
          </a:p>
          <a:p>
            <a:r>
              <a:rPr lang="en-US" sz="800">
                <a:solidFill>
                  <a:srgbClr val="61AFEF"/>
                </a:solidFill>
                <a:latin typeface="Consolas" panose="020B0609020204030204" pitchFamily="49" charset="0"/>
              </a:rPr>
              <a:t>    </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C678DD"/>
                </a:solidFill>
                <a:latin typeface="Consolas" panose="020B0609020204030204" pitchFamily="49" charset="0"/>
              </a:rPr>
              <a:t>b</a:t>
            </a:r>
            <a:r>
              <a:rPr lang="en-US" sz="800">
                <a:solidFill>
                  <a:srgbClr val="98C379"/>
                </a:solidFill>
                <a:latin typeface="Consolas" panose="020B0609020204030204" pitchFamily="49" charset="0"/>
              </a:rPr>
              <a:t>'Username is required.'</a:t>
            </a:r>
            <a:r>
              <a:rPr lang="en-US" sz="800">
                <a:solidFill>
                  <a:srgbClr val="ABB2BF"/>
                </a:solidFill>
                <a:latin typeface="Consolas" panose="020B0609020204030204" pitchFamily="49" charset="0"/>
              </a:rPr>
              <a:t>),</a:t>
            </a:r>
          </a:p>
          <a:p>
            <a:r>
              <a:rPr lang="en-US" sz="800">
                <a:solidFill>
                  <a:srgbClr val="61AFEF"/>
                </a:solidFill>
                <a:latin typeface="Consolas" panose="020B0609020204030204" pitchFamily="49" charset="0"/>
              </a:rPr>
              <a:t>    </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'a'</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C678DD"/>
                </a:solidFill>
                <a:latin typeface="Consolas" panose="020B0609020204030204" pitchFamily="49" charset="0"/>
              </a:rPr>
              <a:t>b</a:t>
            </a:r>
            <a:r>
              <a:rPr lang="en-US" sz="800">
                <a:solidFill>
                  <a:srgbClr val="98C379"/>
                </a:solidFill>
                <a:latin typeface="Consolas" panose="020B0609020204030204" pitchFamily="49" charset="0"/>
              </a:rPr>
              <a:t>'Password is required.'</a:t>
            </a:r>
            <a:r>
              <a:rPr lang="en-US" sz="800">
                <a:solidFill>
                  <a:srgbClr val="ABB2BF"/>
                </a:solidFill>
                <a:latin typeface="Consolas" panose="020B0609020204030204" pitchFamily="49" charset="0"/>
              </a:rPr>
              <a:t>),</a:t>
            </a:r>
          </a:p>
          <a:p>
            <a:r>
              <a:rPr lang="en-US" sz="800">
                <a:solidFill>
                  <a:srgbClr val="61AFEF"/>
                </a:solidFill>
                <a:latin typeface="Consolas" panose="020B0609020204030204" pitchFamily="49" charset="0"/>
              </a:rPr>
              <a:t>    </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'test'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'test'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C678DD"/>
                </a:solidFill>
                <a:latin typeface="Consolas" panose="020B0609020204030204" pitchFamily="49" charset="0"/>
              </a:rPr>
              <a:t>b</a:t>
            </a:r>
            <a:r>
              <a:rPr lang="en-US" sz="800">
                <a:solidFill>
                  <a:srgbClr val="98C379"/>
                </a:solidFill>
                <a:latin typeface="Consolas" panose="020B0609020204030204" pitchFamily="49" charset="0"/>
              </a:rPr>
              <a:t>'already registered'</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a:t>
            </a:r>
          </a:p>
          <a:p>
            <a:r>
              <a:rPr lang="en-US" sz="800">
                <a:solidFill>
                  <a:srgbClr val="C678DD"/>
                </a:solidFill>
                <a:latin typeface="Consolas" panose="020B0609020204030204" pitchFamily="49" charset="0"/>
              </a:rPr>
              <a:t>def</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test_register_validate_input</a:t>
            </a:r>
            <a:r>
              <a:rPr lang="en-US" sz="800">
                <a:solidFill>
                  <a:srgbClr val="ABB2BF"/>
                </a:solidFill>
                <a:latin typeface="Consolas" panose="020B0609020204030204" pitchFamily="49" charset="0"/>
              </a:rPr>
              <a:t>(</a:t>
            </a:r>
            <a:r>
              <a:rPr lang="en-US" sz="800" i="1">
                <a:solidFill>
                  <a:srgbClr val="D19A66"/>
                </a:solidFill>
                <a:latin typeface="Consolas" panose="020B0609020204030204" pitchFamily="49" charset="0"/>
              </a:rPr>
              <a:t>client</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username</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password</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message</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response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post</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'/auth/register'</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E06C75"/>
                </a:solidFill>
                <a:latin typeface="Consolas" panose="020B0609020204030204" pitchFamily="49" charset="0"/>
              </a:rPr>
              <a:t>data</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'username'</a:t>
            </a:r>
            <a:r>
              <a:rPr lang="en-US" sz="800">
                <a:solidFill>
                  <a:srgbClr val="ABB2BF"/>
                </a:solidFill>
                <a:latin typeface="Consolas" panose="020B0609020204030204" pitchFamily="49" charset="0"/>
              </a:rPr>
              <a:t>: username, </a:t>
            </a:r>
            <a:r>
              <a:rPr lang="en-US" sz="800">
                <a:solidFill>
                  <a:srgbClr val="98C379"/>
                </a:solidFill>
                <a:latin typeface="Consolas" panose="020B0609020204030204" pitchFamily="49" charset="0"/>
              </a:rPr>
              <a:t>'password'</a:t>
            </a:r>
            <a:r>
              <a:rPr lang="en-US" sz="800">
                <a:solidFill>
                  <a:srgbClr val="ABB2BF"/>
                </a:solidFill>
                <a:latin typeface="Consolas" panose="020B0609020204030204" pitchFamily="49" charset="0"/>
              </a:rPr>
              <a:t>: password}</a:t>
            </a:r>
          </a:p>
          <a:p>
            <a:r>
              <a:rPr lang="en-US" sz="800">
                <a:solidFill>
                  <a:srgbClr val="ABB2BF"/>
                </a:solidFill>
                <a:latin typeface="Consolas" panose="020B0609020204030204" pitchFamily="49" charset="0"/>
              </a:rPr>
              <a:t>    )</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message </a:t>
            </a:r>
            <a:r>
              <a:rPr lang="en-US" sz="800">
                <a:solidFill>
                  <a:srgbClr val="C678DD"/>
                </a:solidFill>
                <a:latin typeface="Consolas" panose="020B0609020204030204" pitchFamily="49" charset="0"/>
              </a:rPr>
              <a:t>in</a:t>
            </a:r>
            <a:r>
              <a:rPr lang="en-US" sz="800">
                <a:solidFill>
                  <a:srgbClr val="ABB2BF"/>
                </a:solidFill>
                <a:latin typeface="Consolas" panose="020B0609020204030204" pitchFamily="49" charset="0"/>
              </a:rPr>
              <a:t> response.data</a:t>
            </a:r>
            <a:br>
              <a:rPr lang="en-US" sz="800">
                <a:solidFill>
                  <a:srgbClr val="ABB2BF"/>
                </a:solidFill>
                <a:latin typeface="Consolas" panose="020B0609020204030204" pitchFamily="49" charset="0"/>
              </a:rPr>
            </a:br>
            <a:br>
              <a:rPr lang="en-US" sz="800">
                <a:solidFill>
                  <a:srgbClr val="ABB2BF"/>
                </a:solidFill>
                <a:latin typeface="Consolas" panose="020B0609020204030204" pitchFamily="49" charset="0"/>
              </a:rPr>
            </a:br>
            <a:r>
              <a:rPr lang="en-US" sz="800">
                <a:solidFill>
                  <a:srgbClr val="C678DD"/>
                </a:solidFill>
                <a:latin typeface="Consolas" panose="020B0609020204030204" pitchFamily="49" charset="0"/>
              </a:rPr>
              <a:t>def</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test_login</a:t>
            </a:r>
            <a:r>
              <a:rPr lang="en-US" sz="800">
                <a:solidFill>
                  <a:srgbClr val="ABB2BF"/>
                </a:solidFill>
                <a:latin typeface="Consolas" panose="020B0609020204030204" pitchFamily="49" charset="0"/>
              </a:rPr>
              <a:t>(</a:t>
            </a:r>
            <a:r>
              <a:rPr lang="en-US" sz="800" i="1">
                <a:solidFill>
                  <a:srgbClr val="D19A66"/>
                </a:solidFill>
                <a:latin typeface="Consolas" panose="020B0609020204030204" pitchFamily="49" charset="0"/>
              </a:rPr>
              <a:t>client</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auth</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get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'/auth/login'</a:t>
            </a:r>
            <a:r>
              <a:rPr lang="en-US" sz="800">
                <a:solidFill>
                  <a:srgbClr val="ABB2BF"/>
                </a:solidFill>
                <a:latin typeface="Consolas" panose="020B0609020204030204" pitchFamily="49" charset="0"/>
              </a:rPr>
              <a:t>).status_code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D19A66"/>
                </a:solidFill>
                <a:latin typeface="Consolas" panose="020B0609020204030204" pitchFamily="49" charset="0"/>
              </a:rPr>
              <a:t>200</a:t>
            </a:r>
            <a:endParaRPr lang="en-US" sz="800">
              <a:solidFill>
                <a:srgbClr val="ABB2BF"/>
              </a:solidFill>
              <a:latin typeface="Consolas" panose="020B0609020204030204" pitchFamily="49" charset="0"/>
            </a:endParaRPr>
          </a:p>
          <a:p>
            <a:r>
              <a:rPr lang="en-US" sz="800">
                <a:solidFill>
                  <a:srgbClr val="ABB2BF"/>
                </a:solidFill>
                <a:latin typeface="Consolas" panose="020B0609020204030204" pitchFamily="49" charset="0"/>
              </a:rPr>
              <a:t>    response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auth.</a:t>
            </a:r>
            <a:r>
              <a:rPr lang="en-US" sz="800">
                <a:solidFill>
                  <a:srgbClr val="61AFEF"/>
                </a:solidFill>
                <a:latin typeface="Consolas" panose="020B0609020204030204" pitchFamily="49" charset="0"/>
              </a:rPr>
              <a:t>login</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response.headers[</a:t>
            </a:r>
            <a:r>
              <a:rPr lang="en-US" sz="800">
                <a:solidFill>
                  <a:srgbClr val="98C379"/>
                </a:solidFill>
                <a:latin typeface="Consolas" panose="020B0609020204030204" pitchFamily="49" charset="0"/>
              </a:rPr>
              <a:t>'Location'</a:t>
            </a:r>
            <a:r>
              <a:rPr lang="en-US" sz="800">
                <a:solidFill>
                  <a:srgbClr val="ABB2BF"/>
                </a:solidFill>
                <a:latin typeface="Consolas" panose="020B0609020204030204" pitchFamily="49" charset="0"/>
              </a:rPr>
              <a:t>]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'http://localhost/'</a:t>
            </a:r>
            <a:endParaRPr lang="en-US" sz="800">
              <a:solidFill>
                <a:srgbClr val="ABB2BF"/>
              </a:solidFill>
              <a:latin typeface="Consolas" panose="020B0609020204030204" pitchFamily="49" charset="0"/>
            </a:endParaRPr>
          </a:p>
          <a:p>
            <a:br>
              <a:rPr lang="en-US" sz="800">
                <a:solidFill>
                  <a:srgbClr val="ABB2BF"/>
                </a:solidFill>
                <a:latin typeface="Consolas" panose="020B0609020204030204" pitchFamily="49" charset="0"/>
              </a:rPr>
            </a:br>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with</a:t>
            </a:r>
            <a:r>
              <a:rPr lang="en-US" sz="800">
                <a:solidFill>
                  <a:srgbClr val="ABB2BF"/>
                </a:solidFill>
                <a:latin typeface="Consolas" panose="020B0609020204030204" pitchFamily="49" charset="0"/>
              </a:rPr>
              <a:t> client:</a:t>
            </a:r>
          </a:p>
          <a:p>
            <a:r>
              <a:rPr lang="en-US" sz="800">
                <a:solidFill>
                  <a:srgbClr val="ABB2BF"/>
                </a:solidFill>
                <a:latin typeface="Consolas" panose="020B0609020204030204" pitchFamily="49" charset="0"/>
              </a:rPr>
              <a:t>        client.</a:t>
            </a:r>
            <a:r>
              <a:rPr lang="en-US" sz="800">
                <a:solidFill>
                  <a:srgbClr val="61AFEF"/>
                </a:solidFill>
                <a:latin typeface="Consolas" panose="020B0609020204030204" pitchFamily="49" charset="0"/>
              </a:rPr>
              <a:t>get</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session[</a:t>
            </a:r>
            <a:r>
              <a:rPr lang="en-US" sz="800">
                <a:solidFill>
                  <a:srgbClr val="98C379"/>
                </a:solidFill>
                <a:latin typeface="Consolas" panose="020B0609020204030204" pitchFamily="49" charset="0"/>
              </a:rPr>
              <a:t>'user_id'</a:t>
            </a:r>
            <a:r>
              <a:rPr lang="en-US" sz="800">
                <a:solidFill>
                  <a:srgbClr val="ABB2BF"/>
                </a:solidFill>
                <a:latin typeface="Consolas" panose="020B0609020204030204" pitchFamily="49" charset="0"/>
              </a:rPr>
              <a:t>]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D19A66"/>
                </a:solidFill>
                <a:latin typeface="Consolas" panose="020B0609020204030204" pitchFamily="49" charset="0"/>
              </a:rPr>
              <a:t>1</a:t>
            </a:r>
            <a:endParaRPr lang="en-US" sz="800">
              <a:solidFill>
                <a:srgbClr val="ABB2BF"/>
              </a:solidFill>
              <a:latin typeface="Consolas" panose="020B0609020204030204" pitchFamily="49" charset="0"/>
            </a:endParaRP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g.user[</a:t>
            </a:r>
            <a:r>
              <a:rPr lang="en-US" sz="800">
                <a:solidFill>
                  <a:srgbClr val="98C379"/>
                </a:solidFill>
                <a:latin typeface="Consolas" panose="020B0609020204030204" pitchFamily="49" charset="0"/>
              </a:rPr>
              <a:t>'username'</a:t>
            </a:r>
            <a:r>
              <a:rPr lang="en-US" sz="800">
                <a:solidFill>
                  <a:srgbClr val="ABB2BF"/>
                </a:solidFill>
                <a:latin typeface="Consolas" panose="020B0609020204030204" pitchFamily="49" charset="0"/>
              </a:rPr>
              <a:t>]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'test'</a:t>
            </a:r>
            <a:br>
              <a:rPr lang="en-US" sz="800">
                <a:solidFill>
                  <a:srgbClr val="ABB2BF"/>
                </a:solidFill>
                <a:latin typeface="Consolas" panose="020B0609020204030204" pitchFamily="49" charset="0"/>
              </a:rPr>
            </a:br>
            <a:br>
              <a:rPr lang="en-US" sz="800">
                <a:solidFill>
                  <a:srgbClr val="ABB2BF"/>
                </a:solidFill>
                <a:latin typeface="Consolas" panose="020B0609020204030204" pitchFamily="49" charset="0"/>
              </a:rPr>
            </a:br>
            <a:r>
              <a:rPr lang="en-US" sz="800">
                <a:solidFill>
                  <a:srgbClr val="61AFEF"/>
                </a:solidFill>
                <a:latin typeface="Consolas" panose="020B0609020204030204" pitchFamily="49" charset="0"/>
              </a:rPr>
              <a:t>@pytest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mark</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parametrize</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'username'</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'password'</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'message'</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ABB2BF"/>
                </a:solidFill>
                <a:latin typeface="Consolas" panose="020B0609020204030204" pitchFamily="49" charset="0"/>
              </a:rPr>
              <a:t>(</a:t>
            </a:r>
          </a:p>
          <a:p>
            <a:r>
              <a:rPr lang="en-US" sz="800">
                <a:solidFill>
                  <a:srgbClr val="61AFEF"/>
                </a:solidFill>
                <a:latin typeface="Consolas" panose="020B0609020204030204" pitchFamily="49" charset="0"/>
              </a:rPr>
              <a:t>    </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'a'</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'test'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C678DD"/>
                </a:solidFill>
                <a:latin typeface="Consolas" panose="020B0609020204030204" pitchFamily="49" charset="0"/>
              </a:rPr>
              <a:t>b</a:t>
            </a:r>
            <a:r>
              <a:rPr lang="en-US" sz="800">
                <a:solidFill>
                  <a:srgbClr val="98C379"/>
                </a:solidFill>
                <a:latin typeface="Consolas" panose="020B0609020204030204" pitchFamily="49" charset="0"/>
              </a:rPr>
              <a:t>'Incorrect username.'</a:t>
            </a:r>
            <a:r>
              <a:rPr lang="en-US" sz="800">
                <a:solidFill>
                  <a:srgbClr val="ABB2BF"/>
                </a:solidFill>
                <a:latin typeface="Consolas" panose="020B0609020204030204" pitchFamily="49" charset="0"/>
              </a:rPr>
              <a:t>),</a:t>
            </a:r>
          </a:p>
          <a:p>
            <a:r>
              <a:rPr lang="en-US" sz="800">
                <a:solidFill>
                  <a:srgbClr val="61AFEF"/>
                </a:solidFill>
                <a:latin typeface="Consolas" panose="020B0609020204030204" pitchFamily="49" charset="0"/>
              </a:rPr>
              <a:t>    </a:t>
            </a:r>
            <a:r>
              <a:rPr lang="en-US" sz="800">
                <a:solidFill>
                  <a:srgbClr val="ABB2BF"/>
                </a:solidFill>
                <a:latin typeface="Consolas" panose="020B0609020204030204" pitchFamily="49" charset="0"/>
              </a:rPr>
              <a:t>(</a:t>
            </a:r>
            <a:r>
              <a:rPr lang="en-US" sz="800">
                <a:solidFill>
                  <a:srgbClr val="98C379"/>
                </a:solidFill>
                <a:latin typeface="Consolas" panose="020B0609020204030204" pitchFamily="49" charset="0"/>
              </a:rPr>
              <a:t>'test'</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98C379"/>
                </a:solidFill>
                <a:latin typeface="Consolas" panose="020B0609020204030204" pitchFamily="49" charset="0"/>
              </a:rPr>
              <a:t>'a'</a:t>
            </a:r>
            <a:r>
              <a:rPr lang="en-US" sz="800">
                <a:solidFill>
                  <a:srgbClr val="ABB2BF"/>
                </a:solidFill>
                <a:latin typeface="Consolas" panose="020B0609020204030204" pitchFamily="49" charset="0"/>
              </a:rPr>
              <a:t>,</a:t>
            </a:r>
            <a:r>
              <a:rPr lang="en-US" sz="800">
                <a:solidFill>
                  <a:srgbClr val="61AFEF"/>
                </a:solidFill>
                <a:latin typeface="Consolas" panose="020B0609020204030204" pitchFamily="49" charset="0"/>
              </a:rPr>
              <a:t> </a:t>
            </a:r>
            <a:r>
              <a:rPr lang="en-US" sz="800">
                <a:solidFill>
                  <a:srgbClr val="C678DD"/>
                </a:solidFill>
                <a:latin typeface="Consolas" panose="020B0609020204030204" pitchFamily="49" charset="0"/>
              </a:rPr>
              <a:t>b</a:t>
            </a:r>
            <a:r>
              <a:rPr lang="en-US" sz="800">
                <a:solidFill>
                  <a:srgbClr val="98C379"/>
                </a:solidFill>
                <a:latin typeface="Consolas" panose="020B0609020204030204" pitchFamily="49" charset="0"/>
              </a:rPr>
              <a:t>'Incorrect password.'</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a:t>
            </a:r>
          </a:p>
          <a:p>
            <a:r>
              <a:rPr lang="en-US" sz="800">
                <a:solidFill>
                  <a:srgbClr val="C678DD"/>
                </a:solidFill>
                <a:latin typeface="Consolas" panose="020B0609020204030204" pitchFamily="49" charset="0"/>
              </a:rPr>
              <a:t>def</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test_login_validate_input</a:t>
            </a:r>
            <a:r>
              <a:rPr lang="en-US" sz="800">
                <a:solidFill>
                  <a:srgbClr val="ABB2BF"/>
                </a:solidFill>
                <a:latin typeface="Consolas" panose="020B0609020204030204" pitchFamily="49" charset="0"/>
              </a:rPr>
              <a:t>(</a:t>
            </a:r>
            <a:r>
              <a:rPr lang="en-US" sz="800" i="1">
                <a:solidFill>
                  <a:srgbClr val="D19A66"/>
                </a:solidFill>
                <a:latin typeface="Consolas" panose="020B0609020204030204" pitchFamily="49" charset="0"/>
              </a:rPr>
              <a:t>auth</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username</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password</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message</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response </a:t>
            </a:r>
            <a:r>
              <a:rPr lang="en-US" sz="800">
                <a:solidFill>
                  <a:srgbClr val="56B6C2"/>
                </a:solidFill>
                <a:latin typeface="Consolas" panose="020B0609020204030204" pitchFamily="49" charset="0"/>
              </a:rPr>
              <a:t>=</a:t>
            </a:r>
            <a:r>
              <a:rPr lang="en-US" sz="800">
                <a:solidFill>
                  <a:srgbClr val="ABB2BF"/>
                </a:solidFill>
                <a:latin typeface="Consolas" panose="020B0609020204030204" pitchFamily="49" charset="0"/>
              </a:rPr>
              <a:t> auth.</a:t>
            </a:r>
            <a:r>
              <a:rPr lang="en-US" sz="800">
                <a:solidFill>
                  <a:srgbClr val="61AFEF"/>
                </a:solidFill>
                <a:latin typeface="Consolas" panose="020B0609020204030204" pitchFamily="49" charset="0"/>
              </a:rPr>
              <a:t>login</a:t>
            </a:r>
            <a:r>
              <a:rPr lang="en-US" sz="800">
                <a:solidFill>
                  <a:srgbClr val="ABB2BF"/>
                </a:solidFill>
                <a:latin typeface="Consolas" panose="020B0609020204030204" pitchFamily="49" charset="0"/>
              </a:rPr>
              <a:t>(username, password)</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message </a:t>
            </a:r>
            <a:r>
              <a:rPr lang="en-US" sz="800">
                <a:solidFill>
                  <a:srgbClr val="C678DD"/>
                </a:solidFill>
                <a:latin typeface="Consolas" panose="020B0609020204030204" pitchFamily="49" charset="0"/>
              </a:rPr>
              <a:t>in</a:t>
            </a:r>
            <a:r>
              <a:rPr lang="en-US" sz="800">
                <a:solidFill>
                  <a:srgbClr val="ABB2BF"/>
                </a:solidFill>
                <a:latin typeface="Consolas" panose="020B0609020204030204" pitchFamily="49" charset="0"/>
              </a:rPr>
              <a:t> response.data</a:t>
            </a:r>
            <a:br>
              <a:rPr lang="en-US" sz="800">
                <a:solidFill>
                  <a:srgbClr val="ABB2BF"/>
                </a:solidFill>
                <a:latin typeface="Consolas" panose="020B0609020204030204" pitchFamily="49" charset="0"/>
              </a:rPr>
            </a:br>
            <a:br>
              <a:rPr lang="en-US" sz="800">
                <a:solidFill>
                  <a:srgbClr val="ABB2BF"/>
                </a:solidFill>
                <a:latin typeface="Consolas" panose="020B0609020204030204" pitchFamily="49" charset="0"/>
              </a:rPr>
            </a:br>
            <a:r>
              <a:rPr lang="en-US" sz="800">
                <a:solidFill>
                  <a:srgbClr val="C678DD"/>
                </a:solidFill>
                <a:latin typeface="Consolas" panose="020B0609020204030204" pitchFamily="49" charset="0"/>
              </a:rPr>
              <a:t>def</a:t>
            </a:r>
            <a:r>
              <a:rPr lang="en-US" sz="800">
                <a:solidFill>
                  <a:srgbClr val="ABB2BF"/>
                </a:solidFill>
                <a:latin typeface="Consolas" panose="020B0609020204030204" pitchFamily="49" charset="0"/>
              </a:rPr>
              <a:t> </a:t>
            </a:r>
            <a:r>
              <a:rPr lang="en-US" sz="800">
                <a:solidFill>
                  <a:srgbClr val="61AFEF"/>
                </a:solidFill>
                <a:latin typeface="Consolas" panose="020B0609020204030204" pitchFamily="49" charset="0"/>
              </a:rPr>
              <a:t>test_logout</a:t>
            </a:r>
            <a:r>
              <a:rPr lang="en-US" sz="800">
                <a:solidFill>
                  <a:srgbClr val="ABB2BF"/>
                </a:solidFill>
                <a:latin typeface="Consolas" panose="020B0609020204030204" pitchFamily="49" charset="0"/>
              </a:rPr>
              <a:t>(</a:t>
            </a:r>
            <a:r>
              <a:rPr lang="en-US" sz="800" i="1">
                <a:solidFill>
                  <a:srgbClr val="D19A66"/>
                </a:solidFill>
                <a:latin typeface="Consolas" panose="020B0609020204030204" pitchFamily="49" charset="0"/>
              </a:rPr>
              <a:t>client</a:t>
            </a:r>
            <a:r>
              <a:rPr lang="en-US" sz="800">
                <a:solidFill>
                  <a:srgbClr val="ABB2BF"/>
                </a:solidFill>
                <a:latin typeface="Consolas" panose="020B0609020204030204" pitchFamily="49" charset="0"/>
              </a:rPr>
              <a:t>, </a:t>
            </a:r>
            <a:r>
              <a:rPr lang="en-US" sz="800" i="1">
                <a:solidFill>
                  <a:srgbClr val="D19A66"/>
                </a:solidFill>
                <a:latin typeface="Consolas" panose="020B0609020204030204" pitchFamily="49" charset="0"/>
              </a:rPr>
              <a:t>auth</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auth.</a:t>
            </a:r>
            <a:r>
              <a:rPr lang="en-US" sz="800">
                <a:solidFill>
                  <a:srgbClr val="61AFEF"/>
                </a:solidFill>
                <a:latin typeface="Consolas" panose="020B0609020204030204" pitchFamily="49" charset="0"/>
              </a:rPr>
              <a:t>login</a:t>
            </a:r>
            <a:r>
              <a:rPr lang="en-US" sz="800">
                <a:solidFill>
                  <a:srgbClr val="ABB2BF"/>
                </a:solidFill>
                <a:latin typeface="Consolas" panose="020B0609020204030204" pitchFamily="49" charset="0"/>
              </a:rPr>
              <a:t>()</a:t>
            </a:r>
          </a:p>
          <a:p>
            <a:br>
              <a:rPr lang="en-US" sz="800">
                <a:solidFill>
                  <a:srgbClr val="ABB2BF"/>
                </a:solidFill>
                <a:latin typeface="Consolas" panose="020B0609020204030204" pitchFamily="49" charset="0"/>
              </a:rPr>
            </a:br>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with</a:t>
            </a:r>
            <a:r>
              <a:rPr lang="en-US" sz="800">
                <a:solidFill>
                  <a:srgbClr val="ABB2BF"/>
                </a:solidFill>
                <a:latin typeface="Consolas" panose="020B0609020204030204" pitchFamily="49" charset="0"/>
              </a:rPr>
              <a:t> client:</a:t>
            </a:r>
          </a:p>
          <a:p>
            <a:r>
              <a:rPr lang="en-US" sz="800">
                <a:solidFill>
                  <a:srgbClr val="ABB2BF"/>
                </a:solidFill>
                <a:latin typeface="Consolas" panose="020B0609020204030204" pitchFamily="49" charset="0"/>
              </a:rPr>
              <a:t>        auth.</a:t>
            </a:r>
            <a:r>
              <a:rPr lang="en-US" sz="800">
                <a:solidFill>
                  <a:srgbClr val="61AFEF"/>
                </a:solidFill>
                <a:latin typeface="Consolas" panose="020B0609020204030204" pitchFamily="49" charset="0"/>
              </a:rPr>
              <a:t>logout</a:t>
            </a:r>
            <a:r>
              <a:rPr lang="en-US" sz="800">
                <a:solidFill>
                  <a:srgbClr val="ABB2BF"/>
                </a:solidFill>
                <a:latin typeface="Consolas" panose="020B0609020204030204" pitchFamily="49" charset="0"/>
              </a:rPr>
              <a:t>()</a:t>
            </a:r>
          </a:p>
          <a:p>
            <a:r>
              <a:rPr lang="en-US" sz="800">
                <a:solidFill>
                  <a:srgbClr val="ABB2BF"/>
                </a:solidFill>
                <a:latin typeface="Consolas" panose="020B0609020204030204" pitchFamily="49" charset="0"/>
              </a:rPr>
              <a:t>        </a:t>
            </a:r>
            <a:r>
              <a:rPr lang="en-US" sz="800" i="1">
                <a:solidFill>
                  <a:srgbClr val="C678DD"/>
                </a:solidFill>
                <a:latin typeface="Consolas" panose="020B0609020204030204" pitchFamily="49" charset="0"/>
              </a:rPr>
              <a:t>assert</a:t>
            </a:r>
            <a:r>
              <a:rPr lang="en-US" sz="800">
                <a:solidFill>
                  <a:srgbClr val="ABB2BF"/>
                </a:solidFill>
                <a:latin typeface="Consolas" panose="020B0609020204030204" pitchFamily="49" charset="0"/>
              </a:rPr>
              <a:t> </a:t>
            </a:r>
            <a:r>
              <a:rPr lang="en-US" sz="800">
                <a:solidFill>
                  <a:srgbClr val="98C379"/>
                </a:solidFill>
                <a:latin typeface="Consolas" panose="020B0609020204030204" pitchFamily="49" charset="0"/>
              </a:rPr>
              <a:t>'user_id'</a:t>
            </a:r>
            <a:r>
              <a:rPr lang="en-US" sz="800">
                <a:solidFill>
                  <a:srgbClr val="ABB2BF"/>
                </a:solidFill>
                <a:latin typeface="Consolas" panose="020B0609020204030204" pitchFamily="49" charset="0"/>
              </a:rPr>
              <a:t> </a:t>
            </a:r>
            <a:r>
              <a:rPr lang="en-US" sz="800">
                <a:solidFill>
                  <a:srgbClr val="C678DD"/>
                </a:solidFill>
                <a:latin typeface="Consolas" panose="020B0609020204030204" pitchFamily="49" charset="0"/>
              </a:rPr>
              <a:t>not</a:t>
            </a:r>
            <a:r>
              <a:rPr lang="en-US" sz="800">
                <a:solidFill>
                  <a:srgbClr val="ABB2BF"/>
                </a:solidFill>
                <a:latin typeface="Consolas" panose="020B0609020204030204" pitchFamily="49" charset="0"/>
              </a:rPr>
              <a:t> </a:t>
            </a:r>
            <a:r>
              <a:rPr lang="en-US" sz="800">
                <a:solidFill>
                  <a:srgbClr val="C678DD"/>
                </a:solidFill>
                <a:latin typeface="Consolas" panose="020B0609020204030204" pitchFamily="49" charset="0"/>
              </a:rPr>
              <a:t>in</a:t>
            </a:r>
            <a:r>
              <a:rPr lang="en-US" sz="800">
                <a:solidFill>
                  <a:srgbClr val="ABB2BF"/>
                </a:solidFill>
                <a:latin typeface="Consolas" panose="020B0609020204030204" pitchFamily="49" charset="0"/>
              </a:rPr>
              <a:t> session</a:t>
            </a:r>
            <a:endParaRPr lang="en-US" sz="800" b="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54808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84FBF7-CF65-48B0-A1C6-CCEDA551A487}"/>
              </a:ext>
            </a:extLst>
          </p:cNvPr>
          <p:cNvSpPr/>
          <p:nvPr/>
        </p:nvSpPr>
        <p:spPr>
          <a:xfrm>
            <a:off x="0" y="0"/>
            <a:ext cx="1187505" cy="369332"/>
          </a:xfrm>
          <a:prstGeom prst="rect">
            <a:avLst/>
          </a:prstGeom>
        </p:spPr>
        <p:txBody>
          <a:bodyPr wrap="none">
            <a:spAutoFit/>
          </a:bodyPr>
          <a:lstStyle/>
          <a:p>
            <a:r>
              <a:rPr lang="en-US" u="sng">
                <a:solidFill>
                  <a:schemeClr val="bg1"/>
                </a:solidFill>
              </a:rPr>
              <a:t>Test Blog 1</a:t>
            </a:r>
          </a:p>
        </p:txBody>
      </p:sp>
      <p:sp>
        <p:nvSpPr>
          <p:cNvPr id="4" name="Rectangle 3">
            <a:extLst>
              <a:ext uri="{FF2B5EF4-FFF2-40B4-BE49-F238E27FC236}">
                <a16:creationId xmlns:a16="http://schemas.microsoft.com/office/drawing/2014/main" id="{4B1F7ED4-17BA-43B3-B83C-7CCBF6F7E552}"/>
              </a:ext>
            </a:extLst>
          </p:cNvPr>
          <p:cNvSpPr/>
          <p:nvPr/>
        </p:nvSpPr>
        <p:spPr>
          <a:xfrm>
            <a:off x="3879918" y="128096"/>
            <a:ext cx="4673532" cy="6601807"/>
          </a:xfrm>
          <a:prstGeom prst="rect">
            <a:avLst/>
          </a:prstGeom>
        </p:spPr>
        <p:txBody>
          <a:bodyPr wrap="square">
            <a:spAutoFit/>
          </a:bodyPr>
          <a:lstStyle/>
          <a:p>
            <a:r>
              <a:rPr lang="en-US" sz="900" b="1" u="sng">
                <a:solidFill>
                  <a:schemeClr val="bg1"/>
                </a:solidFill>
                <a:latin typeface="Consolas" panose="020B0609020204030204" pitchFamily="49" charset="0"/>
              </a:rPr>
              <a:t>test_blog.py</a:t>
            </a:r>
          </a:p>
          <a:p>
            <a:r>
              <a:rPr lang="en-US" sz="900" i="1">
                <a:solidFill>
                  <a:srgbClr val="C678DD"/>
                </a:solidFill>
                <a:latin typeface="Consolas" panose="020B0609020204030204" pitchFamily="49" charset="0"/>
              </a:rPr>
              <a:t>import</a:t>
            </a:r>
            <a:r>
              <a:rPr lang="en-US" sz="900">
                <a:solidFill>
                  <a:srgbClr val="ABB2BF"/>
                </a:solidFill>
                <a:latin typeface="Consolas" panose="020B0609020204030204" pitchFamily="49" charset="0"/>
              </a:rPr>
              <a:t> pytest</a:t>
            </a:r>
          </a:p>
          <a:p>
            <a:r>
              <a:rPr lang="en-US" sz="900" i="1">
                <a:solidFill>
                  <a:srgbClr val="C678DD"/>
                </a:solidFill>
                <a:latin typeface="Consolas" panose="020B0609020204030204" pitchFamily="49" charset="0"/>
              </a:rPr>
              <a:t>from</a:t>
            </a:r>
            <a:r>
              <a:rPr lang="en-US" sz="900">
                <a:solidFill>
                  <a:srgbClr val="ABB2BF"/>
                </a:solidFill>
                <a:latin typeface="Consolas" panose="020B0609020204030204" pitchFamily="49" charset="0"/>
              </a:rPr>
              <a:t> flaskr.db </a:t>
            </a:r>
            <a:r>
              <a:rPr lang="en-US" sz="900" i="1">
                <a:solidFill>
                  <a:srgbClr val="C678DD"/>
                </a:solidFill>
                <a:latin typeface="Consolas" panose="020B0609020204030204" pitchFamily="49" charset="0"/>
              </a:rPr>
              <a:t>import</a:t>
            </a:r>
            <a:r>
              <a:rPr lang="en-US" sz="900">
                <a:solidFill>
                  <a:srgbClr val="ABB2BF"/>
                </a:solidFill>
                <a:latin typeface="Consolas" panose="020B0609020204030204" pitchFamily="49" charset="0"/>
              </a:rPr>
              <a:t> get_db</a:t>
            </a:r>
          </a:p>
          <a:p>
            <a:br>
              <a:rPr lang="en-US" sz="900">
                <a:solidFill>
                  <a:srgbClr val="ABB2BF"/>
                </a:solidFill>
                <a:latin typeface="Consolas" panose="020B0609020204030204" pitchFamily="49" charset="0"/>
              </a:rPr>
            </a:br>
            <a:br>
              <a:rPr lang="en-US" sz="900">
                <a:solidFill>
                  <a:srgbClr val="ABB2BF"/>
                </a:solidFill>
                <a:latin typeface="Consolas" panose="020B0609020204030204" pitchFamily="49" charset="0"/>
              </a:rPr>
            </a:br>
            <a:r>
              <a:rPr lang="en-US" sz="900">
                <a:solidFill>
                  <a:srgbClr val="C678DD"/>
                </a:solidFill>
                <a:latin typeface="Consolas" panose="020B0609020204030204" pitchFamily="49" charset="0"/>
              </a:rPr>
              <a:t>def</a:t>
            </a:r>
            <a:r>
              <a:rPr lang="en-US" sz="900">
                <a:solidFill>
                  <a:srgbClr val="ABB2BF"/>
                </a:solidFill>
                <a:latin typeface="Consolas" panose="020B0609020204030204" pitchFamily="49" charset="0"/>
              </a:rPr>
              <a:t> </a:t>
            </a:r>
            <a:r>
              <a:rPr lang="en-US" sz="900">
                <a:solidFill>
                  <a:srgbClr val="61AFEF"/>
                </a:solidFill>
                <a:latin typeface="Consolas" panose="020B0609020204030204" pitchFamily="49" charset="0"/>
              </a:rPr>
              <a:t>test_index</a:t>
            </a:r>
            <a:r>
              <a:rPr lang="en-US" sz="900">
                <a:solidFill>
                  <a:srgbClr val="ABB2BF"/>
                </a:solidFill>
                <a:latin typeface="Consolas" panose="020B0609020204030204" pitchFamily="49" charset="0"/>
              </a:rPr>
              <a:t>(</a:t>
            </a:r>
            <a:r>
              <a:rPr lang="en-US" sz="900" i="1">
                <a:solidFill>
                  <a:srgbClr val="D19A66"/>
                </a:solidFill>
                <a:latin typeface="Consolas" panose="020B0609020204030204" pitchFamily="49" charset="0"/>
              </a:rPr>
              <a:t>client</a:t>
            </a:r>
            <a:r>
              <a:rPr lang="en-US" sz="900">
                <a:solidFill>
                  <a:srgbClr val="ABB2BF"/>
                </a:solidFill>
                <a:latin typeface="Consolas" panose="020B0609020204030204" pitchFamily="49" charset="0"/>
              </a:rPr>
              <a:t>, </a:t>
            </a:r>
            <a:r>
              <a:rPr lang="en-US" sz="900" i="1">
                <a:solidFill>
                  <a:srgbClr val="D19A66"/>
                </a:solidFill>
                <a:latin typeface="Consolas" panose="020B0609020204030204" pitchFamily="49" charset="0"/>
              </a:rPr>
              <a:t>auth</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response </a:t>
            </a:r>
            <a:r>
              <a:rPr lang="en-US" sz="900">
                <a:solidFill>
                  <a:srgbClr val="56B6C2"/>
                </a:solidFill>
                <a:latin typeface="Consolas" panose="020B0609020204030204" pitchFamily="49" charset="0"/>
              </a:rPr>
              <a:t>=</a:t>
            </a:r>
            <a:r>
              <a:rPr lang="en-US" sz="900">
                <a:solidFill>
                  <a:srgbClr val="ABB2BF"/>
                </a:solidFill>
                <a:latin typeface="Consolas" panose="020B0609020204030204" pitchFamily="49" charset="0"/>
              </a:rPr>
              <a:t> client.</a:t>
            </a:r>
            <a:r>
              <a:rPr lang="en-US" sz="900">
                <a:solidFill>
                  <a:srgbClr val="61AFEF"/>
                </a:solidFill>
                <a:latin typeface="Consolas" panose="020B0609020204030204" pitchFamily="49" charset="0"/>
              </a:rPr>
              <a:t>get</a:t>
            </a:r>
            <a:r>
              <a:rPr lang="en-US" sz="900">
                <a:solidFill>
                  <a:srgbClr val="ABB2BF"/>
                </a:solidFill>
                <a:latin typeface="Consolas" panose="020B0609020204030204" pitchFamily="49" charset="0"/>
              </a:rPr>
              <a:t>(</a:t>
            </a:r>
            <a:r>
              <a:rPr lang="en-US" sz="900">
                <a:solidFill>
                  <a:srgbClr val="98C379"/>
                </a:solidFill>
                <a:latin typeface="Consolas" panose="020B0609020204030204" pitchFamily="49" charset="0"/>
              </a:rPr>
              <a:t>'/'</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b</a:t>
            </a:r>
            <a:r>
              <a:rPr lang="en-US" sz="900">
                <a:solidFill>
                  <a:srgbClr val="98C379"/>
                </a:solidFill>
                <a:latin typeface="Consolas" panose="020B0609020204030204" pitchFamily="49" charset="0"/>
              </a:rPr>
              <a:t>"Log In"</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in</a:t>
            </a:r>
            <a:r>
              <a:rPr lang="en-US" sz="900">
                <a:solidFill>
                  <a:srgbClr val="ABB2BF"/>
                </a:solidFill>
                <a:latin typeface="Consolas" panose="020B0609020204030204" pitchFamily="49" charset="0"/>
              </a:rPr>
              <a:t> response.data</a:t>
            </a: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b</a:t>
            </a:r>
            <a:r>
              <a:rPr lang="en-US" sz="900">
                <a:solidFill>
                  <a:srgbClr val="98C379"/>
                </a:solidFill>
                <a:latin typeface="Consolas" panose="020B0609020204030204" pitchFamily="49" charset="0"/>
              </a:rPr>
              <a:t>"Register"</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in</a:t>
            </a:r>
            <a:r>
              <a:rPr lang="en-US" sz="900">
                <a:solidFill>
                  <a:srgbClr val="ABB2BF"/>
                </a:solidFill>
                <a:latin typeface="Consolas" panose="020B0609020204030204" pitchFamily="49" charset="0"/>
              </a:rPr>
              <a:t> response.data</a:t>
            </a:r>
          </a:p>
          <a:p>
            <a:br>
              <a:rPr lang="en-US" sz="900">
                <a:solidFill>
                  <a:srgbClr val="ABB2BF"/>
                </a:solidFill>
                <a:latin typeface="Consolas" panose="020B0609020204030204" pitchFamily="49" charset="0"/>
              </a:rPr>
            </a:br>
            <a:r>
              <a:rPr lang="en-US" sz="900">
                <a:solidFill>
                  <a:srgbClr val="ABB2BF"/>
                </a:solidFill>
                <a:latin typeface="Consolas" panose="020B0609020204030204" pitchFamily="49" charset="0"/>
              </a:rPr>
              <a:t>    pytest_flask_extension_response </a:t>
            </a:r>
            <a:r>
              <a:rPr lang="en-US" sz="900">
                <a:solidFill>
                  <a:srgbClr val="56B6C2"/>
                </a:solidFill>
                <a:latin typeface="Consolas" panose="020B0609020204030204" pitchFamily="49" charset="0"/>
              </a:rPr>
              <a:t>=</a:t>
            </a:r>
            <a:r>
              <a:rPr lang="en-US" sz="900">
                <a:solidFill>
                  <a:srgbClr val="ABB2BF"/>
                </a:solidFill>
                <a:latin typeface="Consolas" panose="020B0609020204030204" pitchFamily="49" charset="0"/>
              </a:rPr>
              <a:t> client.</a:t>
            </a:r>
            <a:r>
              <a:rPr lang="en-US" sz="900">
                <a:solidFill>
                  <a:srgbClr val="61AFEF"/>
                </a:solidFill>
                <a:latin typeface="Consolas" panose="020B0609020204030204" pitchFamily="49" charset="0"/>
              </a:rPr>
              <a:t>get</a:t>
            </a:r>
            <a:r>
              <a:rPr lang="en-US" sz="900">
                <a:solidFill>
                  <a:srgbClr val="ABB2BF"/>
                </a:solidFill>
                <a:latin typeface="Consolas" panose="020B0609020204030204" pitchFamily="49" charset="0"/>
              </a:rPr>
              <a:t>(</a:t>
            </a:r>
            <a:r>
              <a:rPr lang="en-US" sz="900">
                <a:solidFill>
                  <a:srgbClr val="61AFEF"/>
                </a:solidFill>
                <a:latin typeface="Consolas" panose="020B0609020204030204" pitchFamily="49" charset="0"/>
              </a:rPr>
              <a:t>url_for</a:t>
            </a:r>
            <a:r>
              <a:rPr lang="en-US" sz="900">
                <a:solidFill>
                  <a:srgbClr val="ABB2BF"/>
                </a:solidFill>
                <a:latin typeface="Consolas" panose="020B0609020204030204" pitchFamily="49" charset="0"/>
              </a:rPr>
              <a:t>(</a:t>
            </a:r>
            <a:r>
              <a:rPr lang="en-US" sz="900">
                <a:solidFill>
                  <a:srgbClr val="98C379"/>
                </a:solidFill>
                <a:latin typeface="Consolas" panose="020B0609020204030204" pitchFamily="49" charset="0"/>
              </a:rPr>
              <a:t>'hello'</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pytest_flask_extension_response.status_code </a:t>
            </a:r>
            <a:r>
              <a:rPr lang="en-US" sz="900">
                <a:solidFill>
                  <a:srgbClr val="56B6C2"/>
                </a:solidFill>
                <a:latin typeface="Consolas" panose="020B0609020204030204" pitchFamily="49" charset="0"/>
              </a:rPr>
              <a:t>==</a:t>
            </a:r>
            <a:r>
              <a:rPr lang="en-US" sz="900">
                <a:solidFill>
                  <a:srgbClr val="ABB2BF"/>
                </a:solidFill>
                <a:latin typeface="Consolas" panose="020B0609020204030204" pitchFamily="49" charset="0"/>
              </a:rPr>
              <a:t> </a:t>
            </a:r>
            <a:r>
              <a:rPr lang="en-US" sz="900">
                <a:solidFill>
                  <a:srgbClr val="D19A66"/>
                </a:solidFill>
                <a:latin typeface="Consolas" panose="020B0609020204030204" pitchFamily="49" charset="0"/>
              </a:rPr>
              <a:t>200</a:t>
            </a:r>
            <a:endParaRPr lang="en-US" sz="900">
              <a:solidFill>
                <a:srgbClr val="ABB2BF"/>
              </a:solidFill>
              <a:latin typeface="Consolas" panose="020B0609020204030204" pitchFamily="49" charset="0"/>
            </a:endParaRPr>
          </a:p>
          <a:p>
            <a:br>
              <a:rPr lang="en-US" sz="900">
                <a:solidFill>
                  <a:srgbClr val="ABB2BF"/>
                </a:solidFill>
                <a:latin typeface="Consolas" panose="020B0609020204030204" pitchFamily="49" charset="0"/>
              </a:rPr>
            </a:br>
            <a:r>
              <a:rPr lang="en-US" sz="900">
                <a:solidFill>
                  <a:srgbClr val="ABB2BF"/>
                </a:solidFill>
                <a:latin typeface="Consolas" panose="020B0609020204030204" pitchFamily="49" charset="0"/>
              </a:rPr>
              <a:t>    auth.</a:t>
            </a:r>
            <a:r>
              <a:rPr lang="en-US" sz="900">
                <a:solidFill>
                  <a:srgbClr val="61AFEF"/>
                </a:solidFill>
                <a:latin typeface="Consolas" panose="020B0609020204030204" pitchFamily="49" charset="0"/>
              </a:rPr>
              <a:t>login</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response </a:t>
            </a:r>
            <a:r>
              <a:rPr lang="en-US" sz="900">
                <a:solidFill>
                  <a:srgbClr val="56B6C2"/>
                </a:solidFill>
                <a:latin typeface="Consolas" panose="020B0609020204030204" pitchFamily="49" charset="0"/>
              </a:rPr>
              <a:t>=</a:t>
            </a:r>
            <a:r>
              <a:rPr lang="en-US" sz="900">
                <a:solidFill>
                  <a:srgbClr val="ABB2BF"/>
                </a:solidFill>
                <a:latin typeface="Consolas" panose="020B0609020204030204" pitchFamily="49" charset="0"/>
              </a:rPr>
              <a:t> client.</a:t>
            </a:r>
            <a:r>
              <a:rPr lang="en-US" sz="900">
                <a:solidFill>
                  <a:srgbClr val="61AFEF"/>
                </a:solidFill>
                <a:latin typeface="Consolas" panose="020B0609020204030204" pitchFamily="49" charset="0"/>
              </a:rPr>
              <a:t>get</a:t>
            </a:r>
            <a:r>
              <a:rPr lang="en-US" sz="900">
                <a:solidFill>
                  <a:srgbClr val="ABB2BF"/>
                </a:solidFill>
                <a:latin typeface="Consolas" panose="020B0609020204030204" pitchFamily="49" charset="0"/>
              </a:rPr>
              <a:t>(</a:t>
            </a:r>
            <a:r>
              <a:rPr lang="en-US" sz="900">
                <a:solidFill>
                  <a:srgbClr val="98C379"/>
                </a:solidFill>
                <a:latin typeface="Consolas" panose="020B0609020204030204" pitchFamily="49" charset="0"/>
              </a:rPr>
              <a:t>'/'</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b</a:t>
            </a:r>
            <a:r>
              <a:rPr lang="en-US" sz="900">
                <a:solidFill>
                  <a:srgbClr val="98C379"/>
                </a:solidFill>
                <a:latin typeface="Consolas" panose="020B0609020204030204" pitchFamily="49" charset="0"/>
              </a:rPr>
              <a:t>'Log Out'</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in</a:t>
            </a:r>
            <a:r>
              <a:rPr lang="en-US" sz="900">
                <a:solidFill>
                  <a:srgbClr val="ABB2BF"/>
                </a:solidFill>
                <a:latin typeface="Consolas" panose="020B0609020204030204" pitchFamily="49" charset="0"/>
              </a:rPr>
              <a:t> response.data</a:t>
            </a: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b</a:t>
            </a:r>
            <a:r>
              <a:rPr lang="en-US" sz="900">
                <a:solidFill>
                  <a:srgbClr val="98C379"/>
                </a:solidFill>
                <a:latin typeface="Consolas" panose="020B0609020204030204" pitchFamily="49" charset="0"/>
              </a:rPr>
              <a:t>'test title'</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in</a:t>
            </a:r>
            <a:r>
              <a:rPr lang="en-US" sz="900">
                <a:solidFill>
                  <a:srgbClr val="ABB2BF"/>
                </a:solidFill>
                <a:latin typeface="Consolas" panose="020B0609020204030204" pitchFamily="49" charset="0"/>
              </a:rPr>
              <a:t> response.data</a:t>
            </a: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b</a:t>
            </a:r>
            <a:r>
              <a:rPr lang="en-US" sz="900">
                <a:solidFill>
                  <a:srgbClr val="98C379"/>
                </a:solidFill>
                <a:latin typeface="Consolas" panose="020B0609020204030204" pitchFamily="49" charset="0"/>
              </a:rPr>
              <a:t>'by test on 2018-01-01'</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in</a:t>
            </a:r>
            <a:r>
              <a:rPr lang="en-US" sz="900">
                <a:solidFill>
                  <a:srgbClr val="ABB2BF"/>
                </a:solidFill>
                <a:latin typeface="Consolas" panose="020B0609020204030204" pitchFamily="49" charset="0"/>
              </a:rPr>
              <a:t> response.data</a:t>
            </a: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b</a:t>
            </a:r>
            <a:r>
              <a:rPr lang="en-US" sz="900">
                <a:solidFill>
                  <a:srgbClr val="98C379"/>
                </a:solidFill>
                <a:latin typeface="Consolas" panose="020B0609020204030204" pitchFamily="49" charset="0"/>
              </a:rPr>
              <a:t>'test</a:t>
            </a:r>
            <a:r>
              <a:rPr lang="en-US" sz="900">
                <a:solidFill>
                  <a:srgbClr val="56B6C2"/>
                </a:solidFill>
                <a:latin typeface="Consolas" panose="020B0609020204030204" pitchFamily="49" charset="0"/>
              </a:rPr>
              <a:t>\n</a:t>
            </a:r>
            <a:r>
              <a:rPr lang="en-US" sz="900">
                <a:solidFill>
                  <a:srgbClr val="98C379"/>
                </a:solidFill>
                <a:latin typeface="Consolas" panose="020B0609020204030204" pitchFamily="49" charset="0"/>
              </a:rPr>
              <a:t>body'</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in</a:t>
            </a:r>
            <a:r>
              <a:rPr lang="en-US" sz="900">
                <a:solidFill>
                  <a:srgbClr val="ABB2BF"/>
                </a:solidFill>
                <a:latin typeface="Consolas" panose="020B0609020204030204" pitchFamily="49" charset="0"/>
              </a:rPr>
              <a:t> response.data</a:t>
            </a: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b</a:t>
            </a:r>
            <a:r>
              <a:rPr lang="en-US" sz="900">
                <a:solidFill>
                  <a:srgbClr val="98C379"/>
                </a:solidFill>
                <a:latin typeface="Consolas" panose="020B0609020204030204" pitchFamily="49" charset="0"/>
              </a:rPr>
              <a:t>'href="/1/update"'</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in</a:t>
            </a:r>
            <a:r>
              <a:rPr lang="en-US" sz="900">
                <a:solidFill>
                  <a:srgbClr val="ABB2BF"/>
                </a:solidFill>
                <a:latin typeface="Consolas" panose="020B0609020204030204" pitchFamily="49" charset="0"/>
              </a:rPr>
              <a:t> response.data</a:t>
            </a:r>
          </a:p>
          <a:p>
            <a:br>
              <a:rPr lang="en-US" sz="900">
                <a:solidFill>
                  <a:srgbClr val="ABB2BF"/>
                </a:solidFill>
                <a:latin typeface="Consolas" panose="020B0609020204030204" pitchFamily="49" charset="0"/>
              </a:rPr>
            </a:br>
            <a:br>
              <a:rPr lang="en-US" sz="900">
                <a:solidFill>
                  <a:srgbClr val="ABB2BF"/>
                </a:solidFill>
                <a:latin typeface="Consolas" panose="020B0609020204030204" pitchFamily="49" charset="0"/>
              </a:rPr>
            </a:br>
            <a:r>
              <a:rPr lang="en-US" sz="900">
                <a:solidFill>
                  <a:srgbClr val="61AFEF"/>
                </a:solidFill>
                <a:latin typeface="Consolas" panose="020B0609020204030204" pitchFamily="49" charset="0"/>
              </a:rPr>
              <a:t>@pytest</a:t>
            </a:r>
            <a:r>
              <a:rPr lang="en-US" sz="900">
                <a:solidFill>
                  <a:srgbClr val="ABB2BF"/>
                </a:solidFill>
                <a:latin typeface="Consolas" panose="020B0609020204030204" pitchFamily="49" charset="0"/>
              </a:rPr>
              <a:t>.</a:t>
            </a:r>
            <a:r>
              <a:rPr lang="en-US" sz="900">
                <a:solidFill>
                  <a:srgbClr val="61AFEF"/>
                </a:solidFill>
                <a:latin typeface="Consolas" panose="020B0609020204030204" pitchFamily="49" charset="0"/>
              </a:rPr>
              <a:t>mark</a:t>
            </a:r>
            <a:r>
              <a:rPr lang="en-US" sz="900">
                <a:solidFill>
                  <a:srgbClr val="ABB2BF"/>
                </a:solidFill>
                <a:latin typeface="Consolas" panose="020B0609020204030204" pitchFamily="49" charset="0"/>
              </a:rPr>
              <a:t>.</a:t>
            </a:r>
            <a:r>
              <a:rPr lang="en-US" sz="900">
                <a:solidFill>
                  <a:srgbClr val="61AFEF"/>
                </a:solidFill>
                <a:latin typeface="Consolas" panose="020B0609020204030204" pitchFamily="49" charset="0"/>
              </a:rPr>
              <a:t>parametrize</a:t>
            </a:r>
            <a:r>
              <a:rPr lang="en-US" sz="900">
                <a:solidFill>
                  <a:srgbClr val="ABB2BF"/>
                </a:solidFill>
                <a:latin typeface="Consolas" panose="020B0609020204030204" pitchFamily="49" charset="0"/>
              </a:rPr>
              <a:t>(</a:t>
            </a:r>
            <a:r>
              <a:rPr lang="en-US" sz="900">
                <a:solidFill>
                  <a:srgbClr val="98C379"/>
                </a:solidFill>
                <a:latin typeface="Consolas" panose="020B0609020204030204" pitchFamily="49" charset="0"/>
              </a:rPr>
              <a:t>'path'</a:t>
            </a:r>
            <a:r>
              <a:rPr lang="en-US" sz="900">
                <a:solidFill>
                  <a:srgbClr val="ABB2BF"/>
                </a:solidFill>
                <a:latin typeface="Consolas" panose="020B0609020204030204" pitchFamily="49" charset="0"/>
              </a:rPr>
              <a:t>,</a:t>
            </a:r>
            <a:r>
              <a:rPr lang="en-US" sz="900">
                <a:solidFill>
                  <a:srgbClr val="61AFEF"/>
                </a:solidFill>
                <a:latin typeface="Consolas" panose="020B0609020204030204" pitchFamily="49" charset="0"/>
              </a:rPr>
              <a:t> </a:t>
            </a:r>
            <a:r>
              <a:rPr lang="en-US" sz="900">
                <a:solidFill>
                  <a:srgbClr val="ABB2BF"/>
                </a:solidFill>
                <a:latin typeface="Consolas" panose="020B0609020204030204" pitchFamily="49" charset="0"/>
              </a:rPr>
              <a:t>(</a:t>
            </a:r>
          </a:p>
          <a:p>
            <a:r>
              <a:rPr lang="en-US" sz="900">
                <a:solidFill>
                  <a:srgbClr val="61AFEF"/>
                </a:solidFill>
                <a:latin typeface="Consolas" panose="020B0609020204030204" pitchFamily="49" charset="0"/>
              </a:rPr>
              <a:t>    </a:t>
            </a:r>
            <a:r>
              <a:rPr lang="en-US" sz="900">
                <a:solidFill>
                  <a:srgbClr val="98C379"/>
                </a:solidFill>
                <a:latin typeface="Consolas" panose="020B0609020204030204" pitchFamily="49" charset="0"/>
              </a:rPr>
              <a:t>'/create'</a:t>
            </a:r>
            <a:r>
              <a:rPr lang="en-US" sz="900">
                <a:solidFill>
                  <a:srgbClr val="ABB2BF"/>
                </a:solidFill>
                <a:latin typeface="Consolas" panose="020B0609020204030204" pitchFamily="49" charset="0"/>
              </a:rPr>
              <a:t>,</a:t>
            </a:r>
          </a:p>
          <a:p>
            <a:r>
              <a:rPr lang="en-US" sz="900">
                <a:solidFill>
                  <a:srgbClr val="61AFEF"/>
                </a:solidFill>
                <a:latin typeface="Consolas" panose="020B0609020204030204" pitchFamily="49" charset="0"/>
              </a:rPr>
              <a:t>    </a:t>
            </a:r>
            <a:r>
              <a:rPr lang="en-US" sz="900">
                <a:solidFill>
                  <a:srgbClr val="98C379"/>
                </a:solidFill>
                <a:latin typeface="Consolas" panose="020B0609020204030204" pitchFamily="49" charset="0"/>
              </a:rPr>
              <a:t>'/1/update'</a:t>
            </a:r>
            <a:r>
              <a:rPr lang="en-US" sz="900">
                <a:solidFill>
                  <a:srgbClr val="ABB2BF"/>
                </a:solidFill>
                <a:latin typeface="Consolas" panose="020B0609020204030204" pitchFamily="49" charset="0"/>
              </a:rPr>
              <a:t>,</a:t>
            </a:r>
          </a:p>
          <a:p>
            <a:r>
              <a:rPr lang="en-US" sz="900">
                <a:solidFill>
                  <a:srgbClr val="61AFEF"/>
                </a:solidFill>
                <a:latin typeface="Consolas" panose="020B0609020204030204" pitchFamily="49" charset="0"/>
              </a:rPr>
              <a:t>    </a:t>
            </a:r>
            <a:r>
              <a:rPr lang="en-US" sz="900">
                <a:solidFill>
                  <a:srgbClr val="98C379"/>
                </a:solidFill>
                <a:latin typeface="Consolas" panose="020B0609020204030204" pitchFamily="49" charset="0"/>
              </a:rPr>
              <a:t>'/1/delete'</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a:t>
            </a:r>
          </a:p>
          <a:p>
            <a:r>
              <a:rPr lang="en-US" sz="900">
                <a:solidFill>
                  <a:srgbClr val="C678DD"/>
                </a:solidFill>
                <a:latin typeface="Consolas" panose="020B0609020204030204" pitchFamily="49" charset="0"/>
              </a:rPr>
              <a:t>def</a:t>
            </a:r>
            <a:r>
              <a:rPr lang="en-US" sz="900">
                <a:solidFill>
                  <a:srgbClr val="ABB2BF"/>
                </a:solidFill>
                <a:latin typeface="Consolas" panose="020B0609020204030204" pitchFamily="49" charset="0"/>
              </a:rPr>
              <a:t> </a:t>
            </a:r>
            <a:r>
              <a:rPr lang="en-US" sz="900">
                <a:solidFill>
                  <a:srgbClr val="61AFEF"/>
                </a:solidFill>
                <a:latin typeface="Consolas" panose="020B0609020204030204" pitchFamily="49" charset="0"/>
              </a:rPr>
              <a:t>test_login_required</a:t>
            </a:r>
            <a:r>
              <a:rPr lang="en-US" sz="900">
                <a:solidFill>
                  <a:srgbClr val="ABB2BF"/>
                </a:solidFill>
                <a:latin typeface="Consolas" panose="020B0609020204030204" pitchFamily="49" charset="0"/>
              </a:rPr>
              <a:t>(</a:t>
            </a:r>
            <a:r>
              <a:rPr lang="en-US" sz="900" i="1">
                <a:solidFill>
                  <a:srgbClr val="D19A66"/>
                </a:solidFill>
                <a:latin typeface="Consolas" panose="020B0609020204030204" pitchFamily="49" charset="0"/>
              </a:rPr>
              <a:t>client</a:t>
            </a:r>
            <a:r>
              <a:rPr lang="en-US" sz="900">
                <a:solidFill>
                  <a:srgbClr val="ABB2BF"/>
                </a:solidFill>
                <a:latin typeface="Consolas" panose="020B0609020204030204" pitchFamily="49" charset="0"/>
              </a:rPr>
              <a:t>, </a:t>
            </a:r>
            <a:r>
              <a:rPr lang="en-US" sz="900" i="1">
                <a:solidFill>
                  <a:srgbClr val="D19A66"/>
                </a:solidFill>
                <a:latin typeface="Consolas" panose="020B0609020204030204" pitchFamily="49" charset="0"/>
              </a:rPr>
              <a:t>path</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response </a:t>
            </a:r>
            <a:r>
              <a:rPr lang="en-US" sz="900">
                <a:solidFill>
                  <a:srgbClr val="56B6C2"/>
                </a:solidFill>
                <a:latin typeface="Consolas" panose="020B0609020204030204" pitchFamily="49" charset="0"/>
              </a:rPr>
              <a:t>=</a:t>
            </a:r>
            <a:r>
              <a:rPr lang="en-US" sz="900">
                <a:solidFill>
                  <a:srgbClr val="ABB2BF"/>
                </a:solidFill>
                <a:latin typeface="Consolas" panose="020B0609020204030204" pitchFamily="49" charset="0"/>
              </a:rPr>
              <a:t> client.</a:t>
            </a:r>
            <a:r>
              <a:rPr lang="en-US" sz="900">
                <a:solidFill>
                  <a:srgbClr val="61AFEF"/>
                </a:solidFill>
                <a:latin typeface="Consolas" panose="020B0609020204030204" pitchFamily="49" charset="0"/>
              </a:rPr>
              <a:t>post</a:t>
            </a:r>
            <a:r>
              <a:rPr lang="en-US" sz="900">
                <a:solidFill>
                  <a:srgbClr val="ABB2BF"/>
                </a:solidFill>
                <a:latin typeface="Consolas" panose="020B0609020204030204" pitchFamily="49" charset="0"/>
              </a:rPr>
              <a:t>(path)</a:t>
            </a: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response.headers[</a:t>
            </a:r>
            <a:r>
              <a:rPr lang="en-US" sz="900">
                <a:solidFill>
                  <a:srgbClr val="98C379"/>
                </a:solidFill>
                <a:latin typeface="Consolas" panose="020B0609020204030204" pitchFamily="49" charset="0"/>
              </a:rPr>
              <a:t>'Location'</a:t>
            </a:r>
            <a:r>
              <a:rPr lang="en-US" sz="900">
                <a:solidFill>
                  <a:srgbClr val="ABB2BF"/>
                </a:solidFill>
                <a:latin typeface="Consolas" panose="020B0609020204030204" pitchFamily="49" charset="0"/>
              </a:rPr>
              <a:t>] </a:t>
            </a:r>
            <a:r>
              <a:rPr lang="en-US" sz="900">
                <a:solidFill>
                  <a:srgbClr val="56B6C2"/>
                </a:solidFill>
                <a:latin typeface="Consolas" panose="020B0609020204030204" pitchFamily="49" charset="0"/>
              </a:rPr>
              <a:t>==</a:t>
            </a:r>
            <a:r>
              <a:rPr lang="en-US" sz="900">
                <a:solidFill>
                  <a:srgbClr val="ABB2BF"/>
                </a:solidFill>
                <a:latin typeface="Consolas" panose="020B0609020204030204" pitchFamily="49" charset="0"/>
              </a:rPr>
              <a:t> </a:t>
            </a:r>
            <a:r>
              <a:rPr lang="en-US" sz="900">
                <a:solidFill>
                  <a:srgbClr val="98C379"/>
                </a:solidFill>
                <a:latin typeface="Consolas" panose="020B0609020204030204" pitchFamily="49" charset="0"/>
              </a:rPr>
              <a:t>'http://localhost/auth/login'</a:t>
            </a:r>
            <a:endParaRPr lang="en-US" sz="900">
              <a:solidFill>
                <a:srgbClr val="ABB2BF"/>
              </a:solidFill>
              <a:latin typeface="Consolas" panose="020B0609020204030204" pitchFamily="49" charset="0"/>
            </a:endParaRPr>
          </a:p>
          <a:p>
            <a:br>
              <a:rPr lang="en-US" sz="900">
                <a:solidFill>
                  <a:srgbClr val="ABB2BF"/>
                </a:solidFill>
                <a:latin typeface="Consolas" panose="020B0609020204030204" pitchFamily="49" charset="0"/>
              </a:rPr>
            </a:br>
            <a:br>
              <a:rPr lang="en-US" sz="900">
                <a:solidFill>
                  <a:srgbClr val="ABB2BF"/>
                </a:solidFill>
                <a:latin typeface="Consolas" panose="020B0609020204030204" pitchFamily="49" charset="0"/>
              </a:rPr>
            </a:br>
            <a:r>
              <a:rPr lang="en-US" sz="900">
                <a:solidFill>
                  <a:srgbClr val="C678DD"/>
                </a:solidFill>
                <a:latin typeface="Consolas" panose="020B0609020204030204" pitchFamily="49" charset="0"/>
              </a:rPr>
              <a:t>def</a:t>
            </a:r>
            <a:r>
              <a:rPr lang="en-US" sz="900">
                <a:solidFill>
                  <a:srgbClr val="ABB2BF"/>
                </a:solidFill>
                <a:latin typeface="Consolas" panose="020B0609020204030204" pitchFamily="49" charset="0"/>
              </a:rPr>
              <a:t> </a:t>
            </a:r>
            <a:r>
              <a:rPr lang="en-US" sz="900">
                <a:solidFill>
                  <a:srgbClr val="61AFEF"/>
                </a:solidFill>
                <a:latin typeface="Consolas" panose="020B0609020204030204" pitchFamily="49" charset="0"/>
              </a:rPr>
              <a:t>test_author_required</a:t>
            </a:r>
            <a:r>
              <a:rPr lang="en-US" sz="900">
                <a:solidFill>
                  <a:srgbClr val="ABB2BF"/>
                </a:solidFill>
                <a:latin typeface="Consolas" panose="020B0609020204030204" pitchFamily="49" charset="0"/>
              </a:rPr>
              <a:t>(</a:t>
            </a:r>
            <a:r>
              <a:rPr lang="en-US" sz="900" i="1">
                <a:solidFill>
                  <a:srgbClr val="D19A66"/>
                </a:solidFill>
                <a:latin typeface="Consolas" panose="020B0609020204030204" pitchFamily="49" charset="0"/>
              </a:rPr>
              <a:t>app</a:t>
            </a:r>
            <a:r>
              <a:rPr lang="en-US" sz="900">
                <a:solidFill>
                  <a:srgbClr val="ABB2BF"/>
                </a:solidFill>
                <a:latin typeface="Consolas" panose="020B0609020204030204" pitchFamily="49" charset="0"/>
              </a:rPr>
              <a:t>, </a:t>
            </a:r>
            <a:r>
              <a:rPr lang="en-US" sz="900" i="1">
                <a:solidFill>
                  <a:srgbClr val="D19A66"/>
                </a:solidFill>
                <a:latin typeface="Consolas" panose="020B0609020204030204" pitchFamily="49" charset="0"/>
              </a:rPr>
              <a:t>client</a:t>
            </a:r>
            <a:r>
              <a:rPr lang="en-US" sz="900">
                <a:solidFill>
                  <a:srgbClr val="ABB2BF"/>
                </a:solidFill>
                <a:latin typeface="Consolas" panose="020B0609020204030204" pitchFamily="49" charset="0"/>
              </a:rPr>
              <a:t>, </a:t>
            </a:r>
            <a:r>
              <a:rPr lang="en-US" sz="900" i="1">
                <a:solidFill>
                  <a:srgbClr val="D19A66"/>
                </a:solidFill>
                <a:latin typeface="Consolas" panose="020B0609020204030204" pitchFamily="49" charset="0"/>
              </a:rPr>
              <a:t>auth</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a:t>
            </a:r>
            <a:r>
              <a:rPr lang="en-US" sz="900" i="1">
                <a:solidFill>
                  <a:srgbClr val="7F848E"/>
                </a:solidFill>
                <a:latin typeface="Consolas" panose="020B0609020204030204" pitchFamily="49" charset="0"/>
              </a:rPr>
              <a:t># change the post author to another user</a:t>
            </a:r>
            <a:endParaRPr lang="en-US" sz="900">
              <a:solidFill>
                <a:srgbClr val="ABB2BF"/>
              </a:solidFill>
              <a:latin typeface="Consolas" panose="020B0609020204030204" pitchFamily="49" charset="0"/>
            </a:endParaRP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with</a:t>
            </a:r>
            <a:r>
              <a:rPr lang="en-US" sz="900">
                <a:solidFill>
                  <a:srgbClr val="ABB2BF"/>
                </a:solidFill>
                <a:latin typeface="Consolas" panose="020B0609020204030204" pitchFamily="49" charset="0"/>
              </a:rPr>
              <a:t> app.</a:t>
            </a:r>
            <a:r>
              <a:rPr lang="en-US" sz="900">
                <a:solidFill>
                  <a:srgbClr val="61AFEF"/>
                </a:solidFill>
                <a:latin typeface="Consolas" panose="020B0609020204030204" pitchFamily="49" charset="0"/>
              </a:rPr>
              <a:t>app_context</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db </a:t>
            </a:r>
            <a:r>
              <a:rPr lang="en-US" sz="900">
                <a:solidFill>
                  <a:srgbClr val="56B6C2"/>
                </a:solidFill>
                <a:latin typeface="Consolas" panose="020B0609020204030204" pitchFamily="49" charset="0"/>
              </a:rPr>
              <a:t>=</a:t>
            </a:r>
            <a:r>
              <a:rPr lang="en-US" sz="900">
                <a:solidFill>
                  <a:srgbClr val="ABB2BF"/>
                </a:solidFill>
                <a:latin typeface="Consolas" panose="020B0609020204030204" pitchFamily="49" charset="0"/>
              </a:rPr>
              <a:t> </a:t>
            </a:r>
            <a:r>
              <a:rPr lang="en-US" sz="900">
                <a:solidFill>
                  <a:srgbClr val="61AFEF"/>
                </a:solidFill>
                <a:latin typeface="Consolas" panose="020B0609020204030204" pitchFamily="49" charset="0"/>
              </a:rPr>
              <a:t>get_db</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db.</a:t>
            </a:r>
            <a:r>
              <a:rPr lang="en-US" sz="900">
                <a:solidFill>
                  <a:srgbClr val="61AFEF"/>
                </a:solidFill>
                <a:latin typeface="Consolas" panose="020B0609020204030204" pitchFamily="49" charset="0"/>
              </a:rPr>
              <a:t>execute</a:t>
            </a:r>
            <a:r>
              <a:rPr lang="en-US" sz="900">
                <a:solidFill>
                  <a:srgbClr val="ABB2BF"/>
                </a:solidFill>
                <a:latin typeface="Consolas" panose="020B0609020204030204" pitchFamily="49" charset="0"/>
              </a:rPr>
              <a:t>(</a:t>
            </a:r>
            <a:r>
              <a:rPr lang="en-US" sz="900">
                <a:solidFill>
                  <a:srgbClr val="98C379"/>
                </a:solidFill>
                <a:latin typeface="Consolas" panose="020B0609020204030204" pitchFamily="49" charset="0"/>
              </a:rPr>
              <a:t>'UPDATE post SET author_id = 2 WHERE id = 1'</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db.</a:t>
            </a:r>
            <a:r>
              <a:rPr lang="en-US" sz="900">
                <a:solidFill>
                  <a:srgbClr val="61AFEF"/>
                </a:solidFill>
                <a:latin typeface="Consolas" panose="020B0609020204030204" pitchFamily="49" charset="0"/>
              </a:rPr>
              <a:t>commit</a:t>
            </a:r>
            <a:r>
              <a:rPr lang="en-US" sz="900">
                <a:solidFill>
                  <a:srgbClr val="ABB2BF"/>
                </a:solidFill>
                <a:latin typeface="Consolas" panose="020B0609020204030204" pitchFamily="49" charset="0"/>
              </a:rPr>
              <a:t>()</a:t>
            </a:r>
          </a:p>
          <a:p>
            <a:br>
              <a:rPr lang="en-US" sz="900">
                <a:solidFill>
                  <a:srgbClr val="ABB2BF"/>
                </a:solidFill>
                <a:latin typeface="Consolas" panose="020B0609020204030204" pitchFamily="49" charset="0"/>
              </a:rPr>
            </a:br>
            <a:r>
              <a:rPr lang="en-US" sz="900">
                <a:solidFill>
                  <a:srgbClr val="ABB2BF"/>
                </a:solidFill>
                <a:latin typeface="Consolas" panose="020B0609020204030204" pitchFamily="49" charset="0"/>
              </a:rPr>
              <a:t>    auth.</a:t>
            </a:r>
            <a:r>
              <a:rPr lang="en-US" sz="900">
                <a:solidFill>
                  <a:srgbClr val="61AFEF"/>
                </a:solidFill>
                <a:latin typeface="Consolas" panose="020B0609020204030204" pitchFamily="49" charset="0"/>
              </a:rPr>
              <a:t>login</a:t>
            </a:r>
            <a:r>
              <a:rPr lang="en-US" sz="900">
                <a:solidFill>
                  <a:srgbClr val="ABB2BF"/>
                </a:solidFill>
                <a:latin typeface="Consolas" panose="020B0609020204030204" pitchFamily="49" charset="0"/>
              </a:rPr>
              <a:t>()</a:t>
            </a:r>
          </a:p>
          <a:p>
            <a:r>
              <a:rPr lang="en-US" sz="900">
                <a:solidFill>
                  <a:srgbClr val="ABB2BF"/>
                </a:solidFill>
                <a:latin typeface="Consolas" panose="020B0609020204030204" pitchFamily="49" charset="0"/>
              </a:rPr>
              <a:t>    </a:t>
            </a:r>
            <a:r>
              <a:rPr lang="en-US" sz="900" i="1">
                <a:solidFill>
                  <a:srgbClr val="7F848E"/>
                </a:solidFill>
                <a:latin typeface="Consolas" panose="020B0609020204030204" pitchFamily="49" charset="0"/>
              </a:rPr>
              <a:t># current user can't modify other user's post</a:t>
            </a:r>
            <a:endParaRPr lang="en-US" sz="900">
              <a:solidFill>
                <a:srgbClr val="ABB2BF"/>
              </a:solidFill>
              <a:latin typeface="Consolas" panose="020B0609020204030204" pitchFamily="49" charset="0"/>
            </a:endParaRP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client.</a:t>
            </a:r>
            <a:r>
              <a:rPr lang="en-US" sz="900">
                <a:solidFill>
                  <a:srgbClr val="61AFEF"/>
                </a:solidFill>
                <a:latin typeface="Consolas" panose="020B0609020204030204" pitchFamily="49" charset="0"/>
              </a:rPr>
              <a:t>post</a:t>
            </a:r>
            <a:r>
              <a:rPr lang="en-US" sz="900">
                <a:solidFill>
                  <a:srgbClr val="ABB2BF"/>
                </a:solidFill>
                <a:latin typeface="Consolas" panose="020B0609020204030204" pitchFamily="49" charset="0"/>
              </a:rPr>
              <a:t>(</a:t>
            </a:r>
            <a:r>
              <a:rPr lang="en-US" sz="900">
                <a:solidFill>
                  <a:srgbClr val="98C379"/>
                </a:solidFill>
                <a:latin typeface="Consolas" panose="020B0609020204030204" pitchFamily="49" charset="0"/>
              </a:rPr>
              <a:t>'/1/update'</a:t>
            </a:r>
            <a:r>
              <a:rPr lang="en-US" sz="900">
                <a:solidFill>
                  <a:srgbClr val="ABB2BF"/>
                </a:solidFill>
                <a:latin typeface="Consolas" panose="020B0609020204030204" pitchFamily="49" charset="0"/>
              </a:rPr>
              <a:t>).status_code </a:t>
            </a:r>
            <a:r>
              <a:rPr lang="en-US" sz="900">
                <a:solidFill>
                  <a:srgbClr val="56B6C2"/>
                </a:solidFill>
                <a:latin typeface="Consolas" panose="020B0609020204030204" pitchFamily="49" charset="0"/>
              </a:rPr>
              <a:t>==</a:t>
            </a:r>
            <a:r>
              <a:rPr lang="en-US" sz="900">
                <a:solidFill>
                  <a:srgbClr val="ABB2BF"/>
                </a:solidFill>
                <a:latin typeface="Consolas" panose="020B0609020204030204" pitchFamily="49" charset="0"/>
              </a:rPr>
              <a:t> </a:t>
            </a:r>
            <a:r>
              <a:rPr lang="en-US" sz="900">
                <a:solidFill>
                  <a:srgbClr val="D19A66"/>
                </a:solidFill>
                <a:latin typeface="Consolas" panose="020B0609020204030204" pitchFamily="49" charset="0"/>
              </a:rPr>
              <a:t>403</a:t>
            </a:r>
            <a:endParaRPr lang="en-US" sz="900">
              <a:solidFill>
                <a:srgbClr val="ABB2BF"/>
              </a:solidFill>
              <a:latin typeface="Consolas" panose="020B0609020204030204" pitchFamily="49" charset="0"/>
            </a:endParaRP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client.</a:t>
            </a:r>
            <a:r>
              <a:rPr lang="en-US" sz="900">
                <a:solidFill>
                  <a:srgbClr val="61AFEF"/>
                </a:solidFill>
                <a:latin typeface="Consolas" panose="020B0609020204030204" pitchFamily="49" charset="0"/>
              </a:rPr>
              <a:t>post</a:t>
            </a:r>
            <a:r>
              <a:rPr lang="en-US" sz="900">
                <a:solidFill>
                  <a:srgbClr val="ABB2BF"/>
                </a:solidFill>
                <a:latin typeface="Consolas" panose="020B0609020204030204" pitchFamily="49" charset="0"/>
              </a:rPr>
              <a:t>(</a:t>
            </a:r>
            <a:r>
              <a:rPr lang="en-US" sz="900">
                <a:solidFill>
                  <a:srgbClr val="98C379"/>
                </a:solidFill>
                <a:latin typeface="Consolas" panose="020B0609020204030204" pitchFamily="49" charset="0"/>
              </a:rPr>
              <a:t>'/1/delete'</a:t>
            </a:r>
            <a:r>
              <a:rPr lang="en-US" sz="900">
                <a:solidFill>
                  <a:srgbClr val="ABB2BF"/>
                </a:solidFill>
                <a:latin typeface="Consolas" panose="020B0609020204030204" pitchFamily="49" charset="0"/>
              </a:rPr>
              <a:t>).status_code </a:t>
            </a:r>
            <a:r>
              <a:rPr lang="en-US" sz="900">
                <a:solidFill>
                  <a:srgbClr val="56B6C2"/>
                </a:solidFill>
                <a:latin typeface="Consolas" panose="020B0609020204030204" pitchFamily="49" charset="0"/>
              </a:rPr>
              <a:t>==</a:t>
            </a:r>
            <a:r>
              <a:rPr lang="en-US" sz="900">
                <a:solidFill>
                  <a:srgbClr val="ABB2BF"/>
                </a:solidFill>
                <a:latin typeface="Consolas" panose="020B0609020204030204" pitchFamily="49" charset="0"/>
              </a:rPr>
              <a:t> </a:t>
            </a:r>
            <a:r>
              <a:rPr lang="en-US" sz="900">
                <a:solidFill>
                  <a:srgbClr val="D19A66"/>
                </a:solidFill>
                <a:latin typeface="Consolas" panose="020B0609020204030204" pitchFamily="49" charset="0"/>
              </a:rPr>
              <a:t>403</a:t>
            </a:r>
            <a:endParaRPr lang="en-US" sz="900">
              <a:solidFill>
                <a:srgbClr val="ABB2BF"/>
              </a:solidFill>
              <a:latin typeface="Consolas" panose="020B0609020204030204" pitchFamily="49" charset="0"/>
            </a:endParaRPr>
          </a:p>
          <a:p>
            <a:r>
              <a:rPr lang="en-US" sz="900">
                <a:solidFill>
                  <a:srgbClr val="ABB2BF"/>
                </a:solidFill>
                <a:latin typeface="Consolas" panose="020B0609020204030204" pitchFamily="49" charset="0"/>
              </a:rPr>
              <a:t>    </a:t>
            </a:r>
            <a:r>
              <a:rPr lang="en-US" sz="900" i="1">
                <a:solidFill>
                  <a:srgbClr val="7F848E"/>
                </a:solidFill>
                <a:latin typeface="Consolas" panose="020B0609020204030204" pitchFamily="49" charset="0"/>
              </a:rPr>
              <a:t># current user doesn't see edit link</a:t>
            </a:r>
            <a:endParaRPr lang="en-US" sz="900">
              <a:solidFill>
                <a:srgbClr val="ABB2BF"/>
              </a:solidFill>
              <a:latin typeface="Consolas" panose="020B0609020204030204" pitchFamily="49" charset="0"/>
            </a:endParaRPr>
          </a:p>
          <a:p>
            <a:r>
              <a:rPr lang="en-US" sz="900">
                <a:solidFill>
                  <a:srgbClr val="ABB2BF"/>
                </a:solidFill>
                <a:latin typeface="Consolas" panose="020B0609020204030204" pitchFamily="49" charset="0"/>
              </a:rPr>
              <a:t>    </a:t>
            </a:r>
            <a:r>
              <a:rPr lang="en-US" sz="900" i="1">
                <a:solidFill>
                  <a:srgbClr val="C678DD"/>
                </a:solidFill>
                <a:latin typeface="Consolas" panose="020B0609020204030204" pitchFamily="49" charset="0"/>
              </a:rPr>
              <a:t>assert</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b</a:t>
            </a:r>
            <a:r>
              <a:rPr lang="en-US" sz="900">
                <a:solidFill>
                  <a:srgbClr val="98C379"/>
                </a:solidFill>
                <a:latin typeface="Consolas" panose="020B0609020204030204" pitchFamily="49" charset="0"/>
              </a:rPr>
              <a:t>'href="/1/update"'</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not</a:t>
            </a:r>
            <a:r>
              <a:rPr lang="en-US" sz="900">
                <a:solidFill>
                  <a:srgbClr val="ABB2BF"/>
                </a:solidFill>
                <a:latin typeface="Consolas" panose="020B0609020204030204" pitchFamily="49" charset="0"/>
              </a:rPr>
              <a:t> </a:t>
            </a:r>
            <a:r>
              <a:rPr lang="en-US" sz="900">
                <a:solidFill>
                  <a:srgbClr val="C678DD"/>
                </a:solidFill>
                <a:latin typeface="Consolas" panose="020B0609020204030204" pitchFamily="49" charset="0"/>
              </a:rPr>
              <a:t>in</a:t>
            </a:r>
            <a:r>
              <a:rPr lang="en-US" sz="900">
                <a:solidFill>
                  <a:srgbClr val="ABB2BF"/>
                </a:solidFill>
                <a:latin typeface="Consolas" panose="020B0609020204030204" pitchFamily="49" charset="0"/>
              </a:rPr>
              <a:t> client.</a:t>
            </a:r>
            <a:r>
              <a:rPr lang="en-US" sz="900">
                <a:solidFill>
                  <a:srgbClr val="61AFEF"/>
                </a:solidFill>
                <a:latin typeface="Consolas" panose="020B0609020204030204" pitchFamily="49" charset="0"/>
              </a:rPr>
              <a:t>get</a:t>
            </a:r>
            <a:r>
              <a:rPr lang="en-US" sz="900">
                <a:solidFill>
                  <a:srgbClr val="ABB2BF"/>
                </a:solidFill>
                <a:latin typeface="Consolas" panose="020B0609020204030204" pitchFamily="49" charset="0"/>
              </a:rPr>
              <a:t>(</a:t>
            </a:r>
            <a:r>
              <a:rPr lang="en-US" sz="900">
                <a:solidFill>
                  <a:srgbClr val="98C379"/>
                </a:solidFill>
                <a:latin typeface="Consolas" panose="020B0609020204030204" pitchFamily="49" charset="0"/>
              </a:rPr>
              <a:t>'/'</a:t>
            </a:r>
            <a:r>
              <a:rPr lang="en-US" sz="900">
                <a:solidFill>
                  <a:srgbClr val="ABB2BF"/>
                </a:solidFill>
                <a:latin typeface="Consolas" panose="020B0609020204030204" pitchFamily="49" charset="0"/>
              </a:rPr>
              <a:t>).data</a:t>
            </a:r>
          </a:p>
        </p:txBody>
      </p:sp>
      <p:sp>
        <p:nvSpPr>
          <p:cNvPr id="6" name="Rectangle 5">
            <a:extLst>
              <a:ext uri="{FF2B5EF4-FFF2-40B4-BE49-F238E27FC236}">
                <a16:creationId xmlns:a16="http://schemas.microsoft.com/office/drawing/2014/main" id="{4161AFDB-DC59-4864-A513-25A51DED9A4D}"/>
              </a:ext>
            </a:extLst>
          </p:cNvPr>
          <p:cNvSpPr/>
          <p:nvPr/>
        </p:nvSpPr>
        <p:spPr>
          <a:xfrm>
            <a:off x="8680477" y="182076"/>
            <a:ext cx="3171825" cy="1708160"/>
          </a:xfrm>
          <a:prstGeom prst="rect">
            <a:avLst/>
          </a:prstGeom>
        </p:spPr>
        <p:txBody>
          <a:bodyPr wrap="square">
            <a:spAutoFit/>
          </a:bodyPr>
          <a:lstStyle/>
          <a:p>
            <a:r>
              <a:rPr lang="en-US" sz="1050" b="1" u="sng">
                <a:solidFill>
                  <a:schemeClr val="bg1"/>
                </a:solidFill>
              </a:rPr>
              <a:t>Flask-Pytest</a:t>
            </a:r>
          </a:p>
          <a:p>
            <a:r>
              <a:rPr lang="en-US" sz="1050">
                <a:solidFill>
                  <a:schemeClr val="bg1"/>
                </a:solidFill>
              </a:rPr>
              <a:t>pytest-flask allows us to specify an app fixture and then send API requests with this app. Usage is similar to requests library, when sending HTTP requests to our flask app.</a:t>
            </a:r>
          </a:p>
          <a:p>
            <a:endParaRPr lang="en-US" sz="1050">
              <a:solidFill>
                <a:schemeClr val="bg1"/>
              </a:solidFill>
            </a:endParaRPr>
          </a:p>
          <a:p>
            <a:r>
              <a:rPr lang="en-US" sz="1050">
                <a:solidFill>
                  <a:schemeClr val="bg1"/>
                </a:solidFill>
              </a:rPr>
              <a:t>Access to context bound objects (url_for, request, session) without context managers:</a:t>
            </a:r>
          </a:p>
          <a:p>
            <a:endParaRPr lang="en-US" sz="1050">
              <a:solidFill>
                <a:schemeClr val="bg1"/>
              </a:solidFill>
            </a:endParaRPr>
          </a:p>
          <a:p>
            <a:endParaRPr lang="en-US" sz="1050">
              <a:solidFill>
                <a:schemeClr val="bg1"/>
              </a:solidFill>
            </a:endParaRPr>
          </a:p>
        </p:txBody>
      </p:sp>
      <p:sp>
        <p:nvSpPr>
          <p:cNvPr id="10" name="Rectangle 9">
            <a:extLst>
              <a:ext uri="{FF2B5EF4-FFF2-40B4-BE49-F238E27FC236}">
                <a16:creationId xmlns:a16="http://schemas.microsoft.com/office/drawing/2014/main" id="{D79AEDEA-F509-4A94-82C9-E67C8D2EFBED}"/>
              </a:ext>
            </a:extLst>
          </p:cNvPr>
          <p:cNvSpPr/>
          <p:nvPr/>
        </p:nvSpPr>
        <p:spPr>
          <a:xfrm>
            <a:off x="123825" y="796915"/>
            <a:ext cx="3689377" cy="2031325"/>
          </a:xfrm>
          <a:prstGeom prst="rect">
            <a:avLst/>
          </a:prstGeom>
        </p:spPr>
        <p:txBody>
          <a:bodyPr wrap="square">
            <a:spAutoFit/>
          </a:bodyPr>
          <a:lstStyle/>
          <a:p>
            <a:r>
              <a:rPr lang="en-US" sz="1050">
                <a:solidFill>
                  <a:schemeClr val="bg1"/>
                </a:solidFill>
              </a:rPr>
              <a:t>All the blog views use the auth fixture you wrote earlier. Call auth.login() and subsequent requests from the client will be logged in as the test user.</a:t>
            </a:r>
          </a:p>
          <a:p>
            <a:endParaRPr lang="en-US" sz="1050">
              <a:solidFill>
                <a:schemeClr val="bg1"/>
              </a:solidFill>
            </a:endParaRPr>
          </a:p>
          <a:p>
            <a:r>
              <a:rPr lang="en-US" sz="1050">
                <a:solidFill>
                  <a:schemeClr val="bg1"/>
                </a:solidFill>
              </a:rPr>
              <a:t>The index view should display information about the post that was added with the test data. When logged in as the author, there should be a link to edit the post.</a:t>
            </a:r>
          </a:p>
          <a:p>
            <a:endParaRPr lang="en-US" sz="1050">
              <a:solidFill>
                <a:schemeClr val="bg1"/>
              </a:solidFill>
            </a:endParaRPr>
          </a:p>
          <a:p>
            <a:r>
              <a:rPr lang="en-US" sz="1050">
                <a:solidFill>
                  <a:schemeClr val="bg1"/>
                </a:solidFill>
              </a:rPr>
              <a:t>You can also test some more authentication behavior while testing the index view. When not logged in, each page shows links to log in or register. When logged in, there’s a link to log out.</a:t>
            </a:r>
          </a:p>
        </p:txBody>
      </p:sp>
      <p:cxnSp>
        <p:nvCxnSpPr>
          <p:cNvPr id="13" name="Straight Arrow Connector 12">
            <a:extLst>
              <a:ext uri="{FF2B5EF4-FFF2-40B4-BE49-F238E27FC236}">
                <a16:creationId xmlns:a16="http://schemas.microsoft.com/office/drawing/2014/main" id="{0F5686CD-27D0-4279-A9C4-8B5E4E24B021}"/>
              </a:ext>
            </a:extLst>
          </p:cNvPr>
          <p:cNvCxnSpPr>
            <a:cxnSpLocks/>
          </p:cNvCxnSpPr>
          <p:nvPr/>
        </p:nvCxnSpPr>
        <p:spPr>
          <a:xfrm flipH="1">
            <a:off x="8210550" y="1299686"/>
            <a:ext cx="508027" cy="2243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39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8162</Words>
  <Application>Microsoft Office PowerPoint</Application>
  <PresentationFormat>Widescreen</PresentationFormat>
  <Paragraphs>574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Haggerty, Daniel</dc:creator>
  <cp:lastModifiedBy>Haggerty, Daniel</cp:lastModifiedBy>
  <cp:revision>54</cp:revision>
  <dcterms:created xsi:type="dcterms:W3CDTF">2020-01-09T14:44:57Z</dcterms:created>
  <dcterms:modified xsi:type="dcterms:W3CDTF">2020-01-10T21:51:10Z</dcterms:modified>
</cp:coreProperties>
</file>