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2" r:id="rId5"/>
    <p:sldId id="261"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94EB-314A-4A87-BB3E-3FA8B06B62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E7AFD1-05BC-4E17-AFC6-4CAF8E2737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A52156-5442-4DEE-A6FB-666C21239CA5}"/>
              </a:ext>
            </a:extLst>
          </p:cNvPr>
          <p:cNvSpPr>
            <a:spLocks noGrp="1"/>
          </p:cNvSpPr>
          <p:nvPr>
            <p:ph type="dt" sz="half" idx="10"/>
          </p:nvPr>
        </p:nvSpPr>
        <p:spPr/>
        <p:txBody>
          <a:bodyPr/>
          <a:lstStyle/>
          <a:p>
            <a:fld id="{9838FCA7-CDA4-46B6-B922-72A04A3B348A}" type="datetimeFigureOut">
              <a:rPr lang="en-US" smtClean="0"/>
              <a:t>1/9/2020</a:t>
            </a:fld>
            <a:endParaRPr lang="en-US"/>
          </a:p>
        </p:txBody>
      </p:sp>
      <p:sp>
        <p:nvSpPr>
          <p:cNvPr id="5" name="Footer Placeholder 4">
            <a:extLst>
              <a:ext uri="{FF2B5EF4-FFF2-40B4-BE49-F238E27FC236}">
                <a16:creationId xmlns:a16="http://schemas.microsoft.com/office/drawing/2014/main" id="{11D7CE60-70AA-4975-9752-0BD29A332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E9975-E9C7-403E-AB2A-5A6E8F190BF8}"/>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150235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4A58-CA61-4772-A705-F14FCBDA9D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A3E83E-AB06-478C-B1D5-037C41630E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9F302-D795-4F47-9D39-211A50117E9B}"/>
              </a:ext>
            </a:extLst>
          </p:cNvPr>
          <p:cNvSpPr>
            <a:spLocks noGrp="1"/>
          </p:cNvSpPr>
          <p:nvPr>
            <p:ph type="dt" sz="half" idx="10"/>
          </p:nvPr>
        </p:nvSpPr>
        <p:spPr/>
        <p:txBody>
          <a:bodyPr/>
          <a:lstStyle/>
          <a:p>
            <a:fld id="{9838FCA7-CDA4-46B6-B922-72A04A3B348A}" type="datetimeFigureOut">
              <a:rPr lang="en-US" smtClean="0"/>
              <a:t>1/9/2020</a:t>
            </a:fld>
            <a:endParaRPr lang="en-US"/>
          </a:p>
        </p:txBody>
      </p:sp>
      <p:sp>
        <p:nvSpPr>
          <p:cNvPr id="5" name="Footer Placeholder 4">
            <a:extLst>
              <a:ext uri="{FF2B5EF4-FFF2-40B4-BE49-F238E27FC236}">
                <a16:creationId xmlns:a16="http://schemas.microsoft.com/office/drawing/2014/main" id="{9F3AE5EF-AF0E-4AC4-98C1-F0A323C00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C7D92-496D-4352-8237-6DC15E281D6A}"/>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348340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74C1FC-D242-49FE-A848-ECE4070E5A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4D62C9-9074-4406-98A3-71D9CD1D74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41D76-2ADF-44C3-B543-ED0F227B87CB}"/>
              </a:ext>
            </a:extLst>
          </p:cNvPr>
          <p:cNvSpPr>
            <a:spLocks noGrp="1"/>
          </p:cNvSpPr>
          <p:nvPr>
            <p:ph type="dt" sz="half" idx="10"/>
          </p:nvPr>
        </p:nvSpPr>
        <p:spPr/>
        <p:txBody>
          <a:bodyPr/>
          <a:lstStyle/>
          <a:p>
            <a:fld id="{9838FCA7-CDA4-46B6-B922-72A04A3B348A}" type="datetimeFigureOut">
              <a:rPr lang="en-US" smtClean="0"/>
              <a:t>1/9/2020</a:t>
            </a:fld>
            <a:endParaRPr lang="en-US"/>
          </a:p>
        </p:txBody>
      </p:sp>
      <p:sp>
        <p:nvSpPr>
          <p:cNvPr id="5" name="Footer Placeholder 4">
            <a:extLst>
              <a:ext uri="{FF2B5EF4-FFF2-40B4-BE49-F238E27FC236}">
                <a16:creationId xmlns:a16="http://schemas.microsoft.com/office/drawing/2014/main" id="{6F6258E5-39A1-4F08-B772-1D869F357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67D49-7398-4CF6-A867-0C447AF22101}"/>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388073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6F6A-A5D2-4ADA-9AEC-0EFC417AA3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83087-9B49-4C79-89CE-7CC56270F8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99E95-BFB0-478C-9AF2-4A5C5EA23337}"/>
              </a:ext>
            </a:extLst>
          </p:cNvPr>
          <p:cNvSpPr>
            <a:spLocks noGrp="1"/>
          </p:cNvSpPr>
          <p:nvPr>
            <p:ph type="dt" sz="half" idx="10"/>
          </p:nvPr>
        </p:nvSpPr>
        <p:spPr/>
        <p:txBody>
          <a:bodyPr/>
          <a:lstStyle/>
          <a:p>
            <a:fld id="{9838FCA7-CDA4-46B6-B922-72A04A3B348A}" type="datetimeFigureOut">
              <a:rPr lang="en-US" smtClean="0"/>
              <a:t>1/9/2020</a:t>
            </a:fld>
            <a:endParaRPr lang="en-US"/>
          </a:p>
        </p:txBody>
      </p:sp>
      <p:sp>
        <p:nvSpPr>
          <p:cNvPr id="5" name="Footer Placeholder 4">
            <a:extLst>
              <a:ext uri="{FF2B5EF4-FFF2-40B4-BE49-F238E27FC236}">
                <a16:creationId xmlns:a16="http://schemas.microsoft.com/office/drawing/2014/main" id="{84766EBF-9D31-40E1-8E32-4CB739ED49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90E0F-BF67-48CF-9EC4-34ED900624CB}"/>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291520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483C-ADED-4952-B7B4-26C332BB9A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705B86-8866-41D0-9E45-022E2D9731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8D0280-BF54-4DCB-89ED-7A021021C447}"/>
              </a:ext>
            </a:extLst>
          </p:cNvPr>
          <p:cNvSpPr>
            <a:spLocks noGrp="1"/>
          </p:cNvSpPr>
          <p:nvPr>
            <p:ph type="dt" sz="half" idx="10"/>
          </p:nvPr>
        </p:nvSpPr>
        <p:spPr/>
        <p:txBody>
          <a:bodyPr/>
          <a:lstStyle/>
          <a:p>
            <a:fld id="{9838FCA7-CDA4-46B6-B922-72A04A3B348A}" type="datetimeFigureOut">
              <a:rPr lang="en-US" smtClean="0"/>
              <a:t>1/9/2020</a:t>
            </a:fld>
            <a:endParaRPr lang="en-US"/>
          </a:p>
        </p:txBody>
      </p:sp>
      <p:sp>
        <p:nvSpPr>
          <p:cNvPr id="5" name="Footer Placeholder 4">
            <a:extLst>
              <a:ext uri="{FF2B5EF4-FFF2-40B4-BE49-F238E27FC236}">
                <a16:creationId xmlns:a16="http://schemas.microsoft.com/office/drawing/2014/main" id="{2E32E091-191F-4540-8F01-E32C70818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FA3B4-BFB6-4F5A-829D-6CBD5F47F931}"/>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274311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CA40-6672-4A05-9B8D-B3AA085C26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17455-D3C4-42B8-8A6F-E3E72003ED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62961-B49E-42A6-B915-447AAA5295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E99290-7528-4B58-9D5D-9EBC37808AEC}"/>
              </a:ext>
            </a:extLst>
          </p:cNvPr>
          <p:cNvSpPr>
            <a:spLocks noGrp="1"/>
          </p:cNvSpPr>
          <p:nvPr>
            <p:ph type="dt" sz="half" idx="10"/>
          </p:nvPr>
        </p:nvSpPr>
        <p:spPr/>
        <p:txBody>
          <a:bodyPr/>
          <a:lstStyle/>
          <a:p>
            <a:fld id="{9838FCA7-CDA4-46B6-B922-72A04A3B348A}" type="datetimeFigureOut">
              <a:rPr lang="en-US" smtClean="0"/>
              <a:t>1/9/2020</a:t>
            </a:fld>
            <a:endParaRPr lang="en-US"/>
          </a:p>
        </p:txBody>
      </p:sp>
      <p:sp>
        <p:nvSpPr>
          <p:cNvPr id="6" name="Footer Placeholder 5">
            <a:extLst>
              <a:ext uri="{FF2B5EF4-FFF2-40B4-BE49-F238E27FC236}">
                <a16:creationId xmlns:a16="http://schemas.microsoft.com/office/drawing/2014/main" id="{2568E652-21E0-4677-A7C0-39B98D3A9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0FAD49-CD1A-4DCB-8351-5EEC97E95D91}"/>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2233689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D4D4-0848-4CB1-8D5C-BAB3E14DCE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D81E06-3FF3-4EED-A6D7-BA9903E138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98F6F9-AD35-456B-B5AA-FF9BCF50A4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B245B-580F-4CDD-863B-AE4404577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4BB7E5-8AFF-4639-8981-F2DE1C1551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123154-DC41-418F-A5A5-51C8BD72EE7E}"/>
              </a:ext>
            </a:extLst>
          </p:cNvPr>
          <p:cNvSpPr>
            <a:spLocks noGrp="1"/>
          </p:cNvSpPr>
          <p:nvPr>
            <p:ph type="dt" sz="half" idx="10"/>
          </p:nvPr>
        </p:nvSpPr>
        <p:spPr/>
        <p:txBody>
          <a:bodyPr/>
          <a:lstStyle/>
          <a:p>
            <a:fld id="{9838FCA7-CDA4-46B6-B922-72A04A3B348A}" type="datetimeFigureOut">
              <a:rPr lang="en-US" smtClean="0"/>
              <a:t>1/9/2020</a:t>
            </a:fld>
            <a:endParaRPr lang="en-US"/>
          </a:p>
        </p:txBody>
      </p:sp>
      <p:sp>
        <p:nvSpPr>
          <p:cNvPr id="8" name="Footer Placeholder 7">
            <a:extLst>
              <a:ext uri="{FF2B5EF4-FFF2-40B4-BE49-F238E27FC236}">
                <a16:creationId xmlns:a16="http://schemas.microsoft.com/office/drawing/2014/main" id="{0DB68838-4596-4542-AFDC-D83A8C421D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9C0F47-C508-41A9-8C56-7FF57CAC8F4E}"/>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103537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EA19-4844-442A-A247-739E569C0C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848094-EC0A-4BDB-AE29-1E24C8E31BB3}"/>
              </a:ext>
            </a:extLst>
          </p:cNvPr>
          <p:cNvSpPr>
            <a:spLocks noGrp="1"/>
          </p:cNvSpPr>
          <p:nvPr>
            <p:ph type="dt" sz="half" idx="10"/>
          </p:nvPr>
        </p:nvSpPr>
        <p:spPr/>
        <p:txBody>
          <a:bodyPr/>
          <a:lstStyle/>
          <a:p>
            <a:fld id="{9838FCA7-CDA4-46B6-B922-72A04A3B348A}" type="datetimeFigureOut">
              <a:rPr lang="en-US" smtClean="0"/>
              <a:t>1/9/2020</a:t>
            </a:fld>
            <a:endParaRPr lang="en-US"/>
          </a:p>
        </p:txBody>
      </p:sp>
      <p:sp>
        <p:nvSpPr>
          <p:cNvPr id="4" name="Footer Placeholder 3">
            <a:extLst>
              <a:ext uri="{FF2B5EF4-FFF2-40B4-BE49-F238E27FC236}">
                <a16:creationId xmlns:a16="http://schemas.microsoft.com/office/drawing/2014/main" id="{0B4F8B3E-724D-44CA-8F2A-A5661CEC98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8E5BA-14EA-4D8A-87E0-5D64DC8B914C}"/>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3723484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25C93D-3186-40A4-9134-D2AB90E27A1C}"/>
              </a:ext>
            </a:extLst>
          </p:cNvPr>
          <p:cNvSpPr>
            <a:spLocks noGrp="1"/>
          </p:cNvSpPr>
          <p:nvPr>
            <p:ph type="dt" sz="half" idx="10"/>
          </p:nvPr>
        </p:nvSpPr>
        <p:spPr/>
        <p:txBody>
          <a:bodyPr/>
          <a:lstStyle/>
          <a:p>
            <a:fld id="{9838FCA7-CDA4-46B6-B922-72A04A3B348A}" type="datetimeFigureOut">
              <a:rPr lang="en-US" smtClean="0"/>
              <a:t>1/9/2020</a:t>
            </a:fld>
            <a:endParaRPr lang="en-US"/>
          </a:p>
        </p:txBody>
      </p:sp>
      <p:sp>
        <p:nvSpPr>
          <p:cNvPr id="3" name="Footer Placeholder 2">
            <a:extLst>
              <a:ext uri="{FF2B5EF4-FFF2-40B4-BE49-F238E27FC236}">
                <a16:creationId xmlns:a16="http://schemas.microsoft.com/office/drawing/2014/main" id="{D28EF864-CFF6-4B7D-A192-343C18F7C9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EE2646-679C-4C27-9941-D5F0640D6D8A}"/>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2124366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8226-3770-4F7D-AE24-6A4638599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A17B27-D004-45EE-94A7-777188D3E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9D6018-77A3-4278-9AEE-8E31EE94FB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A25B7-340C-46D1-86A9-96C6B46CF505}"/>
              </a:ext>
            </a:extLst>
          </p:cNvPr>
          <p:cNvSpPr>
            <a:spLocks noGrp="1"/>
          </p:cNvSpPr>
          <p:nvPr>
            <p:ph type="dt" sz="half" idx="10"/>
          </p:nvPr>
        </p:nvSpPr>
        <p:spPr/>
        <p:txBody>
          <a:bodyPr/>
          <a:lstStyle/>
          <a:p>
            <a:fld id="{9838FCA7-CDA4-46B6-B922-72A04A3B348A}" type="datetimeFigureOut">
              <a:rPr lang="en-US" smtClean="0"/>
              <a:t>1/9/2020</a:t>
            </a:fld>
            <a:endParaRPr lang="en-US"/>
          </a:p>
        </p:txBody>
      </p:sp>
      <p:sp>
        <p:nvSpPr>
          <p:cNvPr id="6" name="Footer Placeholder 5">
            <a:extLst>
              <a:ext uri="{FF2B5EF4-FFF2-40B4-BE49-F238E27FC236}">
                <a16:creationId xmlns:a16="http://schemas.microsoft.com/office/drawing/2014/main" id="{D3C7C5B3-9076-43DB-9ECD-65717C80B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195944-93D9-4845-BDA5-9BFB7FF3B87A}"/>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22002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7E41-9B5C-4FEF-AED0-1A39ADD05A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CFF4D0-3138-4E00-9C20-C0CAD6C37E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AA7EBB-E71B-46EA-8045-C731AA991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D6C36-865E-4497-94A1-B64D68BEB2AF}"/>
              </a:ext>
            </a:extLst>
          </p:cNvPr>
          <p:cNvSpPr>
            <a:spLocks noGrp="1"/>
          </p:cNvSpPr>
          <p:nvPr>
            <p:ph type="dt" sz="half" idx="10"/>
          </p:nvPr>
        </p:nvSpPr>
        <p:spPr/>
        <p:txBody>
          <a:bodyPr/>
          <a:lstStyle/>
          <a:p>
            <a:fld id="{9838FCA7-CDA4-46B6-B922-72A04A3B348A}" type="datetimeFigureOut">
              <a:rPr lang="en-US" smtClean="0"/>
              <a:t>1/9/2020</a:t>
            </a:fld>
            <a:endParaRPr lang="en-US"/>
          </a:p>
        </p:txBody>
      </p:sp>
      <p:sp>
        <p:nvSpPr>
          <p:cNvPr id="6" name="Footer Placeholder 5">
            <a:extLst>
              <a:ext uri="{FF2B5EF4-FFF2-40B4-BE49-F238E27FC236}">
                <a16:creationId xmlns:a16="http://schemas.microsoft.com/office/drawing/2014/main" id="{E247FE80-07FC-4053-A61B-0A03DDCC6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96905-FC8A-41AA-8C71-08EDB412E9DC}"/>
              </a:ext>
            </a:extLst>
          </p:cNvPr>
          <p:cNvSpPr>
            <a:spLocks noGrp="1"/>
          </p:cNvSpPr>
          <p:nvPr>
            <p:ph type="sldNum" sz="quarter" idx="12"/>
          </p:nvPr>
        </p:nvSpPr>
        <p:spPr/>
        <p:txBody>
          <a:bodyPr/>
          <a:lstStyle/>
          <a:p>
            <a:fld id="{4A5628E4-E600-464A-A64A-FF49A4BA9C76}" type="slidenum">
              <a:rPr lang="en-US" smtClean="0"/>
              <a:t>‹#›</a:t>
            </a:fld>
            <a:endParaRPr lang="en-US"/>
          </a:p>
        </p:txBody>
      </p:sp>
    </p:spTree>
    <p:extLst>
      <p:ext uri="{BB962C8B-B14F-4D97-AF65-F5344CB8AC3E}">
        <p14:creationId xmlns:p14="http://schemas.microsoft.com/office/powerpoint/2010/main" val="129144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89BFFF-5CDE-4B0D-9211-EC2D81B92F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086A3B-3C7A-4FD4-AA92-0003036711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7CC4A-9948-429A-8753-19F55CCFF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38FCA7-CDA4-46B6-B922-72A04A3B348A}" type="datetimeFigureOut">
              <a:rPr lang="en-US" smtClean="0"/>
              <a:t>1/9/2020</a:t>
            </a:fld>
            <a:endParaRPr lang="en-US"/>
          </a:p>
        </p:txBody>
      </p:sp>
      <p:sp>
        <p:nvSpPr>
          <p:cNvPr id="5" name="Footer Placeholder 4">
            <a:extLst>
              <a:ext uri="{FF2B5EF4-FFF2-40B4-BE49-F238E27FC236}">
                <a16:creationId xmlns:a16="http://schemas.microsoft.com/office/drawing/2014/main" id="{691A5FCD-455F-4D08-B245-F73EB5A276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A09282-B6BF-4F28-96FC-9891121855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628E4-E600-464A-A64A-FF49A4BA9C76}" type="slidenum">
              <a:rPr lang="en-US" smtClean="0"/>
              <a:t>‹#›</a:t>
            </a:fld>
            <a:endParaRPr lang="en-US"/>
          </a:p>
        </p:txBody>
      </p:sp>
    </p:spTree>
    <p:extLst>
      <p:ext uri="{BB962C8B-B14F-4D97-AF65-F5344CB8AC3E}">
        <p14:creationId xmlns:p14="http://schemas.microsoft.com/office/powerpoint/2010/main" val="2439445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0CCA23-F006-41A9-8555-89C5CD688DEE}"/>
              </a:ext>
            </a:extLst>
          </p:cNvPr>
          <p:cNvSpPr/>
          <p:nvPr/>
        </p:nvSpPr>
        <p:spPr>
          <a:xfrm>
            <a:off x="174173" y="584885"/>
            <a:ext cx="5573484" cy="5424562"/>
          </a:xfrm>
          <a:prstGeom prst="rect">
            <a:avLst/>
          </a:prstGeom>
          <a:ln>
            <a:solidFill>
              <a:schemeClr val="accent1"/>
            </a:solidFill>
          </a:ln>
        </p:spPr>
        <p:txBody>
          <a:bodyPr wrap="square">
            <a:spAutoFit/>
          </a:bodyPr>
          <a:lstStyle/>
          <a:p>
            <a:r>
              <a:rPr lang="en-US" sz="1050" b="0" u="sng">
                <a:solidFill>
                  <a:schemeClr val="bg1"/>
                </a:solidFill>
                <a:effectLst/>
                <a:latin typeface="Consolas" panose="020B0609020204030204" pitchFamily="49" charset="0"/>
              </a:rPr>
              <a:t>__init__.py</a:t>
            </a:r>
          </a:p>
          <a:p>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os</a:t>
            </a:r>
          </a:p>
          <a:p>
            <a:br>
              <a:rPr lang="en-US" sz="1050" b="0">
                <a:solidFill>
                  <a:srgbClr val="ABB2BF"/>
                </a:solidFill>
                <a:effectLst/>
                <a:latin typeface="Consolas" panose="020B0609020204030204" pitchFamily="49" charset="0"/>
              </a:rPr>
            </a:br>
            <a:r>
              <a:rPr lang="en-US" sz="1050" b="0" i="1">
                <a:solidFill>
                  <a:srgbClr val="C678DD"/>
                </a:solidFill>
                <a:effectLst/>
                <a:latin typeface="Consolas" panose="020B0609020204030204" pitchFamily="49" charset="0"/>
              </a:rPr>
              <a:t>from</a:t>
            </a:r>
            <a:r>
              <a:rPr lang="en-US" sz="1050" b="0">
                <a:solidFill>
                  <a:srgbClr val="ABB2BF"/>
                </a:solidFill>
                <a:effectLst/>
                <a:latin typeface="Consolas" panose="020B0609020204030204" pitchFamily="49" charset="0"/>
              </a:rPr>
              <a:t> flask </a:t>
            </a:r>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Flask</a:t>
            </a:r>
          </a:p>
          <a:p>
            <a:br>
              <a:rPr lang="en-US" sz="1050" b="0">
                <a:solidFill>
                  <a:srgbClr val="ABB2BF"/>
                </a:solidFill>
                <a:effectLst/>
                <a:latin typeface="Consolas" panose="020B0609020204030204" pitchFamily="49" charset="0"/>
              </a:rPr>
            </a:br>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create_app</a:t>
            </a:r>
            <a:r>
              <a:rPr lang="en-US" sz="1050" b="0">
                <a:solidFill>
                  <a:srgbClr val="ABB2BF"/>
                </a:solidFill>
                <a:effectLst/>
                <a:latin typeface="Consolas" panose="020B0609020204030204" pitchFamily="49" charset="0"/>
              </a:rPr>
              <a:t>(</a:t>
            </a:r>
            <a:r>
              <a:rPr lang="en-US" sz="1050" b="0" i="1">
                <a:solidFill>
                  <a:srgbClr val="D19A66"/>
                </a:solidFill>
                <a:effectLst/>
                <a:latin typeface="Consolas" panose="020B0609020204030204" pitchFamily="49" charset="0"/>
              </a:rPr>
              <a:t>test_config</a:t>
            </a:r>
            <a:r>
              <a:rPr lang="en-US" sz="1050" b="0">
                <a:solidFill>
                  <a:srgbClr val="ABB2BF"/>
                </a:solidFill>
                <a:effectLst/>
                <a:latin typeface="Consolas" panose="020B0609020204030204" pitchFamily="49" charset="0"/>
              </a:rPr>
              <a:t>=</a:t>
            </a:r>
            <a:r>
              <a:rPr lang="en-US" sz="1050" b="0">
                <a:solidFill>
                  <a:srgbClr val="D19A66"/>
                </a:solidFill>
                <a:effectLst/>
                <a:latin typeface="Consolas" panose="020B0609020204030204" pitchFamily="49" charset="0"/>
              </a:rPr>
              <a:t>None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7F848E"/>
                </a:solidFill>
                <a:effectLst/>
                <a:latin typeface="Consolas" panose="020B0609020204030204" pitchFamily="49" charset="0"/>
              </a:rPr>
              <a:t># create and configure the app</a:t>
            </a:r>
            <a:endParaRPr lang="en-US" sz="1050" b="0">
              <a:solidFill>
                <a:srgbClr val="ABB2BF"/>
              </a:solidFill>
              <a:effectLst/>
              <a:latin typeface="Consolas" panose="020B0609020204030204" pitchFamily="49" charset="0"/>
            </a:endParaRPr>
          </a:p>
          <a:p>
            <a:r>
              <a:rPr lang="en-US" sz="1050" b="0">
                <a:solidFill>
                  <a:srgbClr val="ABB2BF"/>
                </a:solidFill>
                <a:effectLst/>
                <a:latin typeface="Consolas" panose="020B0609020204030204" pitchFamily="49" charset="0"/>
              </a:rPr>
              <a:t>    app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Flask</a:t>
            </a:r>
            <a:r>
              <a:rPr lang="en-US" sz="1050" b="0">
                <a:solidFill>
                  <a:srgbClr val="ABB2BF"/>
                </a:solidFill>
                <a:effectLst/>
                <a:latin typeface="Consolas" panose="020B0609020204030204" pitchFamily="49" charset="0"/>
              </a:rPr>
              <a:t>(</a:t>
            </a:r>
            <a:r>
              <a:rPr lang="en-US" sz="1050" b="0">
                <a:solidFill>
                  <a:srgbClr val="E06C75"/>
                </a:solidFill>
                <a:effectLst/>
                <a:latin typeface="Consolas" panose="020B0609020204030204" pitchFamily="49" charset="0"/>
              </a:rPr>
              <a:t>__name__</a:t>
            </a:r>
            <a:r>
              <a:rPr lang="en-US" sz="1050" b="0">
                <a:solidFill>
                  <a:srgbClr val="ABB2BF"/>
                </a:solidFill>
                <a:effectLst/>
                <a:latin typeface="Consolas" panose="020B0609020204030204" pitchFamily="49" charset="0"/>
              </a:rPr>
              <a:t>, </a:t>
            </a:r>
            <a:r>
              <a:rPr lang="en-US" sz="1050" b="0" i="1">
                <a:solidFill>
                  <a:srgbClr val="E06C75"/>
                </a:solidFill>
                <a:effectLst/>
                <a:latin typeface="Consolas" panose="020B0609020204030204" pitchFamily="49" charset="0"/>
              </a:rPr>
              <a:t>instance_relative_config</a:t>
            </a:r>
            <a:r>
              <a:rPr lang="en-US" sz="1050" b="0">
                <a:solidFill>
                  <a:srgbClr val="56B6C2"/>
                </a:solidFill>
                <a:effectLst/>
                <a:latin typeface="Consolas" panose="020B0609020204030204" pitchFamily="49" charset="0"/>
              </a:rPr>
              <a:t>=</a:t>
            </a:r>
            <a:r>
              <a:rPr lang="en-US" sz="1050" b="0">
                <a:solidFill>
                  <a:srgbClr val="D19A66"/>
                </a:solidFill>
                <a:effectLst/>
                <a:latin typeface="Consolas" panose="020B0609020204030204" pitchFamily="49" charset="0"/>
              </a:rPr>
              <a:t>True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app.config.</a:t>
            </a:r>
            <a:r>
              <a:rPr lang="en-US" sz="1050" b="0">
                <a:solidFill>
                  <a:srgbClr val="61AFEF"/>
                </a:solidFill>
                <a:effectLst/>
                <a:latin typeface="Consolas" panose="020B0609020204030204" pitchFamily="49" charset="0"/>
              </a:rPr>
              <a:t>from_mapping</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E06C75"/>
                </a:solidFill>
                <a:effectLst/>
                <a:latin typeface="Consolas" panose="020B0609020204030204" pitchFamily="49" charset="0"/>
              </a:rPr>
              <a:t>SECRET_KEY</a:t>
            </a:r>
            <a:r>
              <a:rPr lang="en-US" sz="1050" b="0">
                <a:solidFill>
                  <a:srgbClr val="56B6C2"/>
                </a:solidFill>
                <a:effectLst/>
                <a:latin typeface="Consolas" panose="020B0609020204030204" pitchFamily="49" charset="0"/>
              </a:rPr>
              <a:t>=</a:t>
            </a:r>
            <a:r>
              <a:rPr lang="en-US" sz="1050" b="0">
                <a:solidFill>
                  <a:srgbClr val="98C379"/>
                </a:solidFill>
                <a:effectLst/>
                <a:latin typeface="Consolas" panose="020B0609020204030204" pitchFamily="49" charset="0"/>
              </a:rPr>
              <a:t>'dev'</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E06C75"/>
                </a:solidFill>
                <a:effectLst/>
                <a:latin typeface="Consolas" panose="020B0609020204030204" pitchFamily="49" charset="0"/>
              </a:rPr>
              <a:t>DATABASE</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os.path.</a:t>
            </a:r>
            <a:r>
              <a:rPr lang="en-US" sz="1050" b="0">
                <a:solidFill>
                  <a:srgbClr val="61AFEF"/>
                </a:solidFill>
                <a:effectLst/>
                <a:latin typeface="Consolas" panose="020B0609020204030204" pitchFamily="49" charset="0"/>
              </a:rPr>
              <a:t>join</a:t>
            </a:r>
            <a:r>
              <a:rPr lang="en-US" sz="1050" b="0">
                <a:solidFill>
                  <a:srgbClr val="ABB2BF"/>
                </a:solidFill>
                <a:effectLst/>
                <a:latin typeface="Consolas" panose="020B0609020204030204" pitchFamily="49" charset="0"/>
              </a:rPr>
              <a:t>(app.instance_path, </a:t>
            </a:r>
            <a:r>
              <a:rPr lang="en-US" sz="1050" b="0">
                <a:solidFill>
                  <a:srgbClr val="98C379"/>
                </a:solidFill>
                <a:effectLst/>
                <a:latin typeface="Consolas" panose="020B0609020204030204" pitchFamily="49" charset="0"/>
              </a:rPr>
              <a:t>'flaskr.sqlite3'</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p>
          <a:p>
            <a:br>
              <a:rPr lang="en-US" sz="1050" b="0">
                <a:solidFill>
                  <a:srgbClr val="ABB2BF"/>
                </a:solidFill>
                <a:effectLst/>
                <a:latin typeface="Consolas" panose="020B0609020204030204" pitchFamily="49" charset="0"/>
              </a:rPr>
            </a:br>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if</a:t>
            </a:r>
            <a:r>
              <a:rPr lang="en-US" sz="1050" b="0">
                <a:solidFill>
                  <a:srgbClr val="ABB2BF"/>
                </a:solidFill>
                <a:effectLst/>
                <a:latin typeface="Consolas" panose="020B0609020204030204" pitchFamily="49" charset="0"/>
              </a:rPr>
              <a:t> test_config </a:t>
            </a:r>
            <a:r>
              <a:rPr lang="en-US" sz="1050" b="0">
                <a:solidFill>
                  <a:srgbClr val="C678DD"/>
                </a:solidFill>
                <a:effectLst/>
                <a:latin typeface="Consolas" panose="020B0609020204030204" pitchFamily="49" charset="0"/>
              </a:rPr>
              <a:t>is</a:t>
            </a:r>
            <a:r>
              <a:rPr lang="en-US" sz="1050" b="0">
                <a:solidFill>
                  <a:srgbClr val="ABB2BF"/>
                </a:solidFill>
                <a:effectLst/>
                <a:latin typeface="Consolas" panose="020B0609020204030204" pitchFamily="49" charset="0"/>
              </a:rPr>
              <a:t> </a:t>
            </a:r>
            <a:r>
              <a:rPr lang="en-US" sz="1050" b="0">
                <a:solidFill>
                  <a:srgbClr val="D19A66"/>
                </a:solidFill>
                <a:effectLst/>
                <a:latin typeface="Consolas" panose="020B0609020204030204" pitchFamily="49" charset="0"/>
              </a:rPr>
              <a:t>None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7F848E"/>
                </a:solidFill>
                <a:effectLst/>
                <a:latin typeface="Consolas" panose="020B0609020204030204" pitchFamily="49" charset="0"/>
              </a:rPr>
              <a:t># load the instance config, if it exists, when not testing</a:t>
            </a:r>
            <a:endParaRPr lang="en-US" sz="1050" b="0">
              <a:solidFill>
                <a:srgbClr val="ABB2BF"/>
              </a:solidFill>
              <a:effectLst/>
              <a:latin typeface="Consolas" panose="020B0609020204030204" pitchFamily="49" charset="0"/>
            </a:endParaRPr>
          </a:p>
          <a:p>
            <a:r>
              <a:rPr lang="en-US" sz="1050" b="0">
                <a:solidFill>
                  <a:srgbClr val="ABB2BF"/>
                </a:solidFill>
                <a:effectLst/>
                <a:latin typeface="Consolas" panose="020B0609020204030204" pitchFamily="49" charset="0"/>
              </a:rPr>
              <a:t>        app.config.</a:t>
            </a:r>
            <a:r>
              <a:rPr lang="en-US" sz="1050" b="0">
                <a:solidFill>
                  <a:srgbClr val="61AFEF"/>
                </a:solidFill>
                <a:effectLst/>
                <a:latin typeface="Consolas" panose="020B0609020204030204" pitchFamily="49" charset="0"/>
              </a:rPr>
              <a:t>from_pyfile</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'config.py'</a:t>
            </a:r>
            <a:r>
              <a:rPr lang="en-US" sz="1050" b="0">
                <a:solidFill>
                  <a:srgbClr val="ABB2BF"/>
                </a:solidFill>
                <a:effectLst/>
                <a:latin typeface="Consolas" panose="020B0609020204030204" pitchFamily="49" charset="0"/>
              </a:rPr>
              <a:t>, </a:t>
            </a:r>
            <a:r>
              <a:rPr lang="en-US" sz="1050" b="0" i="1">
                <a:solidFill>
                  <a:srgbClr val="E06C75"/>
                </a:solidFill>
                <a:effectLst/>
                <a:latin typeface="Consolas" panose="020B0609020204030204" pitchFamily="49" charset="0"/>
              </a:rPr>
              <a:t>silent</a:t>
            </a:r>
            <a:r>
              <a:rPr lang="en-US" sz="1050" b="0">
                <a:solidFill>
                  <a:srgbClr val="56B6C2"/>
                </a:solidFill>
                <a:effectLst/>
                <a:latin typeface="Consolas" panose="020B0609020204030204" pitchFamily="49" charset="0"/>
              </a:rPr>
              <a:t>=</a:t>
            </a:r>
            <a:r>
              <a:rPr lang="en-US" sz="1050" b="0">
                <a:solidFill>
                  <a:srgbClr val="D19A66"/>
                </a:solidFill>
                <a:effectLst/>
                <a:latin typeface="Consolas" panose="020B0609020204030204" pitchFamily="49" charset="0"/>
              </a:rPr>
              <a:t>True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else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7F848E"/>
                </a:solidFill>
                <a:effectLst/>
                <a:latin typeface="Consolas" panose="020B0609020204030204" pitchFamily="49" charset="0"/>
              </a:rPr>
              <a:t># load the test config if passed in</a:t>
            </a:r>
            <a:endParaRPr lang="en-US" sz="1050" b="0">
              <a:solidFill>
                <a:srgbClr val="ABB2BF"/>
              </a:solidFill>
              <a:effectLst/>
              <a:latin typeface="Consolas" panose="020B0609020204030204" pitchFamily="49" charset="0"/>
            </a:endParaRPr>
          </a:p>
          <a:p>
            <a:r>
              <a:rPr lang="en-US" sz="1050" b="0">
                <a:solidFill>
                  <a:srgbClr val="ABB2BF"/>
                </a:solidFill>
                <a:effectLst/>
                <a:latin typeface="Consolas" panose="020B0609020204030204" pitchFamily="49" charset="0"/>
              </a:rPr>
              <a:t>        app.config.</a:t>
            </a:r>
            <a:r>
              <a:rPr lang="en-US" sz="1050" b="0">
                <a:solidFill>
                  <a:srgbClr val="61AFEF"/>
                </a:solidFill>
                <a:effectLst/>
                <a:latin typeface="Consolas" panose="020B0609020204030204" pitchFamily="49" charset="0"/>
              </a:rPr>
              <a:t>from_mapping</a:t>
            </a:r>
            <a:r>
              <a:rPr lang="en-US" sz="1050" b="0">
                <a:solidFill>
                  <a:srgbClr val="ABB2BF"/>
                </a:solidFill>
                <a:effectLst/>
                <a:latin typeface="Consolas" panose="020B0609020204030204" pitchFamily="49" charset="0"/>
              </a:rPr>
              <a:t>(test_config)</a:t>
            </a:r>
          </a:p>
          <a:p>
            <a:br>
              <a:rPr lang="en-US" sz="1050" b="0">
                <a:solidFill>
                  <a:srgbClr val="ABB2BF"/>
                </a:solidFill>
                <a:effectLst/>
                <a:latin typeface="Consolas" panose="020B0609020204030204" pitchFamily="49" charset="0"/>
              </a:rPr>
            </a:br>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try</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os.</a:t>
            </a:r>
            <a:r>
              <a:rPr lang="en-US" sz="1050" b="0">
                <a:solidFill>
                  <a:srgbClr val="61AFEF"/>
                </a:solidFill>
                <a:effectLst/>
                <a:latin typeface="Consolas" panose="020B0609020204030204" pitchFamily="49" charset="0"/>
              </a:rPr>
              <a:t>makedirs</a:t>
            </a:r>
            <a:r>
              <a:rPr lang="en-US" sz="1050" b="0">
                <a:solidFill>
                  <a:srgbClr val="ABB2BF"/>
                </a:solidFill>
                <a:effectLst/>
                <a:latin typeface="Consolas" panose="020B0609020204030204" pitchFamily="49" charset="0"/>
              </a:rPr>
              <a:t>(app.instance_path)</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except</a:t>
            </a:r>
            <a:r>
              <a:rPr lang="en-US" sz="1050" b="0">
                <a:solidFill>
                  <a:srgbClr val="ABB2BF"/>
                </a:solidFill>
                <a:effectLst/>
                <a:latin typeface="Consolas" panose="020B0609020204030204" pitchFamily="49" charset="0"/>
              </a:rPr>
              <a:t> OSError:</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pass</a:t>
            </a:r>
            <a:endParaRPr lang="en-US" sz="1050" b="0">
              <a:solidFill>
                <a:srgbClr val="ABB2BF"/>
              </a:solidFill>
              <a:effectLst/>
              <a:latin typeface="Consolas" panose="020B0609020204030204" pitchFamily="49" charset="0"/>
            </a:endParaRPr>
          </a:p>
          <a:p>
            <a:br>
              <a:rPr lang="en-US" sz="1050" b="0">
                <a:solidFill>
                  <a:srgbClr val="ABB2BF"/>
                </a:solidFill>
                <a:effectLst/>
                <a:latin typeface="Consolas" panose="020B0609020204030204" pitchFamily="49" charset="0"/>
              </a:rPr>
            </a:br>
            <a:br>
              <a:rPr lang="en-US" sz="1050" b="0">
                <a:solidFill>
                  <a:srgbClr val="ABB2BF"/>
                </a:solidFill>
                <a:effectLst/>
                <a:latin typeface="Consolas" panose="020B0609020204030204" pitchFamily="49" charset="0"/>
              </a:rPr>
            </a:br>
            <a:r>
              <a:rPr lang="en-US" sz="1050" b="0">
                <a:solidFill>
                  <a:srgbClr val="61AFEF"/>
                </a:solidFill>
                <a:effectLst/>
                <a:latin typeface="Consolas" panose="020B0609020204030204" pitchFamily="49" charset="0"/>
              </a:rPr>
              <a:t>    @app</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route</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'/hello'</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hello</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return</a:t>
            </a:r>
            <a:r>
              <a:rPr lang="en-US" sz="1050" b="0">
                <a:solidFill>
                  <a:srgbClr val="ABB2BF"/>
                </a:solidFill>
                <a:effectLst/>
                <a:latin typeface="Consolas" panose="020B0609020204030204" pitchFamily="49" charset="0"/>
              </a:rPr>
              <a:t> </a:t>
            </a:r>
            <a:r>
              <a:rPr lang="en-US" sz="1050" b="0">
                <a:solidFill>
                  <a:srgbClr val="98C379"/>
                </a:solidFill>
                <a:effectLst/>
                <a:latin typeface="Consolas" panose="020B0609020204030204" pitchFamily="49" charset="0"/>
              </a:rPr>
              <a:t>'Hello'</a:t>
            </a:r>
            <a:endParaRPr lang="en-US" sz="1050" b="0">
              <a:solidFill>
                <a:srgbClr val="ABB2BF"/>
              </a:solidFill>
              <a:effectLst/>
              <a:latin typeface="Consolas" panose="020B0609020204030204" pitchFamily="49" charset="0"/>
            </a:endParaRP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return</a:t>
            </a:r>
            <a:r>
              <a:rPr lang="en-US" sz="1050" b="0">
                <a:solidFill>
                  <a:srgbClr val="ABB2BF"/>
                </a:solidFill>
                <a:effectLst/>
                <a:latin typeface="Consolas" panose="020B0609020204030204" pitchFamily="49" charset="0"/>
              </a:rPr>
              <a:t> app</a:t>
            </a:r>
          </a:p>
        </p:txBody>
      </p:sp>
      <p:sp>
        <p:nvSpPr>
          <p:cNvPr id="3" name="Rectangle 2">
            <a:extLst>
              <a:ext uri="{FF2B5EF4-FFF2-40B4-BE49-F238E27FC236}">
                <a16:creationId xmlns:a16="http://schemas.microsoft.com/office/drawing/2014/main" id="{55141D3D-194E-45FD-942C-FF445923E18B}"/>
              </a:ext>
            </a:extLst>
          </p:cNvPr>
          <p:cNvSpPr/>
          <p:nvPr/>
        </p:nvSpPr>
        <p:spPr>
          <a:xfrm>
            <a:off x="5921827" y="70388"/>
            <a:ext cx="6096000" cy="6717223"/>
          </a:xfrm>
          <a:prstGeom prst="rect">
            <a:avLst/>
          </a:prstGeom>
        </p:spPr>
        <p:txBody>
          <a:bodyPr>
            <a:spAutoFit/>
          </a:bodyPr>
          <a:lstStyle/>
          <a:p>
            <a:r>
              <a:rPr lang="en-US" sz="1050">
                <a:solidFill>
                  <a:schemeClr val="bg1"/>
                </a:solidFill>
              </a:rPr>
              <a:t>A Flask application is an instance of the Flask class. Everything about the application, such as configuration and URLs, will be registered with this class</a:t>
            </a:r>
          </a:p>
          <a:p>
            <a:r>
              <a:rPr lang="en-US" sz="1050">
                <a:solidFill>
                  <a:schemeClr val="bg1"/>
                </a:solidFill>
              </a:rPr>
              <a:t>Factory application: Any configuration, registration, and other setup the application needs will happen inside the function, then the application will be returned.</a:t>
            </a:r>
          </a:p>
          <a:p>
            <a:r>
              <a:rPr lang="en-US" sz="1050">
                <a:solidFill>
                  <a:schemeClr val="bg1"/>
                </a:solidFill>
              </a:rPr>
              <a:t>The __init__.py </a:t>
            </a:r>
          </a:p>
          <a:p>
            <a:r>
              <a:rPr lang="en-US" sz="1050">
                <a:solidFill>
                  <a:schemeClr val="bg1"/>
                </a:solidFill>
              </a:rPr>
              <a:t>	1: will contain the application factory, and </a:t>
            </a:r>
          </a:p>
          <a:p>
            <a:r>
              <a:rPr lang="en-US" sz="1050">
                <a:solidFill>
                  <a:schemeClr val="bg1"/>
                </a:solidFill>
              </a:rPr>
              <a:t>	2: tells Python that the flaskr directory should be treated as a package.</a:t>
            </a:r>
          </a:p>
          <a:p>
            <a:r>
              <a:rPr lang="en-US" sz="1050">
                <a:solidFill>
                  <a:schemeClr val="bg1"/>
                </a:solidFill>
              </a:rPr>
              <a:t>The instance folder is designed to not be under version control and be deployment specific. It’s the perfect place to drop things that either change at runtime or configuration files.</a:t>
            </a:r>
            <a:endParaRPr lang="en-US" sz="1050" b="0">
              <a:solidFill>
                <a:srgbClr val="ABB2BF"/>
              </a:solidFill>
              <a:effectLst/>
              <a:latin typeface="Consolas" panose="020B0609020204030204" pitchFamily="49" charset="0"/>
            </a:endParaRPr>
          </a:p>
          <a:p>
            <a:endParaRPr lang="en-US" sz="1050">
              <a:solidFill>
                <a:srgbClr val="ABB2BF"/>
              </a:solidFill>
              <a:latin typeface="Consolas" panose="020B0609020204030204" pitchFamily="49" charset="0"/>
            </a:endParaRPr>
          </a:p>
          <a:p>
            <a:r>
              <a:rPr lang="en-US" sz="1050" b="0">
                <a:solidFill>
                  <a:srgbClr val="ABB2BF"/>
                </a:solidFill>
                <a:effectLst/>
                <a:latin typeface="Consolas" panose="020B0609020204030204" pitchFamily="49" charset="0"/>
              </a:rPr>
              <a:t>app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Flask</a:t>
            </a:r>
            <a:r>
              <a:rPr lang="en-US" sz="1050" b="0">
                <a:solidFill>
                  <a:srgbClr val="ABB2BF"/>
                </a:solidFill>
                <a:effectLst/>
                <a:latin typeface="Consolas" panose="020B0609020204030204" pitchFamily="49" charset="0"/>
              </a:rPr>
              <a:t>(</a:t>
            </a:r>
            <a:r>
              <a:rPr lang="en-US" sz="1050" b="0">
                <a:solidFill>
                  <a:srgbClr val="E06C75"/>
                </a:solidFill>
                <a:effectLst/>
                <a:latin typeface="Consolas" panose="020B0609020204030204" pitchFamily="49" charset="0"/>
              </a:rPr>
              <a:t>__name__</a:t>
            </a:r>
            <a:r>
              <a:rPr lang="en-US" sz="1050" b="0">
                <a:solidFill>
                  <a:srgbClr val="ABB2BF"/>
                </a:solidFill>
                <a:effectLst/>
                <a:latin typeface="Consolas" panose="020B0609020204030204" pitchFamily="49" charset="0"/>
              </a:rPr>
              <a:t>, </a:t>
            </a:r>
            <a:r>
              <a:rPr lang="en-US" sz="1050" b="0" i="1">
                <a:solidFill>
                  <a:srgbClr val="E06C75"/>
                </a:solidFill>
                <a:effectLst/>
                <a:latin typeface="Consolas" panose="020B0609020204030204" pitchFamily="49" charset="0"/>
              </a:rPr>
              <a:t>instance_relative_config</a:t>
            </a:r>
            <a:r>
              <a:rPr lang="en-US" sz="1050" b="0">
                <a:solidFill>
                  <a:srgbClr val="56B6C2"/>
                </a:solidFill>
                <a:effectLst/>
                <a:latin typeface="Consolas" panose="020B0609020204030204" pitchFamily="49" charset="0"/>
              </a:rPr>
              <a:t>=</a:t>
            </a:r>
            <a:r>
              <a:rPr lang="en-US" sz="1050" b="0">
                <a:solidFill>
                  <a:srgbClr val="D19A66"/>
                </a:solidFill>
                <a:effectLst/>
                <a:latin typeface="Consolas" panose="020B0609020204030204" pitchFamily="49" charset="0"/>
              </a:rPr>
              <a:t>True</a:t>
            </a:r>
            <a:r>
              <a:rPr lang="en-US" sz="1050" b="0">
                <a:solidFill>
                  <a:srgbClr val="ABB2BF"/>
                </a:solidFill>
                <a:effectLst/>
                <a:latin typeface="Consolas" panose="020B0609020204030204" pitchFamily="49" charset="0"/>
              </a:rPr>
              <a:t>) </a:t>
            </a:r>
            <a:r>
              <a:rPr lang="en-US" sz="1050">
                <a:solidFill>
                  <a:schemeClr val="bg1"/>
                </a:solidFill>
              </a:rPr>
              <a:t>creates the Flask instance.</a:t>
            </a:r>
          </a:p>
          <a:p>
            <a:endParaRPr lang="en-US" sz="1050">
              <a:solidFill>
                <a:schemeClr val="bg1"/>
              </a:solidFill>
            </a:endParaRPr>
          </a:p>
          <a:p>
            <a:pPr marL="628650" lvl="1" indent="-171450">
              <a:buFont typeface="Arial" panose="020B0604020202020204" pitchFamily="34" charset="0"/>
              <a:buChar char="•"/>
            </a:pPr>
            <a:r>
              <a:rPr lang="en-US" sz="1050" b="0">
                <a:solidFill>
                  <a:srgbClr val="E06C75"/>
                </a:solidFill>
                <a:effectLst/>
                <a:latin typeface="Consolas" panose="020B0609020204030204" pitchFamily="49" charset="0"/>
              </a:rPr>
              <a:t>__name__</a:t>
            </a:r>
            <a:r>
              <a:rPr lang="en-US" sz="1050">
                <a:solidFill>
                  <a:srgbClr val="ABB2BF"/>
                </a:solidFill>
                <a:latin typeface="Consolas" panose="020B0609020204030204" pitchFamily="49" charset="0"/>
              </a:rPr>
              <a:t> </a:t>
            </a:r>
            <a:r>
              <a:rPr lang="en-US" sz="1050">
                <a:solidFill>
                  <a:schemeClr val="bg1"/>
                </a:solidFill>
              </a:rPr>
              <a:t>is the name of the current Python module. The app needs to know where it’s located to set up some paths, and </a:t>
            </a:r>
            <a:r>
              <a:rPr lang="en-US" sz="1050" b="0">
                <a:solidFill>
                  <a:srgbClr val="E06C75"/>
                </a:solidFill>
                <a:effectLst/>
                <a:latin typeface="Consolas" panose="020B0609020204030204" pitchFamily="49" charset="0"/>
              </a:rPr>
              <a:t>__name__</a:t>
            </a:r>
            <a:r>
              <a:rPr lang="en-US" sz="1050">
                <a:solidFill>
                  <a:srgbClr val="ABB2BF"/>
                </a:solidFill>
                <a:latin typeface="Consolas" panose="020B0609020204030204" pitchFamily="49" charset="0"/>
              </a:rPr>
              <a:t> </a:t>
            </a:r>
            <a:r>
              <a:rPr lang="en-US" sz="1050">
                <a:solidFill>
                  <a:schemeClr val="bg1"/>
                </a:solidFill>
              </a:rPr>
              <a:t>is a convenient way to tell it that.</a:t>
            </a:r>
          </a:p>
          <a:p>
            <a:pPr marL="628650" lvl="1" indent="-171450">
              <a:buFont typeface="Arial" panose="020B0604020202020204" pitchFamily="34" charset="0"/>
              <a:buChar char="•"/>
            </a:pPr>
            <a:r>
              <a:rPr lang="en-US" sz="1050" b="0" i="1">
                <a:solidFill>
                  <a:srgbClr val="E06C75"/>
                </a:solidFill>
                <a:effectLst/>
                <a:latin typeface="Consolas" panose="020B0609020204030204" pitchFamily="49" charset="0"/>
              </a:rPr>
              <a:t>instance_relative_config</a:t>
            </a:r>
            <a:r>
              <a:rPr lang="en-US" sz="1050" b="0">
                <a:solidFill>
                  <a:srgbClr val="56B6C2"/>
                </a:solidFill>
                <a:effectLst/>
                <a:latin typeface="Consolas" panose="020B0609020204030204" pitchFamily="49" charset="0"/>
              </a:rPr>
              <a:t>=</a:t>
            </a:r>
            <a:r>
              <a:rPr lang="en-US" sz="1050" b="0">
                <a:solidFill>
                  <a:srgbClr val="D19A66"/>
                </a:solidFill>
                <a:effectLst/>
                <a:latin typeface="Consolas" panose="020B0609020204030204" pitchFamily="49" charset="0"/>
              </a:rPr>
              <a:t>True </a:t>
            </a:r>
            <a:r>
              <a:rPr lang="en-US" sz="1050">
                <a:solidFill>
                  <a:schemeClr val="bg1"/>
                </a:solidFill>
              </a:rPr>
              <a:t>tells the app that configuration files are relative to the instance folder. The instance folder is located outside the flaskr package and can hold local data that shouldn’t be committed to version control, such as configuration secrets and the database file.</a:t>
            </a:r>
          </a:p>
          <a:p>
            <a:endParaRPr lang="en-US" sz="1050">
              <a:solidFill>
                <a:schemeClr val="bg1"/>
              </a:solidFill>
            </a:endParaRPr>
          </a:p>
          <a:p>
            <a:r>
              <a:rPr lang="en-US" sz="1050" b="0">
                <a:solidFill>
                  <a:srgbClr val="ABB2BF"/>
                </a:solidFill>
                <a:effectLst/>
                <a:latin typeface="Consolas" panose="020B0609020204030204" pitchFamily="49" charset="0"/>
              </a:rPr>
              <a:t>app.config.</a:t>
            </a:r>
            <a:r>
              <a:rPr lang="en-US" sz="1050" b="0">
                <a:solidFill>
                  <a:srgbClr val="61AFEF"/>
                </a:solidFill>
                <a:effectLst/>
                <a:latin typeface="Consolas" panose="020B0609020204030204" pitchFamily="49" charset="0"/>
              </a:rPr>
              <a:t>from_mapping() </a:t>
            </a:r>
            <a:r>
              <a:rPr lang="en-US" sz="1050">
                <a:solidFill>
                  <a:schemeClr val="bg1"/>
                </a:solidFill>
              </a:rPr>
              <a:t>sets some default configuration that the app will use:</a:t>
            </a:r>
          </a:p>
          <a:p>
            <a:endParaRPr lang="en-US" sz="1050">
              <a:solidFill>
                <a:schemeClr val="bg1"/>
              </a:solidFill>
            </a:endParaRPr>
          </a:p>
          <a:p>
            <a:pPr marL="628650" lvl="1" indent="-171450">
              <a:buFont typeface="Arial" panose="020B0604020202020204" pitchFamily="34" charset="0"/>
              <a:buChar char="•"/>
            </a:pPr>
            <a:r>
              <a:rPr lang="en-US" sz="1050" b="0" i="1">
                <a:solidFill>
                  <a:srgbClr val="E06C75"/>
                </a:solidFill>
                <a:effectLst/>
                <a:latin typeface="Consolas" panose="020B0609020204030204" pitchFamily="49" charset="0"/>
              </a:rPr>
              <a:t>SECRET_KEY </a:t>
            </a:r>
            <a:r>
              <a:rPr lang="en-US" sz="1050">
                <a:solidFill>
                  <a:schemeClr val="bg1"/>
                </a:solidFill>
              </a:rPr>
              <a:t>is used by Flask and extensions to keep data safe. It’s set to </a:t>
            </a:r>
            <a:r>
              <a:rPr lang="en-US" sz="1050" b="0">
                <a:solidFill>
                  <a:srgbClr val="98C379"/>
                </a:solidFill>
                <a:effectLst/>
                <a:latin typeface="Consolas" panose="020B0609020204030204" pitchFamily="49" charset="0"/>
              </a:rPr>
              <a:t>'dev' </a:t>
            </a:r>
            <a:r>
              <a:rPr lang="en-US" sz="1050">
                <a:solidFill>
                  <a:schemeClr val="bg1"/>
                </a:solidFill>
              </a:rPr>
              <a:t>to provide a convenient value during development, but it should be overridden with a random value when deploying.</a:t>
            </a:r>
          </a:p>
          <a:p>
            <a:pPr marL="628650" lvl="1" indent="-171450">
              <a:buFont typeface="Arial" panose="020B0604020202020204" pitchFamily="34" charset="0"/>
              <a:buChar char="•"/>
            </a:pPr>
            <a:r>
              <a:rPr lang="en-US" sz="1050" b="0" i="1">
                <a:solidFill>
                  <a:srgbClr val="E06C75"/>
                </a:solidFill>
                <a:effectLst/>
                <a:latin typeface="Consolas" panose="020B0609020204030204" pitchFamily="49" charset="0"/>
              </a:rPr>
              <a:t>DATABASE</a:t>
            </a:r>
            <a:r>
              <a:rPr lang="en-US" sz="1050">
                <a:solidFill>
                  <a:schemeClr val="bg1"/>
                </a:solidFill>
              </a:rPr>
              <a:t> is the path where the SQLite database file will be saved. It’s under app.instance_path, which is the path that Flask has chosen for the instance folder. You’ll learn more about the database in the next section.</a:t>
            </a:r>
          </a:p>
          <a:p>
            <a:endParaRPr lang="en-US" sz="1050">
              <a:solidFill>
                <a:schemeClr val="bg1"/>
              </a:solidFill>
            </a:endParaRPr>
          </a:p>
          <a:p>
            <a:r>
              <a:rPr lang="en-US" sz="1050" b="0">
                <a:solidFill>
                  <a:srgbClr val="ABB2BF"/>
                </a:solidFill>
                <a:effectLst/>
                <a:latin typeface="Consolas" panose="020B0609020204030204" pitchFamily="49" charset="0"/>
              </a:rPr>
              <a:t>app.config.</a:t>
            </a:r>
            <a:r>
              <a:rPr lang="en-US" sz="1050" b="0">
                <a:solidFill>
                  <a:srgbClr val="61AFEF"/>
                </a:solidFill>
                <a:effectLst/>
                <a:latin typeface="Consolas" panose="020B0609020204030204" pitchFamily="49" charset="0"/>
              </a:rPr>
              <a:t>from_pyfile() </a:t>
            </a:r>
            <a:r>
              <a:rPr lang="en-US" sz="1050">
                <a:solidFill>
                  <a:schemeClr val="bg1"/>
                </a:solidFill>
              </a:rPr>
              <a:t>overrides the default configuration with values taken from the config.py file in the instance folder if it exists. For example, when deploying, this can be used to set a real </a:t>
            </a:r>
            <a:r>
              <a:rPr lang="en-US" sz="1050" b="0" i="1">
                <a:solidFill>
                  <a:srgbClr val="E06C75"/>
                </a:solidFill>
                <a:effectLst/>
                <a:latin typeface="Consolas" panose="020B0609020204030204" pitchFamily="49" charset="0"/>
              </a:rPr>
              <a:t>SECRET_KEY</a:t>
            </a:r>
            <a:r>
              <a:rPr lang="en-US" sz="1050">
                <a:solidFill>
                  <a:schemeClr val="bg1"/>
                </a:solidFill>
              </a:rPr>
              <a:t>.</a:t>
            </a:r>
          </a:p>
          <a:p>
            <a:pPr marL="628650" lvl="1" indent="-171450">
              <a:buFont typeface="Arial" panose="020B0604020202020204" pitchFamily="34" charset="0"/>
              <a:buChar char="•"/>
            </a:pPr>
            <a:r>
              <a:rPr lang="en-US" sz="1050">
                <a:solidFill>
                  <a:schemeClr val="bg1"/>
                </a:solidFill>
              </a:rPr>
              <a:t>test_config can also be passed to the factory, and will be used instead of the instance configuration. This is so the tests you’ll write later in the tutorial can be configured independently of any development values you have configured.</a:t>
            </a:r>
          </a:p>
          <a:p>
            <a:endParaRPr lang="en-US" sz="1050">
              <a:solidFill>
                <a:schemeClr val="bg1"/>
              </a:solidFill>
            </a:endParaRPr>
          </a:p>
          <a:p>
            <a:r>
              <a:rPr lang="en-US" sz="1050" b="0">
                <a:solidFill>
                  <a:srgbClr val="ABB2BF"/>
                </a:solidFill>
                <a:effectLst/>
                <a:latin typeface="Consolas" panose="020B0609020204030204" pitchFamily="49" charset="0"/>
              </a:rPr>
              <a:t>os.</a:t>
            </a:r>
            <a:r>
              <a:rPr lang="en-US" sz="1050" b="0">
                <a:solidFill>
                  <a:srgbClr val="61AFEF"/>
                </a:solidFill>
                <a:effectLst/>
                <a:latin typeface="Consolas" panose="020B0609020204030204" pitchFamily="49" charset="0"/>
              </a:rPr>
              <a:t>makedirs() </a:t>
            </a:r>
            <a:r>
              <a:rPr lang="en-US" sz="1050">
                <a:solidFill>
                  <a:schemeClr val="bg1"/>
                </a:solidFill>
              </a:rPr>
              <a:t>ensures that app.instance_path exists. Flask doesn’t create the instance folder automatically, but it needs to be created because your project will create the SQLite database file there.</a:t>
            </a:r>
          </a:p>
          <a:p>
            <a:endParaRPr lang="en-US" sz="1050">
              <a:solidFill>
                <a:schemeClr val="bg1"/>
              </a:solidFill>
            </a:endParaRPr>
          </a:p>
          <a:p>
            <a:r>
              <a:rPr lang="en-US" sz="1050" b="0">
                <a:solidFill>
                  <a:srgbClr val="61AFEF"/>
                </a:solidFill>
                <a:effectLst/>
                <a:latin typeface="Consolas" panose="020B0609020204030204" pitchFamily="49" charset="0"/>
              </a:rPr>
              <a:t>@app</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route() </a:t>
            </a:r>
            <a:r>
              <a:rPr lang="en-US" sz="1050">
                <a:solidFill>
                  <a:schemeClr val="bg1"/>
                </a:solidFill>
              </a:rPr>
              <a:t>creates a simple route so you can see the application working before getting into the rest of the tutorial. It creates a connection between the URL /hello and a function that returns a response, the string 'Hello, World!' in this case.</a:t>
            </a:r>
          </a:p>
        </p:txBody>
      </p:sp>
      <p:sp>
        <p:nvSpPr>
          <p:cNvPr id="5" name="Rectangle 4">
            <a:extLst>
              <a:ext uri="{FF2B5EF4-FFF2-40B4-BE49-F238E27FC236}">
                <a16:creationId xmlns:a16="http://schemas.microsoft.com/office/drawing/2014/main" id="{682F80B3-EAE4-4429-8F6B-49F6797A17AA}"/>
              </a:ext>
            </a:extLst>
          </p:cNvPr>
          <p:cNvSpPr/>
          <p:nvPr/>
        </p:nvSpPr>
        <p:spPr>
          <a:xfrm>
            <a:off x="174173" y="6225000"/>
            <a:ext cx="2351314" cy="577081"/>
          </a:xfrm>
          <a:prstGeom prst="rect">
            <a:avLst/>
          </a:prstGeom>
        </p:spPr>
        <p:txBody>
          <a:bodyPr wrap="square">
            <a:spAutoFit/>
          </a:bodyPr>
          <a:lstStyle/>
          <a:p>
            <a:r>
              <a:rPr lang="en-US" sz="1050">
                <a:solidFill>
                  <a:schemeClr val="bg1"/>
                </a:solidFill>
              </a:rPr>
              <a:t>&gt; $env:FLASK_APP = "flaskr"</a:t>
            </a:r>
          </a:p>
          <a:p>
            <a:r>
              <a:rPr lang="en-US" sz="1050">
                <a:solidFill>
                  <a:schemeClr val="bg1"/>
                </a:solidFill>
              </a:rPr>
              <a:t>&gt; $env:FLASK_ENV = "development"</a:t>
            </a:r>
          </a:p>
          <a:p>
            <a:r>
              <a:rPr lang="en-US" sz="1050">
                <a:solidFill>
                  <a:schemeClr val="bg1"/>
                </a:solidFill>
              </a:rPr>
              <a:t>&gt; flask run</a:t>
            </a:r>
          </a:p>
        </p:txBody>
      </p:sp>
      <p:sp>
        <p:nvSpPr>
          <p:cNvPr id="7" name="Rectangle 6">
            <a:extLst>
              <a:ext uri="{FF2B5EF4-FFF2-40B4-BE49-F238E27FC236}">
                <a16:creationId xmlns:a16="http://schemas.microsoft.com/office/drawing/2014/main" id="{355F8E65-018C-4E70-93D4-54D3012248CB}"/>
              </a:ext>
            </a:extLst>
          </p:cNvPr>
          <p:cNvSpPr/>
          <p:nvPr/>
        </p:nvSpPr>
        <p:spPr>
          <a:xfrm>
            <a:off x="0" y="0"/>
            <a:ext cx="1838517" cy="369332"/>
          </a:xfrm>
          <a:prstGeom prst="rect">
            <a:avLst/>
          </a:prstGeom>
        </p:spPr>
        <p:txBody>
          <a:bodyPr wrap="none">
            <a:spAutoFit/>
          </a:bodyPr>
          <a:lstStyle/>
          <a:p>
            <a:r>
              <a:rPr lang="en-US" u="sng">
                <a:solidFill>
                  <a:schemeClr val="bg1"/>
                </a:solidFill>
              </a:rPr>
              <a:t>Application Setup</a:t>
            </a:r>
          </a:p>
        </p:txBody>
      </p:sp>
    </p:spTree>
    <p:extLst>
      <p:ext uri="{BB962C8B-B14F-4D97-AF65-F5344CB8AC3E}">
        <p14:creationId xmlns:p14="http://schemas.microsoft.com/office/powerpoint/2010/main" val="283219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3DC509-DD3C-4C59-8CDF-3CE39EE1A2FE}"/>
              </a:ext>
            </a:extLst>
          </p:cNvPr>
          <p:cNvSpPr/>
          <p:nvPr/>
        </p:nvSpPr>
        <p:spPr>
          <a:xfrm>
            <a:off x="0" y="0"/>
            <a:ext cx="3178499" cy="369332"/>
          </a:xfrm>
          <a:prstGeom prst="rect">
            <a:avLst/>
          </a:prstGeom>
        </p:spPr>
        <p:txBody>
          <a:bodyPr wrap="none">
            <a:spAutoFit/>
          </a:bodyPr>
          <a:lstStyle/>
          <a:p>
            <a:r>
              <a:rPr lang="en-US" u="sng">
                <a:solidFill>
                  <a:schemeClr val="bg1"/>
                </a:solidFill>
              </a:rPr>
              <a:t>Define and Access the Database</a:t>
            </a:r>
          </a:p>
        </p:txBody>
      </p:sp>
      <p:sp>
        <p:nvSpPr>
          <p:cNvPr id="3" name="Rectangle 2">
            <a:extLst>
              <a:ext uri="{FF2B5EF4-FFF2-40B4-BE49-F238E27FC236}">
                <a16:creationId xmlns:a16="http://schemas.microsoft.com/office/drawing/2014/main" id="{AF9096BB-C3B1-487C-9ABF-92AE81F194D1}"/>
              </a:ext>
            </a:extLst>
          </p:cNvPr>
          <p:cNvSpPr/>
          <p:nvPr/>
        </p:nvSpPr>
        <p:spPr>
          <a:xfrm>
            <a:off x="9599067" y="5750462"/>
            <a:ext cx="2079415" cy="577081"/>
          </a:xfrm>
          <a:prstGeom prst="rect">
            <a:avLst/>
          </a:prstGeom>
        </p:spPr>
        <p:txBody>
          <a:bodyPr wrap="none">
            <a:spAutoFit/>
          </a:bodyPr>
          <a:lstStyle/>
          <a:p>
            <a:r>
              <a:rPr lang="en-US" sz="1050">
                <a:solidFill>
                  <a:schemeClr val="bg1">
                    <a:lumMod val="65000"/>
                  </a:schemeClr>
                </a:solidFill>
              </a:rPr>
              <a:t>$env:FLASK_APP = "flaskr"</a:t>
            </a:r>
          </a:p>
          <a:p>
            <a:r>
              <a:rPr lang="en-US" sz="1050">
                <a:solidFill>
                  <a:schemeClr val="bg1">
                    <a:lumMod val="65000"/>
                  </a:schemeClr>
                </a:solidFill>
              </a:rPr>
              <a:t>$env:FLASK_ENV = "development"</a:t>
            </a:r>
          </a:p>
          <a:p>
            <a:r>
              <a:rPr lang="en-US" sz="1050">
                <a:solidFill>
                  <a:schemeClr val="bg1">
                    <a:lumMod val="65000"/>
                  </a:schemeClr>
                </a:solidFill>
              </a:rPr>
              <a:t>flask init-db</a:t>
            </a:r>
          </a:p>
        </p:txBody>
      </p:sp>
      <p:sp>
        <p:nvSpPr>
          <p:cNvPr id="4" name="Rectangle 3">
            <a:extLst>
              <a:ext uri="{FF2B5EF4-FFF2-40B4-BE49-F238E27FC236}">
                <a16:creationId xmlns:a16="http://schemas.microsoft.com/office/drawing/2014/main" id="{74E6720C-24EF-4FF0-8507-130415F23012}"/>
              </a:ext>
            </a:extLst>
          </p:cNvPr>
          <p:cNvSpPr/>
          <p:nvPr/>
        </p:nvSpPr>
        <p:spPr>
          <a:xfrm>
            <a:off x="76386" y="589990"/>
            <a:ext cx="3233058" cy="1546577"/>
          </a:xfrm>
          <a:prstGeom prst="rect">
            <a:avLst/>
          </a:prstGeom>
          <a:ln>
            <a:solidFill>
              <a:schemeClr val="accent1"/>
            </a:solidFill>
          </a:ln>
        </p:spPr>
        <p:txBody>
          <a:bodyPr wrap="square">
            <a:spAutoFit/>
          </a:bodyPr>
          <a:lstStyle/>
          <a:p>
            <a:r>
              <a:rPr lang="en-US" sz="1050" b="0" u="sng">
                <a:solidFill>
                  <a:schemeClr val="bg1"/>
                </a:solidFill>
                <a:effectLst/>
                <a:latin typeface="Consolas" panose="020B0609020204030204" pitchFamily="49" charset="0"/>
              </a:rPr>
              <a:t>__init__.py</a:t>
            </a:r>
          </a:p>
          <a:p>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create_app</a:t>
            </a:r>
            <a:r>
              <a:rPr lang="en-US" sz="1050" b="0">
                <a:solidFill>
                  <a:srgbClr val="ABB2BF"/>
                </a:solidFill>
                <a:effectLst/>
                <a:latin typeface="Consolas" panose="020B0609020204030204" pitchFamily="49" charset="0"/>
              </a:rPr>
              <a:t>(</a:t>
            </a:r>
            <a:r>
              <a:rPr lang="en-US" sz="1050" b="0" i="1">
                <a:solidFill>
                  <a:srgbClr val="D19A66"/>
                </a:solidFill>
                <a:effectLst/>
                <a:latin typeface="Consolas" panose="020B0609020204030204" pitchFamily="49" charset="0"/>
              </a:rPr>
              <a:t>test_config</a:t>
            </a:r>
            <a:r>
              <a:rPr lang="en-US" sz="1050" b="0">
                <a:solidFill>
                  <a:srgbClr val="ABB2BF"/>
                </a:solidFill>
                <a:effectLst/>
                <a:latin typeface="Consolas" panose="020B0609020204030204" pitchFamily="49" charset="0"/>
              </a:rPr>
              <a:t>=</a:t>
            </a:r>
            <a:r>
              <a:rPr lang="en-US" sz="1050" b="0">
                <a:solidFill>
                  <a:srgbClr val="D19A66"/>
                </a:solidFill>
                <a:effectLst/>
                <a:latin typeface="Consolas" panose="020B0609020204030204" pitchFamily="49" charset="0"/>
              </a:rPr>
              <a:t>None</a:t>
            </a:r>
            <a:r>
              <a:rPr lang="en-US" sz="1050" b="0">
                <a:solidFill>
                  <a:srgbClr val="ABB2BF"/>
                </a:solidFill>
                <a:effectLst/>
                <a:latin typeface="Consolas" panose="020B0609020204030204" pitchFamily="49" charset="0"/>
              </a:rPr>
              <a:t>):</a:t>
            </a:r>
          </a:p>
          <a:p>
            <a:endParaRPr lang="en-US" sz="1050" b="0">
              <a:solidFill>
                <a:srgbClr val="ABB2BF"/>
              </a:solidFill>
              <a:effectLst/>
              <a:latin typeface="Consolas" panose="020B0609020204030204" pitchFamily="49" charset="0"/>
            </a:endParaRPr>
          </a:p>
          <a:p>
            <a:r>
              <a:rPr lang="en-US" sz="1050" b="0">
                <a:solidFill>
                  <a:srgbClr val="ABB2BF"/>
                </a:solidFill>
                <a:effectLst/>
                <a:latin typeface="Consolas" panose="020B0609020204030204" pitchFamily="49" charset="0"/>
              </a:rPr>
              <a:t>. . . </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from</a:t>
            </a:r>
            <a:r>
              <a:rPr lang="en-US" sz="1050" b="0">
                <a:solidFill>
                  <a:srgbClr val="ABB2BF"/>
                </a:solidFill>
                <a:effectLst/>
                <a:latin typeface="Consolas" panose="020B0609020204030204" pitchFamily="49" charset="0"/>
              </a:rPr>
              <a:t> . </a:t>
            </a:r>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db</a:t>
            </a:r>
          </a:p>
          <a:p>
            <a:r>
              <a:rPr lang="en-US" sz="1050" b="0">
                <a:solidFill>
                  <a:srgbClr val="ABB2BF"/>
                </a:solidFill>
                <a:effectLst/>
                <a:latin typeface="Consolas" panose="020B0609020204030204" pitchFamily="49" charset="0"/>
              </a:rPr>
              <a:t>    db.</a:t>
            </a:r>
            <a:r>
              <a:rPr lang="en-US" sz="1050" b="0">
                <a:solidFill>
                  <a:srgbClr val="61AFEF"/>
                </a:solidFill>
                <a:effectLst/>
                <a:latin typeface="Consolas" panose="020B0609020204030204" pitchFamily="49" charset="0"/>
              </a:rPr>
              <a:t>init_app</a:t>
            </a:r>
            <a:r>
              <a:rPr lang="en-US" sz="1050" b="0">
                <a:solidFill>
                  <a:srgbClr val="ABB2BF"/>
                </a:solidFill>
                <a:effectLst/>
                <a:latin typeface="Consolas" panose="020B0609020204030204" pitchFamily="49" charset="0"/>
              </a:rPr>
              <a:t>(app)</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return</a:t>
            </a:r>
            <a:r>
              <a:rPr lang="en-US" sz="1050" b="0">
                <a:solidFill>
                  <a:srgbClr val="ABB2BF"/>
                </a:solidFill>
                <a:effectLst/>
                <a:latin typeface="Consolas" panose="020B0609020204030204" pitchFamily="49" charset="0"/>
              </a:rPr>
              <a:t> app</a:t>
            </a:r>
          </a:p>
        </p:txBody>
      </p:sp>
      <p:sp>
        <p:nvSpPr>
          <p:cNvPr id="5" name="Rectangle 4">
            <a:extLst>
              <a:ext uri="{FF2B5EF4-FFF2-40B4-BE49-F238E27FC236}">
                <a16:creationId xmlns:a16="http://schemas.microsoft.com/office/drawing/2014/main" id="{844F6F57-57BF-4B8F-B821-19193EFB72B9}"/>
              </a:ext>
            </a:extLst>
          </p:cNvPr>
          <p:cNvSpPr/>
          <p:nvPr/>
        </p:nvSpPr>
        <p:spPr>
          <a:xfrm>
            <a:off x="4747033" y="0"/>
            <a:ext cx="4364683" cy="7040389"/>
          </a:xfrm>
          <a:prstGeom prst="rect">
            <a:avLst/>
          </a:prstGeom>
          <a:ln>
            <a:solidFill>
              <a:srgbClr val="0070C0"/>
            </a:solidFill>
          </a:ln>
        </p:spPr>
        <p:txBody>
          <a:bodyPr wrap="square">
            <a:spAutoFit/>
          </a:bodyPr>
          <a:lstStyle/>
          <a:p>
            <a:r>
              <a:rPr lang="en-US" sz="1050" b="0" u="sng">
                <a:solidFill>
                  <a:schemeClr val="bg1"/>
                </a:solidFill>
                <a:effectLst/>
                <a:latin typeface="Consolas" panose="020B0609020204030204" pitchFamily="49" charset="0"/>
              </a:rPr>
              <a:t>db.py</a:t>
            </a:r>
          </a:p>
          <a:p>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sqlite3</a:t>
            </a:r>
          </a:p>
          <a:p>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click</a:t>
            </a:r>
            <a:br>
              <a:rPr lang="en-US" sz="1050" b="0">
                <a:solidFill>
                  <a:srgbClr val="ABB2BF"/>
                </a:solidFill>
                <a:effectLst/>
                <a:latin typeface="Consolas" panose="020B0609020204030204" pitchFamily="49" charset="0"/>
              </a:rPr>
            </a:br>
            <a:r>
              <a:rPr lang="en-US" sz="1050" b="0" i="1">
                <a:solidFill>
                  <a:srgbClr val="C678DD"/>
                </a:solidFill>
                <a:effectLst/>
                <a:latin typeface="Consolas" panose="020B0609020204030204" pitchFamily="49" charset="0"/>
              </a:rPr>
              <a:t>from</a:t>
            </a:r>
            <a:r>
              <a:rPr lang="en-US" sz="1050" b="0">
                <a:solidFill>
                  <a:srgbClr val="ABB2BF"/>
                </a:solidFill>
                <a:effectLst/>
                <a:latin typeface="Consolas" panose="020B0609020204030204" pitchFamily="49" charset="0"/>
              </a:rPr>
              <a:t> flask </a:t>
            </a:r>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current_app, g</a:t>
            </a:r>
          </a:p>
          <a:p>
            <a:r>
              <a:rPr lang="en-US" sz="1050" b="0" i="1">
                <a:solidFill>
                  <a:srgbClr val="C678DD"/>
                </a:solidFill>
                <a:effectLst/>
                <a:latin typeface="Consolas" panose="020B0609020204030204" pitchFamily="49" charset="0"/>
              </a:rPr>
              <a:t>from</a:t>
            </a:r>
            <a:r>
              <a:rPr lang="en-US" sz="1050" b="0">
                <a:solidFill>
                  <a:srgbClr val="ABB2BF"/>
                </a:solidFill>
                <a:effectLst/>
                <a:latin typeface="Consolas" panose="020B0609020204030204" pitchFamily="49" charset="0"/>
              </a:rPr>
              <a:t> flask.cli </a:t>
            </a:r>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with_appcontext</a:t>
            </a:r>
          </a:p>
          <a:p>
            <a:br>
              <a:rPr lang="en-US" sz="1050" b="0">
                <a:solidFill>
                  <a:srgbClr val="ABB2BF"/>
                </a:solidFill>
                <a:effectLst/>
                <a:latin typeface="Consolas" panose="020B0609020204030204" pitchFamily="49" charset="0"/>
              </a:rPr>
            </a:br>
            <a:br>
              <a:rPr lang="en-US" sz="1050" b="0">
                <a:solidFill>
                  <a:srgbClr val="ABB2BF"/>
                </a:solidFill>
                <a:effectLst/>
                <a:latin typeface="Consolas" panose="020B0609020204030204" pitchFamily="49" charset="0"/>
              </a:rPr>
            </a:br>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get_db</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if</a:t>
            </a:r>
            <a:r>
              <a:rPr lang="en-US" sz="1050" b="0">
                <a:solidFill>
                  <a:srgbClr val="ABB2BF"/>
                </a:solidFill>
                <a:effectLst/>
                <a:latin typeface="Consolas" panose="020B0609020204030204" pitchFamily="49" charset="0"/>
              </a:rPr>
              <a:t> </a:t>
            </a:r>
            <a:r>
              <a:rPr lang="en-US" sz="1050" b="0">
                <a:solidFill>
                  <a:srgbClr val="98C379"/>
                </a:solidFill>
                <a:effectLst/>
                <a:latin typeface="Consolas" panose="020B0609020204030204" pitchFamily="49" charset="0"/>
              </a:rPr>
              <a:t>'db'</a:t>
            </a:r>
            <a:r>
              <a:rPr lang="en-US" sz="1050" b="0">
                <a:solidFill>
                  <a:srgbClr val="ABB2BF"/>
                </a:solidFill>
                <a:effectLst/>
                <a:latin typeface="Consolas" panose="020B0609020204030204" pitchFamily="49" charset="0"/>
              </a:rPr>
              <a:t> </a:t>
            </a:r>
            <a:r>
              <a:rPr lang="en-US" sz="1050" b="0">
                <a:solidFill>
                  <a:srgbClr val="C678DD"/>
                </a:solidFill>
                <a:effectLst/>
                <a:latin typeface="Consolas" panose="020B0609020204030204" pitchFamily="49" charset="0"/>
              </a:rPr>
              <a:t>not</a:t>
            </a:r>
            <a:r>
              <a:rPr lang="en-US" sz="1050" b="0">
                <a:solidFill>
                  <a:srgbClr val="ABB2BF"/>
                </a:solidFill>
                <a:effectLst/>
                <a:latin typeface="Consolas" panose="020B0609020204030204" pitchFamily="49" charset="0"/>
              </a:rPr>
              <a:t> </a:t>
            </a:r>
            <a:r>
              <a:rPr lang="en-US" sz="1050" b="0">
                <a:solidFill>
                  <a:srgbClr val="C678DD"/>
                </a:solidFill>
                <a:effectLst/>
                <a:latin typeface="Consolas" panose="020B0609020204030204" pitchFamily="49" charset="0"/>
              </a:rPr>
              <a:t>in</a:t>
            </a:r>
            <a:r>
              <a:rPr lang="en-US" sz="1050" b="0">
                <a:solidFill>
                  <a:srgbClr val="ABB2BF"/>
                </a:solidFill>
                <a:effectLst/>
                <a:latin typeface="Consolas" panose="020B0609020204030204" pitchFamily="49" charset="0"/>
              </a:rPr>
              <a:t> g:</a:t>
            </a:r>
          </a:p>
          <a:p>
            <a:r>
              <a:rPr lang="en-US" sz="1050" b="0">
                <a:solidFill>
                  <a:srgbClr val="ABB2BF"/>
                </a:solidFill>
                <a:effectLst/>
                <a:latin typeface="Consolas" panose="020B0609020204030204" pitchFamily="49" charset="0"/>
              </a:rPr>
              <a:t>        g.db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sqlite3.</a:t>
            </a:r>
            <a:r>
              <a:rPr lang="en-US" sz="1050" b="0">
                <a:solidFill>
                  <a:srgbClr val="61AFEF"/>
                </a:solidFill>
                <a:effectLst/>
                <a:latin typeface="Consolas" panose="020B0609020204030204" pitchFamily="49" charset="0"/>
              </a:rPr>
              <a:t>connect</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current_app.config[</a:t>
            </a:r>
            <a:r>
              <a:rPr lang="en-US" sz="1050" b="0">
                <a:solidFill>
                  <a:srgbClr val="98C379"/>
                </a:solidFill>
                <a:effectLst/>
                <a:latin typeface="Consolas" panose="020B0609020204030204" pitchFamily="49" charset="0"/>
              </a:rPr>
              <a:t>'DATABASE'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E06C75"/>
                </a:solidFill>
                <a:effectLst/>
                <a:latin typeface="Consolas" panose="020B0609020204030204" pitchFamily="49" charset="0"/>
              </a:rPr>
              <a:t>detect_types</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sqlite3.</a:t>
            </a:r>
            <a:r>
              <a:rPr lang="en-US" sz="1050" b="0">
                <a:solidFill>
                  <a:srgbClr val="D19A66"/>
                </a:solidFill>
                <a:effectLst/>
                <a:latin typeface="Consolas" panose="020B0609020204030204" pitchFamily="49" charset="0"/>
              </a:rPr>
              <a:t>PARSE_DECLTYPES</a:t>
            </a:r>
            <a:endParaRPr lang="en-US" sz="1050" b="0">
              <a:solidFill>
                <a:srgbClr val="ABB2BF"/>
              </a:solidFill>
              <a:effectLst/>
              <a:latin typeface="Consolas" panose="020B0609020204030204" pitchFamily="49" charset="0"/>
            </a:endParaRPr>
          </a:p>
          <a:p>
            <a:r>
              <a:rPr lang="en-US" sz="1050" b="0">
                <a:solidFill>
                  <a:srgbClr val="ABB2BF"/>
                </a:solidFill>
                <a:effectLst/>
                <a:latin typeface="Consolas" panose="020B0609020204030204" pitchFamily="49" charset="0"/>
              </a:rPr>
              <a:t>        )</a:t>
            </a:r>
          </a:p>
          <a:p>
            <a:r>
              <a:rPr lang="en-US" sz="1050" b="0">
                <a:solidFill>
                  <a:srgbClr val="ABB2BF"/>
                </a:solidFill>
                <a:effectLst/>
                <a:latin typeface="Consolas" panose="020B0609020204030204" pitchFamily="49" charset="0"/>
              </a:rPr>
              <a:t>        g.db.row_factory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sqlite3.Row</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return</a:t>
            </a:r>
            <a:r>
              <a:rPr lang="en-US" sz="1050" b="0">
                <a:solidFill>
                  <a:srgbClr val="ABB2BF"/>
                </a:solidFill>
                <a:effectLst/>
                <a:latin typeface="Consolas" panose="020B0609020204030204" pitchFamily="49" charset="0"/>
              </a:rPr>
              <a:t> g.db</a:t>
            </a:r>
          </a:p>
          <a:p>
            <a:br>
              <a:rPr lang="en-US" sz="1050" b="0">
                <a:solidFill>
                  <a:srgbClr val="ABB2BF"/>
                </a:solidFill>
                <a:effectLst/>
                <a:latin typeface="Consolas" panose="020B0609020204030204" pitchFamily="49" charset="0"/>
              </a:rPr>
            </a:br>
            <a:br>
              <a:rPr lang="en-US" sz="1050" b="0">
                <a:solidFill>
                  <a:srgbClr val="ABB2BF"/>
                </a:solidFill>
                <a:effectLst/>
                <a:latin typeface="Consolas" panose="020B0609020204030204" pitchFamily="49" charset="0"/>
              </a:rPr>
            </a:br>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close_db</a:t>
            </a:r>
            <a:r>
              <a:rPr lang="en-US" sz="1050" b="0">
                <a:solidFill>
                  <a:srgbClr val="ABB2BF"/>
                </a:solidFill>
                <a:effectLst/>
                <a:latin typeface="Consolas" panose="020B0609020204030204" pitchFamily="49" charset="0"/>
              </a:rPr>
              <a:t>(</a:t>
            </a:r>
            <a:r>
              <a:rPr lang="en-US" sz="1050" b="0" i="1">
                <a:solidFill>
                  <a:srgbClr val="D19A66"/>
                </a:solidFill>
                <a:effectLst/>
                <a:latin typeface="Consolas" panose="020B0609020204030204" pitchFamily="49" charset="0"/>
              </a:rPr>
              <a:t>e</a:t>
            </a:r>
            <a:r>
              <a:rPr lang="en-US" sz="1050" b="0">
                <a:solidFill>
                  <a:srgbClr val="ABB2BF"/>
                </a:solidFill>
                <a:effectLst/>
                <a:latin typeface="Consolas" panose="020B0609020204030204" pitchFamily="49" charset="0"/>
              </a:rPr>
              <a:t>=</a:t>
            </a:r>
            <a:r>
              <a:rPr lang="en-US" sz="1050" b="0">
                <a:solidFill>
                  <a:srgbClr val="D19A66"/>
                </a:solidFill>
                <a:effectLst/>
                <a:latin typeface="Consolas" panose="020B0609020204030204" pitchFamily="49" charset="0"/>
              </a:rPr>
              <a:t>None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db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g.</a:t>
            </a:r>
            <a:r>
              <a:rPr lang="en-US" sz="1050" b="0">
                <a:solidFill>
                  <a:srgbClr val="61AFEF"/>
                </a:solidFill>
                <a:effectLst/>
                <a:latin typeface="Consolas" panose="020B0609020204030204" pitchFamily="49" charset="0"/>
              </a:rPr>
              <a:t>pop</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'db'</a:t>
            </a:r>
            <a:r>
              <a:rPr lang="en-US" sz="1050" b="0">
                <a:solidFill>
                  <a:srgbClr val="ABB2BF"/>
                </a:solidFill>
                <a:effectLst/>
                <a:latin typeface="Consolas" panose="020B0609020204030204" pitchFamily="49" charset="0"/>
              </a:rPr>
              <a:t>, </a:t>
            </a:r>
            <a:r>
              <a:rPr lang="en-US" sz="1050" b="0">
                <a:solidFill>
                  <a:srgbClr val="D19A66"/>
                </a:solidFill>
                <a:effectLst/>
                <a:latin typeface="Consolas" panose="020B0609020204030204" pitchFamily="49" charset="0"/>
              </a:rPr>
              <a:t>None</a:t>
            </a:r>
            <a:r>
              <a:rPr lang="en-US" sz="1050" b="0">
                <a:solidFill>
                  <a:srgbClr val="ABB2BF"/>
                </a:solidFill>
                <a:effectLst/>
                <a:latin typeface="Consolas" panose="020B0609020204030204" pitchFamily="49" charset="0"/>
              </a:rPr>
              <a:t>)</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if</a:t>
            </a:r>
            <a:r>
              <a:rPr lang="en-US" sz="1050" b="0">
                <a:solidFill>
                  <a:srgbClr val="ABB2BF"/>
                </a:solidFill>
                <a:effectLst/>
                <a:latin typeface="Consolas" panose="020B0609020204030204" pitchFamily="49" charset="0"/>
              </a:rPr>
              <a:t> db </a:t>
            </a:r>
            <a:r>
              <a:rPr lang="en-US" sz="1050" b="0">
                <a:solidFill>
                  <a:srgbClr val="C678DD"/>
                </a:solidFill>
                <a:effectLst/>
                <a:latin typeface="Consolas" panose="020B0609020204030204" pitchFamily="49" charset="0"/>
              </a:rPr>
              <a:t>is</a:t>
            </a:r>
            <a:r>
              <a:rPr lang="en-US" sz="1050" b="0">
                <a:solidFill>
                  <a:srgbClr val="ABB2BF"/>
                </a:solidFill>
                <a:effectLst/>
                <a:latin typeface="Consolas" panose="020B0609020204030204" pitchFamily="49" charset="0"/>
              </a:rPr>
              <a:t> </a:t>
            </a:r>
            <a:r>
              <a:rPr lang="en-US" sz="1050" b="0">
                <a:solidFill>
                  <a:srgbClr val="C678DD"/>
                </a:solidFill>
                <a:effectLst/>
                <a:latin typeface="Consolas" panose="020B0609020204030204" pitchFamily="49" charset="0"/>
              </a:rPr>
              <a:t>not</a:t>
            </a:r>
            <a:r>
              <a:rPr lang="en-US" sz="1050" b="0">
                <a:solidFill>
                  <a:srgbClr val="ABB2BF"/>
                </a:solidFill>
                <a:effectLst/>
                <a:latin typeface="Consolas" panose="020B0609020204030204" pitchFamily="49" charset="0"/>
              </a:rPr>
              <a:t> </a:t>
            </a:r>
            <a:r>
              <a:rPr lang="en-US" sz="1050" b="0">
                <a:solidFill>
                  <a:srgbClr val="D19A66"/>
                </a:solidFill>
                <a:effectLst/>
                <a:latin typeface="Consolas" panose="020B0609020204030204" pitchFamily="49" charset="0"/>
              </a:rPr>
              <a:t>None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db.</a:t>
            </a:r>
            <a:r>
              <a:rPr lang="en-US" sz="1050" b="0">
                <a:solidFill>
                  <a:srgbClr val="61AFEF"/>
                </a:solidFill>
                <a:effectLst/>
                <a:latin typeface="Consolas" panose="020B0609020204030204" pitchFamily="49" charset="0"/>
              </a:rPr>
              <a:t>close</a:t>
            </a:r>
            <a:r>
              <a:rPr lang="en-US" sz="1050" b="0">
                <a:solidFill>
                  <a:srgbClr val="ABB2BF"/>
                </a:solidFill>
                <a:effectLst/>
                <a:latin typeface="Consolas" panose="020B0609020204030204" pitchFamily="49" charset="0"/>
              </a:rPr>
              <a:t>()</a:t>
            </a:r>
          </a:p>
          <a:p>
            <a:br>
              <a:rPr lang="en-US" sz="1050" b="0">
                <a:solidFill>
                  <a:srgbClr val="ABB2BF"/>
                </a:solidFill>
                <a:effectLst/>
                <a:latin typeface="Consolas" panose="020B0609020204030204" pitchFamily="49" charset="0"/>
              </a:rPr>
            </a:br>
            <a:br>
              <a:rPr lang="en-US" sz="1050" b="0">
                <a:solidFill>
                  <a:srgbClr val="ABB2BF"/>
                </a:solidFill>
                <a:effectLst/>
                <a:latin typeface="Consolas" panose="020B0609020204030204" pitchFamily="49" charset="0"/>
              </a:rPr>
            </a:br>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init_db</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db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get_db</a:t>
            </a:r>
            <a:r>
              <a:rPr lang="en-US" sz="1050" b="0">
                <a:solidFill>
                  <a:srgbClr val="ABB2BF"/>
                </a:solidFill>
                <a:effectLst/>
                <a:latin typeface="Consolas" panose="020B0609020204030204" pitchFamily="49" charset="0"/>
              </a:rPr>
              <a:t>()</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with</a:t>
            </a:r>
            <a:r>
              <a:rPr lang="en-US" sz="1050" b="0">
                <a:solidFill>
                  <a:srgbClr val="ABB2BF"/>
                </a:solidFill>
                <a:effectLst/>
                <a:latin typeface="Consolas" panose="020B0609020204030204" pitchFamily="49" charset="0"/>
              </a:rPr>
              <a:t> current_app.</a:t>
            </a:r>
            <a:r>
              <a:rPr lang="en-US" sz="1050" b="0">
                <a:solidFill>
                  <a:srgbClr val="61AFEF"/>
                </a:solidFill>
                <a:effectLst/>
                <a:latin typeface="Consolas" panose="020B0609020204030204" pitchFamily="49" charset="0"/>
              </a:rPr>
              <a:t>open_resource</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'schema.sql'</a:t>
            </a: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as</a:t>
            </a:r>
            <a:r>
              <a:rPr lang="en-US" sz="1050" b="0">
                <a:solidFill>
                  <a:srgbClr val="ABB2BF"/>
                </a:solidFill>
                <a:effectLst/>
                <a:latin typeface="Consolas" panose="020B0609020204030204" pitchFamily="49" charset="0"/>
              </a:rPr>
              <a:t> f:</a:t>
            </a:r>
          </a:p>
          <a:p>
            <a:r>
              <a:rPr lang="en-US" sz="1050" b="0">
                <a:solidFill>
                  <a:srgbClr val="ABB2BF"/>
                </a:solidFill>
                <a:effectLst/>
                <a:latin typeface="Consolas" panose="020B0609020204030204" pitchFamily="49" charset="0"/>
              </a:rPr>
              <a:t>        db.</a:t>
            </a:r>
            <a:r>
              <a:rPr lang="en-US" sz="1050" b="0">
                <a:solidFill>
                  <a:srgbClr val="61AFEF"/>
                </a:solidFill>
                <a:effectLst/>
                <a:latin typeface="Consolas" panose="020B0609020204030204" pitchFamily="49" charset="0"/>
              </a:rPr>
              <a:t>executescript</a:t>
            </a:r>
            <a:r>
              <a:rPr lang="en-US" sz="1050" b="0">
                <a:solidFill>
                  <a:srgbClr val="ABB2BF"/>
                </a:solidFill>
                <a:effectLst/>
                <a:latin typeface="Consolas" panose="020B0609020204030204" pitchFamily="49" charset="0"/>
              </a:rPr>
              <a:t>(f.</a:t>
            </a:r>
            <a:r>
              <a:rPr lang="en-US" sz="1050" b="0">
                <a:solidFill>
                  <a:srgbClr val="61AFEF"/>
                </a:solidFill>
                <a:effectLst/>
                <a:latin typeface="Consolas" panose="020B0609020204030204" pitchFamily="49" charset="0"/>
              </a:rPr>
              <a:t>read</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decode</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'utf8'</a:t>
            </a:r>
            <a:r>
              <a:rPr lang="en-US" sz="1050" b="0">
                <a:solidFill>
                  <a:srgbClr val="ABB2BF"/>
                </a:solidFill>
                <a:effectLst/>
                <a:latin typeface="Consolas" panose="020B0609020204030204" pitchFamily="49" charset="0"/>
              </a:rPr>
              <a:t>))</a:t>
            </a:r>
          </a:p>
          <a:p>
            <a:br>
              <a:rPr lang="en-US" sz="1050" b="0">
                <a:solidFill>
                  <a:srgbClr val="ABB2BF"/>
                </a:solidFill>
                <a:effectLst/>
                <a:latin typeface="Consolas" panose="020B0609020204030204" pitchFamily="49" charset="0"/>
              </a:rPr>
            </a:br>
            <a:br>
              <a:rPr lang="en-US" sz="1050" b="0">
                <a:solidFill>
                  <a:srgbClr val="ABB2BF"/>
                </a:solidFill>
                <a:effectLst/>
                <a:latin typeface="Consolas" panose="020B0609020204030204" pitchFamily="49" charset="0"/>
              </a:rPr>
            </a:br>
            <a:r>
              <a:rPr lang="en-US" sz="1050" b="0">
                <a:solidFill>
                  <a:srgbClr val="61AFEF"/>
                </a:solidFill>
                <a:effectLst/>
                <a:latin typeface="Consolas" panose="020B0609020204030204" pitchFamily="49" charset="0"/>
              </a:rPr>
              <a:t>@click</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command</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'init-db'</a:t>
            </a:r>
            <a:r>
              <a:rPr lang="en-US" sz="1050" b="0">
                <a:solidFill>
                  <a:srgbClr val="ABB2BF"/>
                </a:solidFill>
                <a:effectLst/>
                <a:latin typeface="Consolas" panose="020B0609020204030204" pitchFamily="49" charset="0"/>
              </a:rPr>
              <a:t>)</a:t>
            </a:r>
          </a:p>
          <a:p>
            <a:r>
              <a:rPr lang="en-US" sz="1050" b="0">
                <a:solidFill>
                  <a:srgbClr val="61AFEF"/>
                </a:solidFill>
                <a:effectLst/>
                <a:latin typeface="Consolas" panose="020B0609020204030204" pitchFamily="49" charset="0"/>
              </a:rPr>
              <a:t>@with_appcontext</a:t>
            </a:r>
            <a:endParaRPr lang="en-US" sz="1050" b="0">
              <a:solidFill>
                <a:srgbClr val="ABB2BF"/>
              </a:solidFill>
              <a:effectLst/>
              <a:latin typeface="Consolas" panose="020B0609020204030204" pitchFamily="49" charset="0"/>
            </a:endParaRPr>
          </a:p>
          <a:p>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init_db_command</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a:solidFill>
                  <a:srgbClr val="98C379"/>
                </a:solidFill>
                <a:effectLst/>
                <a:latin typeface="Consolas" panose="020B0609020204030204" pitchFamily="49" charset="0"/>
              </a:rPr>
              <a:t>"""Clear the existing data and create new tables."""</a:t>
            </a:r>
            <a:endParaRPr lang="en-US" sz="1050" b="0">
              <a:solidFill>
                <a:srgbClr val="ABB2BF"/>
              </a:solidFill>
              <a:effectLst/>
              <a:latin typeface="Consolas" panose="020B0609020204030204" pitchFamily="49" charset="0"/>
            </a:endParaRPr>
          </a:p>
          <a:p>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init_db</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click.</a:t>
            </a:r>
            <a:r>
              <a:rPr lang="en-US" sz="1050" b="0">
                <a:solidFill>
                  <a:srgbClr val="61AFEF"/>
                </a:solidFill>
                <a:effectLst/>
                <a:latin typeface="Consolas" panose="020B0609020204030204" pitchFamily="49" charset="0"/>
              </a:rPr>
              <a:t>echo</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'Initialized the database.'</a:t>
            </a:r>
            <a:r>
              <a:rPr lang="en-US" sz="1050" b="0">
                <a:solidFill>
                  <a:srgbClr val="ABB2BF"/>
                </a:solidFill>
                <a:effectLst/>
                <a:latin typeface="Consolas" panose="020B0609020204030204" pitchFamily="49" charset="0"/>
              </a:rPr>
              <a:t>)</a:t>
            </a:r>
          </a:p>
          <a:p>
            <a:br>
              <a:rPr lang="en-US" sz="1050" b="0">
                <a:solidFill>
                  <a:srgbClr val="ABB2BF"/>
                </a:solidFill>
                <a:effectLst/>
                <a:latin typeface="Consolas" panose="020B0609020204030204" pitchFamily="49" charset="0"/>
              </a:rPr>
            </a:br>
            <a:br>
              <a:rPr lang="en-US" sz="1050" b="0">
                <a:solidFill>
                  <a:srgbClr val="ABB2BF"/>
                </a:solidFill>
                <a:effectLst/>
                <a:latin typeface="Consolas" panose="020B0609020204030204" pitchFamily="49" charset="0"/>
              </a:rPr>
            </a:br>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init_app</a:t>
            </a:r>
            <a:r>
              <a:rPr lang="en-US" sz="1050" b="0">
                <a:solidFill>
                  <a:srgbClr val="ABB2BF"/>
                </a:solidFill>
                <a:effectLst/>
                <a:latin typeface="Consolas" panose="020B0609020204030204" pitchFamily="49" charset="0"/>
              </a:rPr>
              <a:t>(</a:t>
            </a:r>
            <a:r>
              <a:rPr lang="en-US" sz="1050" b="0" i="1">
                <a:solidFill>
                  <a:srgbClr val="D19A66"/>
                </a:solidFill>
                <a:effectLst/>
                <a:latin typeface="Consolas" panose="020B0609020204030204" pitchFamily="49" charset="0"/>
              </a:rPr>
              <a:t>app</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app.</a:t>
            </a:r>
            <a:r>
              <a:rPr lang="en-US" sz="1050" b="0">
                <a:solidFill>
                  <a:srgbClr val="61AFEF"/>
                </a:solidFill>
                <a:effectLst/>
                <a:latin typeface="Consolas" panose="020B0609020204030204" pitchFamily="49" charset="0"/>
              </a:rPr>
              <a:t>teardown_appcontext</a:t>
            </a:r>
            <a:r>
              <a:rPr lang="en-US" sz="1050" b="0">
                <a:solidFill>
                  <a:srgbClr val="ABB2BF"/>
                </a:solidFill>
                <a:effectLst/>
                <a:latin typeface="Consolas" panose="020B0609020204030204" pitchFamily="49" charset="0"/>
              </a:rPr>
              <a:t>(close_db)</a:t>
            </a:r>
          </a:p>
          <a:p>
            <a:r>
              <a:rPr lang="en-US" sz="1050" b="0">
                <a:solidFill>
                  <a:srgbClr val="ABB2BF"/>
                </a:solidFill>
                <a:effectLst/>
                <a:latin typeface="Consolas" panose="020B0609020204030204" pitchFamily="49" charset="0"/>
              </a:rPr>
              <a:t>    app.cli.</a:t>
            </a:r>
            <a:r>
              <a:rPr lang="en-US" sz="1050" b="0">
                <a:solidFill>
                  <a:srgbClr val="61AFEF"/>
                </a:solidFill>
                <a:effectLst/>
                <a:latin typeface="Consolas" panose="020B0609020204030204" pitchFamily="49" charset="0"/>
              </a:rPr>
              <a:t>add_command</a:t>
            </a:r>
            <a:r>
              <a:rPr lang="en-US" sz="1050" b="0">
                <a:solidFill>
                  <a:srgbClr val="ABB2BF"/>
                </a:solidFill>
                <a:effectLst/>
                <a:latin typeface="Consolas" panose="020B0609020204030204" pitchFamily="49" charset="0"/>
              </a:rPr>
              <a:t>(init_db_command)</a:t>
            </a:r>
          </a:p>
        </p:txBody>
      </p:sp>
      <p:cxnSp>
        <p:nvCxnSpPr>
          <p:cNvPr id="13" name="Straight Arrow Connector 12">
            <a:extLst>
              <a:ext uri="{FF2B5EF4-FFF2-40B4-BE49-F238E27FC236}">
                <a16:creationId xmlns:a16="http://schemas.microsoft.com/office/drawing/2014/main" id="{E7A9AFFA-39B3-4B13-BF4B-8D88014216B3}"/>
              </a:ext>
            </a:extLst>
          </p:cNvPr>
          <p:cNvCxnSpPr/>
          <p:nvPr/>
        </p:nvCxnSpPr>
        <p:spPr>
          <a:xfrm flipH="1">
            <a:off x="1616528" y="184666"/>
            <a:ext cx="3130505" cy="1284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51D86AC-2EDA-4E08-9E61-BE49E50EC9F0}"/>
              </a:ext>
            </a:extLst>
          </p:cNvPr>
          <p:cNvSpPr/>
          <p:nvPr/>
        </p:nvSpPr>
        <p:spPr>
          <a:xfrm>
            <a:off x="26166" y="2357225"/>
            <a:ext cx="4720867" cy="4131900"/>
          </a:xfrm>
          <a:prstGeom prst="rect">
            <a:avLst/>
          </a:prstGeom>
        </p:spPr>
        <p:txBody>
          <a:bodyPr wrap="square">
            <a:spAutoFit/>
          </a:bodyPr>
          <a:lstStyle/>
          <a:p>
            <a:r>
              <a:rPr lang="en-US" sz="1050">
                <a:solidFill>
                  <a:schemeClr val="bg1"/>
                </a:solidFill>
              </a:rPr>
              <a:t>In web applications this connection is typically tied to the request. </a:t>
            </a:r>
          </a:p>
          <a:p>
            <a:r>
              <a:rPr lang="en-US" sz="1050">
                <a:solidFill>
                  <a:schemeClr val="bg1"/>
                </a:solidFill>
              </a:rPr>
              <a:t>It is created at some point when handling a request, </a:t>
            </a:r>
          </a:p>
          <a:p>
            <a:r>
              <a:rPr lang="en-US" sz="1050">
                <a:solidFill>
                  <a:schemeClr val="bg1"/>
                </a:solidFill>
              </a:rPr>
              <a:t>and closed before the response is sent.</a:t>
            </a:r>
          </a:p>
          <a:p>
            <a:endParaRPr lang="en-US" sz="1050">
              <a:solidFill>
                <a:schemeClr val="bg1"/>
              </a:solidFill>
            </a:endParaRPr>
          </a:p>
          <a:p>
            <a:r>
              <a:rPr lang="en-US" sz="1050" i="1">
                <a:solidFill>
                  <a:schemeClr val="bg1"/>
                </a:solidFill>
                <a:latin typeface="Consolas" panose="020B0609020204030204" pitchFamily="49" charset="0"/>
              </a:rPr>
              <a:t>g</a:t>
            </a:r>
            <a:r>
              <a:rPr lang="en-US" sz="1050">
                <a:solidFill>
                  <a:schemeClr val="bg1"/>
                </a:solidFill>
              </a:rPr>
              <a:t> is a special object that is unique for each request. It is used to store data that might be accessed by multiple functions during the request. The connection is stored and reused instead of creating a new connection if </a:t>
            </a:r>
            <a:r>
              <a:rPr lang="en-US" sz="1050" i="1">
                <a:solidFill>
                  <a:schemeClr val="bg1"/>
                </a:solidFill>
                <a:latin typeface="Consolas" panose="020B0609020204030204" pitchFamily="49" charset="0"/>
              </a:rPr>
              <a:t>get_db </a:t>
            </a:r>
            <a:r>
              <a:rPr lang="en-US" sz="1050">
                <a:solidFill>
                  <a:schemeClr val="bg1"/>
                </a:solidFill>
              </a:rPr>
              <a:t>is called a second time in the same request.</a:t>
            </a:r>
          </a:p>
          <a:p>
            <a:endParaRPr lang="en-US" sz="1050">
              <a:solidFill>
                <a:schemeClr val="bg1"/>
              </a:solidFill>
            </a:endParaRPr>
          </a:p>
          <a:p>
            <a:r>
              <a:rPr lang="en-US" sz="1050" i="1">
                <a:solidFill>
                  <a:schemeClr val="bg1"/>
                </a:solidFill>
                <a:latin typeface="Consolas" panose="020B0609020204030204" pitchFamily="49" charset="0"/>
              </a:rPr>
              <a:t>current_app </a:t>
            </a:r>
            <a:r>
              <a:rPr lang="en-US" sz="1050">
                <a:solidFill>
                  <a:schemeClr val="bg1"/>
                </a:solidFill>
              </a:rPr>
              <a:t>is another special object that points to the Flask application handling the request. Since you used an application factory, there is no application object when writing the rest of your code. get_db will be called when the application has been created and is handling a request, so </a:t>
            </a:r>
            <a:r>
              <a:rPr lang="en-US" sz="1050">
                <a:solidFill>
                  <a:schemeClr val="bg1"/>
                </a:solidFill>
                <a:latin typeface="Consolas" panose="020B0609020204030204" pitchFamily="49" charset="0"/>
              </a:rPr>
              <a:t>current_app </a:t>
            </a:r>
            <a:r>
              <a:rPr lang="en-US" sz="1050">
                <a:solidFill>
                  <a:schemeClr val="bg1"/>
                </a:solidFill>
              </a:rPr>
              <a:t>can be used.</a:t>
            </a:r>
          </a:p>
          <a:p>
            <a:endParaRPr lang="en-US" sz="1050">
              <a:solidFill>
                <a:schemeClr val="bg1"/>
              </a:solidFill>
            </a:endParaRPr>
          </a:p>
          <a:p>
            <a:r>
              <a:rPr lang="en-US" sz="1050">
                <a:solidFill>
                  <a:srgbClr val="0070C0"/>
                </a:solidFill>
                <a:latin typeface="Consolas" panose="020B0609020204030204" pitchFamily="49" charset="0"/>
              </a:rPr>
              <a:t>sqlite3.connect() </a:t>
            </a:r>
            <a:r>
              <a:rPr lang="en-US" sz="1050">
                <a:solidFill>
                  <a:schemeClr val="bg1"/>
                </a:solidFill>
              </a:rPr>
              <a:t>establishes a connection to the file pointed at by the </a:t>
            </a:r>
            <a:r>
              <a:rPr lang="en-US" sz="1050">
                <a:solidFill>
                  <a:schemeClr val="bg1"/>
                </a:solidFill>
                <a:latin typeface="Consolas" panose="020B0609020204030204" pitchFamily="49" charset="0"/>
              </a:rPr>
              <a:t>DATABASE</a:t>
            </a:r>
            <a:r>
              <a:rPr lang="en-US" sz="1050">
                <a:solidFill>
                  <a:schemeClr val="bg1"/>
                </a:solidFill>
              </a:rPr>
              <a:t> configuration key. This file doesn’t have to exist yet, and won’t until you initialize the database later.</a:t>
            </a:r>
          </a:p>
          <a:p>
            <a:endParaRPr lang="en-US" sz="1050">
              <a:solidFill>
                <a:schemeClr val="bg1"/>
              </a:solidFill>
            </a:endParaRPr>
          </a:p>
          <a:p>
            <a:r>
              <a:rPr lang="en-US" sz="1050">
                <a:solidFill>
                  <a:schemeClr val="bg1"/>
                </a:solidFill>
                <a:latin typeface="Consolas" panose="020B0609020204030204" pitchFamily="49" charset="0"/>
              </a:rPr>
              <a:t>sqlite3.Row </a:t>
            </a:r>
            <a:r>
              <a:rPr lang="en-US" sz="1050">
                <a:solidFill>
                  <a:schemeClr val="bg1"/>
                </a:solidFill>
              </a:rPr>
              <a:t>tells the connection to return rows that behave like dicts. This allows accessing the columns by name.</a:t>
            </a:r>
          </a:p>
          <a:p>
            <a:endParaRPr lang="en-US" sz="1050">
              <a:solidFill>
                <a:schemeClr val="bg1"/>
              </a:solidFill>
            </a:endParaRPr>
          </a:p>
          <a:p>
            <a:r>
              <a:rPr lang="en-US" sz="1050">
                <a:solidFill>
                  <a:srgbClr val="0070C0"/>
                </a:solidFill>
                <a:latin typeface="Consolas" panose="020B0609020204030204" pitchFamily="49" charset="0"/>
              </a:rPr>
              <a:t>close_db </a:t>
            </a:r>
            <a:r>
              <a:rPr lang="en-US" sz="1050">
                <a:solidFill>
                  <a:schemeClr val="bg1"/>
                </a:solidFill>
              </a:rPr>
              <a:t>checks if a connection was created by checking if </a:t>
            </a:r>
            <a:r>
              <a:rPr lang="en-US" sz="1050">
                <a:solidFill>
                  <a:schemeClr val="bg1"/>
                </a:solidFill>
                <a:latin typeface="Consolas" panose="020B0609020204030204" pitchFamily="49" charset="0"/>
              </a:rPr>
              <a:t>g.db </a:t>
            </a:r>
            <a:r>
              <a:rPr lang="en-US" sz="1050">
                <a:solidFill>
                  <a:schemeClr val="bg1"/>
                </a:solidFill>
              </a:rPr>
              <a:t>was set. If the connection exists, it is closed. Further down you will tell your application about the </a:t>
            </a:r>
            <a:r>
              <a:rPr lang="en-US" sz="1050">
                <a:solidFill>
                  <a:srgbClr val="0070C0"/>
                </a:solidFill>
                <a:latin typeface="Consolas" panose="020B0609020204030204" pitchFamily="49" charset="0"/>
              </a:rPr>
              <a:t>close_db </a:t>
            </a:r>
            <a:r>
              <a:rPr lang="en-US" sz="1050">
                <a:solidFill>
                  <a:schemeClr val="bg1"/>
                </a:solidFill>
              </a:rPr>
              <a:t>function in the application factory so that it is called after each request.</a:t>
            </a:r>
          </a:p>
        </p:txBody>
      </p:sp>
      <p:sp>
        <p:nvSpPr>
          <p:cNvPr id="17" name="Rectangle 16">
            <a:extLst>
              <a:ext uri="{FF2B5EF4-FFF2-40B4-BE49-F238E27FC236}">
                <a16:creationId xmlns:a16="http://schemas.microsoft.com/office/drawing/2014/main" id="{81A06FE4-F16B-42F1-919B-47EBEBFBBE37}"/>
              </a:ext>
            </a:extLst>
          </p:cNvPr>
          <p:cNvSpPr/>
          <p:nvPr/>
        </p:nvSpPr>
        <p:spPr>
          <a:xfrm>
            <a:off x="9085550" y="184275"/>
            <a:ext cx="3080284" cy="5101397"/>
          </a:xfrm>
          <a:prstGeom prst="rect">
            <a:avLst/>
          </a:prstGeom>
        </p:spPr>
        <p:txBody>
          <a:bodyPr wrap="square">
            <a:spAutoFit/>
          </a:bodyPr>
          <a:lstStyle/>
          <a:p>
            <a:r>
              <a:rPr lang="en-US" sz="1050">
                <a:solidFill>
                  <a:srgbClr val="0070C0"/>
                </a:solidFill>
                <a:latin typeface="Consolas" panose="020B0609020204030204" pitchFamily="49" charset="0"/>
              </a:rPr>
              <a:t>open_resource() </a:t>
            </a:r>
            <a:r>
              <a:rPr lang="en-US" sz="1050">
                <a:solidFill>
                  <a:schemeClr val="bg1"/>
                </a:solidFill>
              </a:rPr>
              <a:t>opens a file relative to the flaskr package, which is useful since you won’t necessarily know where that location is when deploying the application later. </a:t>
            </a:r>
            <a:r>
              <a:rPr lang="en-US" sz="1050">
                <a:solidFill>
                  <a:srgbClr val="0070C0"/>
                </a:solidFill>
                <a:latin typeface="Consolas" panose="020B0609020204030204" pitchFamily="49" charset="0"/>
              </a:rPr>
              <a:t>get_db </a:t>
            </a:r>
            <a:r>
              <a:rPr lang="en-US" sz="1050">
                <a:solidFill>
                  <a:schemeClr val="bg1"/>
                </a:solidFill>
              </a:rPr>
              <a:t>returns a database connection, which is used to execute the commands read from the file.</a:t>
            </a:r>
          </a:p>
          <a:p>
            <a:endParaRPr lang="en-US" sz="1050">
              <a:solidFill>
                <a:schemeClr val="bg1"/>
              </a:solidFill>
            </a:endParaRPr>
          </a:p>
          <a:p>
            <a:r>
              <a:rPr lang="en-US" sz="1050">
                <a:solidFill>
                  <a:srgbClr val="0070C0"/>
                </a:solidFill>
                <a:latin typeface="Consolas" panose="020B0609020204030204" pitchFamily="49" charset="0"/>
              </a:rPr>
              <a:t>click.command() </a:t>
            </a:r>
            <a:r>
              <a:rPr lang="en-US" sz="1050">
                <a:solidFill>
                  <a:schemeClr val="bg1"/>
                </a:solidFill>
              </a:rPr>
              <a:t>defines a command line command called init-db that calls the </a:t>
            </a:r>
            <a:r>
              <a:rPr lang="en-US" sz="1050">
                <a:solidFill>
                  <a:srgbClr val="0070C0"/>
                </a:solidFill>
                <a:latin typeface="Consolas" panose="020B0609020204030204" pitchFamily="49" charset="0"/>
              </a:rPr>
              <a:t>init_db </a:t>
            </a:r>
            <a:r>
              <a:rPr lang="en-US" sz="1050">
                <a:solidFill>
                  <a:schemeClr val="bg1"/>
                </a:solidFill>
              </a:rPr>
              <a:t>function and shows a success message to the user. You can read Command Line Interface to learn more about writing commands.</a:t>
            </a:r>
          </a:p>
          <a:p>
            <a:endParaRPr lang="en-US" sz="1050">
              <a:solidFill>
                <a:schemeClr val="bg1"/>
              </a:solidFill>
            </a:endParaRPr>
          </a:p>
          <a:p>
            <a:r>
              <a:rPr lang="en-US" sz="1050">
                <a:solidFill>
                  <a:schemeClr val="bg1"/>
                </a:solidFill>
              </a:rPr>
              <a:t>The </a:t>
            </a:r>
            <a:r>
              <a:rPr lang="en-US" sz="1050">
                <a:solidFill>
                  <a:srgbClr val="0070C0"/>
                </a:solidFill>
                <a:latin typeface="Consolas" panose="020B0609020204030204" pitchFamily="49" charset="0"/>
              </a:rPr>
              <a:t>close_db </a:t>
            </a:r>
            <a:r>
              <a:rPr lang="en-US" sz="1050">
                <a:solidFill>
                  <a:schemeClr val="bg1"/>
                </a:solidFill>
              </a:rPr>
              <a:t>and </a:t>
            </a:r>
            <a:r>
              <a:rPr lang="en-US" sz="1050">
                <a:solidFill>
                  <a:srgbClr val="0070C0"/>
                </a:solidFill>
                <a:latin typeface="Consolas" panose="020B0609020204030204" pitchFamily="49" charset="0"/>
              </a:rPr>
              <a:t>init_db_command </a:t>
            </a:r>
            <a:r>
              <a:rPr lang="en-US" sz="1050">
                <a:solidFill>
                  <a:schemeClr val="bg1"/>
                </a:solidFill>
              </a:rPr>
              <a:t>functions need to be registered with the application instance; otherwise, they won’t be used by the application. However, since you’re using a factory function, that instance isn’t available when writing the functions. Instead, write a function that takes an application and does the registration.</a:t>
            </a:r>
          </a:p>
          <a:p>
            <a:endParaRPr lang="en-US" sz="1050">
              <a:solidFill>
                <a:schemeClr val="bg1"/>
              </a:solidFill>
            </a:endParaRPr>
          </a:p>
          <a:p>
            <a:r>
              <a:rPr lang="en-US" sz="1050">
                <a:solidFill>
                  <a:srgbClr val="0070C0"/>
                </a:solidFill>
                <a:latin typeface="Consolas" panose="020B0609020204030204" pitchFamily="49" charset="0"/>
              </a:rPr>
              <a:t>app.teardown_appcontext() </a:t>
            </a:r>
            <a:r>
              <a:rPr lang="en-US" sz="1050">
                <a:solidFill>
                  <a:schemeClr val="bg1"/>
                </a:solidFill>
              </a:rPr>
              <a:t>tells Flask to call that function when cleaning up after returning the response.</a:t>
            </a:r>
          </a:p>
          <a:p>
            <a:endParaRPr lang="en-US" sz="1050">
              <a:solidFill>
                <a:schemeClr val="bg1"/>
              </a:solidFill>
            </a:endParaRPr>
          </a:p>
          <a:p>
            <a:r>
              <a:rPr lang="en-US" sz="1050">
                <a:solidFill>
                  <a:srgbClr val="0070C0"/>
                </a:solidFill>
                <a:latin typeface="Consolas" panose="020B0609020204030204" pitchFamily="49" charset="0"/>
              </a:rPr>
              <a:t>app.cli.add_command() </a:t>
            </a:r>
            <a:r>
              <a:rPr lang="en-US" sz="1050">
                <a:solidFill>
                  <a:schemeClr val="bg1"/>
                </a:solidFill>
              </a:rPr>
              <a:t>adds a new command that can be called with the flask command.</a:t>
            </a:r>
          </a:p>
          <a:p>
            <a:endParaRPr lang="en-US" sz="1050">
              <a:solidFill>
                <a:schemeClr val="bg1"/>
              </a:solidFill>
            </a:endParaRPr>
          </a:p>
          <a:p>
            <a:r>
              <a:rPr lang="en-US" sz="1050">
                <a:solidFill>
                  <a:schemeClr val="bg1"/>
                </a:solidFill>
              </a:rPr>
              <a:t>Import </a:t>
            </a:r>
            <a:r>
              <a:rPr lang="en-US" sz="1050">
                <a:solidFill>
                  <a:srgbClr val="0070C0"/>
                </a:solidFill>
                <a:latin typeface="Consolas" panose="020B0609020204030204" pitchFamily="49" charset="0"/>
              </a:rPr>
              <a:t>init_app() </a:t>
            </a:r>
            <a:r>
              <a:rPr lang="en-US" sz="1050">
                <a:solidFill>
                  <a:schemeClr val="bg1"/>
                </a:solidFill>
              </a:rPr>
              <a:t>and call this function from the factory. Place the new code at the end of the factory function before returning the app.</a:t>
            </a:r>
          </a:p>
        </p:txBody>
      </p:sp>
      <p:cxnSp>
        <p:nvCxnSpPr>
          <p:cNvPr id="19" name="Straight Arrow Connector 18">
            <a:extLst>
              <a:ext uri="{FF2B5EF4-FFF2-40B4-BE49-F238E27FC236}">
                <a16:creationId xmlns:a16="http://schemas.microsoft.com/office/drawing/2014/main" id="{0956D1E2-5FC4-4AA3-852E-6BA974E9D471}"/>
              </a:ext>
            </a:extLst>
          </p:cNvPr>
          <p:cNvCxnSpPr/>
          <p:nvPr/>
        </p:nvCxnSpPr>
        <p:spPr>
          <a:xfrm flipH="1">
            <a:off x="6096000" y="3026229"/>
            <a:ext cx="3015716" cy="3206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2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8D5B13-CB0E-4E04-808C-B7C41674C68E}"/>
              </a:ext>
            </a:extLst>
          </p:cNvPr>
          <p:cNvSpPr/>
          <p:nvPr/>
        </p:nvSpPr>
        <p:spPr>
          <a:xfrm>
            <a:off x="0" y="0"/>
            <a:ext cx="2125390" cy="369332"/>
          </a:xfrm>
          <a:prstGeom prst="rect">
            <a:avLst/>
          </a:prstGeom>
        </p:spPr>
        <p:txBody>
          <a:bodyPr wrap="none">
            <a:spAutoFit/>
          </a:bodyPr>
          <a:lstStyle/>
          <a:p>
            <a:r>
              <a:rPr lang="en-US" u="sng">
                <a:solidFill>
                  <a:schemeClr val="bg1"/>
                </a:solidFill>
              </a:rPr>
              <a:t>Blueprints and views</a:t>
            </a:r>
          </a:p>
        </p:txBody>
      </p:sp>
      <p:sp>
        <p:nvSpPr>
          <p:cNvPr id="7" name="Rectangle 6">
            <a:extLst>
              <a:ext uri="{FF2B5EF4-FFF2-40B4-BE49-F238E27FC236}">
                <a16:creationId xmlns:a16="http://schemas.microsoft.com/office/drawing/2014/main" id="{A944CC46-1675-473C-98A6-45A64C902FAD}"/>
              </a:ext>
            </a:extLst>
          </p:cNvPr>
          <p:cNvSpPr/>
          <p:nvPr/>
        </p:nvSpPr>
        <p:spPr>
          <a:xfrm>
            <a:off x="5943600" y="70388"/>
            <a:ext cx="6096000" cy="6717223"/>
          </a:xfrm>
          <a:prstGeom prst="rect">
            <a:avLst/>
          </a:prstGeom>
        </p:spPr>
        <p:txBody>
          <a:bodyPr>
            <a:spAutoFit/>
          </a:bodyPr>
          <a:lstStyle/>
          <a:p>
            <a:r>
              <a:rPr lang="en-US" sz="1050">
                <a:solidFill>
                  <a:schemeClr val="bg1"/>
                </a:solidFill>
              </a:rPr>
              <a:t>A view function is the code you write to respond to requests to your application. Flask uses patterns to match the incoming request URL to the view that should handle it. The view returns data that Flask turns into an outgoing response. Flask can also go the other direction and generate a URL to a view based on its name and arguments</a:t>
            </a:r>
          </a:p>
          <a:p>
            <a:endParaRPr lang="en-US" sz="1050">
              <a:solidFill>
                <a:schemeClr val="bg1"/>
              </a:solidFill>
            </a:endParaRPr>
          </a:p>
          <a:p>
            <a:r>
              <a:rPr lang="en-US" sz="1050">
                <a:solidFill>
                  <a:schemeClr val="bg1"/>
                </a:solidFill>
              </a:rPr>
              <a:t>A Blueprint is a way to organize a group of related views and other code. Rather than registering views and other code directly with an application, they are registered with a blueprint. Then the blueprint is registered with the application when it is available in the factory function.</a:t>
            </a:r>
          </a:p>
          <a:p>
            <a:endParaRPr lang="en-US" sz="1050">
              <a:solidFill>
                <a:schemeClr val="bg1"/>
              </a:solidFill>
            </a:endParaRPr>
          </a:p>
          <a:p>
            <a:r>
              <a:rPr lang="en-US" sz="1050">
                <a:solidFill>
                  <a:schemeClr val="bg1"/>
                </a:solidFill>
              </a:rPr>
              <a:t>@bp.route associates the URL /register with the register view function. When Flask receives a request to /auth/register, it will call the register view and use the return value as the response.</a:t>
            </a:r>
          </a:p>
          <a:p>
            <a:endParaRPr lang="en-US" sz="1050">
              <a:solidFill>
                <a:schemeClr val="bg1"/>
              </a:solidFill>
            </a:endParaRPr>
          </a:p>
          <a:p>
            <a:r>
              <a:rPr lang="en-US" sz="1050">
                <a:solidFill>
                  <a:schemeClr val="bg1"/>
                </a:solidFill>
              </a:rPr>
              <a:t>If the user submitted the form, request.method will be 'POST'. In this case, start validating the input.</a:t>
            </a:r>
          </a:p>
          <a:p>
            <a:endParaRPr lang="en-US" sz="1050">
              <a:solidFill>
                <a:schemeClr val="bg1"/>
              </a:solidFill>
            </a:endParaRPr>
          </a:p>
          <a:p>
            <a:r>
              <a:rPr lang="en-US" sz="1050">
                <a:solidFill>
                  <a:schemeClr val="bg1"/>
                </a:solidFill>
              </a:rPr>
              <a:t>request.form is a special type of dict mapping submitted form keys and values. The user will input their username and password.</a:t>
            </a:r>
          </a:p>
          <a:p>
            <a:endParaRPr lang="en-US" sz="1050">
              <a:solidFill>
                <a:schemeClr val="bg1"/>
              </a:solidFill>
            </a:endParaRPr>
          </a:p>
          <a:p>
            <a:r>
              <a:rPr lang="en-US" sz="1050">
                <a:solidFill>
                  <a:schemeClr val="bg1"/>
                </a:solidFill>
              </a:rPr>
              <a:t>Validate that username is not already registered by querying the database and checking if a result is returned. db.execute takes a SQL query with ? placeholders for any user input, and a tuple of values to replace the placeholders with. The database library will take care of escaping the values so you are not vulnerable to a SQL injection attack.</a:t>
            </a:r>
          </a:p>
          <a:p>
            <a:endParaRPr lang="en-US" sz="1050">
              <a:solidFill>
                <a:schemeClr val="bg1"/>
              </a:solidFill>
            </a:endParaRPr>
          </a:p>
          <a:p>
            <a:r>
              <a:rPr lang="en-US" sz="1050">
                <a:solidFill>
                  <a:schemeClr val="bg1"/>
                </a:solidFill>
              </a:rPr>
              <a:t>fetchone() returns one row from the query. If the query returned no results, it returns None. </a:t>
            </a:r>
          </a:p>
          <a:p>
            <a:endParaRPr lang="en-US" sz="1050">
              <a:solidFill>
                <a:schemeClr val="bg1"/>
              </a:solidFill>
            </a:endParaRPr>
          </a:p>
          <a:p>
            <a:r>
              <a:rPr lang="en-US" sz="1050">
                <a:solidFill>
                  <a:schemeClr val="bg1"/>
                </a:solidFill>
              </a:rPr>
              <a:t>Later, fetchall() is used, which returns a list of all results.</a:t>
            </a:r>
          </a:p>
          <a:p>
            <a:endParaRPr lang="en-US" sz="1050">
              <a:solidFill>
                <a:schemeClr val="bg1"/>
              </a:solidFill>
            </a:endParaRPr>
          </a:p>
          <a:p>
            <a:r>
              <a:rPr lang="en-US" sz="1050">
                <a:solidFill>
                  <a:schemeClr val="bg1"/>
                </a:solidFill>
              </a:rPr>
              <a:t>If validation succeeds, insert the new user data into the database. For security, passwords should never be stored in the database directly. Instead, generate_password_hash() is used to securely hash the password, and that hash is stored. Since this query modifies data, db.commit() needs to be called afterwards to save the changes.</a:t>
            </a:r>
          </a:p>
          <a:p>
            <a:endParaRPr lang="en-US" sz="1050">
              <a:solidFill>
                <a:schemeClr val="bg1"/>
              </a:solidFill>
            </a:endParaRPr>
          </a:p>
          <a:p>
            <a:r>
              <a:rPr lang="en-US" sz="1050">
                <a:solidFill>
                  <a:schemeClr val="bg1"/>
                </a:solidFill>
              </a:rPr>
              <a:t>After storing the user, they are redirected to the login page. url_for() generates the URL for the login view based on its name. This is preferable to writing the URL directly as it allows you to change the URL later without changing all code that links to it. redirect() generates a redirect response to the generated URL.</a:t>
            </a:r>
          </a:p>
          <a:p>
            <a:endParaRPr lang="en-US" sz="1050">
              <a:solidFill>
                <a:schemeClr val="bg1"/>
              </a:solidFill>
            </a:endParaRPr>
          </a:p>
          <a:p>
            <a:r>
              <a:rPr lang="en-US" sz="1050">
                <a:solidFill>
                  <a:schemeClr val="bg1"/>
                </a:solidFill>
              </a:rPr>
              <a:t>If validation fails, the error is shown to the user. flash() stores messages that can be retrieved when rendering the template.</a:t>
            </a:r>
          </a:p>
          <a:p>
            <a:endParaRPr lang="en-US" sz="1050">
              <a:solidFill>
                <a:schemeClr val="bg1"/>
              </a:solidFill>
            </a:endParaRPr>
          </a:p>
          <a:p>
            <a:r>
              <a:rPr lang="en-US" sz="1050">
                <a:solidFill>
                  <a:schemeClr val="bg1"/>
                </a:solidFill>
              </a:rPr>
              <a:t>When the user initially navigates to auth/register, or there was a validation error, an HTML page with the registration form should be shown. render_template() will render a template containing the HTML, which you’ll write in the next step of the tutorial</a:t>
            </a:r>
          </a:p>
        </p:txBody>
      </p:sp>
      <p:sp>
        <p:nvSpPr>
          <p:cNvPr id="9" name="Rectangle 8">
            <a:extLst>
              <a:ext uri="{FF2B5EF4-FFF2-40B4-BE49-F238E27FC236}">
                <a16:creationId xmlns:a16="http://schemas.microsoft.com/office/drawing/2014/main" id="{077064D1-4599-4037-A244-2EBAA920D56A}"/>
              </a:ext>
            </a:extLst>
          </p:cNvPr>
          <p:cNvSpPr/>
          <p:nvPr/>
        </p:nvSpPr>
        <p:spPr>
          <a:xfrm>
            <a:off x="0" y="633004"/>
            <a:ext cx="6019800" cy="6070893"/>
          </a:xfrm>
          <a:prstGeom prst="rect">
            <a:avLst/>
          </a:prstGeom>
        </p:spPr>
        <p:txBody>
          <a:bodyPr wrap="square">
            <a:spAutoFit/>
          </a:bodyPr>
          <a:lstStyle/>
          <a:p>
            <a:r>
              <a:rPr lang="en-US" sz="1050" b="1" u="sng">
                <a:solidFill>
                  <a:schemeClr val="bg1"/>
                </a:solidFill>
                <a:effectLst/>
                <a:latin typeface="Consolas" panose="020B0609020204030204" pitchFamily="49" charset="0"/>
              </a:rPr>
              <a:t>flaskr/auth.py</a:t>
            </a:r>
          </a:p>
          <a:p>
            <a:r>
              <a:rPr lang="en-US" sz="1050" b="0" i="1">
                <a:solidFill>
                  <a:srgbClr val="C678DD"/>
                </a:solidFill>
                <a:effectLst/>
                <a:latin typeface="Consolas" panose="020B0609020204030204" pitchFamily="49" charset="0"/>
              </a:rPr>
              <a:t>from</a:t>
            </a:r>
            <a:r>
              <a:rPr lang="en-US" sz="1050" b="0">
                <a:solidFill>
                  <a:srgbClr val="ABB2BF"/>
                </a:solidFill>
                <a:effectLst/>
                <a:latin typeface="Consolas" panose="020B0609020204030204" pitchFamily="49" charset="0"/>
              </a:rPr>
              <a:t> flask </a:t>
            </a:r>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a:t>
            </a:r>
          </a:p>
          <a:p>
            <a:r>
              <a:rPr lang="en-US" sz="1050" b="0">
                <a:solidFill>
                  <a:srgbClr val="ABB2BF"/>
                </a:solidFill>
                <a:effectLst/>
                <a:latin typeface="Consolas" panose="020B0609020204030204" pitchFamily="49" charset="0"/>
              </a:rPr>
              <a:t>    Blueprint, flash, g, redirect, render_template, request, session, url_for</a:t>
            </a:r>
          </a:p>
          <a:p>
            <a:r>
              <a:rPr lang="en-US" sz="1050" b="0">
                <a:solidFill>
                  <a:srgbClr val="ABB2BF"/>
                </a:solidFill>
                <a:effectLst/>
                <a:latin typeface="Consolas" panose="020B0609020204030204" pitchFamily="49" charset="0"/>
              </a:rPr>
              <a:t>)</a:t>
            </a:r>
          </a:p>
          <a:p>
            <a:r>
              <a:rPr lang="en-US" sz="1050" b="0" i="1">
                <a:solidFill>
                  <a:srgbClr val="C678DD"/>
                </a:solidFill>
                <a:effectLst/>
                <a:latin typeface="Consolas" panose="020B0609020204030204" pitchFamily="49" charset="0"/>
              </a:rPr>
              <a:t>from</a:t>
            </a:r>
            <a:r>
              <a:rPr lang="en-US" sz="1050" b="0">
                <a:solidFill>
                  <a:srgbClr val="ABB2BF"/>
                </a:solidFill>
                <a:effectLst/>
                <a:latin typeface="Consolas" panose="020B0609020204030204" pitchFamily="49" charset="0"/>
              </a:rPr>
              <a:t> werkzeug.security </a:t>
            </a:r>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check_password_hash, generate_password_hash</a:t>
            </a:r>
          </a:p>
          <a:p>
            <a:r>
              <a:rPr lang="en-US" sz="1050" b="0" i="1">
                <a:solidFill>
                  <a:srgbClr val="C678DD"/>
                </a:solidFill>
                <a:effectLst/>
                <a:latin typeface="Consolas" panose="020B0609020204030204" pitchFamily="49" charset="0"/>
              </a:rPr>
              <a:t>from</a:t>
            </a:r>
            <a:r>
              <a:rPr lang="en-US" sz="1050" b="0">
                <a:solidFill>
                  <a:srgbClr val="ABB2BF"/>
                </a:solidFill>
                <a:effectLst/>
                <a:latin typeface="Consolas" panose="020B0609020204030204" pitchFamily="49" charset="0"/>
              </a:rPr>
              <a:t> flaskr.db </a:t>
            </a:r>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get_db</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bp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Blueprint</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'auth'</a:t>
            </a:r>
            <a:r>
              <a:rPr lang="en-US" sz="1050" b="0">
                <a:solidFill>
                  <a:srgbClr val="ABB2BF"/>
                </a:solidFill>
                <a:effectLst/>
                <a:latin typeface="Consolas" panose="020B0609020204030204" pitchFamily="49" charset="0"/>
              </a:rPr>
              <a:t>, </a:t>
            </a:r>
            <a:r>
              <a:rPr lang="en-US" sz="1050" b="0">
                <a:solidFill>
                  <a:srgbClr val="E06C75"/>
                </a:solidFill>
                <a:effectLst/>
                <a:latin typeface="Consolas" panose="020B0609020204030204" pitchFamily="49" charset="0"/>
              </a:rPr>
              <a:t>__name__</a:t>
            </a:r>
            <a:r>
              <a:rPr lang="en-US" sz="1050" b="0">
                <a:solidFill>
                  <a:srgbClr val="ABB2BF"/>
                </a:solidFill>
                <a:effectLst/>
                <a:latin typeface="Consolas" panose="020B0609020204030204" pitchFamily="49" charset="0"/>
              </a:rPr>
              <a:t>, </a:t>
            </a:r>
            <a:r>
              <a:rPr lang="en-US" sz="1050" b="0" i="1">
                <a:solidFill>
                  <a:srgbClr val="E06C75"/>
                </a:solidFill>
                <a:effectLst/>
                <a:latin typeface="Consolas" panose="020B0609020204030204" pitchFamily="49" charset="0"/>
              </a:rPr>
              <a:t>url_prefix</a:t>
            </a:r>
            <a:r>
              <a:rPr lang="en-US" sz="1050" b="0">
                <a:solidFill>
                  <a:srgbClr val="56B6C2"/>
                </a:solidFill>
                <a:effectLst/>
                <a:latin typeface="Consolas" panose="020B0609020204030204" pitchFamily="49" charset="0"/>
              </a:rPr>
              <a:t>=</a:t>
            </a:r>
            <a:r>
              <a:rPr lang="en-US" sz="1050" b="0">
                <a:solidFill>
                  <a:srgbClr val="98C379"/>
                </a:solidFill>
                <a:effectLst/>
                <a:latin typeface="Consolas" panose="020B0609020204030204" pitchFamily="49" charset="0"/>
              </a:rPr>
              <a:t>'/auth'</a:t>
            </a:r>
            <a:r>
              <a:rPr lang="en-US" sz="1050" b="0">
                <a:solidFill>
                  <a:srgbClr val="ABB2BF"/>
                </a:solidFill>
                <a:effectLst/>
                <a:latin typeface="Consolas" panose="020B0609020204030204" pitchFamily="49" charset="0"/>
              </a:rPr>
              <a:t>)</a:t>
            </a:r>
          </a:p>
          <a:p>
            <a:br>
              <a:rPr lang="en-US" sz="1050" b="0">
                <a:solidFill>
                  <a:srgbClr val="ABB2BF"/>
                </a:solidFill>
                <a:effectLst/>
                <a:latin typeface="Consolas" panose="020B0609020204030204" pitchFamily="49" charset="0"/>
              </a:rPr>
            </a:br>
            <a:r>
              <a:rPr lang="en-US" sz="1050" b="0">
                <a:solidFill>
                  <a:srgbClr val="61AFEF"/>
                </a:solidFill>
                <a:effectLst/>
                <a:latin typeface="Consolas" panose="020B0609020204030204" pitchFamily="49" charset="0"/>
              </a:rPr>
              <a:t>@bp</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route</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'/register'</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 </a:t>
            </a:r>
            <a:r>
              <a:rPr lang="en-US" sz="1050" b="0" i="1">
                <a:solidFill>
                  <a:srgbClr val="E06C75"/>
                </a:solidFill>
                <a:effectLst/>
                <a:latin typeface="Consolas" panose="020B0609020204030204" pitchFamily="49" charset="0"/>
              </a:rPr>
              <a:t>methods</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'GET'</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 </a:t>
            </a:r>
            <a:r>
              <a:rPr lang="en-US" sz="1050" b="0">
                <a:solidFill>
                  <a:srgbClr val="98C379"/>
                </a:solidFill>
                <a:effectLst/>
                <a:latin typeface="Consolas" panose="020B0609020204030204" pitchFamily="49" charset="0"/>
              </a:rPr>
              <a:t>'POST'</a:t>
            </a:r>
            <a:r>
              <a:rPr lang="en-US" sz="1050" b="0">
                <a:solidFill>
                  <a:srgbClr val="ABB2BF"/>
                </a:solidFill>
                <a:effectLst/>
                <a:latin typeface="Consolas" panose="020B0609020204030204" pitchFamily="49" charset="0"/>
              </a:rPr>
              <a:t>))</a:t>
            </a:r>
          </a:p>
          <a:p>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register</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if</a:t>
            </a:r>
            <a:r>
              <a:rPr lang="en-US" sz="1050" b="0">
                <a:solidFill>
                  <a:srgbClr val="ABB2BF"/>
                </a:solidFill>
                <a:effectLst/>
                <a:latin typeface="Consolas" panose="020B0609020204030204" pitchFamily="49" charset="0"/>
              </a:rPr>
              <a:t> request.method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98C379"/>
                </a:solidFill>
                <a:effectLst/>
                <a:latin typeface="Consolas" panose="020B0609020204030204" pitchFamily="49" charset="0"/>
              </a:rPr>
              <a:t>'POST'</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username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request.form[</a:t>
            </a:r>
            <a:r>
              <a:rPr lang="en-US" sz="1050" b="0">
                <a:solidFill>
                  <a:srgbClr val="98C379"/>
                </a:solidFill>
                <a:effectLst/>
                <a:latin typeface="Consolas" panose="020B0609020204030204" pitchFamily="49" charset="0"/>
              </a:rPr>
              <a:t>'username'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password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request.form[</a:t>
            </a:r>
            <a:r>
              <a:rPr lang="en-US" sz="1050" b="0">
                <a:solidFill>
                  <a:srgbClr val="98C379"/>
                </a:solidFill>
                <a:effectLst/>
                <a:latin typeface="Consolas" panose="020B0609020204030204" pitchFamily="49" charset="0"/>
              </a:rPr>
              <a:t>'password'</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db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get_db</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error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D19A66"/>
                </a:solidFill>
                <a:effectLst/>
                <a:latin typeface="Consolas" panose="020B0609020204030204" pitchFamily="49" charset="0"/>
              </a:rPr>
              <a:t>None</a:t>
            </a:r>
            <a:endParaRPr lang="en-US" sz="1050" b="0">
              <a:solidFill>
                <a:srgbClr val="ABB2BF"/>
              </a:solidFill>
              <a:effectLst/>
              <a:latin typeface="Consolas" panose="020B0609020204030204" pitchFamily="49" charset="0"/>
            </a:endParaRP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if</a:t>
            </a:r>
            <a:r>
              <a:rPr lang="en-US" sz="1050" b="0">
                <a:solidFill>
                  <a:srgbClr val="ABB2BF"/>
                </a:solidFill>
                <a:effectLst/>
                <a:latin typeface="Consolas" panose="020B0609020204030204" pitchFamily="49" charset="0"/>
              </a:rPr>
              <a:t> </a:t>
            </a:r>
            <a:r>
              <a:rPr lang="en-US" sz="1050" b="0">
                <a:solidFill>
                  <a:srgbClr val="C678DD"/>
                </a:solidFill>
                <a:effectLst/>
                <a:latin typeface="Consolas" panose="020B0609020204030204" pitchFamily="49" charset="0"/>
              </a:rPr>
              <a:t>not</a:t>
            </a:r>
            <a:r>
              <a:rPr lang="en-US" sz="1050" b="0">
                <a:solidFill>
                  <a:srgbClr val="ABB2BF"/>
                </a:solidFill>
                <a:effectLst/>
                <a:latin typeface="Consolas" panose="020B0609020204030204" pitchFamily="49" charset="0"/>
              </a:rPr>
              <a:t> username:</a:t>
            </a:r>
          </a:p>
          <a:p>
            <a:r>
              <a:rPr lang="en-US" sz="1050" b="0">
                <a:solidFill>
                  <a:srgbClr val="ABB2BF"/>
                </a:solidFill>
                <a:effectLst/>
                <a:latin typeface="Consolas" panose="020B0609020204030204" pitchFamily="49" charset="0"/>
              </a:rPr>
              <a:t>            error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98C379"/>
                </a:solidFill>
                <a:effectLst/>
                <a:latin typeface="Consolas" panose="020B0609020204030204" pitchFamily="49" charset="0"/>
              </a:rPr>
              <a:t>'Username is required.'</a:t>
            </a:r>
            <a:endParaRPr lang="en-US" sz="1050" b="0">
              <a:solidFill>
                <a:srgbClr val="ABB2BF"/>
              </a:solidFill>
              <a:effectLst/>
              <a:latin typeface="Consolas" panose="020B0609020204030204" pitchFamily="49" charset="0"/>
            </a:endParaRP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elif</a:t>
            </a:r>
            <a:r>
              <a:rPr lang="en-US" sz="1050" b="0">
                <a:solidFill>
                  <a:srgbClr val="ABB2BF"/>
                </a:solidFill>
                <a:effectLst/>
                <a:latin typeface="Consolas" panose="020B0609020204030204" pitchFamily="49" charset="0"/>
              </a:rPr>
              <a:t> </a:t>
            </a:r>
            <a:r>
              <a:rPr lang="en-US" sz="1050" b="0">
                <a:solidFill>
                  <a:srgbClr val="C678DD"/>
                </a:solidFill>
                <a:effectLst/>
                <a:latin typeface="Consolas" panose="020B0609020204030204" pitchFamily="49" charset="0"/>
              </a:rPr>
              <a:t>not</a:t>
            </a:r>
            <a:r>
              <a:rPr lang="en-US" sz="1050" b="0">
                <a:solidFill>
                  <a:srgbClr val="ABB2BF"/>
                </a:solidFill>
                <a:effectLst/>
                <a:latin typeface="Consolas" panose="020B0609020204030204" pitchFamily="49" charset="0"/>
              </a:rPr>
              <a:t> password:</a:t>
            </a:r>
          </a:p>
          <a:p>
            <a:r>
              <a:rPr lang="en-US" sz="1050" b="0">
                <a:solidFill>
                  <a:srgbClr val="ABB2BF"/>
                </a:solidFill>
                <a:effectLst/>
                <a:latin typeface="Consolas" panose="020B0609020204030204" pitchFamily="49" charset="0"/>
              </a:rPr>
              <a:t>            error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98C379"/>
                </a:solidFill>
                <a:effectLst/>
                <a:latin typeface="Consolas" panose="020B0609020204030204" pitchFamily="49" charset="0"/>
              </a:rPr>
              <a:t>'Password is required.'</a:t>
            </a:r>
            <a:endParaRPr lang="en-US" sz="1050" b="0">
              <a:solidFill>
                <a:srgbClr val="ABB2BF"/>
              </a:solidFill>
              <a:effectLst/>
              <a:latin typeface="Consolas" panose="020B0609020204030204" pitchFamily="49" charset="0"/>
            </a:endParaRP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elif</a:t>
            </a:r>
            <a:r>
              <a:rPr lang="en-US" sz="1050" b="0">
                <a:solidFill>
                  <a:srgbClr val="ABB2BF"/>
                </a:solidFill>
                <a:effectLst/>
                <a:latin typeface="Consolas" panose="020B0609020204030204" pitchFamily="49" charset="0"/>
              </a:rPr>
              <a:t> db.</a:t>
            </a:r>
            <a:r>
              <a:rPr lang="en-US" sz="1050" b="0">
                <a:solidFill>
                  <a:srgbClr val="61AFEF"/>
                </a:solidFill>
                <a:effectLst/>
                <a:latin typeface="Consolas" panose="020B0609020204030204" pitchFamily="49" charset="0"/>
              </a:rPr>
              <a:t>execute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a:solidFill>
                  <a:srgbClr val="98C379"/>
                </a:solidFill>
                <a:effectLst/>
                <a:latin typeface="Consolas" panose="020B0609020204030204" pitchFamily="49" charset="0"/>
              </a:rPr>
              <a:t>'SELECT id FROM user WHERE username = ?'</a:t>
            </a:r>
            <a:r>
              <a:rPr lang="en-US" sz="1050" b="0">
                <a:solidFill>
                  <a:srgbClr val="ABB2BF"/>
                </a:solidFill>
                <a:effectLst/>
                <a:latin typeface="Consolas" panose="020B0609020204030204" pitchFamily="49" charset="0"/>
              </a:rPr>
              <a:t>, (username,)</a:t>
            </a:r>
          </a:p>
          <a:p>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fetchone</a:t>
            </a:r>
            <a:r>
              <a:rPr lang="en-US" sz="1050" b="0">
                <a:solidFill>
                  <a:srgbClr val="ABB2BF"/>
                </a:solidFill>
                <a:effectLst/>
                <a:latin typeface="Consolas" panose="020B0609020204030204" pitchFamily="49" charset="0"/>
              </a:rPr>
              <a:t>() </a:t>
            </a:r>
            <a:r>
              <a:rPr lang="en-US" sz="1050" b="0">
                <a:solidFill>
                  <a:srgbClr val="C678DD"/>
                </a:solidFill>
                <a:effectLst/>
                <a:latin typeface="Consolas" panose="020B0609020204030204" pitchFamily="49" charset="0"/>
              </a:rPr>
              <a:t>is</a:t>
            </a:r>
            <a:r>
              <a:rPr lang="en-US" sz="1050" b="0">
                <a:solidFill>
                  <a:srgbClr val="ABB2BF"/>
                </a:solidFill>
                <a:effectLst/>
                <a:latin typeface="Consolas" panose="020B0609020204030204" pitchFamily="49" charset="0"/>
              </a:rPr>
              <a:t> </a:t>
            </a:r>
            <a:r>
              <a:rPr lang="en-US" sz="1050" b="0">
                <a:solidFill>
                  <a:srgbClr val="C678DD"/>
                </a:solidFill>
                <a:effectLst/>
                <a:latin typeface="Consolas" panose="020B0609020204030204" pitchFamily="49" charset="0"/>
              </a:rPr>
              <a:t>not</a:t>
            </a:r>
            <a:r>
              <a:rPr lang="en-US" sz="1050" b="0">
                <a:solidFill>
                  <a:srgbClr val="ABB2BF"/>
                </a:solidFill>
                <a:effectLst/>
                <a:latin typeface="Consolas" panose="020B0609020204030204" pitchFamily="49" charset="0"/>
              </a:rPr>
              <a:t> </a:t>
            </a:r>
            <a:r>
              <a:rPr lang="en-US" sz="1050" b="0">
                <a:solidFill>
                  <a:srgbClr val="D19A66"/>
                </a:solidFill>
                <a:effectLst/>
                <a:latin typeface="Consolas" panose="020B0609020204030204" pitchFamily="49" charset="0"/>
              </a:rPr>
              <a:t>None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error </a:t>
            </a:r>
            <a:r>
              <a:rPr lang="en-US" sz="1050" b="0">
                <a:solidFill>
                  <a:srgbClr val="56B6C2"/>
                </a:solidFill>
                <a:effectLst/>
                <a:latin typeface="Consolas" panose="020B0609020204030204" pitchFamily="49" charset="0"/>
              </a:rPr>
              <a:t>=</a:t>
            </a:r>
            <a:r>
              <a:rPr lang="en-US" sz="1050" b="0">
                <a:solidFill>
                  <a:srgbClr val="ABB2BF"/>
                </a:solidFill>
                <a:effectLst/>
                <a:latin typeface="Consolas" panose="020B0609020204030204" pitchFamily="49" charset="0"/>
              </a:rPr>
              <a:t> </a:t>
            </a:r>
            <a:r>
              <a:rPr lang="en-US" sz="1050" b="0">
                <a:solidFill>
                  <a:srgbClr val="98C379"/>
                </a:solidFill>
                <a:effectLst/>
                <a:latin typeface="Consolas" panose="020B0609020204030204" pitchFamily="49" charset="0"/>
              </a:rPr>
              <a:t>'User </a:t>
            </a:r>
            <a:r>
              <a:rPr lang="en-US" sz="1050" b="0">
                <a:solidFill>
                  <a:srgbClr val="D19A66"/>
                </a:solidFill>
                <a:effectLst/>
                <a:latin typeface="Consolas" panose="020B0609020204030204" pitchFamily="49" charset="0"/>
              </a:rPr>
              <a:t>{}</a:t>
            </a:r>
            <a:r>
              <a:rPr lang="en-US" sz="1050" b="0">
                <a:solidFill>
                  <a:srgbClr val="98C379"/>
                </a:solidFill>
                <a:effectLst/>
                <a:latin typeface="Consolas" panose="020B0609020204030204" pitchFamily="49" charset="0"/>
              </a:rPr>
              <a:t> is already registered.'</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format</a:t>
            </a:r>
            <a:r>
              <a:rPr lang="en-US" sz="1050" b="0">
                <a:solidFill>
                  <a:srgbClr val="ABB2BF"/>
                </a:solidFill>
                <a:effectLst/>
                <a:latin typeface="Consolas" panose="020B0609020204030204" pitchFamily="49" charset="0"/>
              </a:rPr>
              <a:t>(username)</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if</a:t>
            </a:r>
            <a:r>
              <a:rPr lang="en-US" sz="1050" b="0">
                <a:solidFill>
                  <a:srgbClr val="ABB2BF"/>
                </a:solidFill>
                <a:effectLst/>
                <a:latin typeface="Consolas" panose="020B0609020204030204" pitchFamily="49" charset="0"/>
              </a:rPr>
              <a:t> error </a:t>
            </a:r>
            <a:r>
              <a:rPr lang="en-US" sz="1050" b="0">
                <a:solidFill>
                  <a:srgbClr val="C678DD"/>
                </a:solidFill>
                <a:effectLst/>
                <a:latin typeface="Consolas" panose="020B0609020204030204" pitchFamily="49" charset="0"/>
              </a:rPr>
              <a:t>is</a:t>
            </a:r>
            <a:r>
              <a:rPr lang="en-US" sz="1050" b="0">
                <a:solidFill>
                  <a:srgbClr val="ABB2BF"/>
                </a:solidFill>
                <a:effectLst/>
                <a:latin typeface="Consolas" panose="020B0609020204030204" pitchFamily="49" charset="0"/>
              </a:rPr>
              <a:t> </a:t>
            </a:r>
            <a:r>
              <a:rPr lang="en-US" sz="1050" b="0">
                <a:solidFill>
                  <a:srgbClr val="D19A66"/>
                </a:solidFill>
                <a:effectLst/>
                <a:latin typeface="Consolas" panose="020B0609020204030204" pitchFamily="49" charset="0"/>
              </a:rPr>
              <a:t>None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db.</a:t>
            </a:r>
            <a:r>
              <a:rPr lang="en-US" sz="1050" b="0">
                <a:solidFill>
                  <a:srgbClr val="61AFEF"/>
                </a:solidFill>
                <a:effectLst/>
                <a:latin typeface="Consolas" panose="020B0609020204030204" pitchFamily="49" charset="0"/>
              </a:rPr>
              <a:t>execute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a:solidFill>
                  <a:srgbClr val="98C379"/>
                </a:solidFill>
                <a:effectLst/>
                <a:latin typeface="Consolas" panose="020B0609020204030204" pitchFamily="49" charset="0"/>
              </a:rPr>
              <a:t>'INSERT INTO user (username, password) VALUES (?, ?)'</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(username, </a:t>
            </a:r>
            <a:r>
              <a:rPr lang="en-US" sz="1050" b="0">
                <a:solidFill>
                  <a:srgbClr val="61AFEF"/>
                </a:solidFill>
                <a:effectLst/>
                <a:latin typeface="Consolas" panose="020B0609020204030204" pitchFamily="49" charset="0"/>
              </a:rPr>
              <a:t>generate_password_hash</a:t>
            </a:r>
            <a:r>
              <a:rPr lang="en-US" sz="1050" b="0">
                <a:solidFill>
                  <a:srgbClr val="ABB2BF"/>
                </a:solidFill>
                <a:effectLst/>
                <a:latin typeface="Consolas" panose="020B0609020204030204" pitchFamily="49" charset="0"/>
              </a:rPr>
              <a:t>(password))</a:t>
            </a:r>
          </a:p>
          <a:p>
            <a:r>
              <a:rPr lang="en-US" sz="1050" b="0">
                <a:solidFill>
                  <a:srgbClr val="ABB2BF"/>
                </a:solidFill>
                <a:effectLst/>
                <a:latin typeface="Consolas" panose="020B0609020204030204" pitchFamily="49" charset="0"/>
              </a:rPr>
              <a:t>            )</a:t>
            </a:r>
          </a:p>
          <a:p>
            <a:r>
              <a:rPr lang="en-US" sz="1050" b="0">
                <a:solidFill>
                  <a:srgbClr val="ABB2BF"/>
                </a:solidFill>
                <a:effectLst/>
                <a:latin typeface="Consolas" panose="020B0609020204030204" pitchFamily="49" charset="0"/>
              </a:rPr>
              <a:t>            db.</a:t>
            </a:r>
            <a:r>
              <a:rPr lang="en-US" sz="1050" b="0">
                <a:solidFill>
                  <a:srgbClr val="61AFEF"/>
                </a:solidFill>
                <a:effectLst/>
                <a:latin typeface="Consolas" panose="020B0609020204030204" pitchFamily="49" charset="0"/>
              </a:rPr>
              <a:t>commit</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return</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redirect</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url_for</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'auth.login'</a:t>
            </a:r>
            <a:r>
              <a:rPr lang="en-US" sz="1050" b="0">
                <a:solidFill>
                  <a:srgbClr val="ABB2BF"/>
                </a:solidFill>
                <a:effectLst/>
                <a:latin typeface="Consolas" panose="020B0609020204030204" pitchFamily="49" charset="0"/>
              </a:rPr>
              <a:t>))</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flash</a:t>
            </a:r>
            <a:r>
              <a:rPr lang="en-US" sz="1050" b="0">
                <a:solidFill>
                  <a:srgbClr val="ABB2BF"/>
                </a:solidFill>
                <a:effectLst/>
                <a:latin typeface="Consolas" panose="020B0609020204030204" pitchFamily="49" charset="0"/>
              </a:rPr>
              <a:t>(error)</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return</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render_template</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'auth/register.html'</a:t>
            </a:r>
            <a:r>
              <a:rPr lang="en-US" sz="1050" b="0">
                <a:solidFill>
                  <a:srgbClr val="ABB2BF"/>
                </a:solidFill>
                <a:effectLst/>
                <a:latin typeface="Consolas" panose="020B0609020204030204" pitchFamily="49" charset="0"/>
              </a:rPr>
              <a:t>)</a:t>
            </a:r>
          </a:p>
        </p:txBody>
      </p:sp>
    </p:spTree>
    <p:extLst>
      <p:ext uri="{BB962C8B-B14F-4D97-AF65-F5344CB8AC3E}">
        <p14:creationId xmlns:p14="http://schemas.microsoft.com/office/powerpoint/2010/main" val="231291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8D5B13-CB0E-4E04-808C-B7C41674C68E}"/>
              </a:ext>
            </a:extLst>
          </p:cNvPr>
          <p:cNvSpPr/>
          <p:nvPr/>
        </p:nvSpPr>
        <p:spPr>
          <a:xfrm>
            <a:off x="0" y="0"/>
            <a:ext cx="2125390" cy="369332"/>
          </a:xfrm>
          <a:prstGeom prst="rect">
            <a:avLst/>
          </a:prstGeom>
        </p:spPr>
        <p:txBody>
          <a:bodyPr wrap="none">
            <a:spAutoFit/>
          </a:bodyPr>
          <a:lstStyle/>
          <a:p>
            <a:r>
              <a:rPr lang="en-US" u="sng">
                <a:solidFill>
                  <a:schemeClr val="bg1"/>
                </a:solidFill>
              </a:rPr>
              <a:t>Blueprints and views</a:t>
            </a:r>
          </a:p>
        </p:txBody>
      </p:sp>
      <p:sp>
        <p:nvSpPr>
          <p:cNvPr id="2" name="Rectangle 1">
            <a:extLst>
              <a:ext uri="{FF2B5EF4-FFF2-40B4-BE49-F238E27FC236}">
                <a16:creationId xmlns:a16="http://schemas.microsoft.com/office/drawing/2014/main" id="{911281DA-81DE-4AD5-8A26-084D2A200E92}"/>
              </a:ext>
            </a:extLst>
          </p:cNvPr>
          <p:cNvSpPr/>
          <p:nvPr/>
        </p:nvSpPr>
        <p:spPr>
          <a:xfrm>
            <a:off x="5556169" y="207688"/>
            <a:ext cx="4382157" cy="2031325"/>
          </a:xfrm>
          <a:prstGeom prst="rect">
            <a:avLst/>
          </a:prstGeom>
          <a:ln>
            <a:solidFill>
              <a:schemeClr val="accent1"/>
            </a:solidFill>
          </a:ln>
        </p:spPr>
        <p:txBody>
          <a:bodyPr wrap="square">
            <a:spAutoFit/>
          </a:bodyPr>
          <a:lstStyle/>
          <a:p>
            <a:r>
              <a:rPr lang="en-US" sz="1050" b="1" u="sng">
                <a:solidFill>
                  <a:schemeClr val="bg1"/>
                </a:solidFill>
                <a:effectLst/>
                <a:latin typeface="Consolas" panose="020B0609020204030204" pitchFamily="49" charset="0"/>
              </a:rPr>
              <a:t>flaskr/auth.py</a:t>
            </a:r>
          </a:p>
          <a:p>
            <a:r>
              <a:rPr lang="en-US" sz="1050" b="0" i="1">
                <a:solidFill>
                  <a:srgbClr val="C678DD"/>
                </a:solidFill>
                <a:effectLst/>
                <a:latin typeface="Consolas" panose="020B0609020204030204" pitchFamily="49" charset="0"/>
              </a:rPr>
              <a:t>import</a:t>
            </a:r>
            <a:r>
              <a:rPr lang="en-US" sz="1050" b="0">
                <a:solidFill>
                  <a:srgbClr val="ABB2BF"/>
                </a:solidFill>
                <a:effectLst/>
                <a:latin typeface="Consolas" panose="020B0609020204030204" pitchFamily="49" charset="0"/>
              </a:rPr>
              <a:t> functools</a:t>
            </a:r>
            <a:endParaRPr lang="en-US" sz="1050" b="0">
              <a:solidFill>
                <a:srgbClr val="C678DD"/>
              </a:solidFill>
              <a:effectLst/>
              <a:latin typeface="Consolas" panose="020B0609020204030204" pitchFamily="49" charset="0"/>
            </a:endParaRPr>
          </a:p>
          <a:p>
            <a:endParaRPr lang="en-US" sz="1050">
              <a:solidFill>
                <a:srgbClr val="C678DD"/>
              </a:solidFill>
              <a:latin typeface="Consolas" panose="020B0609020204030204" pitchFamily="49" charset="0"/>
            </a:endParaRPr>
          </a:p>
          <a:p>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login_required</a:t>
            </a:r>
            <a:r>
              <a:rPr lang="en-US" sz="1050" b="0">
                <a:solidFill>
                  <a:srgbClr val="ABB2BF"/>
                </a:solidFill>
                <a:effectLst/>
                <a:latin typeface="Consolas" panose="020B0609020204030204" pitchFamily="49" charset="0"/>
              </a:rPr>
              <a:t>(</a:t>
            </a:r>
            <a:r>
              <a:rPr lang="en-US" sz="1050" b="0" i="1">
                <a:solidFill>
                  <a:srgbClr val="D19A66"/>
                </a:solidFill>
                <a:effectLst/>
                <a:latin typeface="Consolas" panose="020B0609020204030204" pitchFamily="49" charset="0"/>
              </a:rPr>
              <a:t>view</a:t>
            </a:r>
            <a:r>
              <a:rPr lang="en-US" sz="1050" b="0">
                <a:solidFill>
                  <a:srgbClr val="ABB2BF"/>
                </a:solidFill>
                <a:effectLst/>
                <a:latin typeface="Consolas" panose="020B0609020204030204" pitchFamily="49" charset="0"/>
              </a:rPr>
              <a:t>):</a:t>
            </a:r>
          </a:p>
          <a:p>
            <a:r>
              <a:rPr lang="en-US" sz="1050" b="0">
                <a:solidFill>
                  <a:srgbClr val="61AFEF"/>
                </a:solidFill>
                <a:effectLst/>
                <a:latin typeface="Consolas" panose="020B0609020204030204" pitchFamily="49" charset="0"/>
              </a:rPr>
              <a:t>    @functools</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wraps</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view</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a:solidFill>
                  <a:srgbClr val="C678DD"/>
                </a:solidFill>
                <a:effectLst/>
                <a:latin typeface="Consolas" panose="020B0609020204030204" pitchFamily="49" charset="0"/>
              </a:rPr>
              <a:t>def</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wrapped_view</a:t>
            </a:r>
            <a:r>
              <a:rPr lang="en-US" sz="1050" b="0">
                <a:solidFill>
                  <a:srgbClr val="ABB2BF"/>
                </a:solidFill>
                <a:effectLst/>
                <a:latin typeface="Consolas" panose="020B0609020204030204" pitchFamily="49" charset="0"/>
              </a:rPr>
              <a:t>(**</a:t>
            </a:r>
            <a:r>
              <a:rPr lang="en-US" sz="1050" b="0" i="1">
                <a:solidFill>
                  <a:srgbClr val="D19A66"/>
                </a:solidFill>
                <a:effectLst/>
                <a:latin typeface="Consolas" panose="020B0609020204030204" pitchFamily="49" charset="0"/>
              </a:rPr>
              <a:t>kwargs</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if</a:t>
            </a:r>
            <a:r>
              <a:rPr lang="en-US" sz="1050" b="0">
                <a:solidFill>
                  <a:srgbClr val="ABB2BF"/>
                </a:solidFill>
                <a:effectLst/>
                <a:latin typeface="Consolas" panose="020B0609020204030204" pitchFamily="49" charset="0"/>
              </a:rPr>
              <a:t> g.user </a:t>
            </a:r>
            <a:r>
              <a:rPr lang="en-US" sz="1050" b="0">
                <a:solidFill>
                  <a:srgbClr val="C678DD"/>
                </a:solidFill>
                <a:effectLst/>
                <a:latin typeface="Consolas" panose="020B0609020204030204" pitchFamily="49" charset="0"/>
              </a:rPr>
              <a:t>is</a:t>
            </a:r>
            <a:r>
              <a:rPr lang="en-US" sz="1050" b="0">
                <a:solidFill>
                  <a:srgbClr val="ABB2BF"/>
                </a:solidFill>
                <a:effectLst/>
                <a:latin typeface="Consolas" panose="020B0609020204030204" pitchFamily="49" charset="0"/>
              </a:rPr>
              <a:t> </a:t>
            </a:r>
            <a:r>
              <a:rPr lang="en-US" sz="1050" b="0">
                <a:solidFill>
                  <a:srgbClr val="D19A66"/>
                </a:solidFill>
                <a:effectLst/>
                <a:latin typeface="Consolas" panose="020B0609020204030204" pitchFamily="49" charset="0"/>
              </a:rPr>
              <a:t>None</a:t>
            </a:r>
            <a:r>
              <a:rPr lang="en-US" sz="1050" b="0">
                <a:solidFill>
                  <a:srgbClr val="ABB2BF"/>
                </a:solidFill>
                <a:effectLst/>
                <a:latin typeface="Consolas" panose="020B0609020204030204" pitchFamily="49" charset="0"/>
              </a:rPr>
              <a:t>:</a:t>
            </a:r>
          </a:p>
          <a:p>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return</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redirect</a:t>
            </a:r>
            <a:r>
              <a:rPr lang="en-US" sz="1050" b="0">
                <a:solidFill>
                  <a:srgbClr val="ABB2BF"/>
                </a:solidFill>
                <a:effectLst/>
                <a:latin typeface="Consolas" panose="020B0609020204030204" pitchFamily="49" charset="0"/>
              </a:rPr>
              <a:t>(</a:t>
            </a:r>
            <a:r>
              <a:rPr lang="en-US" sz="1050" b="0">
                <a:solidFill>
                  <a:srgbClr val="61AFEF"/>
                </a:solidFill>
                <a:effectLst/>
                <a:latin typeface="Consolas" panose="020B0609020204030204" pitchFamily="49" charset="0"/>
              </a:rPr>
              <a:t>url_for</a:t>
            </a:r>
            <a:r>
              <a:rPr lang="en-US" sz="1050" b="0">
                <a:solidFill>
                  <a:srgbClr val="ABB2BF"/>
                </a:solidFill>
                <a:effectLst/>
                <a:latin typeface="Consolas" panose="020B0609020204030204" pitchFamily="49" charset="0"/>
              </a:rPr>
              <a:t>(</a:t>
            </a:r>
            <a:r>
              <a:rPr lang="en-US" sz="1050" b="0">
                <a:solidFill>
                  <a:srgbClr val="98C379"/>
                </a:solidFill>
                <a:effectLst/>
                <a:latin typeface="Consolas" panose="020B0609020204030204" pitchFamily="49" charset="0"/>
              </a:rPr>
              <a:t>'auth.login'</a:t>
            </a:r>
            <a:r>
              <a:rPr lang="en-US" sz="1050" b="0">
                <a:solidFill>
                  <a:srgbClr val="ABB2BF"/>
                </a:solidFill>
                <a:effectLst/>
                <a:latin typeface="Consolas" panose="020B0609020204030204" pitchFamily="49" charset="0"/>
              </a:rPr>
              <a:t>))</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return</a:t>
            </a:r>
            <a:r>
              <a:rPr lang="en-US" sz="1050" b="0">
                <a:solidFill>
                  <a:srgbClr val="ABB2BF"/>
                </a:solidFill>
                <a:effectLst/>
                <a:latin typeface="Consolas" panose="020B0609020204030204" pitchFamily="49" charset="0"/>
              </a:rPr>
              <a:t> </a:t>
            </a:r>
            <a:r>
              <a:rPr lang="en-US" sz="1050" b="0">
                <a:solidFill>
                  <a:srgbClr val="61AFEF"/>
                </a:solidFill>
                <a:effectLst/>
                <a:latin typeface="Consolas" panose="020B0609020204030204" pitchFamily="49" charset="0"/>
              </a:rPr>
              <a:t>view</a:t>
            </a:r>
            <a:r>
              <a:rPr lang="en-US" sz="1050" b="0">
                <a:solidFill>
                  <a:srgbClr val="ABB2BF"/>
                </a:solidFill>
                <a:effectLst/>
                <a:latin typeface="Consolas" panose="020B0609020204030204" pitchFamily="49" charset="0"/>
              </a:rPr>
              <a:t>(**kwargs)</a:t>
            </a:r>
          </a:p>
          <a:p>
            <a:br>
              <a:rPr lang="en-US" sz="1050" b="0">
                <a:solidFill>
                  <a:srgbClr val="ABB2BF"/>
                </a:solidFill>
                <a:effectLst/>
                <a:latin typeface="Consolas" panose="020B0609020204030204" pitchFamily="49" charset="0"/>
              </a:rPr>
            </a:br>
            <a:r>
              <a:rPr lang="en-US" sz="1050" b="0">
                <a:solidFill>
                  <a:srgbClr val="ABB2BF"/>
                </a:solidFill>
                <a:effectLst/>
                <a:latin typeface="Consolas" panose="020B0609020204030204" pitchFamily="49" charset="0"/>
              </a:rPr>
              <a:t>    </a:t>
            </a:r>
            <a:r>
              <a:rPr lang="en-US" sz="1050" b="0" i="1">
                <a:solidFill>
                  <a:srgbClr val="C678DD"/>
                </a:solidFill>
                <a:effectLst/>
                <a:latin typeface="Consolas" panose="020B0609020204030204" pitchFamily="49" charset="0"/>
              </a:rPr>
              <a:t>return</a:t>
            </a:r>
            <a:r>
              <a:rPr lang="en-US" sz="1050" b="0">
                <a:solidFill>
                  <a:srgbClr val="ABB2BF"/>
                </a:solidFill>
                <a:effectLst/>
                <a:latin typeface="Consolas" panose="020B0609020204030204" pitchFamily="49" charset="0"/>
              </a:rPr>
              <a:t> wrapped_view</a:t>
            </a:r>
          </a:p>
        </p:txBody>
      </p:sp>
      <p:sp>
        <p:nvSpPr>
          <p:cNvPr id="3" name="Rectangle 2">
            <a:extLst>
              <a:ext uri="{FF2B5EF4-FFF2-40B4-BE49-F238E27FC236}">
                <a16:creationId xmlns:a16="http://schemas.microsoft.com/office/drawing/2014/main" id="{A0BADDCA-3186-4E7E-9CDC-E923AB7E4BA9}"/>
              </a:ext>
            </a:extLst>
          </p:cNvPr>
          <p:cNvSpPr/>
          <p:nvPr/>
        </p:nvSpPr>
        <p:spPr>
          <a:xfrm>
            <a:off x="-2" y="369332"/>
            <a:ext cx="5458691" cy="5978560"/>
          </a:xfrm>
          <a:prstGeom prst="rect">
            <a:avLst/>
          </a:prstGeom>
        </p:spPr>
        <p:txBody>
          <a:bodyPr wrap="square">
            <a:spAutoFit/>
          </a:bodyPr>
          <a:lstStyle/>
          <a:p>
            <a:r>
              <a:rPr lang="en-US" sz="1050">
                <a:solidFill>
                  <a:schemeClr val="bg1"/>
                </a:solidFill>
              </a:rPr>
              <a:t>The url_for() function generates the URL to a view based on a name and arguments. The name associated with a view is also called the endpoint, and by default it’s the same as the name of the view function.</a:t>
            </a:r>
          </a:p>
          <a:p>
            <a:endParaRPr lang="en-US" sz="1050">
              <a:solidFill>
                <a:schemeClr val="bg1"/>
              </a:solidFill>
            </a:endParaRPr>
          </a:p>
          <a:p>
            <a:r>
              <a:rPr lang="en-US" sz="1050">
                <a:solidFill>
                  <a:schemeClr val="bg1"/>
                </a:solidFill>
              </a:rPr>
              <a:t>For example, the hello() view that was added to the app factory earlier in the tutorial has the name 'hello' and can be linked to with url_for('hello'). If it took an argument, which you’ll see later, it would be linked to using url_for('hello', who='World’)</a:t>
            </a:r>
          </a:p>
          <a:p>
            <a:endParaRPr lang="en-US" sz="1050">
              <a:solidFill>
                <a:schemeClr val="bg1"/>
              </a:solidFill>
            </a:endParaRPr>
          </a:p>
          <a:p>
            <a:r>
              <a:rPr lang="en-US" sz="1050">
                <a:solidFill>
                  <a:schemeClr val="bg1"/>
                </a:solidFill>
              </a:rPr>
              <a:t>When using a blueprint, the name of the blueprint is prepended to the name of the function, so the endpoint for the login function you wrote above is 'auth.login' because you added it to the 'auth' blueprint.</a:t>
            </a:r>
          </a:p>
          <a:p>
            <a:endParaRPr lang="en-US" sz="1050">
              <a:solidFill>
                <a:schemeClr val="bg1"/>
              </a:solidFill>
            </a:endParaRPr>
          </a:p>
          <a:p>
            <a:r>
              <a:rPr lang="en-US" u="sng">
                <a:solidFill>
                  <a:schemeClr val="bg1"/>
                </a:solidFill>
              </a:rPr>
              <a:t>Templates</a:t>
            </a:r>
          </a:p>
          <a:p>
            <a:r>
              <a:rPr lang="en-US" sz="1050">
                <a:solidFill>
                  <a:schemeClr val="bg1"/>
                </a:solidFill>
              </a:rPr>
              <a:t>Templates are files that contain static data as well as placeholders for dynamic data. A template is rendered with specific data to produce a final document. Flask uses the Jinja template library to render templates.</a:t>
            </a:r>
          </a:p>
          <a:p>
            <a:endParaRPr lang="en-US" sz="1050">
              <a:solidFill>
                <a:schemeClr val="bg1"/>
              </a:solidFill>
            </a:endParaRPr>
          </a:p>
          <a:p>
            <a:r>
              <a:rPr lang="en-US" sz="1050">
                <a:solidFill>
                  <a:schemeClr val="bg1"/>
                </a:solidFill>
              </a:rPr>
              <a:t>In your application, you will use templates to render HTML which will display in the user’s browser. In Flask, Jinja is configured to autoescape any data that is rendered in HTML templates. This means that it’s safe to render user input; any characters they’ve entered that could mess with the HTML, such as &lt; and &gt; will be escaped with safe values that look the same in the browser but don’t cause unwanted effects.</a:t>
            </a:r>
          </a:p>
          <a:p>
            <a:endParaRPr lang="en-US" sz="1050">
              <a:solidFill>
                <a:schemeClr val="bg1"/>
              </a:solidFill>
            </a:endParaRPr>
          </a:p>
          <a:p>
            <a:r>
              <a:rPr lang="en-US" sz="1050">
                <a:solidFill>
                  <a:schemeClr val="bg1"/>
                </a:solidFill>
              </a:rPr>
              <a:t>Jinja looks and behaves mostly like Python. Special delimiters are used to distinguish Jinja syntax from the static data in the template. Anything between {{ and }} is an expression that will be output to the final document. {% and %} denotes a control flow statement like if and for. Unlike Python, blocks are denoted by start and end tags rather than indentation since static text within a block could change indentation.</a:t>
            </a:r>
          </a:p>
          <a:p>
            <a:endParaRPr lang="en-US" sz="1050">
              <a:solidFill>
                <a:schemeClr val="bg1"/>
              </a:solidFill>
            </a:endParaRPr>
          </a:p>
          <a:p>
            <a:r>
              <a:rPr lang="en-US" u="sng">
                <a:solidFill>
                  <a:schemeClr val="bg1"/>
                </a:solidFill>
              </a:rPr>
              <a:t>Static Files</a:t>
            </a:r>
            <a:endParaRPr lang="en-US" b="1" u="sng">
              <a:solidFill>
                <a:schemeClr val="bg1"/>
              </a:solidFill>
            </a:endParaRPr>
          </a:p>
          <a:p>
            <a:r>
              <a:rPr lang="en-US" sz="1050">
                <a:solidFill>
                  <a:schemeClr val="bg1"/>
                </a:solidFill>
              </a:rPr>
              <a:t>Flask automatically adds a static view that takes a path relative to the flaskr/static directory and serves it. The base.html template already has a link to the style.css file:</a:t>
            </a:r>
          </a:p>
          <a:p>
            <a:endParaRPr lang="en-US" sz="1050">
              <a:solidFill>
                <a:schemeClr val="bg1"/>
              </a:solidFill>
            </a:endParaRPr>
          </a:p>
          <a:p>
            <a:r>
              <a:rPr lang="en-US" sz="1050">
                <a:solidFill>
                  <a:schemeClr val="bg1"/>
                </a:solidFill>
              </a:rPr>
              <a:t>{{ url_for('static', filename='style.css') }}</a:t>
            </a:r>
          </a:p>
        </p:txBody>
      </p:sp>
      <p:sp>
        <p:nvSpPr>
          <p:cNvPr id="7" name="Rectangle 6">
            <a:extLst>
              <a:ext uri="{FF2B5EF4-FFF2-40B4-BE49-F238E27FC236}">
                <a16:creationId xmlns:a16="http://schemas.microsoft.com/office/drawing/2014/main" id="{30C132C8-70FE-4F2E-8D74-55823345AD9F}"/>
              </a:ext>
            </a:extLst>
          </p:cNvPr>
          <p:cNvSpPr/>
          <p:nvPr/>
        </p:nvSpPr>
        <p:spPr>
          <a:xfrm>
            <a:off x="4648200" y="0"/>
            <a:ext cx="7456714" cy="415498"/>
          </a:xfrm>
          <a:prstGeom prst="rect">
            <a:avLst/>
          </a:prstGeom>
        </p:spPr>
        <p:txBody>
          <a:bodyPr wrap="square">
            <a:spAutoFit/>
          </a:bodyPr>
          <a:lstStyle/>
          <a:p>
            <a:endParaRPr lang="en-US" sz="1050">
              <a:solidFill>
                <a:schemeClr val="bg1"/>
              </a:solidFill>
            </a:endParaRPr>
          </a:p>
          <a:p>
            <a:endParaRPr lang="en-US" sz="1050">
              <a:solidFill>
                <a:schemeClr val="bg1"/>
              </a:solidFill>
            </a:endParaRPr>
          </a:p>
        </p:txBody>
      </p:sp>
      <p:sp>
        <p:nvSpPr>
          <p:cNvPr id="6" name="Rectangle 5">
            <a:extLst>
              <a:ext uri="{FF2B5EF4-FFF2-40B4-BE49-F238E27FC236}">
                <a16:creationId xmlns:a16="http://schemas.microsoft.com/office/drawing/2014/main" id="{F1E72D3B-A139-42AA-B97A-03BEC92A7DEB}"/>
              </a:ext>
            </a:extLst>
          </p:cNvPr>
          <p:cNvSpPr/>
          <p:nvPr/>
        </p:nvSpPr>
        <p:spPr>
          <a:xfrm>
            <a:off x="10024757" y="207749"/>
            <a:ext cx="2158835" cy="1546577"/>
          </a:xfrm>
          <a:prstGeom prst="rect">
            <a:avLst/>
          </a:prstGeom>
        </p:spPr>
        <p:txBody>
          <a:bodyPr wrap="square">
            <a:spAutoFit/>
          </a:bodyPr>
          <a:lstStyle/>
          <a:p>
            <a:r>
              <a:rPr lang="en-US" sz="1050">
                <a:solidFill>
                  <a:schemeClr val="bg1"/>
                </a:solidFill>
              </a:rPr>
              <a:t>This decorator returns a new view function that wraps the original view it’s applied to. The new function checks if a user is loaded and redirects to the login page otherwise. If a user is loaded the original view is called and continues normally. You’ll use this decorator when writing the blog views.</a:t>
            </a:r>
          </a:p>
        </p:txBody>
      </p:sp>
      <p:sp>
        <p:nvSpPr>
          <p:cNvPr id="8" name="Rectangle 7">
            <a:extLst>
              <a:ext uri="{FF2B5EF4-FFF2-40B4-BE49-F238E27FC236}">
                <a16:creationId xmlns:a16="http://schemas.microsoft.com/office/drawing/2014/main" id="{EF2C1B16-3F23-4501-A24A-932017CEC054}"/>
              </a:ext>
            </a:extLst>
          </p:cNvPr>
          <p:cNvSpPr/>
          <p:nvPr/>
        </p:nvSpPr>
        <p:spPr>
          <a:xfrm>
            <a:off x="5556170" y="2356768"/>
            <a:ext cx="4382157" cy="4293483"/>
          </a:xfrm>
          <a:prstGeom prst="rect">
            <a:avLst/>
          </a:prstGeom>
          <a:ln>
            <a:solidFill>
              <a:schemeClr val="accent1"/>
            </a:solidFill>
          </a:ln>
        </p:spPr>
        <p:txBody>
          <a:bodyPr wrap="square">
            <a:spAutoFit/>
          </a:bodyPr>
          <a:lstStyle/>
          <a:p>
            <a:r>
              <a:rPr lang="en-US" sz="1050">
                <a:solidFill>
                  <a:srgbClr val="61AFEF"/>
                </a:solidFill>
                <a:latin typeface="Consolas" panose="020B0609020204030204" pitchFamily="49" charset="0"/>
              </a:rPr>
              <a:t>@bp</a:t>
            </a:r>
            <a:r>
              <a:rPr lang="en-US" sz="1050">
                <a:solidFill>
                  <a:srgbClr val="ABB2BF"/>
                </a:solidFill>
                <a:latin typeface="Consolas" panose="020B0609020204030204" pitchFamily="49" charset="0"/>
              </a:rPr>
              <a:t>.</a:t>
            </a:r>
            <a:r>
              <a:rPr lang="en-US" sz="1050">
                <a:solidFill>
                  <a:srgbClr val="61AFEF"/>
                </a:solidFill>
                <a:latin typeface="Consolas" panose="020B0609020204030204" pitchFamily="49" charset="0"/>
              </a:rPr>
              <a:t>route</a:t>
            </a:r>
            <a:r>
              <a:rPr lang="en-US" sz="1050">
                <a:solidFill>
                  <a:srgbClr val="ABB2BF"/>
                </a:solidFill>
                <a:latin typeface="Consolas" panose="020B0609020204030204" pitchFamily="49" charset="0"/>
              </a:rPr>
              <a:t>(</a:t>
            </a:r>
            <a:r>
              <a:rPr lang="en-US" sz="1050">
                <a:solidFill>
                  <a:srgbClr val="98C379"/>
                </a:solidFill>
                <a:latin typeface="Consolas" panose="020B0609020204030204" pitchFamily="49" charset="0"/>
              </a:rPr>
              <a:t>'/&lt;int:id&gt;/update'</a:t>
            </a:r>
            <a:r>
              <a:rPr lang="en-US" sz="1050">
                <a:solidFill>
                  <a:srgbClr val="ABB2BF"/>
                </a:solidFill>
                <a:latin typeface="Consolas" panose="020B0609020204030204" pitchFamily="49" charset="0"/>
              </a:rPr>
              <a:t>,</a:t>
            </a:r>
            <a:r>
              <a:rPr lang="en-US" sz="1050">
                <a:solidFill>
                  <a:srgbClr val="61AFEF"/>
                </a:solidFill>
                <a:latin typeface="Consolas" panose="020B0609020204030204" pitchFamily="49" charset="0"/>
              </a:rPr>
              <a:t> </a:t>
            </a:r>
            <a:r>
              <a:rPr lang="en-US" sz="1050" i="1">
                <a:solidFill>
                  <a:srgbClr val="E06C75"/>
                </a:solidFill>
                <a:latin typeface="Consolas" panose="020B0609020204030204" pitchFamily="49" charset="0"/>
              </a:rPr>
              <a:t>methods</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a:t>
            </a:r>
            <a:r>
              <a:rPr lang="en-US" sz="1050">
                <a:solidFill>
                  <a:srgbClr val="98C379"/>
                </a:solidFill>
                <a:latin typeface="Consolas" panose="020B0609020204030204" pitchFamily="49" charset="0"/>
              </a:rPr>
              <a:t>'GET'</a:t>
            </a:r>
            <a:r>
              <a:rPr lang="en-US" sz="1050">
                <a:solidFill>
                  <a:srgbClr val="ABB2BF"/>
                </a:solidFill>
                <a:latin typeface="Consolas" panose="020B0609020204030204" pitchFamily="49" charset="0"/>
              </a:rPr>
              <a:t>,</a:t>
            </a:r>
            <a:r>
              <a:rPr lang="en-US" sz="1050">
                <a:solidFill>
                  <a:srgbClr val="61AFEF"/>
                </a:solidFill>
                <a:latin typeface="Consolas" panose="020B0609020204030204" pitchFamily="49" charset="0"/>
              </a:rPr>
              <a:t> </a:t>
            </a:r>
            <a:r>
              <a:rPr lang="en-US" sz="1050">
                <a:solidFill>
                  <a:srgbClr val="98C379"/>
                </a:solidFill>
                <a:latin typeface="Consolas" panose="020B0609020204030204" pitchFamily="49" charset="0"/>
              </a:rPr>
              <a:t>'POST'</a:t>
            </a:r>
            <a:r>
              <a:rPr lang="en-US" sz="1050">
                <a:solidFill>
                  <a:srgbClr val="ABB2BF"/>
                </a:solidFill>
                <a:latin typeface="Consolas" panose="020B0609020204030204" pitchFamily="49" charset="0"/>
              </a:rPr>
              <a:t>))</a:t>
            </a:r>
          </a:p>
          <a:p>
            <a:r>
              <a:rPr lang="en-US" sz="1050">
                <a:solidFill>
                  <a:srgbClr val="61AFEF"/>
                </a:solidFill>
                <a:latin typeface="Consolas" panose="020B0609020204030204" pitchFamily="49" charset="0"/>
              </a:rPr>
              <a:t>@login_required</a:t>
            </a:r>
            <a:endParaRPr lang="en-US" sz="1050">
              <a:solidFill>
                <a:srgbClr val="ABB2BF"/>
              </a:solidFill>
              <a:latin typeface="Consolas" panose="020B0609020204030204" pitchFamily="49" charset="0"/>
            </a:endParaRPr>
          </a:p>
          <a:p>
            <a:r>
              <a:rPr lang="en-US" sz="1050">
                <a:solidFill>
                  <a:srgbClr val="C678DD"/>
                </a:solidFill>
                <a:latin typeface="Consolas" panose="020B0609020204030204" pitchFamily="49" charset="0"/>
              </a:rPr>
              <a:t>def</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update</a:t>
            </a:r>
            <a:r>
              <a:rPr lang="en-US" sz="1050">
                <a:solidFill>
                  <a:srgbClr val="ABB2BF"/>
                </a:solidFill>
                <a:latin typeface="Consolas" panose="020B0609020204030204" pitchFamily="49" charset="0"/>
              </a:rPr>
              <a:t>(</a:t>
            </a:r>
            <a:r>
              <a:rPr lang="en-US" sz="1050" i="1">
                <a:solidFill>
                  <a:srgbClr val="D19A66"/>
                </a:solidFill>
                <a:latin typeface="Consolas" panose="020B0609020204030204" pitchFamily="49" charset="0"/>
              </a:rPr>
              <a:t>id</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post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get_post</a:t>
            </a:r>
            <a:r>
              <a:rPr lang="en-US" sz="1050">
                <a:solidFill>
                  <a:srgbClr val="ABB2BF"/>
                </a:solidFill>
                <a:latin typeface="Consolas" panose="020B0609020204030204" pitchFamily="49" charset="0"/>
              </a:rPr>
              <a:t>(</a:t>
            </a:r>
            <a:r>
              <a:rPr lang="en-US" sz="1050">
                <a:solidFill>
                  <a:srgbClr val="56B6C2"/>
                </a:solidFill>
                <a:latin typeface="Consolas" panose="020B0609020204030204" pitchFamily="49" charset="0"/>
              </a:rPr>
              <a:t>id</a:t>
            </a:r>
            <a:r>
              <a:rPr lang="en-US" sz="1050">
                <a:solidFill>
                  <a:srgbClr val="ABB2BF"/>
                </a:solidFill>
                <a:latin typeface="Consolas" panose="020B0609020204030204" pitchFamily="49" charset="0"/>
              </a:rPr>
              <a:t>)</a:t>
            </a:r>
          </a:p>
          <a:p>
            <a:br>
              <a:rPr lang="en-US" sz="1050">
                <a:solidFill>
                  <a:srgbClr val="ABB2BF"/>
                </a:solidFill>
                <a:latin typeface="Consolas" panose="020B0609020204030204" pitchFamily="49" charset="0"/>
              </a:rPr>
            </a:br>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if</a:t>
            </a:r>
            <a:r>
              <a:rPr lang="en-US" sz="1050">
                <a:solidFill>
                  <a:srgbClr val="ABB2BF"/>
                </a:solidFill>
                <a:latin typeface="Consolas" panose="020B0609020204030204" pitchFamily="49" charset="0"/>
              </a:rPr>
              <a:t> request.method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a:t>
            </a:r>
            <a:r>
              <a:rPr lang="en-US" sz="1050">
                <a:solidFill>
                  <a:srgbClr val="98C379"/>
                </a:solidFill>
                <a:latin typeface="Consolas" panose="020B0609020204030204" pitchFamily="49" charset="0"/>
              </a:rPr>
              <a:t>'POST'</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title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request.form[</a:t>
            </a:r>
            <a:r>
              <a:rPr lang="en-US" sz="1050">
                <a:solidFill>
                  <a:srgbClr val="98C379"/>
                </a:solidFill>
                <a:latin typeface="Consolas" panose="020B0609020204030204" pitchFamily="49" charset="0"/>
              </a:rPr>
              <a:t>'title'</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body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request.form[</a:t>
            </a:r>
            <a:r>
              <a:rPr lang="en-US" sz="1050">
                <a:solidFill>
                  <a:srgbClr val="98C379"/>
                </a:solidFill>
                <a:latin typeface="Consolas" panose="020B0609020204030204" pitchFamily="49" charset="0"/>
              </a:rPr>
              <a:t>'body'</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error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a:t>
            </a:r>
            <a:r>
              <a:rPr lang="en-US" sz="1050">
                <a:solidFill>
                  <a:srgbClr val="D19A66"/>
                </a:solidFill>
                <a:latin typeface="Consolas" panose="020B0609020204030204" pitchFamily="49" charset="0"/>
              </a:rPr>
              <a:t>None</a:t>
            </a:r>
            <a:endParaRPr lang="en-US" sz="1050">
              <a:solidFill>
                <a:srgbClr val="ABB2BF"/>
              </a:solidFill>
              <a:latin typeface="Consolas" panose="020B0609020204030204" pitchFamily="49" charset="0"/>
            </a:endParaRPr>
          </a:p>
          <a:p>
            <a:br>
              <a:rPr lang="en-US" sz="1050">
                <a:solidFill>
                  <a:srgbClr val="ABB2BF"/>
                </a:solidFill>
                <a:latin typeface="Consolas" panose="020B0609020204030204" pitchFamily="49" charset="0"/>
              </a:rPr>
            </a:br>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if</a:t>
            </a:r>
            <a:r>
              <a:rPr lang="en-US" sz="1050">
                <a:solidFill>
                  <a:srgbClr val="ABB2BF"/>
                </a:solidFill>
                <a:latin typeface="Consolas" panose="020B0609020204030204" pitchFamily="49" charset="0"/>
              </a:rPr>
              <a:t> </a:t>
            </a:r>
            <a:r>
              <a:rPr lang="en-US" sz="1050">
                <a:solidFill>
                  <a:srgbClr val="C678DD"/>
                </a:solidFill>
                <a:latin typeface="Consolas" panose="020B0609020204030204" pitchFamily="49" charset="0"/>
              </a:rPr>
              <a:t>not</a:t>
            </a:r>
            <a:r>
              <a:rPr lang="en-US" sz="1050">
                <a:solidFill>
                  <a:srgbClr val="ABB2BF"/>
                </a:solidFill>
                <a:latin typeface="Consolas" panose="020B0609020204030204" pitchFamily="49" charset="0"/>
              </a:rPr>
              <a:t> title:</a:t>
            </a:r>
          </a:p>
          <a:p>
            <a:r>
              <a:rPr lang="en-US" sz="1050">
                <a:solidFill>
                  <a:srgbClr val="ABB2BF"/>
                </a:solidFill>
                <a:latin typeface="Consolas" panose="020B0609020204030204" pitchFamily="49" charset="0"/>
              </a:rPr>
              <a:t>            error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a:t>
            </a:r>
            <a:r>
              <a:rPr lang="en-US" sz="1050">
                <a:solidFill>
                  <a:srgbClr val="98C379"/>
                </a:solidFill>
                <a:latin typeface="Consolas" panose="020B0609020204030204" pitchFamily="49" charset="0"/>
              </a:rPr>
              <a:t>'Title is required.'</a:t>
            </a:r>
            <a:endParaRPr lang="en-US" sz="1050">
              <a:solidFill>
                <a:srgbClr val="ABB2BF"/>
              </a:solidFill>
              <a:latin typeface="Consolas" panose="020B0609020204030204" pitchFamily="49" charset="0"/>
            </a:endParaRPr>
          </a:p>
          <a:p>
            <a:br>
              <a:rPr lang="en-US" sz="1050">
                <a:solidFill>
                  <a:srgbClr val="ABB2BF"/>
                </a:solidFill>
                <a:latin typeface="Consolas" panose="020B0609020204030204" pitchFamily="49" charset="0"/>
              </a:rPr>
            </a:br>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if</a:t>
            </a:r>
            <a:r>
              <a:rPr lang="en-US" sz="1050">
                <a:solidFill>
                  <a:srgbClr val="ABB2BF"/>
                </a:solidFill>
                <a:latin typeface="Consolas" panose="020B0609020204030204" pitchFamily="49" charset="0"/>
              </a:rPr>
              <a:t> error </a:t>
            </a:r>
            <a:r>
              <a:rPr lang="en-US" sz="1050">
                <a:solidFill>
                  <a:srgbClr val="C678DD"/>
                </a:solidFill>
                <a:latin typeface="Consolas" panose="020B0609020204030204" pitchFamily="49" charset="0"/>
              </a:rPr>
              <a:t>is</a:t>
            </a:r>
            <a:r>
              <a:rPr lang="en-US" sz="1050">
                <a:solidFill>
                  <a:srgbClr val="ABB2BF"/>
                </a:solidFill>
                <a:latin typeface="Consolas" panose="020B0609020204030204" pitchFamily="49" charset="0"/>
              </a:rPr>
              <a:t> </a:t>
            </a:r>
            <a:r>
              <a:rPr lang="en-US" sz="1050">
                <a:solidFill>
                  <a:srgbClr val="C678DD"/>
                </a:solidFill>
                <a:latin typeface="Consolas" panose="020B0609020204030204" pitchFamily="49" charset="0"/>
              </a:rPr>
              <a:t>not</a:t>
            </a:r>
            <a:r>
              <a:rPr lang="en-US" sz="1050">
                <a:solidFill>
                  <a:srgbClr val="ABB2BF"/>
                </a:solidFill>
                <a:latin typeface="Consolas" panose="020B0609020204030204" pitchFamily="49" charset="0"/>
              </a:rPr>
              <a:t> </a:t>
            </a:r>
            <a:r>
              <a:rPr lang="en-US" sz="1050">
                <a:solidFill>
                  <a:srgbClr val="D19A66"/>
                </a:solidFill>
                <a:latin typeface="Consolas" panose="020B0609020204030204" pitchFamily="49" charset="0"/>
              </a:rPr>
              <a:t>None</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flash</a:t>
            </a:r>
            <a:r>
              <a:rPr lang="en-US" sz="1050">
                <a:solidFill>
                  <a:srgbClr val="ABB2BF"/>
                </a:solidFill>
                <a:latin typeface="Consolas" panose="020B0609020204030204" pitchFamily="49" charset="0"/>
              </a:rPr>
              <a:t>(error)</a:t>
            </a:r>
          </a:p>
          <a:p>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else</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db </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get_db</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db.</a:t>
            </a:r>
            <a:r>
              <a:rPr lang="en-US" sz="1050">
                <a:solidFill>
                  <a:srgbClr val="61AFEF"/>
                </a:solidFill>
                <a:latin typeface="Consolas" panose="020B0609020204030204" pitchFamily="49" charset="0"/>
              </a:rPr>
              <a:t>execute</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a:solidFill>
                  <a:srgbClr val="98C379"/>
                </a:solidFill>
                <a:latin typeface="Consolas" panose="020B0609020204030204" pitchFamily="49" charset="0"/>
              </a:rPr>
              <a:t>'UPDATE post SET title = ?, body = ?'</a:t>
            </a:r>
            <a:endParaRPr lang="en-US" sz="1050">
              <a:solidFill>
                <a:srgbClr val="ABB2BF"/>
              </a:solidFill>
              <a:latin typeface="Consolas" panose="020B0609020204030204" pitchFamily="49" charset="0"/>
            </a:endParaRPr>
          </a:p>
          <a:p>
            <a:r>
              <a:rPr lang="en-US" sz="1050">
                <a:solidFill>
                  <a:srgbClr val="ABB2BF"/>
                </a:solidFill>
                <a:latin typeface="Consolas" panose="020B0609020204030204" pitchFamily="49" charset="0"/>
              </a:rPr>
              <a:t>                </a:t>
            </a:r>
            <a:r>
              <a:rPr lang="en-US" sz="1050">
                <a:solidFill>
                  <a:srgbClr val="98C379"/>
                </a:solidFill>
                <a:latin typeface="Consolas" panose="020B0609020204030204" pitchFamily="49" charset="0"/>
              </a:rPr>
              <a:t>' WHERE id = ?'</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(title, body, </a:t>
            </a:r>
            <a:r>
              <a:rPr lang="en-US" sz="1050">
                <a:solidFill>
                  <a:srgbClr val="56B6C2"/>
                </a:solidFill>
                <a:latin typeface="Consolas" panose="020B0609020204030204" pitchFamily="49" charset="0"/>
              </a:rPr>
              <a:t>id</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p>
          <a:p>
            <a:r>
              <a:rPr lang="en-US" sz="1050">
                <a:solidFill>
                  <a:srgbClr val="ABB2BF"/>
                </a:solidFill>
                <a:latin typeface="Consolas" panose="020B0609020204030204" pitchFamily="49" charset="0"/>
              </a:rPr>
              <a:t>            db.</a:t>
            </a:r>
            <a:r>
              <a:rPr lang="en-US" sz="1050">
                <a:solidFill>
                  <a:srgbClr val="61AFEF"/>
                </a:solidFill>
                <a:latin typeface="Consolas" panose="020B0609020204030204" pitchFamily="49" charset="0"/>
              </a:rPr>
              <a:t>commit</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return</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redirect</a:t>
            </a:r>
            <a:r>
              <a:rPr lang="en-US" sz="1050">
                <a:solidFill>
                  <a:srgbClr val="ABB2BF"/>
                </a:solidFill>
                <a:latin typeface="Consolas" panose="020B0609020204030204" pitchFamily="49" charset="0"/>
              </a:rPr>
              <a:t>(</a:t>
            </a:r>
            <a:r>
              <a:rPr lang="en-US" sz="1050">
                <a:solidFill>
                  <a:srgbClr val="61AFEF"/>
                </a:solidFill>
                <a:latin typeface="Consolas" panose="020B0609020204030204" pitchFamily="49" charset="0"/>
              </a:rPr>
              <a:t>url_for</a:t>
            </a:r>
            <a:r>
              <a:rPr lang="en-US" sz="1050">
                <a:solidFill>
                  <a:srgbClr val="ABB2BF"/>
                </a:solidFill>
                <a:latin typeface="Consolas" panose="020B0609020204030204" pitchFamily="49" charset="0"/>
              </a:rPr>
              <a:t>(</a:t>
            </a:r>
            <a:r>
              <a:rPr lang="en-US" sz="1050">
                <a:solidFill>
                  <a:srgbClr val="98C379"/>
                </a:solidFill>
                <a:latin typeface="Consolas" panose="020B0609020204030204" pitchFamily="49" charset="0"/>
              </a:rPr>
              <a:t>'blog.index'</a:t>
            </a:r>
            <a:r>
              <a:rPr lang="en-US" sz="1050">
                <a:solidFill>
                  <a:srgbClr val="ABB2BF"/>
                </a:solidFill>
                <a:latin typeface="Consolas" panose="020B0609020204030204" pitchFamily="49" charset="0"/>
              </a:rPr>
              <a:t>))</a:t>
            </a:r>
          </a:p>
          <a:p>
            <a:br>
              <a:rPr lang="en-US" sz="1050">
                <a:solidFill>
                  <a:srgbClr val="ABB2BF"/>
                </a:solidFill>
                <a:latin typeface="Consolas" panose="020B0609020204030204" pitchFamily="49" charset="0"/>
              </a:rPr>
            </a:br>
            <a:r>
              <a:rPr lang="en-US" sz="1050">
                <a:solidFill>
                  <a:srgbClr val="ABB2BF"/>
                </a:solidFill>
                <a:latin typeface="Consolas" panose="020B0609020204030204" pitchFamily="49" charset="0"/>
              </a:rPr>
              <a:t>    </a:t>
            </a:r>
            <a:r>
              <a:rPr lang="en-US" sz="1050" i="1">
                <a:solidFill>
                  <a:srgbClr val="C678DD"/>
                </a:solidFill>
                <a:latin typeface="Consolas" panose="020B0609020204030204" pitchFamily="49" charset="0"/>
              </a:rPr>
              <a:t>return</a:t>
            </a:r>
            <a:r>
              <a:rPr lang="en-US" sz="1050">
                <a:solidFill>
                  <a:srgbClr val="ABB2BF"/>
                </a:solidFill>
                <a:latin typeface="Consolas" panose="020B0609020204030204" pitchFamily="49" charset="0"/>
              </a:rPr>
              <a:t> </a:t>
            </a:r>
            <a:r>
              <a:rPr lang="en-US" sz="1050">
                <a:solidFill>
                  <a:srgbClr val="61AFEF"/>
                </a:solidFill>
                <a:latin typeface="Consolas" panose="020B0609020204030204" pitchFamily="49" charset="0"/>
              </a:rPr>
              <a:t>render_template</a:t>
            </a:r>
            <a:r>
              <a:rPr lang="en-US" sz="1050">
                <a:solidFill>
                  <a:srgbClr val="ABB2BF"/>
                </a:solidFill>
                <a:latin typeface="Consolas" panose="020B0609020204030204" pitchFamily="49" charset="0"/>
              </a:rPr>
              <a:t>(</a:t>
            </a:r>
            <a:r>
              <a:rPr lang="en-US" sz="1050">
                <a:solidFill>
                  <a:srgbClr val="98C379"/>
                </a:solidFill>
                <a:latin typeface="Consolas" panose="020B0609020204030204" pitchFamily="49" charset="0"/>
              </a:rPr>
              <a:t>'blog/update.html'</a:t>
            </a:r>
            <a:r>
              <a:rPr lang="en-US" sz="1050">
                <a:solidFill>
                  <a:srgbClr val="ABB2BF"/>
                </a:solidFill>
                <a:latin typeface="Consolas" panose="020B0609020204030204" pitchFamily="49" charset="0"/>
              </a:rPr>
              <a:t>, </a:t>
            </a:r>
            <a:r>
              <a:rPr lang="en-US" sz="1050" i="1">
                <a:solidFill>
                  <a:srgbClr val="E06C75"/>
                </a:solidFill>
                <a:latin typeface="Consolas" panose="020B0609020204030204" pitchFamily="49" charset="0"/>
              </a:rPr>
              <a:t>post</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post)</a:t>
            </a:r>
            <a:endParaRPr lang="en-US" sz="1050" b="0">
              <a:solidFill>
                <a:srgbClr val="ABB2BF"/>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4D2093F4-9842-4AD6-9652-404BE874879E}"/>
              </a:ext>
            </a:extLst>
          </p:cNvPr>
          <p:cNvSpPr/>
          <p:nvPr/>
        </p:nvSpPr>
        <p:spPr>
          <a:xfrm>
            <a:off x="10033164" y="2795350"/>
            <a:ext cx="2158835" cy="2516073"/>
          </a:xfrm>
          <a:prstGeom prst="rect">
            <a:avLst/>
          </a:prstGeom>
        </p:spPr>
        <p:txBody>
          <a:bodyPr wrap="square">
            <a:spAutoFit/>
          </a:bodyPr>
          <a:lstStyle/>
          <a:p>
            <a:r>
              <a:rPr lang="en-US" sz="1050">
                <a:solidFill>
                  <a:schemeClr val="bg1"/>
                </a:solidFill>
              </a:rPr>
              <a:t>Unlike the views you’ve written so far, the update function takes an argument, id. That corresponds to the &lt;int:id&gt; in the route. A real URL will look like /1/update. Flask will capture the 1, ensure it’s an int, and pass it as the id argument. If you don’t specify int: and instead do &lt;id&gt;, it will be a string. To generate a URL to the update page, url_for() needs to be passed the id so it knows what to fill in: url_for('blog.update', id=post['id']). This is also in the index.html file above.</a:t>
            </a:r>
          </a:p>
        </p:txBody>
      </p:sp>
    </p:spTree>
    <p:extLst>
      <p:ext uri="{BB962C8B-B14F-4D97-AF65-F5344CB8AC3E}">
        <p14:creationId xmlns:p14="http://schemas.microsoft.com/office/powerpoint/2010/main" val="2458695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8D5B13-CB0E-4E04-808C-B7C41674C68E}"/>
              </a:ext>
            </a:extLst>
          </p:cNvPr>
          <p:cNvSpPr/>
          <p:nvPr/>
        </p:nvSpPr>
        <p:spPr>
          <a:xfrm>
            <a:off x="0" y="0"/>
            <a:ext cx="2832314" cy="369332"/>
          </a:xfrm>
          <a:prstGeom prst="rect">
            <a:avLst/>
          </a:prstGeom>
        </p:spPr>
        <p:txBody>
          <a:bodyPr wrap="none">
            <a:spAutoFit/>
          </a:bodyPr>
          <a:lstStyle/>
          <a:p>
            <a:r>
              <a:rPr lang="en-US" u="sng">
                <a:solidFill>
                  <a:schemeClr val="bg1"/>
                </a:solidFill>
              </a:rPr>
              <a:t>Make The Project Installable</a:t>
            </a:r>
          </a:p>
        </p:txBody>
      </p:sp>
      <p:sp>
        <p:nvSpPr>
          <p:cNvPr id="6" name="Rectangle 5">
            <a:extLst>
              <a:ext uri="{FF2B5EF4-FFF2-40B4-BE49-F238E27FC236}">
                <a16:creationId xmlns:a16="http://schemas.microsoft.com/office/drawing/2014/main" id="{0989A02A-0D14-4BE5-8C9B-9AB2B8B982B7}"/>
              </a:ext>
            </a:extLst>
          </p:cNvPr>
          <p:cNvSpPr/>
          <p:nvPr/>
        </p:nvSpPr>
        <p:spPr>
          <a:xfrm>
            <a:off x="0" y="483536"/>
            <a:ext cx="6096000" cy="3485570"/>
          </a:xfrm>
          <a:prstGeom prst="rect">
            <a:avLst/>
          </a:prstGeom>
        </p:spPr>
        <p:txBody>
          <a:bodyPr>
            <a:spAutoFit/>
          </a:bodyPr>
          <a:lstStyle/>
          <a:p>
            <a:r>
              <a:rPr lang="en-US" sz="1050">
                <a:solidFill>
                  <a:schemeClr val="bg1"/>
                </a:solidFill>
              </a:rPr>
              <a:t>Making your project installable means that you can build a distribution file and install that in another environment, just like you installed Flask in your project’s environment. This makes deploying your project the same as installing any other library, so you’re using all the standard Python tools to manage everything.</a:t>
            </a:r>
          </a:p>
          <a:p>
            <a:endParaRPr lang="en-US" sz="1050">
              <a:solidFill>
                <a:schemeClr val="bg1"/>
              </a:solidFill>
            </a:endParaRPr>
          </a:p>
          <a:p>
            <a:r>
              <a:rPr lang="en-US" sz="1050">
                <a:solidFill>
                  <a:schemeClr val="bg1"/>
                </a:solidFill>
              </a:rPr>
              <a:t>Installing also comes with other benefits that might not be obvious from the tutorial or as a new Python user, including:</a:t>
            </a:r>
          </a:p>
          <a:p>
            <a:endParaRPr lang="en-US" sz="1050">
              <a:solidFill>
                <a:schemeClr val="bg1"/>
              </a:solidFill>
            </a:endParaRPr>
          </a:p>
          <a:p>
            <a:r>
              <a:rPr lang="en-US" sz="1050">
                <a:solidFill>
                  <a:schemeClr val="bg1"/>
                </a:solidFill>
              </a:rPr>
              <a:t>Currently, Python and Flask understand how to use the flaskr package only because you’re running from your project’s directory. Installing means you can import it no matter where you run from.</a:t>
            </a:r>
          </a:p>
          <a:p>
            <a:endParaRPr lang="en-US" sz="1050">
              <a:solidFill>
                <a:schemeClr val="bg1"/>
              </a:solidFill>
            </a:endParaRPr>
          </a:p>
          <a:p>
            <a:r>
              <a:rPr lang="en-US" sz="1050">
                <a:solidFill>
                  <a:schemeClr val="bg1"/>
                </a:solidFill>
              </a:rPr>
              <a:t>You can manage your project’s dependencies just like other packages do, so pip install yourproject.whl installs them.</a:t>
            </a:r>
          </a:p>
          <a:p>
            <a:endParaRPr lang="en-US" sz="1050">
              <a:solidFill>
                <a:schemeClr val="bg1"/>
              </a:solidFill>
            </a:endParaRPr>
          </a:p>
          <a:p>
            <a:r>
              <a:rPr lang="en-US" sz="1050">
                <a:solidFill>
                  <a:schemeClr val="bg1"/>
                </a:solidFill>
              </a:rPr>
              <a:t>Test tools can isolate your test environment from your development environment.</a:t>
            </a:r>
          </a:p>
          <a:p>
            <a:endParaRPr lang="en-US" sz="1050">
              <a:solidFill>
                <a:schemeClr val="bg1"/>
              </a:solidFill>
            </a:endParaRPr>
          </a:p>
          <a:p>
            <a:r>
              <a:rPr lang="en-US" sz="1050">
                <a:solidFill>
                  <a:schemeClr val="bg1"/>
                </a:solidFill>
              </a:rPr>
              <a:t>This is being introduced late in the tutorial, but in your future projects you should always start with this.</a:t>
            </a:r>
          </a:p>
          <a:p>
            <a:endParaRPr lang="en-US" sz="1050">
              <a:solidFill>
                <a:schemeClr val="bg1"/>
              </a:solidFill>
            </a:endParaRPr>
          </a:p>
          <a:p>
            <a:r>
              <a:rPr lang="en-US" sz="1050">
                <a:solidFill>
                  <a:schemeClr val="bg1"/>
                </a:solidFill>
              </a:rPr>
              <a:t>Packages tells Python what package directories (and the Python files they contain) to include. find_packages() finds these directories automatically so you don’t have to type them out. To include other files, such as the static and templates directories, include_package_data is set. Python needs another file named MANIFEST.in to tell what this other data is.</a:t>
            </a:r>
          </a:p>
        </p:txBody>
      </p:sp>
      <p:sp>
        <p:nvSpPr>
          <p:cNvPr id="7" name="Rectangle 6">
            <a:extLst>
              <a:ext uri="{FF2B5EF4-FFF2-40B4-BE49-F238E27FC236}">
                <a16:creationId xmlns:a16="http://schemas.microsoft.com/office/drawing/2014/main" id="{CC278D5D-903A-4CD7-A38A-D178D9CDE345}"/>
              </a:ext>
            </a:extLst>
          </p:cNvPr>
          <p:cNvSpPr/>
          <p:nvPr/>
        </p:nvSpPr>
        <p:spPr>
          <a:xfrm>
            <a:off x="3833091" y="4181556"/>
            <a:ext cx="1874982" cy="900246"/>
          </a:xfrm>
          <a:prstGeom prst="rect">
            <a:avLst/>
          </a:prstGeom>
          <a:ln>
            <a:solidFill>
              <a:schemeClr val="bg1"/>
            </a:solidFill>
          </a:ln>
        </p:spPr>
        <p:txBody>
          <a:bodyPr wrap="square">
            <a:spAutoFit/>
          </a:bodyPr>
          <a:lstStyle/>
          <a:p>
            <a:r>
              <a:rPr lang="en-US" sz="1050" b="1" u="sng">
                <a:solidFill>
                  <a:schemeClr val="bg1"/>
                </a:solidFill>
              </a:rPr>
              <a:t>MANIFEST.in</a:t>
            </a:r>
          </a:p>
          <a:p>
            <a:r>
              <a:rPr lang="en-US" sz="1050">
                <a:solidFill>
                  <a:schemeClr val="bg1"/>
                </a:solidFill>
              </a:rPr>
              <a:t>include flaskr/schema.sql</a:t>
            </a:r>
          </a:p>
          <a:p>
            <a:r>
              <a:rPr lang="en-US" sz="1050">
                <a:solidFill>
                  <a:schemeClr val="bg1"/>
                </a:solidFill>
              </a:rPr>
              <a:t>graft flaskr/static</a:t>
            </a:r>
          </a:p>
          <a:p>
            <a:r>
              <a:rPr lang="en-US" sz="1050">
                <a:solidFill>
                  <a:schemeClr val="bg1"/>
                </a:solidFill>
              </a:rPr>
              <a:t>graft flaskr/templates</a:t>
            </a:r>
          </a:p>
          <a:p>
            <a:r>
              <a:rPr lang="en-US" sz="1050">
                <a:solidFill>
                  <a:schemeClr val="bg1"/>
                </a:solidFill>
              </a:rPr>
              <a:t>global-exclude *.pyc</a:t>
            </a:r>
          </a:p>
        </p:txBody>
      </p:sp>
      <p:sp>
        <p:nvSpPr>
          <p:cNvPr id="8" name="Rectangle 7">
            <a:extLst>
              <a:ext uri="{FF2B5EF4-FFF2-40B4-BE49-F238E27FC236}">
                <a16:creationId xmlns:a16="http://schemas.microsoft.com/office/drawing/2014/main" id="{6212BE8D-527C-44D2-896F-6AF150775149}"/>
              </a:ext>
            </a:extLst>
          </p:cNvPr>
          <p:cNvSpPr/>
          <p:nvPr/>
        </p:nvSpPr>
        <p:spPr>
          <a:xfrm>
            <a:off x="152401" y="4181556"/>
            <a:ext cx="3528291" cy="2192908"/>
          </a:xfrm>
          <a:prstGeom prst="rect">
            <a:avLst/>
          </a:prstGeom>
          <a:ln>
            <a:solidFill>
              <a:schemeClr val="accent1"/>
            </a:solidFill>
          </a:ln>
        </p:spPr>
        <p:txBody>
          <a:bodyPr wrap="square">
            <a:spAutoFit/>
          </a:bodyPr>
          <a:lstStyle/>
          <a:p>
            <a:r>
              <a:rPr lang="en-US" sz="1050" b="1" u="sng">
                <a:solidFill>
                  <a:schemeClr val="bg1"/>
                </a:solidFill>
                <a:latin typeface="Consolas" panose="020B0609020204030204" pitchFamily="49" charset="0"/>
              </a:rPr>
              <a:t>setup.py</a:t>
            </a:r>
          </a:p>
          <a:p>
            <a:r>
              <a:rPr lang="en-US" sz="1050" i="1">
                <a:solidFill>
                  <a:srgbClr val="C678DD"/>
                </a:solidFill>
                <a:latin typeface="Consolas" panose="020B0609020204030204" pitchFamily="49" charset="0"/>
              </a:rPr>
              <a:t>from</a:t>
            </a:r>
            <a:r>
              <a:rPr lang="en-US" sz="1050">
                <a:solidFill>
                  <a:srgbClr val="ABB2BF"/>
                </a:solidFill>
                <a:latin typeface="Consolas" panose="020B0609020204030204" pitchFamily="49" charset="0"/>
              </a:rPr>
              <a:t> setuptools </a:t>
            </a:r>
            <a:r>
              <a:rPr lang="en-US" sz="1050" i="1">
                <a:solidFill>
                  <a:srgbClr val="C678DD"/>
                </a:solidFill>
                <a:latin typeface="Consolas" panose="020B0609020204030204" pitchFamily="49" charset="0"/>
              </a:rPr>
              <a:t>import</a:t>
            </a:r>
            <a:r>
              <a:rPr lang="en-US" sz="1050">
                <a:solidFill>
                  <a:srgbClr val="ABB2BF"/>
                </a:solidFill>
                <a:latin typeface="Consolas" panose="020B0609020204030204" pitchFamily="49" charset="0"/>
              </a:rPr>
              <a:t> find_packages, setup</a:t>
            </a:r>
          </a:p>
          <a:p>
            <a:br>
              <a:rPr lang="en-US" sz="1050">
                <a:solidFill>
                  <a:srgbClr val="ABB2BF"/>
                </a:solidFill>
                <a:latin typeface="Consolas" panose="020B0609020204030204" pitchFamily="49" charset="0"/>
              </a:rPr>
            </a:br>
            <a:r>
              <a:rPr lang="en-US" sz="1050">
                <a:solidFill>
                  <a:srgbClr val="61AFEF"/>
                </a:solidFill>
                <a:latin typeface="Consolas" panose="020B0609020204030204" pitchFamily="49" charset="0"/>
              </a:rPr>
              <a:t>setup</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E06C75"/>
                </a:solidFill>
                <a:latin typeface="Consolas" panose="020B0609020204030204" pitchFamily="49" charset="0"/>
              </a:rPr>
              <a:t>name</a:t>
            </a:r>
            <a:r>
              <a:rPr lang="en-US" sz="1050">
                <a:solidFill>
                  <a:srgbClr val="56B6C2"/>
                </a:solidFill>
                <a:latin typeface="Consolas" panose="020B0609020204030204" pitchFamily="49" charset="0"/>
              </a:rPr>
              <a:t>=</a:t>
            </a:r>
            <a:r>
              <a:rPr lang="en-US" sz="1050">
                <a:solidFill>
                  <a:srgbClr val="98C379"/>
                </a:solidFill>
                <a:latin typeface="Consolas" panose="020B0609020204030204" pitchFamily="49" charset="0"/>
              </a:rPr>
              <a:t>'flaskr'</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E06C75"/>
                </a:solidFill>
                <a:latin typeface="Consolas" panose="020B0609020204030204" pitchFamily="49" charset="0"/>
              </a:rPr>
              <a:t>version</a:t>
            </a:r>
            <a:r>
              <a:rPr lang="en-US" sz="1050">
                <a:solidFill>
                  <a:srgbClr val="56B6C2"/>
                </a:solidFill>
                <a:latin typeface="Consolas" panose="020B0609020204030204" pitchFamily="49" charset="0"/>
              </a:rPr>
              <a:t>=</a:t>
            </a:r>
            <a:r>
              <a:rPr lang="en-US" sz="1050">
                <a:solidFill>
                  <a:srgbClr val="98C379"/>
                </a:solidFill>
                <a:latin typeface="Consolas" panose="020B0609020204030204" pitchFamily="49" charset="0"/>
              </a:rPr>
              <a:t>'1.0.0'</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E06C75"/>
                </a:solidFill>
                <a:latin typeface="Consolas" panose="020B0609020204030204" pitchFamily="49" charset="0"/>
              </a:rPr>
              <a:t>packages</a:t>
            </a:r>
            <a:r>
              <a:rPr lang="en-US" sz="1050">
                <a:solidFill>
                  <a:srgbClr val="56B6C2"/>
                </a:solidFill>
                <a:latin typeface="Consolas" panose="020B0609020204030204" pitchFamily="49" charset="0"/>
              </a:rPr>
              <a:t>=</a:t>
            </a:r>
            <a:r>
              <a:rPr lang="en-US" sz="1050">
                <a:solidFill>
                  <a:srgbClr val="61AFEF"/>
                </a:solidFill>
                <a:latin typeface="Consolas" panose="020B0609020204030204" pitchFamily="49" charset="0"/>
              </a:rPr>
              <a:t>find_packages</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E06C75"/>
                </a:solidFill>
                <a:latin typeface="Consolas" panose="020B0609020204030204" pitchFamily="49" charset="0"/>
              </a:rPr>
              <a:t>include_package_data</a:t>
            </a:r>
            <a:r>
              <a:rPr lang="en-US" sz="1050">
                <a:solidFill>
                  <a:srgbClr val="56B6C2"/>
                </a:solidFill>
                <a:latin typeface="Consolas" panose="020B0609020204030204" pitchFamily="49" charset="0"/>
              </a:rPr>
              <a:t>=</a:t>
            </a:r>
            <a:r>
              <a:rPr lang="en-US" sz="1050">
                <a:solidFill>
                  <a:srgbClr val="D19A66"/>
                </a:solidFill>
                <a:latin typeface="Consolas" panose="020B0609020204030204" pitchFamily="49" charset="0"/>
              </a:rPr>
              <a:t>True</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E06C75"/>
                </a:solidFill>
                <a:latin typeface="Consolas" panose="020B0609020204030204" pitchFamily="49" charset="0"/>
              </a:rPr>
              <a:t>zip_safe</a:t>
            </a:r>
            <a:r>
              <a:rPr lang="en-US" sz="1050">
                <a:solidFill>
                  <a:srgbClr val="56B6C2"/>
                </a:solidFill>
                <a:latin typeface="Consolas" panose="020B0609020204030204" pitchFamily="49" charset="0"/>
              </a:rPr>
              <a:t>=</a:t>
            </a:r>
            <a:r>
              <a:rPr lang="en-US" sz="1050">
                <a:solidFill>
                  <a:srgbClr val="D19A66"/>
                </a:solidFill>
                <a:latin typeface="Consolas" panose="020B0609020204030204" pitchFamily="49" charset="0"/>
              </a:rPr>
              <a:t>False</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i="1">
                <a:solidFill>
                  <a:srgbClr val="E06C75"/>
                </a:solidFill>
                <a:latin typeface="Consolas" panose="020B0609020204030204" pitchFamily="49" charset="0"/>
              </a:rPr>
              <a:t>install_requires</a:t>
            </a:r>
            <a:r>
              <a:rPr lang="en-US" sz="1050">
                <a:solidFill>
                  <a:srgbClr val="56B6C2"/>
                </a:solidFill>
                <a:latin typeface="Consolas" panose="020B0609020204030204" pitchFamily="49" charset="0"/>
              </a:rPr>
              <a:t>=</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r>
              <a:rPr lang="en-US" sz="1050">
                <a:solidFill>
                  <a:srgbClr val="98C379"/>
                </a:solidFill>
                <a:latin typeface="Consolas" panose="020B0609020204030204" pitchFamily="49" charset="0"/>
              </a:rPr>
              <a:t>'flask'</a:t>
            </a:r>
            <a:r>
              <a:rPr lang="en-US" sz="1050">
                <a:solidFill>
                  <a:srgbClr val="ABB2BF"/>
                </a:solidFill>
                <a:latin typeface="Consolas" panose="020B0609020204030204" pitchFamily="49" charset="0"/>
              </a:rPr>
              <a:t>,</a:t>
            </a:r>
          </a:p>
          <a:p>
            <a:r>
              <a:rPr lang="en-US" sz="1050">
                <a:solidFill>
                  <a:srgbClr val="ABB2BF"/>
                </a:solidFill>
                <a:latin typeface="Consolas" panose="020B0609020204030204" pitchFamily="49" charset="0"/>
              </a:rPr>
              <a:t>    ],</a:t>
            </a:r>
          </a:p>
          <a:p>
            <a:r>
              <a:rPr lang="en-US" sz="1050">
                <a:solidFill>
                  <a:srgbClr val="ABB2BF"/>
                </a:solidFill>
                <a:latin typeface="Consolas" panose="020B0609020204030204" pitchFamily="49" charset="0"/>
              </a:rPr>
              <a:t>)</a:t>
            </a:r>
            <a:endParaRPr lang="en-US" sz="1050" b="0">
              <a:solidFill>
                <a:srgbClr val="ABB2BF"/>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DE2C491E-45B4-4669-80AA-1548CC8D0B5C}"/>
              </a:ext>
            </a:extLst>
          </p:cNvPr>
          <p:cNvSpPr/>
          <p:nvPr/>
        </p:nvSpPr>
        <p:spPr>
          <a:xfrm>
            <a:off x="6362912" y="255070"/>
            <a:ext cx="5611091" cy="4616648"/>
          </a:xfrm>
          <a:prstGeom prst="rect">
            <a:avLst/>
          </a:prstGeom>
        </p:spPr>
        <p:txBody>
          <a:bodyPr wrap="square">
            <a:spAutoFit/>
          </a:bodyPr>
          <a:lstStyle/>
          <a:p>
            <a:r>
              <a:rPr lang="en-US" sz="1050">
                <a:solidFill>
                  <a:schemeClr val="bg1"/>
                </a:solidFill>
              </a:rPr>
              <a:t>Install the Project</a:t>
            </a:r>
          </a:p>
          <a:p>
            <a:r>
              <a:rPr lang="en-US" sz="1050">
                <a:solidFill>
                  <a:schemeClr val="bg1"/>
                </a:solidFill>
              </a:rPr>
              <a:t>Use pip to install your project in the virtual environment.</a:t>
            </a:r>
          </a:p>
          <a:p>
            <a:endParaRPr lang="en-US" sz="1050">
              <a:solidFill>
                <a:schemeClr val="bg1"/>
              </a:solidFill>
            </a:endParaRPr>
          </a:p>
          <a:p>
            <a:r>
              <a:rPr lang="en-US" sz="1050">
                <a:solidFill>
                  <a:schemeClr val="bg1"/>
                </a:solidFill>
              </a:rPr>
              <a:t>$ pip install -e .</a:t>
            </a:r>
          </a:p>
          <a:p>
            <a:r>
              <a:rPr lang="en-US" sz="1050">
                <a:solidFill>
                  <a:schemeClr val="bg1"/>
                </a:solidFill>
              </a:rPr>
              <a:t>This tells pip to find setup.py in the current directory and install it in editable or development mode. Editable mode means that as you make changes to your local code, you’ll only need to re-install if you change the metadata about the project, such as its dependencies.</a:t>
            </a:r>
          </a:p>
          <a:p>
            <a:endParaRPr lang="en-US" sz="1050">
              <a:solidFill>
                <a:schemeClr val="bg1"/>
              </a:solidFill>
            </a:endParaRPr>
          </a:p>
          <a:p>
            <a:r>
              <a:rPr lang="en-US" sz="1050">
                <a:solidFill>
                  <a:schemeClr val="bg1"/>
                </a:solidFill>
              </a:rPr>
              <a:t>You can observe that the project is now installed with pip list.</a:t>
            </a:r>
          </a:p>
          <a:p>
            <a:endParaRPr lang="en-US" sz="1050">
              <a:solidFill>
                <a:schemeClr val="bg1"/>
              </a:solidFill>
            </a:endParaRPr>
          </a:p>
          <a:p>
            <a:r>
              <a:rPr lang="en-US" sz="1050">
                <a:solidFill>
                  <a:schemeClr val="bg1"/>
                </a:solidFill>
              </a:rPr>
              <a:t>$ pip list</a:t>
            </a:r>
          </a:p>
          <a:p>
            <a:endParaRPr lang="en-US" sz="1050">
              <a:solidFill>
                <a:schemeClr val="bg1"/>
              </a:solidFill>
            </a:endParaRPr>
          </a:p>
          <a:p>
            <a:r>
              <a:rPr lang="en-US" sz="1050">
                <a:solidFill>
                  <a:schemeClr val="bg1"/>
                </a:solidFill>
              </a:rPr>
              <a:t>Package        Version   Location</a:t>
            </a:r>
          </a:p>
          <a:p>
            <a:r>
              <a:rPr lang="en-US" sz="1050">
                <a:solidFill>
                  <a:schemeClr val="bg1"/>
                </a:solidFill>
              </a:rPr>
              <a:t>-------------- --------- ----------------------------------</a:t>
            </a:r>
          </a:p>
          <a:p>
            <a:r>
              <a:rPr lang="en-US" sz="1050">
                <a:solidFill>
                  <a:schemeClr val="bg1"/>
                </a:solidFill>
              </a:rPr>
              <a:t>click          6.7</a:t>
            </a:r>
          </a:p>
          <a:p>
            <a:r>
              <a:rPr lang="en-US" sz="1050">
                <a:solidFill>
                  <a:schemeClr val="bg1"/>
                </a:solidFill>
              </a:rPr>
              <a:t>Flask          1.0</a:t>
            </a:r>
          </a:p>
          <a:p>
            <a:r>
              <a:rPr lang="en-US" sz="1050">
                <a:solidFill>
                  <a:schemeClr val="bg1"/>
                </a:solidFill>
              </a:rPr>
              <a:t>flaskr         1.0.0     /home/user/Projects/flask-tutorial</a:t>
            </a:r>
          </a:p>
          <a:p>
            <a:r>
              <a:rPr lang="en-US" sz="1050">
                <a:solidFill>
                  <a:schemeClr val="bg1"/>
                </a:solidFill>
              </a:rPr>
              <a:t>itsdangerous   0.24</a:t>
            </a:r>
          </a:p>
          <a:p>
            <a:r>
              <a:rPr lang="en-US" sz="1050">
                <a:solidFill>
                  <a:schemeClr val="bg1"/>
                </a:solidFill>
              </a:rPr>
              <a:t>Jinja2         2.10</a:t>
            </a:r>
          </a:p>
          <a:p>
            <a:r>
              <a:rPr lang="en-US" sz="1050">
                <a:solidFill>
                  <a:schemeClr val="bg1"/>
                </a:solidFill>
              </a:rPr>
              <a:t>MarkupSafe     1.0</a:t>
            </a:r>
          </a:p>
          <a:p>
            <a:r>
              <a:rPr lang="en-US" sz="1050">
                <a:solidFill>
                  <a:schemeClr val="bg1"/>
                </a:solidFill>
              </a:rPr>
              <a:t>pip            9.0.3</a:t>
            </a:r>
          </a:p>
          <a:p>
            <a:r>
              <a:rPr lang="en-US" sz="1050">
                <a:solidFill>
                  <a:schemeClr val="bg1"/>
                </a:solidFill>
              </a:rPr>
              <a:t>setuptools     39.0.1</a:t>
            </a:r>
          </a:p>
          <a:p>
            <a:r>
              <a:rPr lang="en-US" sz="1050">
                <a:solidFill>
                  <a:schemeClr val="bg1"/>
                </a:solidFill>
              </a:rPr>
              <a:t>Werkzeug       0.14.1</a:t>
            </a:r>
          </a:p>
          <a:p>
            <a:r>
              <a:rPr lang="en-US" sz="1050">
                <a:solidFill>
                  <a:schemeClr val="bg1"/>
                </a:solidFill>
              </a:rPr>
              <a:t>wheel          0.30.0</a:t>
            </a:r>
          </a:p>
          <a:p>
            <a:endParaRPr lang="en-US" sz="1050">
              <a:solidFill>
                <a:schemeClr val="bg1"/>
              </a:solidFill>
            </a:endParaRPr>
          </a:p>
          <a:p>
            <a:r>
              <a:rPr lang="en-US" sz="1050">
                <a:solidFill>
                  <a:schemeClr val="bg1"/>
                </a:solidFill>
              </a:rPr>
              <a:t>Nothing changes from how you’ve been running your project so far. FLASK_APP is still set to flaskr and flask run still runs the application, but you can call it from anywhere, not just the flask-tutorial directory.</a:t>
            </a:r>
          </a:p>
        </p:txBody>
      </p:sp>
    </p:spTree>
    <p:extLst>
      <p:ext uri="{BB962C8B-B14F-4D97-AF65-F5344CB8AC3E}">
        <p14:creationId xmlns:p14="http://schemas.microsoft.com/office/powerpoint/2010/main" val="310580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49D6A1-1EE1-415B-8B67-ABBCF644F64F}"/>
              </a:ext>
            </a:extLst>
          </p:cNvPr>
          <p:cNvSpPr/>
          <p:nvPr/>
        </p:nvSpPr>
        <p:spPr>
          <a:xfrm>
            <a:off x="0" y="0"/>
            <a:ext cx="1478931" cy="369332"/>
          </a:xfrm>
          <a:prstGeom prst="rect">
            <a:avLst/>
          </a:prstGeom>
        </p:spPr>
        <p:txBody>
          <a:bodyPr wrap="none">
            <a:spAutoFit/>
          </a:bodyPr>
          <a:lstStyle/>
          <a:p>
            <a:r>
              <a:rPr lang="en-US" u="sng">
                <a:solidFill>
                  <a:schemeClr val="bg1"/>
                </a:solidFill>
              </a:rPr>
              <a:t>Test Coverage</a:t>
            </a:r>
          </a:p>
        </p:txBody>
      </p:sp>
    </p:spTree>
    <p:extLst>
      <p:ext uri="{BB962C8B-B14F-4D97-AF65-F5344CB8AC3E}">
        <p14:creationId xmlns:p14="http://schemas.microsoft.com/office/powerpoint/2010/main" val="547501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9F0498-2890-4665-9373-ACFE7988767C}"/>
              </a:ext>
            </a:extLst>
          </p:cNvPr>
          <p:cNvSpPr/>
          <p:nvPr/>
        </p:nvSpPr>
        <p:spPr>
          <a:xfrm>
            <a:off x="0" y="0"/>
            <a:ext cx="842282" cy="369332"/>
          </a:xfrm>
          <a:prstGeom prst="rect">
            <a:avLst/>
          </a:prstGeom>
        </p:spPr>
        <p:txBody>
          <a:bodyPr wrap="none">
            <a:spAutoFit/>
          </a:bodyPr>
          <a:lstStyle/>
          <a:p>
            <a:r>
              <a:rPr lang="en-US" u="sng">
                <a:solidFill>
                  <a:schemeClr val="bg1"/>
                </a:solidFill>
              </a:rPr>
              <a:t>Deploy</a:t>
            </a:r>
          </a:p>
        </p:txBody>
      </p:sp>
    </p:spTree>
    <p:extLst>
      <p:ext uri="{BB962C8B-B14F-4D97-AF65-F5344CB8AC3E}">
        <p14:creationId xmlns:p14="http://schemas.microsoft.com/office/powerpoint/2010/main" val="2635482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4237</Words>
  <Application>Microsoft Office PowerPoint</Application>
  <PresentationFormat>Widescreen</PresentationFormat>
  <Paragraphs>279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Haggerty, Daniel</dc:creator>
  <cp:lastModifiedBy>Haggerty, Daniel</cp:lastModifiedBy>
  <cp:revision>30</cp:revision>
  <dcterms:created xsi:type="dcterms:W3CDTF">2020-01-09T14:44:57Z</dcterms:created>
  <dcterms:modified xsi:type="dcterms:W3CDTF">2020-01-09T21:51:46Z</dcterms:modified>
</cp:coreProperties>
</file>