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74" r:id="rId3"/>
    <p:sldId id="275" r:id="rId4"/>
    <p:sldId id="258" r:id="rId5"/>
    <p:sldId id="260" r:id="rId6"/>
    <p:sldId id="261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64" r:id="rId15"/>
    <p:sldId id="271" r:id="rId16"/>
    <p:sldId id="276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6839" autoAdjust="0"/>
  </p:normalViewPr>
  <p:slideViewPr>
    <p:cSldViewPr>
      <p:cViewPr varScale="1">
        <p:scale>
          <a:sx n="74" d="100"/>
          <a:sy n="74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EDEE-3F92-4C4D-9A12-8DB8F59625F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6BDEA-F423-40F7-BDEB-33230BA57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30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GB" smtClean="0"/>
              <a:t>Page </a:t>
            </a:r>
            <a:fld id="{5EDF86E7-4025-477A-A82B-CC0B14FEB77F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7924800" cy="459025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80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6752"/>
            <a:ext cx="79248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2F0460C-91C3-4F10-A8FC-F2F1C0252E93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042FF7E-27E8-4CD4-B6B0-7691007B077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RIDICULOUSLY RAPID</a:t>
            </a:r>
            <a:br>
              <a:rPr lang="en-US" sz="3200" dirty="0" smtClean="0"/>
            </a:br>
            <a:r>
              <a:rPr lang="en-US" sz="3200" dirty="0" smtClean="0"/>
              <a:t>DOMAIN-DRIVEN (AND RESTFUL)</a:t>
            </a:r>
            <a:br>
              <a:rPr lang="en-US" sz="3200" dirty="0" smtClean="0"/>
            </a:br>
            <a:r>
              <a:rPr lang="en-US" sz="3200" dirty="0" smtClean="0"/>
              <a:t>APPS </a:t>
            </a:r>
            <a:br>
              <a:rPr lang="en-US" sz="3200" dirty="0" smtClean="0"/>
            </a:br>
            <a:r>
              <a:rPr lang="en-US" sz="3200" dirty="0" smtClean="0"/>
              <a:t>WITH APACHE ISIS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RRRADDD! 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615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491880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1475656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xagon 1"/>
          <p:cNvSpPr/>
          <p:nvPr/>
        </p:nvSpPr>
        <p:spPr>
          <a:xfrm>
            <a:off x="2483768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60848" y="278092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domain objects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26441" y="2780928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JDO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2780928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FF00"/>
                </a:solidFill>
              </a:rPr>
              <a:t>layout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491880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1475656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xagon 1"/>
          <p:cNvSpPr/>
          <p:nvPr/>
        </p:nvSpPr>
        <p:spPr>
          <a:xfrm>
            <a:off x="2483768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60848" y="278092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domain objects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26441" y="2780928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JDO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2780928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layout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10661" y="1700808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FF00"/>
                </a:solidFill>
              </a:rPr>
              <a:t>CSS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491880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1475656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xagon 1"/>
          <p:cNvSpPr/>
          <p:nvPr/>
        </p:nvSpPr>
        <p:spPr>
          <a:xfrm>
            <a:off x="2483768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60848" y="278092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domain objects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26441" y="2780928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JDO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2780928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layout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10661" y="1700808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CSS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876240" y="3996353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FF00"/>
                </a:solidFill>
              </a:rPr>
              <a:t>widgets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491880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539552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Hexagon 2"/>
          <p:cNvSpPr/>
          <p:nvPr/>
        </p:nvSpPr>
        <p:spPr>
          <a:xfrm>
            <a:off x="1475656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xagon 1"/>
          <p:cNvSpPr/>
          <p:nvPr/>
        </p:nvSpPr>
        <p:spPr>
          <a:xfrm>
            <a:off x="2483768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60848" y="278092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domain objects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26441" y="2780928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JDO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780928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layout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102549" y="1700808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CSS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68128" y="3996353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widgets</a:t>
            </a:r>
            <a:endParaRPr lang="en-GB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500298" y="2564904"/>
            <a:ext cx="1271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view</a:t>
            </a:r>
            <a:br>
              <a:rPr lang="en-GB" sz="3200" dirty="0" smtClean="0">
                <a:solidFill>
                  <a:srgbClr val="FFFF00"/>
                </a:solidFill>
              </a:rPr>
            </a:br>
            <a:r>
              <a:rPr lang="en-GB" sz="3200" dirty="0" smtClean="0">
                <a:solidFill>
                  <a:srgbClr val="FFFF00"/>
                </a:solidFill>
              </a:rPr>
              <a:t>models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491880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539552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Hexagon 2"/>
          <p:cNvSpPr/>
          <p:nvPr/>
        </p:nvSpPr>
        <p:spPr>
          <a:xfrm>
            <a:off x="1475656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xagon 1"/>
          <p:cNvSpPr/>
          <p:nvPr/>
        </p:nvSpPr>
        <p:spPr>
          <a:xfrm>
            <a:off x="2483768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60848" y="278092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domain objects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26441" y="2780928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JDO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37324" y="2780928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FF00"/>
                </a:solidFill>
              </a:rPr>
              <a:t>REST</a:t>
            </a: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298" y="2564904"/>
            <a:ext cx="1271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view</a:t>
            </a:r>
            <a:br>
              <a:rPr lang="en-GB" sz="3200" dirty="0" smtClean="0"/>
            </a:br>
            <a:r>
              <a:rPr lang="en-GB" sz="3200" dirty="0" smtClean="0"/>
              <a:t>models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434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491880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539552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Hexagon 2"/>
          <p:cNvSpPr/>
          <p:nvPr/>
        </p:nvSpPr>
        <p:spPr>
          <a:xfrm>
            <a:off x="1475656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xagon 1"/>
          <p:cNvSpPr/>
          <p:nvPr/>
        </p:nvSpPr>
        <p:spPr>
          <a:xfrm>
            <a:off x="2483768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60848" y="278092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domain objects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26441" y="2780928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JDO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51265" y="2780928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FF00"/>
                </a:solidFill>
              </a:rPr>
              <a:t>BDD</a:t>
            </a: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298" y="2564904"/>
            <a:ext cx="1271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view</a:t>
            </a:r>
            <a:br>
              <a:rPr lang="en-GB" sz="3200" dirty="0" smtClean="0"/>
            </a:br>
            <a:r>
              <a:rPr lang="en-GB" sz="3200" dirty="0" smtClean="0"/>
              <a:t>models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061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Summing up...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Focus on the domain</a:t>
            </a:r>
          </a:p>
          <a:p>
            <a:pPr lvl="1"/>
            <a:r>
              <a:rPr lang="en-GB" dirty="0" smtClean="0"/>
              <a:t>Iterate, build your ubiquitous language</a:t>
            </a:r>
          </a:p>
          <a:p>
            <a:r>
              <a:rPr lang="en-GB" dirty="0" smtClean="0"/>
              <a:t>Add in other layers as you need them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Either</a:t>
            </a:r>
          </a:p>
          <a:p>
            <a:pPr lvl="1"/>
            <a:r>
              <a:rPr lang="en-GB" dirty="0" smtClean="0"/>
              <a:t>stay within (and customize) Isis’ Wicket viewer</a:t>
            </a:r>
          </a:p>
          <a:p>
            <a:r>
              <a:rPr lang="en-GB" dirty="0" smtClean="0"/>
              <a:t>Or</a:t>
            </a:r>
          </a:p>
          <a:p>
            <a:pPr lvl="1"/>
            <a:r>
              <a:rPr lang="en-GB" dirty="0" smtClean="0"/>
              <a:t>go mad and build your own UI to the REST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44624"/>
            <a:ext cx="7924800" cy="576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r>
              <a:rPr lang="en-GB" sz="3200" dirty="0"/>
              <a:t>This </a:t>
            </a:r>
            <a:r>
              <a:rPr lang="en-GB" sz="3200" dirty="0" smtClean="0"/>
              <a:t>presentation and demo code</a:t>
            </a:r>
            <a:endParaRPr lang="en-GB" sz="3200" dirty="0"/>
          </a:p>
          <a:p>
            <a:pPr marL="400050" lvl="1" indent="0">
              <a:buNone/>
            </a:pPr>
            <a:r>
              <a:rPr lang="en-GB" sz="3200" dirty="0">
                <a:solidFill>
                  <a:srgbClr val="FFC000"/>
                </a:solidFill>
              </a:rPr>
              <a:t>github.com/</a:t>
            </a:r>
            <a:r>
              <a:rPr lang="en-GB" sz="3200" dirty="0" err="1">
                <a:solidFill>
                  <a:srgbClr val="FFC000"/>
                </a:solidFill>
              </a:rPr>
              <a:t>danhaywood</a:t>
            </a:r>
            <a:r>
              <a:rPr lang="en-GB" sz="3200" dirty="0">
                <a:solidFill>
                  <a:srgbClr val="FFC000"/>
                </a:solidFill>
              </a:rPr>
              <a:t>/rrraddd-isis-131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Apache Isis</a:t>
            </a:r>
          </a:p>
          <a:p>
            <a:pPr marL="400050" lvl="1" indent="0">
              <a:buNone/>
            </a:pPr>
            <a:r>
              <a:rPr lang="en-GB" sz="3200" dirty="0" smtClean="0">
                <a:solidFill>
                  <a:srgbClr val="FFC000"/>
                </a:solidFill>
              </a:rPr>
              <a:t>isis.apache.org</a:t>
            </a:r>
          </a:p>
          <a:p>
            <a:pPr marL="400050" lvl="1" indent="0">
              <a:buNone/>
            </a:pPr>
            <a:r>
              <a:rPr lang="en-GB" sz="3200" dirty="0" smtClean="0">
                <a:solidFill>
                  <a:srgbClr val="FFC000"/>
                </a:solidFill>
              </a:rPr>
              <a:t>restfulobjects.org</a:t>
            </a:r>
          </a:p>
          <a:p>
            <a:pPr marL="400050" lvl="1" indent="0">
              <a:buNone/>
            </a:pPr>
            <a:endParaRPr lang="en-GB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sz="3200" dirty="0" err="1" smtClean="0"/>
              <a:t>RESTful</a:t>
            </a:r>
            <a:r>
              <a:rPr lang="en-GB" sz="3200" dirty="0" smtClean="0"/>
              <a:t> clients</a:t>
            </a:r>
          </a:p>
          <a:p>
            <a:pPr marL="400050" lvl="2" indent="0">
              <a:buNone/>
            </a:pPr>
            <a:r>
              <a:rPr lang="en-GB" sz="3200" dirty="0" smtClean="0">
                <a:solidFill>
                  <a:srgbClr val="FFC000"/>
                </a:solidFill>
              </a:rPr>
              <a:t>github.com/</a:t>
            </a:r>
            <a:r>
              <a:rPr lang="en-GB" sz="3200" dirty="0" err="1" smtClean="0">
                <a:solidFill>
                  <a:srgbClr val="FFC000"/>
                </a:solidFill>
              </a:rPr>
              <a:t>NakedObjectsGroup</a:t>
            </a:r>
            <a:r>
              <a:rPr lang="en-GB" sz="3200" dirty="0" smtClean="0">
                <a:solidFill>
                  <a:srgbClr val="FFC000"/>
                </a:solidFill>
              </a:rPr>
              <a:t>/</a:t>
            </a:r>
            <a:r>
              <a:rPr lang="en-GB" sz="3200" dirty="0" err="1" smtClean="0">
                <a:solidFill>
                  <a:srgbClr val="FFC000"/>
                </a:solidFill>
              </a:rPr>
              <a:t>spiro</a:t>
            </a:r>
            <a:r>
              <a:rPr lang="en-GB" sz="3200" dirty="0" smtClean="0">
                <a:solidFill>
                  <a:srgbClr val="FFC000"/>
                </a:solidFill>
              </a:rPr>
              <a:t>/wiki/Introduction-to-Spiro</a:t>
            </a:r>
            <a:endParaRPr lang="en-GB" sz="3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Dan Haywood</a:t>
            </a:r>
          </a:p>
          <a:p>
            <a:pPr marL="400050" lvl="1" indent="0">
              <a:buNone/>
            </a:pPr>
            <a:r>
              <a:rPr lang="en-GB" sz="3200" dirty="0" smtClean="0">
                <a:solidFill>
                  <a:srgbClr val="FFC000"/>
                </a:solidFill>
              </a:rPr>
              <a:t>danhaywood.com </a:t>
            </a:r>
          </a:p>
          <a:p>
            <a:pPr marL="400050" lvl="1" indent="0">
              <a:buNone/>
            </a:pPr>
            <a:r>
              <a:rPr lang="en-GB" sz="3200" dirty="0" smtClean="0">
                <a:solidFill>
                  <a:srgbClr val="FFC000"/>
                </a:solidFill>
              </a:rPr>
              <a:t>@</a:t>
            </a:r>
            <a:r>
              <a:rPr lang="en-GB" sz="3200" dirty="0" err="1" smtClean="0">
                <a:solidFill>
                  <a:srgbClr val="FFC000"/>
                </a:solidFill>
              </a:rPr>
              <a:t>dkhaywood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Or…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4110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00736"/>
            <a:ext cx="6400800" cy="1752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WITH </a:t>
            </a:r>
            <a:r>
              <a:rPr lang="en-US" sz="3200" dirty="0" smtClean="0"/>
              <a:t>APACHE ISIS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24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How to eliminate those</a:t>
            </a:r>
            <a:br>
              <a:rPr lang="en-US" sz="6600" dirty="0" smtClean="0"/>
            </a:br>
            <a:r>
              <a:rPr lang="en-US" sz="6600" dirty="0" smtClean="0"/>
              <a:t>harmful layers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978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nguage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568" y="1089983"/>
            <a:ext cx="7920880" cy="526757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driven design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Ubiquitous Language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conscious effort by the team, the domain model can provide the backbone for that common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7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flection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568" y="1196751"/>
            <a:ext cx="7850832" cy="5212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NAKED OBJECTS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An architectural pattern</a:t>
            </a:r>
          </a:p>
          <a:p>
            <a:endParaRPr lang="en-GB" dirty="0" smtClean="0"/>
          </a:p>
          <a:p>
            <a:r>
              <a:rPr lang="en-GB" dirty="0" smtClean="0"/>
              <a:t>A principle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“Problem solver, not process follower”</a:t>
            </a:r>
          </a:p>
        </p:txBody>
      </p:sp>
    </p:spTree>
    <p:extLst>
      <p:ext uri="{BB962C8B-B14F-4D97-AF65-F5344CB8AC3E}">
        <p14:creationId xmlns:p14="http://schemas.microsoft.com/office/powerpoint/2010/main" val="42400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mbrella-400x300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568" y="1184475"/>
            <a:ext cx="7850832" cy="5268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repeat yourself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UI corresponds to the domain objects</a:t>
            </a:r>
          </a:p>
          <a:p>
            <a:endParaRPr lang="en-GB" dirty="0"/>
          </a:p>
          <a:p>
            <a:r>
              <a:rPr lang="en-GB" dirty="0" smtClean="0"/>
              <a:t>Object instances exposed as web pages</a:t>
            </a:r>
          </a:p>
          <a:p>
            <a:pPr lvl="1"/>
            <a:r>
              <a:rPr lang="en-GB" dirty="0" smtClean="0"/>
              <a:t>or as </a:t>
            </a:r>
            <a:r>
              <a:rPr lang="en-GB" dirty="0" err="1" smtClean="0"/>
              <a:t>RESTful</a:t>
            </a:r>
            <a:r>
              <a:rPr lang="en-GB" dirty="0" smtClean="0"/>
              <a:t> representations</a:t>
            </a:r>
          </a:p>
          <a:p>
            <a:pPr lvl="1"/>
            <a:endParaRPr lang="en-GB" dirty="0"/>
          </a:p>
          <a:p>
            <a:r>
              <a:rPr lang="en-GB" dirty="0" smtClean="0"/>
              <a:t>Object actions exposed as links/buttons</a:t>
            </a:r>
          </a:p>
          <a:p>
            <a:pPr lvl="1"/>
            <a:r>
              <a:rPr lang="en-GB" dirty="0" smtClean="0"/>
              <a:t>Or hypermedia 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7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258" y="1484784"/>
            <a:ext cx="89242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latin typeface="Lucida Console" pitchFamily="49" charset="0"/>
              </a:rPr>
              <a:t>mvn</a:t>
            </a:r>
            <a:r>
              <a:rPr lang="en-GB" sz="2400" dirty="0" smtClean="0">
                <a:latin typeface="Lucida Console" pitchFamily="49" charset="0"/>
              </a:rPr>
              <a:t> </a:t>
            </a:r>
            <a:r>
              <a:rPr lang="en-GB" sz="2400" dirty="0" err="1" smtClean="0">
                <a:latin typeface="Lucida Console" pitchFamily="49" charset="0"/>
              </a:rPr>
              <a:t>archetype:generate</a:t>
            </a:r>
            <a:r>
              <a:rPr lang="en-GB" sz="2400" dirty="0" smtClean="0">
                <a:latin typeface="Lucida Console" pitchFamily="49" charset="0"/>
              </a:rPr>
              <a:t>                        \</a:t>
            </a:r>
          </a:p>
          <a:p>
            <a:r>
              <a:rPr lang="en-GB" sz="2400" dirty="0" smtClean="0">
                <a:latin typeface="Lucida Console" pitchFamily="49" charset="0"/>
              </a:rPr>
              <a:t>  -D </a:t>
            </a:r>
            <a:r>
              <a:rPr lang="en-GB" sz="2400" dirty="0" err="1" smtClean="0">
                <a:latin typeface="Lucida Console" pitchFamily="49" charset="0"/>
              </a:rPr>
              <a:t>archetypeGroupId</a:t>
            </a:r>
            <a:r>
              <a:rPr lang="en-GB" sz="2400" dirty="0" smtClean="0">
                <a:latin typeface="Lucida Console" pitchFamily="49" charset="0"/>
              </a:rPr>
              <a:t>=                        \</a:t>
            </a:r>
            <a:br>
              <a:rPr lang="en-GB" sz="2400" dirty="0" smtClean="0">
                <a:latin typeface="Lucida Console" pitchFamily="49" charset="0"/>
              </a:rPr>
            </a:br>
            <a:r>
              <a:rPr lang="en-GB" sz="2400" dirty="0" smtClean="0">
                <a:latin typeface="Lucida Console" pitchFamily="49" charset="0"/>
              </a:rPr>
              <a:t>          </a:t>
            </a:r>
            <a:r>
              <a:rPr lang="en-GB" sz="2400" dirty="0" err="1" smtClean="0">
                <a:latin typeface="Lucida Console" pitchFamily="49" charset="0"/>
              </a:rPr>
              <a:t>org.apache.isis.archetype</a:t>
            </a:r>
            <a:r>
              <a:rPr lang="en-GB" sz="2400" dirty="0" smtClean="0">
                <a:latin typeface="Lucida Console" pitchFamily="49" charset="0"/>
              </a:rPr>
              <a:t>           \</a:t>
            </a:r>
          </a:p>
          <a:p>
            <a:r>
              <a:rPr lang="en-GB" sz="2400" dirty="0" smtClean="0">
                <a:latin typeface="Lucida Console" pitchFamily="49" charset="0"/>
              </a:rPr>
              <a:t>  -D </a:t>
            </a:r>
            <a:r>
              <a:rPr lang="en-GB" sz="2400" dirty="0" err="1" smtClean="0">
                <a:latin typeface="Lucida Console" pitchFamily="49" charset="0"/>
              </a:rPr>
              <a:t>archetypeArtifactId</a:t>
            </a:r>
            <a:r>
              <a:rPr lang="en-GB" sz="2400" dirty="0" smtClean="0">
                <a:latin typeface="Lucida Console" pitchFamily="49" charset="0"/>
              </a:rPr>
              <a:t>=                     \</a:t>
            </a:r>
            <a:br>
              <a:rPr lang="en-GB" sz="2400" dirty="0" smtClean="0">
                <a:latin typeface="Lucida Console" pitchFamily="49" charset="0"/>
              </a:rPr>
            </a:br>
            <a:r>
              <a:rPr lang="en-GB" sz="2400" dirty="0" smtClean="0">
                <a:latin typeface="Lucida Console" pitchFamily="49" charset="0"/>
              </a:rPr>
              <a:t>          </a:t>
            </a:r>
            <a:r>
              <a:rPr lang="en-GB" sz="2400" dirty="0" err="1" smtClean="0">
                <a:latin typeface="Lucida Console" pitchFamily="49" charset="0"/>
              </a:rPr>
              <a:t>simple_wicket_restful_jdo</a:t>
            </a:r>
            <a:r>
              <a:rPr lang="en-GB" sz="2400" dirty="0" smtClean="0">
                <a:latin typeface="Lucida Console" pitchFamily="49" charset="0"/>
              </a:rPr>
              <a:t>-archetype \</a:t>
            </a:r>
          </a:p>
          <a:p>
            <a:r>
              <a:rPr lang="en-GB" sz="2400" dirty="0" smtClean="0">
                <a:latin typeface="Lucida Console" pitchFamily="49" charset="0"/>
              </a:rPr>
              <a:t>  -D </a:t>
            </a:r>
            <a:r>
              <a:rPr lang="en-GB" sz="2400" dirty="0" err="1" smtClean="0">
                <a:latin typeface="Lucida Console" pitchFamily="49" charset="0"/>
              </a:rPr>
              <a:t>archetypeVersion</a:t>
            </a:r>
            <a:r>
              <a:rPr lang="en-GB" sz="2400" dirty="0" smtClean="0">
                <a:latin typeface="Lucida Console" pitchFamily="49" charset="0"/>
              </a:rPr>
              <a:t>=1.3.1                   </a:t>
            </a:r>
            <a:r>
              <a:rPr lang="en-GB" sz="2400" dirty="0" smtClean="0">
                <a:latin typeface="Lucida Console" pitchFamily="49" charset="0"/>
              </a:rPr>
              <a:t>\</a:t>
            </a:r>
          </a:p>
          <a:p>
            <a:r>
              <a:rPr lang="en-GB" sz="2400" dirty="0" smtClean="0">
                <a:latin typeface="Lucida Console" pitchFamily="49" charset="0"/>
              </a:rPr>
              <a:t>  -D </a:t>
            </a:r>
            <a:r>
              <a:rPr lang="en-GB" sz="2400" dirty="0" err="1" smtClean="0">
                <a:latin typeface="Lucida Console" pitchFamily="49" charset="0"/>
              </a:rPr>
              <a:t>groupId</a:t>
            </a:r>
            <a:r>
              <a:rPr lang="en-GB" sz="2400" dirty="0" smtClean="0">
                <a:latin typeface="Lucida Console" pitchFamily="49" charset="0"/>
              </a:rPr>
              <a:t>=</a:t>
            </a:r>
            <a:r>
              <a:rPr lang="en-GB" sz="2400" dirty="0" err="1" smtClean="0">
                <a:latin typeface="Lucida Console" pitchFamily="49" charset="0"/>
              </a:rPr>
              <a:t>com.mycompany</a:t>
            </a:r>
            <a:r>
              <a:rPr lang="en-GB" sz="2400" dirty="0" smtClean="0">
                <a:latin typeface="Lucida Console" pitchFamily="49" charset="0"/>
              </a:rPr>
              <a:t>                    \</a:t>
            </a:r>
          </a:p>
          <a:p>
            <a:r>
              <a:rPr lang="en-GB" sz="2400" dirty="0" smtClean="0">
                <a:latin typeface="Lucida Console" pitchFamily="49" charset="0"/>
              </a:rPr>
              <a:t>  -D </a:t>
            </a:r>
            <a:r>
              <a:rPr lang="en-GB" sz="2400" dirty="0" err="1" smtClean="0">
                <a:latin typeface="Lucida Console" pitchFamily="49" charset="0"/>
              </a:rPr>
              <a:t>artifactId</a:t>
            </a:r>
            <a:r>
              <a:rPr lang="en-GB" sz="2400" dirty="0" smtClean="0">
                <a:latin typeface="Lucida Console" pitchFamily="49" charset="0"/>
              </a:rPr>
              <a:t>=</a:t>
            </a:r>
            <a:r>
              <a:rPr lang="en-GB" sz="2400" dirty="0" err="1" smtClean="0">
                <a:latin typeface="Lucida Console" pitchFamily="49" charset="0"/>
              </a:rPr>
              <a:t>myapp</a:t>
            </a:r>
            <a:r>
              <a:rPr lang="en-GB" sz="2400" dirty="0" smtClean="0">
                <a:latin typeface="Lucida Console" pitchFamily="49" charset="0"/>
              </a:rPr>
              <a:t>                         \</a:t>
            </a:r>
          </a:p>
          <a:p>
            <a:r>
              <a:rPr lang="en-GB" sz="2400" dirty="0">
                <a:latin typeface="Lucida Console" pitchFamily="49" charset="0"/>
              </a:rPr>
              <a:t> </a:t>
            </a:r>
            <a:r>
              <a:rPr lang="en-GB" sz="2400" dirty="0" smtClean="0">
                <a:latin typeface="Lucida Console" pitchFamily="49" charset="0"/>
              </a:rPr>
              <a:t> -D version=1.0-SNAPSHOT                     \</a:t>
            </a:r>
          </a:p>
          <a:p>
            <a:r>
              <a:rPr lang="en-GB" sz="2400" dirty="0">
                <a:latin typeface="Lucida Console" pitchFamily="49" charset="0"/>
              </a:rPr>
              <a:t> </a:t>
            </a:r>
            <a:r>
              <a:rPr lang="en-GB" sz="2400" dirty="0" smtClean="0">
                <a:latin typeface="Lucida Console" pitchFamily="49" charset="0"/>
              </a:rPr>
              <a:t> -</a:t>
            </a:r>
            <a:r>
              <a:rPr lang="en-GB" sz="2400" dirty="0" smtClean="0">
                <a:latin typeface="Lucida Console" pitchFamily="49" charset="0"/>
              </a:rPr>
              <a:t>B</a:t>
            </a:r>
            <a:endParaRPr lang="en-GB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483768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60848" y="278092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FF00"/>
                </a:solidFill>
              </a:rPr>
              <a:t>domain objects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491880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exagon 1"/>
          <p:cNvSpPr/>
          <p:nvPr/>
        </p:nvSpPr>
        <p:spPr>
          <a:xfrm>
            <a:off x="2483768" y="1052736"/>
            <a:ext cx="4536504" cy="4176464"/>
          </a:xfrm>
          <a:prstGeom prst="hexagon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60848" y="278092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domain objects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26441" y="2780928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FF00"/>
                </a:solidFill>
              </a:rPr>
              <a:t>JDO</a:t>
            </a:r>
            <a:endParaRPr lang="en-GB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2197</TotalTime>
  <Words>189</Words>
  <Application>Microsoft Office PowerPoint</Application>
  <PresentationFormat>On-screen Show (4:3)</PresentationFormat>
  <Paragraphs>86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Horizon</vt:lpstr>
      <vt:lpstr>RRRADDD! </vt:lpstr>
      <vt:lpstr>Or…</vt:lpstr>
      <vt:lpstr>How to eliminate those harmful layers</vt:lpstr>
      <vt:lpstr>Domain driven design</vt:lpstr>
      <vt:lpstr>NAKED OBJECTS</vt:lpstr>
      <vt:lpstr>Don’t repeat yourself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Summing up...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RRRADDD!</dc:title>
  <dc:creator>Dan Haywood</dc:creator>
  <cp:lastModifiedBy>Dan Haywood</cp:lastModifiedBy>
  <cp:revision>18</cp:revision>
  <dcterms:created xsi:type="dcterms:W3CDTF">2013-10-28T19:19:41Z</dcterms:created>
  <dcterms:modified xsi:type="dcterms:W3CDTF">2013-11-07T14:44:56Z</dcterms:modified>
</cp:coreProperties>
</file>