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13.xml" ContentType="application/vnd.openxmlformats-officedocument.presentationml.slideLayout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11" d="100"/>
          <a:sy n="111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2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388" y="739588"/>
            <a:ext cx="8513762" cy="2729753"/>
          </a:xfrm>
        </p:spPr>
        <p:txBody>
          <a:bodyPr>
            <a:noAutofit/>
          </a:bodyPr>
          <a:lstStyle>
            <a:lvl1pPr algn="l">
              <a:lnSpc>
                <a:spcPts val="10800"/>
              </a:lnSpc>
              <a:defRPr sz="10000" b="1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388" y="3505200"/>
            <a:ext cx="4683050" cy="1344706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4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75294"/>
            <a:ext cx="1600200" cy="365125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275294"/>
            <a:ext cx="5638800" cy="365125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275294"/>
            <a:ext cx="6096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3" y="1227427"/>
            <a:ext cx="3657600" cy="566738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94096">
            <a:off x="4845353" y="975801"/>
            <a:ext cx="3496570" cy="4747249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3" y="1799793"/>
            <a:ext cx="3657600" cy="399140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19004">
            <a:off x="2075968" y="741009"/>
            <a:ext cx="4914362" cy="3240064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 rot="21346724">
            <a:off x="436037" y="494284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152337">
            <a:off x="4118577" y="735553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685801"/>
            <a:ext cx="757518" cy="5440680"/>
          </a:xfrm>
        </p:spPr>
        <p:txBody>
          <a:bodyPr vert="eaVert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685801"/>
            <a:ext cx="6561137" cy="5440680"/>
          </a:xfr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22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8355714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4428426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 rot="21263043">
            <a:off x="5231118" y="261015"/>
            <a:ext cx="3433660" cy="4204035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012" y="2057400"/>
            <a:ext cx="3863788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6" y="2057400"/>
            <a:ext cx="3867912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545" y="1546412"/>
            <a:ext cx="3867912" cy="464950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313" y="1545018"/>
            <a:ext cx="3867912" cy="466344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313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1720103"/>
            <a:ext cx="3657600" cy="116205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650" y="658906"/>
            <a:ext cx="3819338" cy="546725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5" y="2877671"/>
            <a:ext cx="3657600" cy="233978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358" y="2044700"/>
            <a:ext cx="7167284" cy="408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7529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077F1761-26D3-D542-9008-97942C2DB269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318" y="6275294"/>
            <a:ext cx="5643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27529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0B1E243C-9C79-224E-9A7F-52ABCBC0AD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operating system for MIPS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64124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Dan </a:t>
            </a:r>
            <a:r>
              <a:rPr lang="en-US" dirty="0" err="1" smtClean="0"/>
              <a:t>DeCovnick</a:t>
            </a:r>
            <a:r>
              <a:rPr lang="en-US" dirty="0" smtClean="0"/>
              <a:t>, Tim Henderson, Steve Johnson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6388" y="4800600"/>
            <a:ext cx="41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www.github.com/timtadh/jist</a:t>
            </a:r>
            <a:endParaRPr lang="en-US" dirty="0"/>
          </a:p>
        </p:txBody>
      </p:sp>
      <p:pic>
        <p:nvPicPr>
          <p:cNvPr id="7" name="Picture 6" descr="star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8" y="2659932"/>
            <a:ext cx="2970212" cy="3880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8247" y="-152400"/>
            <a:ext cx="11987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latin typeface="Adobe Garamond Pro"/>
                <a:cs typeface="Adobe Garamond Pro"/>
              </a:rPr>
              <a:t>7</a:t>
            </a:r>
            <a:endParaRPr lang="en-US" sz="15000" dirty="0">
              <a:latin typeface="Adobe Garamond Pro"/>
              <a:cs typeface="Adobe Garamond Pr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600" y="701695"/>
            <a:ext cx="109517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00" dirty="0" err="1" smtClean="0">
                <a:solidFill>
                  <a:srgbClr val="CCFFCC"/>
                </a:solidFill>
                <a:latin typeface="Adobe Garamond Pro"/>
                <a:cs typeface="Adobe Garamond Pro"/>
              </a:rPr>
              <a:t>jk</a:t>
            </a:r>
            <a:endParaRPr lang="en-US" sz="9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Memory and process management</a:t>
            </a:r>
          </a:p>
          <a:p>
            <a:r>
              <a:rPr lang="en-US" dirty="0" smtClean="0"/>
              <a:t>We kept running out of text </a:t>
            </a:r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Can you say “25,000 lines of code”?</a:t>
            </a:r>
            <a:endParaRPr lang="en-US" dirty="0" smtClean="0"/>
          </a:p>
          <a:p>
            <a:r>
              <a:rPr lang="en-US" dirty="0" smtClean="0"/>
              <a:t>Lots of </a:t>
            </a:r>
            <a:r>
              <a:rPr lang="en-US" dirty="0" err="1" smtClean="0"/>
              <a:t>spim</a:t>
            </a:r>
            <a:r>
              <a:rPr lang="en-US" dirty="0" smtClean="0"/>
              <a:t> is undocumented</a:t>
            </a:r>
          </a:p>
          <a:p>
            <a:pPr lvl="1"/>
            <a:r>
              <a:rPr lang="en-US" dirty="0" smtClean="0"/>
              <a:t>Rather, it’s documented in mailing list posts</a:t>
            </a:r>
          </a:p>
          <a:p>
            <a:r>
              <a:rPr lang="en-US" dirty="0" smtClean="0"/>
              <a:t>Minor inconveniences</a:t>
            </a:r>
          </a:p>
          <a:p>
            <a:pPr lvl="1"/>
            <a:r>
              <a:rPr lang="en-US" dirty="0" smtClean="0"/>
              <a:t>Memory-mapped IO</a:t>
            </a:r>
          </a:p>
          <a:p>
            <a:pPr lvl="1"/>
            <a:r>
              <a:rPr lang="en-US" dirty="0" smtClean="0"/>
              <a:t>Enabling clock-based interrupts</a:t>
            </a:r>
          </a:p>
          <a:p>
            <a:pPr lvl="2"/>
            <a:r>
              <a:rPr lang="en-US" dirty="0" smtClean="0"/>
              <a:t>…which you don’t see here </a:t>
            </a:r>
            <a:r>
              <a:rPr lang="en-US" dirty="0" smtClean="0"/>
              <a:t>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Components of </a:t>
            </a:r>
            <a:r>
              <a:rPr lang="en-US" dirty="0" err="1" smtClean="0"/>
              <a:t>Jist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Memory manager</a:t>
            </a:r>
          </a:p>
          <a:p>
            <a:r>
              <a:rPr lang="en-US" dirty="0" smtClean="0"/>
              <a:t>Context manager</a:t>
            </a:r>
          </a:p>
          <a:p>
            <a:r>
              <a:rPr lang="en-US" dirty="0" smtClean="0"/>
              <a:t>Interrupt handler</a:t>
            </a:r>
          </a:p>
          <a:p>
            <a:r>
              <a:rPr lang="en-US" dirty="0" smtClean="0"/>
              <a:t>Standard library (I/O interface)</a:t>
            </a:r>
          </a:p>
          <a:p>
            <a:r>
              <a:rPr lang="en-US" dirty="0" smtClean="0"/>
              <a:t>Preprocessor</a:t>
            </a:r>
          </a:p>
          <a:p>
            <a:r>
              <a:rPr lang="en-US" dirty="0" smtClean="0"/>
              <a:t>Hunt the </a:t>
            </a:r>
            <a:r>
              <a:rPr lang="en-US" dirty="0" err="1" smtClean="0"/>
              <a:t>Wumpus</a:t>
            </a:r>
            <a:endParaRPr lang="en-US" dirty="0" smtClean="0"/>
          </a:p>
          <a:p>
            <a:r>
              <a:rPr lang="en-US" dirty="0" err="1" smtClean="0"/>
              <a:t>Muckfips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a heap for each program</a:t>
            </a:r>
          </a:p>
          <a:p>
            <a:pPr lvl="1"/>
            <a:r>
              <a:rPr lang="en-US" dirty="0" smtClean="0"/>
              <a:t>Fully functional compacting heap</a:t>
            </a:r>
          </a:p>
          <a:p>
            <a:pPr lvl="1"/>
            <a:r>
              <a:rPr lang="en-US" dirty="0" smtClean="0"/>
              <a:t>FULLY FUNCTIONAL COMPACTING HEAP!</a:t>
            </a:r>
          </a:p>
          <a:p>
            <a:pPr lvl="2"/>
            <a:r>
              <a:rPr lang="en-US" dirty="0" smtClean="0"/>
              <a:t>init, </a:t>
            </a:r>
            <a:r>
              <a:rPr lang="en-US" dirty="0" err="1" smtClean="0"/>
              <a:t>alloc</a:t>
            </a:r>
            <a:r>
              <a:rPr lang="en-US" dirty="0" smtClean="0"/>
              <a:t>, free, compact, get, put</a:t>
            </a:r>
          </a:p>
          <a:p>
            <a:r>
              <a:rPr lang="en-US" dirty="0" smtClean="0"/>
              <a:t>Does not claim its own memory</a:t>
            </a:r>
          </a:p>
          <a:p>
            <a:pPr lvl="1"/>
            <a:r>
              <a:rPr lang="en-US" dirty="0" smtClean="0"/>
              <a:t>Memory claimed by calling program using </a:t>
            </a:r>
            <a:r>
              <a:rPr lang="en-US" dirty="0" err="1" smtClean="0"/>
              <a:t>sbrk</a:t>
            </a:r>
            <a:endParaRPr lang="en-US" dirty="0" smtClean="0"/>
          </a:p>
          <a:p>
            <a:r>
              <a:rPr lang="en-US" dirty="0" smtClean="0"/>
              <a:t>We would use virtual memory…</a:t>
            </a:r>
          </a:p>
          <a:p>
            <a:pPr lvl="1"/>
            <a:r>
              <a:rPr lang="en-US" dirty="0" smtClean="0"/>
              <a:t>…but we couldn’t figure out how to get </a:t>
            </a:r>
            <a:r>
              <a:rPr lang="en-US" dirty="0" err="1" smtClean="0"/>
              <a:t>spim</a:t>
            </a:r>
            <a:r>
              <a:rPr lang="en-US" dirty="0" smtClean="0"/>
              <a:t> to use the TLB.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track of each program’s context</a:t>
            </a:r>
          </a:p>
          <a:p>
            <a:pPr lvl="1"/>
            <a:r>
              <a:rPr lang="en-US" dirty="0" smtClean="0"/>
              <a:t>Registers, stack pointer, frame pointer</a:t>
            </a:r>
          </a:p>
          <a:p>
            <a:pPr lvl="1"/>
            <a:r>
              <a:rPr lang="en-US" dirty="0" smtClean="0"/>
              <a:t>Instances stored in a linked list</a:t>
            </a:r>
          </a:p>
          <a:p>
            <a:r>
              <a:rPr lang="en-US" dirty="0" smtClean="0"/>
              <a:t>Handles scheduling on wait calls</a:t>
            </a:r>
          </a:p>
          <a:p>
            <a:pPr lvl="1"/>
            <a:r>
              <a:rPr lang="en-US" dirty="0" smtClean="0"/>
              <a:t>Simple round robin scheduler</a:t>
            </a:r>
          </a:p>
          <a:p>
            <a:r>
              <a:rPr lang="en-US" dirty="0" smtClean="0"/>
              <a:t>Memory </a:t>
            </a:r>
            <a:r>
              <a:rPr lang="en-US" dirty="0" smtClean="0"/>
              <a:t>protection</a:t>
            </a:r>
          </a:p>
          <a:p>
            <a:r>
              <a:rPr lang="en-US" dirty="0" smtClean="0"/>
              <a:t>Fully cooperative multitasking!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Replaces </a:t>
            </a:r>
            <a:r>
              <a:rPr lang="en-US" dirty="0" err="1" smtClean="0"/>
              <a:t>spim’s</a:t>
            </a:r>
            <a:r>
              <a:rPr lang="en-US" dirty="0" smtClean="0"/>
              <a:t> included exception handler</a:t>
            </a:r>
          </a:p>
          <a:p>
            <a:r>
              <a:rPr lang="en-US" dirty="0" smtClean="0"/>
              <a:t>Lives in kernel space</a:t>
            </a:r>
          </a:p>
          <a:p>
            <a:r>
              <a:rPr lang="en-US" dirty="0" smtClean="0"/>
              <a:t>Stores and loads state</a:t>
            </a:r>
            <a:endParaRPr lang="en-US" dirty="0" smtClean="0"/>
          </a:p>
          <a:p>
            <a:r>
              <a:rPr lang="en-US" dirty="0" smtClean="0"/>
              <a:t>Uses context manager API</a:t>
            </a:r>
          </a:p>
          <a:p>
            <a:r>
              <a:rPr lang="en-US" dirty="0" smtClean="0"/>
              <a:t>Ties all the gnarly bits together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Clock-based interrupts need memory-mapped IO</a:t>
            </a:r>
          </a:p>
          <a:p>
            <a:pPr lvl="1"/>
            <a:r>
              <a:rPr lang="en-US" dirty="0" smtClean="0"/>
              <a:t>i.e. no IO </a:t>
            </a:r>
            <a:r>
              <a:rPr lang="en-US" dirty="0" err="1" smtClean="0"/>
              <a:t>syscalls</a:t>
            </a:r>
            <a:r>
              <a:rPr lang="en-US" dirty="0" smtClean="0"/>
              <a:t> allowed</a:t>
            </a:r>
          </a:p>
          <a:p>
            <a:pPr lvl="1"/>
            <a:r>
              <a:rPr lang="en-US" dirty="0" smtClean="0"/>
              <a:t>Had to implement all IO using </a:t>
            </a:r>
            <a:r>
              <a:rPr lang="en-US" dirty="0" err="1" smtClean="0"/>
              <a:t>spim’s</a:t>
            </a:r>
            <a:r>
              <a:rPr lang="en-US" dirty="0" smtClean="0"/>
              <a:t> memory-mapped IO interface</a:t>
            </a:r>
          </a:p>
          <a:p>
            <a:pPr lvl="1"/>
            <a:r>
              <a:rPr lang="en-US" dirty="0" smtClean="0"/>
              <a:t>Artificial delay, so it looks really slow</a:t>
            </a:r>
          </a:p>
          <a:p>
            <a:r>
              <a:rPr lang="en-US" dirty="0" err="1" smtClean="0"/>
              <a:t>stdlib.s</a:t>
            </a:r>
            <a:r>
              <a:rPr lang="en-US" dirty="0" smtClean="0"/>
              <a:t> contains functions to handle IO</a:t>
            </a:r>
          </a:p>
          <a:p>
            <a:pPr lvl="1"/>
            <a:r>
              <a:rPr lang="en-US" dirty="0" err="1" smtClean="0"/>
              <a:t>read_char</a:t>
            </a:r>
            <a:r>
              <a:rPr lang="en-US" dirty="0" smtClean="0"/>
              <a:t>, </a:t>
            </a:r>
            <a:r>
              <a:rPr lang="en-US" dirty="0" err="1" smtClean="0"/>
              <a:t>print_char</a:t>
            </a:r>
            <a:r>
              <a:rPr lang="en-US" dirty="0" smtClean="0"/>
              <a:t>, </a:t>
            </a:r>
            <a:r>
              <a:rPr lang="en-US" dirty="0" err="1" smtClean="0"/>
              <a:t>readln</a:t>
            </a:r>
            <a:r>
              <a:rPr lang="en-US" dirty="0" smtClean="0"/>
              <a:t>, </a:t>
            </a:r>
            <a:r>
              <a:rPr lang="en-US" dirty="0" err="1" smtClean="0"/>
              <a:t>println</a:t>
            </a:r>
            <a:endParaRPr lang="en-US" dirty="0" smtClean="0"/>
          </a:p>
          <a:p>
            <a:pPr lvl="1"/>
            <a:r>
              <a:rPr lang="en-US" dirty="0" err="1" smtClean="0"/>
              <a:t>read_int</a:t>
            </a:r>
            <a:endParaRPr lang="en-US" dirty="0" smtClean="0"/>
          </a:p>
          <a:p>
            <a:pPr lvl="1"/>
            <a:r>
              <a:rPr lang="en-US" dirty="0" err="1" smtClean="0"/>
              <a:t>printf</a:t>
            </a:r>
            <a:endParaRPr lang="en-US" dirty="0" smtClean="0"/>
          </a:p>
          <a:p>
            <a:pPr lvl="2"/>
            <a:r>
              <a:rPr lang="en-US" dirty="0" smtClean="0"/>
              <a:t>%</a:t>
            </a:r>
            <a:r>
              <a:rPr lang="en-US" dirty="0" err="1" smtClean="0"/>
              <a:t>c</a:t>
            </a:r>
            <a:r>
              <a:rPr lang="en-US" dirty="0" smtClean="0"/>
              <a:t>, %</a:t>
            </a:r>
            <a:r>
              <a:rPr lang="en-US" dirty="0" err="1" smtClean="0"/>
              <a:t>x</a:t>
            </a:r>
            <a:r>
              <a:rPr lang="en-US" dirty="0" smtClean="0"/>
              <a:t>, %</a:t>
            </a:r>
            <a:r>
              <a:rPr lang="en-US" dirty="0" err="1" smtClean="0"/>
              <a:t>d</a:t>
            </a:r>
            <a:r>
              <a:rPr lang="en-US" dirty="0" smtClean="0"/>
              <a:t>, %</a:t>
            </a:r>
            <a:r>
              <a:rPr lang="en-US" dirty="0" err="1" smtClean="0"/>
              <a:t>s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(MPP)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358" y="1600200"/>
            <a:ext cx="7167284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#include </a:t>
            </a:r>
            <a:r>
              <a:rPr lang="en-US" dirty="0" err="1" smtClean="0"/>
              <a:t>stdlib.s</a:t>
            </a:r>
            <a:endParaRPr lang="en-US" dirty="0" smtClean="0"/>
          </a:p>
          <a:p>
            <a:r>
              <a:rPr lang="en-US" dirty="0" smtClean="0"/>
              <a:t>#define </a:t>
            </a:r>
            <a:r>
              <a:rPr lang="en-US" dirty="0" err="1" smtClean="0"/>
              <a:t>set_to_zero</a:t>
            </a:r>
            <a:r>
              <a:rPr lang="en-US" dirty="0" smtClean="0"/>
              <a:t> [global]</a:t>
            </a:r>
          </a:p>
          <a:p>
            <a:pPr lvl="1"/>
            <a:r>
              <a:rPr lang="en-US" dirty="0" smtClean="0"/>
              <a:t>add %1 $zero $zero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set_to_zero</a:t>
            </a:r>
            <a:r>
              <a:rPr lang="en-US" dirty="0" smtClean="0"/>
              <a:t> $a0”</a:t>
            </a:r>
          </a:p>
          <a:p>
            <a:pPr lvl="1"/>
            <a:r>
              <a:rPr lang="en-US" dirty="0" smtClean="0"/>
              <a:t>Macros are mostly recursive</a:t>
            </a:r>
          </a:p>
          <a:p>
            <a:r>
              <a:rPr lang="en-US" dirty="0" smtClean="0"/>
              <a:t>Register aliasing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my_alias</a:t>
            </a:r>
            <a:r>
              <a:rPr lang="en-US" dirty="0" smtClean="0"/>
              <a:t> = $t0</a:t>
            </a:r>
          </a:p>
          <a:p>
            <a:pPr lvl="1"/>
            <a:r>
              <a:rPr lang="en-US" dirty="0" smtClean="0"/>
              <a:t>Self-documenting assembly code!</a:t>
            </a:r>
          </a:p>
          <a:p>
            <a:r>
              <a:rPr lang="en-US" dirty="0" smtClean="0"/>
              <a:t>Scoping</a:t>
            </a:r>
          </a:p>
          <a:p>
            <a:pPr lvl="1"/>
            <a:r>
              <a:rPr lang="en-US" dirty="0" smtClean="0"/>
              <a:t>Makes labels and aliases local to surrounding scope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jist</a:t>
            </a:r>
            <a:r>
              <a:rPr lang="en-US" dirty="0" smtClean="0"/>
              <a:t> programs are statically compiled in, so MPP performs introspection and generates code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 the </a:t>
            </a:r>
            <a:r>
              <a:rPr lang="en-US" dirty="0" err="1" smtClean="0"/>
              <a:t>Wumpus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the most complex component of </a:t>
            </a:r>
            <a:r>
              <a:rPr lang="en-US" dirty="0" err="1" smtClean="0"/>
              <a:t>jist</a:t>
            </a:r>
            <a:endParaRPr lang="en-US" dirty="0" smtClean="0"/>
          </a:p>
          <a:p>
            <a:r>
              <a:rPr lang="en-US" dirty="0" smtClean="0"/>
              <a:t>Complex cave system of 20 rooms</a:t>
            </a:r>
          </a:p>
          <a:p>
            <a:r>
              <a:rPr lang="en-US" dirty="0" smtClean="0"/>
              <a:t>Two scary pits to fall into</a:t>
            </a:r>
          </a:p>
          <a:p>
            <a:r>
              <a:rPr lang="en-US" dirty="0" smtClean="0"/>
              <a:t>Two scary bats to carry you to a random room</a:t>
            </a:r>
          </a:p>
          <a:p>
            <a:r>
              <a:rPr lang="en-US" dirty="0" smtClean="0"/>
              <a:t>ONE HUNGRY SLEEPY WUMPUS!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Muckfips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Interpreter for the famous compiler-friendly language that rhymes with ‘</a:t>
            </a:r>
            <a:r>
              <a:rPr lang="en-US" dirty="0" err="1" smtClean="0"/>
              <a:t>Brainduck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Demonstrates preprocessor features</a:t>
            </a:r>
          </a:p>
          <a:p>
            <a:r>
              <a:rPr lang="en-US" dirty="0" smtClean="0"/>
              <a:t>Hello world:</a:t>
            </a:r>
          </a:p>
          <a:p>
            <a:pPr lvl="1"/>
            <a:r>
              <a:rPr lang="en-US" dirty="0" smtClean="0"/>
              <a:t>&gt;+++++++++[&lt;++++++++&gt;-]&lt;.&gt;+++++++[&lt;++++&gt;-]&lt;+.+++++++..+++.&gt;&gt;&gt;++++++++[&lt;++++&gt;-]&lt;.&gt;&gt;&gt;++++++++++[&lt;+++++++++&gt;-]&lt;---.&lt;&lt;&lt;&lt;.+++.------.--------.&gt;&gt;+.-----------------------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Also </a:t>
            </a:r>
            <a:r>
              <a:rPr lang="en-US" dirty="0" err="1" smtClean="0"/>
              <a:t>iMuckFips</a:t>
            </a:r>
            <a:r>
              <a:rPr lang="en-US" dirty="0" smtClean="0"/>
              <a:t>: interactive ‘</a:t>
            </a:r>
            <a:r>
              <a:rPr lang="en-US" dirty="0" err="1" smtClean="0"/>
              <a:t>Brainduck</a:t>
            </a:r>
            <a:r>
              <a:rPr lang="en-US" dirty="0" smtClean="0"/>
              <a:t>’ prompt</a:t>
            </a:r>
          </a:p>
          <a:p>
            <a:pPr lvl="1"/>
            <a:r>
              <a:rPr lang="en-US" dirty="0" smtClean="0"/>
              <a:t>Official scripting language of </a:t>
            </a:r>
            <a:r>
              <a:rPr lang="en-US" dirty="0" err="1" smtClean="0"/>
              <a:t>jist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54638C"/>
      </a:dk2>
      <a:lt2>
        <a:srgbClr val="8D9AB3"/>
      </a:lt2>
      <a:accent1>
        <a:srgbClr val="FFAF03"/>
      </a:accent1>
      <a:accent2>
        <a:srgbClr val="FDE689"/>
      </a:accent2>
      <a:accent3>
        <a:srgbClr val="9E82E7"/>
      </a:accent3>
      <a:accent4>
        <a:srgbClr val="9735BB"/>
      </a:accent4>
      <a:accent5>
        <a:srgbClr val="BF2B2B"/>
      </a:accent5>
      <a:accent6>
        <a:srgbClr val="ED7307"/>
      </a:accent6>
      <a:hlink>
        <a:srgbClr val="FFAF03"/>
      </a:hlink>
      <a:folHlink>
        <a:srgbClr val="FDE689"/>
      </a:folHlink>
    </a:clrScheme>
    <a:fontScheme name="Twilight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0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60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38100" dist="12700" dir="5400000">
              <a:srgbClr val="FFFFFF">
                <a:alpha val="75000"/>
              </a:srgbClr>
            </a:innerShdw>
            <a:outerShdw blurRad="88900" dist="50800" dir="5400000" sx="102000" sy="102000" algn="tr" rotWithShape="0">
              <a:srgbClr val="808080">
                <a:alpha val="50000"/>
              </a:srgbClr>
            </a:outerShdw>
          </a:effectLst>
        </a:effectStyle>
        <a:effectStyle>
          <a:effectLst>
            <a:outerShdw blurRad="317500" dist="762000" dir="5400000" sy="4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l"/>
          </a:scene3d>
          <a:sp3d extrusionH="12700" prstMaterial="softEdge">
            <a:bevelT w="38100" h="127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200000"/>
              </a:schemeClr>
              <a:schemeClr val="phClr">
                <a:tint val="3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200000"/>
              </a:schemeClr>
              <a:schemeClr val="phClr">
                <a:tint val="5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1375</TotalTime>
  <Words>596</Words>
  <Application>Microsoft Macintosh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Twilight</vt:lpstr>
      <vt:lpstr>jist</vt:lpstr>
      <vt:lpstr>Major Components of Jist</vt:lpstr>
      <vt:lpstr>Memory Manager</vt:lpstr>
      <vt:lpstr>Context Manager</vt:lpstr>
      <vt:lpstr>Interrupt Handler</vt:lpstr>
      <vt:lpstr>Standard Library</vt:lpstr>
      <vt:lpstr>Preprocessor (MPP)</vt:lpstr>
      <vt:lpstr>Hunt the Wumpus</vt:lpstr>
      <vt:lpstr>Muckfips</vt:lpstr>
      <vt:lpstr>Challenges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jist</dc:title>
  <dc:creator>Stephen Johnson</dc:creator>
  <cp:lastModifiedBy>Stephen Johnson</cp:lastModifiedBy>
  <cp:revision>54</cp:revision>
  <cp:lastPrinted>2009-04-23T18:46:58Z</cp:lastPrinted>
  <dcterms:created xsi:type="dcterms:W3CDTF">2009-04-23T07:00:55Z</dcterms:created>
  <dcterms:modified xsi:type="dcterms:W3CDTF">2009-04-23T22:28:29Z</dcterms:modified>
</cp:coreProperties>
</file>