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DejaVu Sans Bold" charset="1" panose="020B0803030604020204"/>
      <p:regular r:id="rId21"/>
    </p:embeddedFont>
    <p:embeddedFont>
      <p:font typeface="Noto Sans Bold" charset="1" panose="020B0802040504020204"/>
      <p:regular r:id="rId22"/>
    </p:embeddedFont>
    <p:embeddedFont>
      <p:font typeface="Dancing Script Bold" charset="1" panose="03080800040507000D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3681041" y="4953000"/>
            <a:ext cx="515922" cy="525780"/>
          </a:xfrm>
          <a:custGeom>
            <a:avLst/>
            <a:gdLst/>
            <a:ahLst/>
            <a:cxnLst/>
            <a:rect r="r" b="b" t="t" l="l"/>
            <a:pathLst>
              <a:path h="525780" w="515922">
                <a:moveTo>
                  <a:pt x="0" y="0"/>
                </a:moveTo>
                <a:lnTo>
                  <a:pt x="515922" y="0"/>
                </a:lnTo>
                <a:lnTo>
                  <a:pt x="515922" y="525780"/>
                </a:lnTo>
                <a:lnTo>
                  <a:pt x="0" y="525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4091037" y="765810"/>
            <a:ext cx="515922" cy="525780"/>
          </a:xfrm>
          <a:custGeom>
            <a:avLst/>
            <a:gdLst/>
            <a:ahLst/>
            <a:cxnLst/>
            <a:rect r="r" b="b" t="t" l="l"/>
            <a:pathLst>
              <a:path h="525780" w="515922">
                <a:moveTo>
                  <a:pt x="0" y="0"/>
                </a:moveTo>
                <a:lnTo>
                  <a:pt x="515922" y="0"/>
                </a:lnTo>
                <a:lnTo>
                  <a:pt x="515922" y="525780"/>
                </a:lnTo>
                <a:lnTo>
                  <a:pt x="0" y="5257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12992156" y="7085409"/>
            <a:ext cx="390220" cy="502695"/>
          </a:xfrm>
          <a:custGeom>
            <a:avLst/>
            <a:gdLst/>
            <a:ahLst/>
            <a:cxnLst/>
            <a:rect r="r" b="b" t="t" l="l"/>
            <a:pathLst>
              <a:path h="502695" w="390220">
                <a:moveTo>
                  <a:pt x="0" y="0"/>
                </a:moveTo>
                <a:lnTo>
                  <a:pt x="390220" y="0"/>
                </a:lnTo>
                <a:lnTo>
                  <a:pt x="390220" y="502695"/>
                </a:lnTo>
                <a:lnTo>
                  <a:pt x="0" y="5026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26529"/>
            </a:stretch>
          </a:blipFill>
        </p:spPr>
      </p:sp>
      <p:sp>
        <p:nvSpPr>
          <p:cNvPr name="Freeform 6" id="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false" flipV="false" rot="0">
            <a:off x="3263624" y="-118978"/>
            <a:ext cx="390220" cy="502695"/>
          </a:xfrm>
          <a:custGeom>
            <a:avLst/>
            <a:gdLst/>
            <a:ahLst/>
            <a:cxnLst/>
            <a:rect r="r" b="b" t="t" l="l"/>
            <a:pathLst>
              <a:path h="502695" w="390220">
                <a:moveTo>
                  <a:pt x="0" y="0"/>
                </a:moveTo>
                <a:lnTo>
                  <a:pt x="390221" y="0"/>
                </a:lnTo>
                <a:lnTo>
                  <a:pt x="390221" y="502694"/>
                </a:lnTo>
                <a:lnTo>
                  <a:pt x="0" y="5026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-2652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40036" y="3942560"/>
            <a:ext cx="7761652" cy="5433156"/>
          </a:xfrm>
          <a:custGeom>
            <a:avLst/>
            <a:gdLst/>
            <a:ahLst/>
            <a:cxnLst/>
            <a:rect r="r" b="b" t="t" l="l"/>
            <a:pathLst>
              <a:path h="5433156" w="7761652">
                <a:moveTo>
                  <a:pt x="0" y="0"/>
                </a:moveTo>
                <a:lnTo>
                  <a:pt x="7761652" y="0"/>
                </a:lnTo>
                <a:lnTo>
                  <a:pt x="7761652" y="5433157"/>
                </a:lnTo>
                <a:lnTo>
                  <a:pt x="0" y="54331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63624" y="278941"/>
            <a:ext cx="12838064" cy="1937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69"/>
              </a:lnSpc>
            </a:pPr>
          </a:p>
          <a:p>
            <a:pPr algn="ctr">
              <a:lnSpc>
                <a:spcPts val="7769"/>
              </a:lnSpc>
            </a:pPr>
            <a:r>
              <a:rPr lang="en-US" sz="5549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CHỦ ĐỀ: Website bán giày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337509"/>
            <a:ext cx="6798896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Thành viên: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1.Đỗ Phú Thành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2. Huỳnh Duy Khang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3. Võ Thành Danh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4. Huỳnh Minh Quân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56766" y="2974814"/>
            <a:ext cx="10757984" cy="5993493"/>
          </a:xfrm>
          <a:custGeom>
            <a:avLst/>
            <a:gdLst/>
            <a:ahLst/>
            <a:cxnLst/>
            <a:rect r="r" b="b" t="t" l="l"/>
            <a:pathLst>
              <a:path h="5993493" w="10757984">
                <a:moveTo>
                  <a:pt x="0" y="0"/>
                </a:moveTo>
                <a:lnTo>
                  <a:pt x="10757984" y="0"/>
                </a:lnTo>
                <a:lnTo>
                  <a:pt x="10757984" y="5993493"/>
                </a:lnTo>
                <a:lnTo>
                  <a:pt x="0" y="59934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23046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75455" y="2070203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Shopping cart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488308" y="3049945"/>
            <a:ext cx="7725414" cy="5652140"/>
          </a:xfrm>
          <a:custGeom>
            <a:avLst/>
            <a:gdLst/>
            <a:ahLst/>
            <a:cxnLst/>
            <a:rect r="r" b="b" t="t" l="l"/>
            <a:pathLst>
              <a:path h="5652140" w="7725414">
                <a:moveTo>
                  <a:pt x="0" y="0"/>
                </a:moveTo>
                <a:lnTo>
                  <a:pt x="7725414" y="0"/>
                </a:lnTo>
                <a:lnTo>
                  <a:pt x="7725414" y="5652140"/>
                </a:lnTo>
                <a:lnTo>
                  <a:pt x="0" y="5652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23046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75455" y="2070203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Payment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42161" y="2301990"/>
            <a:ext cx="5803679" cy="5683020"/>
          </a:xfrm>
          <a:custGeom>
            <a:avLst/>
            <a:gdLst/>
            <a:ahLst/>
            <a:cxnLst/>
            <a:rect r="r" b="b" t="t" l="l"/>
            <a:pathLst>
              <a:path h="5683020" w="5803679">
                <a:moveTo>
                  <a:pt x="0" y="0"/>
                </a:moveTo>
                <a:lnTo>
                  <a:pt x="5803678" y="0"/>
                </a:lnTo>
                <a:lnTo>
                  <a:pt x="5803678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23046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75455" y="2070203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Order history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1498" y="2834742"/>
            <a:ext cx="7647852" cy="5586821"/>
          </a:xfrm>
          <a:custGeom>
            <a:avLst/>
            <a:gdLst/>
            <a:ahLst/>
            <a:cxnLst/>
            <a:rect r="r" b="b" t="t" l="l"/>
            <a:pathLst>
              <a:path h="5586821" w="7647852">
                <a:moveTo>
                  <a:pt x="0" y="0"/>
                </a:moveTo>
                <a:lnTo>
                  <a:pt x="7647852" y="0"/>
                </a:lnTo>
                <a:lnTo>
                  <a:pt x="7647852" y="5586821"/>
                </a:lnTo>
                <a:lnTo>
                  <a:pt x="0" y="55868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23046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75455" y="2070203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Discount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42969" y="3290473"/>
            <a:ext cx="9176669" cy="5362176"/>
          </a:xfrm>
          <a:custGeom>
            <a:avLst/>
            <a:gdLst/>
            <a:ahLst/>
            <a:cxnLst/>
            <a:rect r="r" b="b" t="t" l="l"/>
            <a:pathLst>
              <a:path h="5362176" w="9176669">
                <a:moveTo>
                  <a:pt x="0" y="0"/>
                </a:moveTo>
                <a:lnTo>
                  <a:pt x="9176669" y="0"/>
                </a:lnTo>
                <a:lnTo>
                  <a:pt x="9176669" y="5362176"/>
                </a:lnTo>
                <a:lnTo>
                  <a:pt x="0" y="5362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23046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75455" y="2070203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Quản lý tài khoản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4736" y="543166"/>
            <a:ext cx="12156437" cy="6352719"/>
          </a:xfrm>
          <a:custGeom>
            <a:avLst/>
            <a:gdLst/>
            <a:ahLst/>
            <a:cxnLst/>
            <a:rect r="r" b="b" t="t" l="l"/>
            <a:pathLst>
              <a:path h="6352719" w="12156437">
                <a:moveTo>
                  <a:pt x="0" y="0"/>
                </a:moveTo>
                <a:lnTo>
                  <a:pt x="12156437" y="0"/>
                </a:lnTo>
                <a:lnTo>
                  <a:pt x="12156437" y="6352719"/>
                </a:lnTo>
                <a:lnTo>
                  <a:pt x="0" y="63527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04736" y="7066245"/>
            <a:ext cx="10534549" cy="2155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0"/>
              </a:lnSpc>
            </a:pPr>
            <a:r>
              <a:rPr lang="en-US" sz="12578" b="true">
                <a:solidFill>
                  <a:srgbClr val="E6211B"/>
                </a:solidFill>
                <a:latin typeface="Dancing Script Bold"/>
                <a:ea typeface="Dancing Script Bold"/>
                <a:cs typeface="Dancing Script Bold"/>
                <a:sym typeface="Dancing Script Bold"/>
              </a:rPr>
              <a:t>Thảo luận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312888"/>
            <a:ext cx="16230600" cy="8152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3"/>
              </a:lnSpc>
            </a:pP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Ứng dụng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t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hương mại điện tử hiện đại: giúp người dùng tìm kiếm, mua sắm và trải nghiệm các sản phẩm giày thời trang trực tuyến.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Tín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nă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 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nổi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bậ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t: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Kho sản phẩm đa dạng (mẫu mã, kích cỡ, thương hiệu).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Thanh toán trực tuyến an toàn, tiện lợi.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Dịch vụ chăm sóc khách hàng liên tục cải tiến.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Công nghệ sử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dụng: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Frontend: React, Vite, Axios.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acke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: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Spring Boot (Spring Web, Data JPA, Boot Test).</a:t>
            </a:r>
          </a:p>
          <a:p>
            <a:pPr algn="l" marL="582935" indent="-291467" lvl="1">
              <a:lnSpc>
                <a:spcPts val="5373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Mục tiêu: hệ thống cloud-native,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dễ mở rộng và tích hợp.</a:t>
            </a:r>
          </a:p>
          <a:p>
            <a:pPr algn="ctr">
              <a:lnSpc>
                <a:spcPts val="6368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019508" y="447675"/>
            <a:ext cx="416391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Giới thiệu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4618" y="1511518"/>
            <a:ext cx="1128048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Website Bán Giày Trực Tuyến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155" y="2194351"/>
            <a:ext cx="16230600" cy="333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Người dùng 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duy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ệt sản phẩm, lọc &amp; sắp xếp theo tên, giá, danh mục.</a:t>
            </a:r>
          </a:p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Xem c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hi 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tiế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t: tên, mô tả, kích cỡ, thương hiệu, tồn kho, đánh giá.</a:t>
            </a:r>
          </a:p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Quả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 lý/Admin: quản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lý thô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 ti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 sản phẩm &amp; cập nhật giả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 giá.</a:t>
            </a:r>
          </a:p>
          <a:p>
            <a:pPr algn="ctr">
              <a:lnSpc>
                <a:spcPts val="777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Ngữ cảnh nghiệp vụ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643812" y="1537762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Danh mục sản phẩm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274928" y="5429228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Giỏ hàng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4842" y="6012792"/>
            <a:ext cx="17727479" cy="3330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Người dùng: thêm sản phẩm, xem tóm tắt chi phí (tạm tính, giảm giá, phí vận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c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huyển, 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tổng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tiền).</a:t>
            </a:r>
          </a:p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Cập nhật theo thời gian thực khi thay đổi số lượng hoặc xóa sản phẩm.</a:t>
            </a:r>
          </a:p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Quả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 lý/Admin: 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theo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dõi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giỏ hàng để giám sát hoạt động bất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thường.</a:t>
            </a:r>
          </a:p>
          <a:p>
            <a:pPr algn="ctr">
              <a:lnSpc>
                <a:spcPts val="777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155" y="2194351"/>
            <a:ext cx="16230600" cy="250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Người dùng checko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u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t, hệ thống xác thực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t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hông 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tin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&amp; xử lý qua cổng thanh toán an toàn.</a:t>
            </a:r>
          </a:p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Xác nhận đơn hàng và gửi email thông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báo trạ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 thái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+ chi tiết cho người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dùng.</a:t>
            </a:r>
          </a:p>
          <a:p>
            <a:pPr algn="ctr">
              <a:lnSpc>
                <a:spcPts val="777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Ngữ cảnh nghiệp vụ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3099047" y="1753662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Thanh Toán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259003" y="5086328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Lịch sử đơn hàng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4842" y="6012792"/>
            <a:ext cx="17727479" cy="250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Người dùng: xem lại đơn hàng (chi tiết sản phẩm, 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trạng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thái, xác nhận thanh toán).</a:t>
            </a:r>
          </a:p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Quả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 lý/Admin: xem 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toàn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bộ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lịch sử để theo dõi &amp; báo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cáo.</a:t>
            </a:r>
          </a:p>
          <a:p>
            <a:pPr algn="ctr">
              <a:lnSpc>
                <a:spcPts val="777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37485"/>
            <a:ext cx="16230600" cy="183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3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Quản lý/Admin: tạo, chỉnh</a:t>
            </a:r>
            <a:r>
              <a:rPr lang="en-US" sz="3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s</a:t>
            </a:r>
            <a:r>
              <a:rPr lang="en-US" sz="3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ửa, áp dụng mã khuyến mãi h</a:t>
            </a:r>
            <a:r>
              <a:rPr lang="en-US" sz="3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oặc </a:t>
            </a:r>
            <a:r>
              <a:rPr lang="en-US" sz="3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giảm</a:t>
            </a:r>
            <a:r>
              <a:rPr lang="en-US" sz="3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giá cho sản</a:t>
            </a:r>
            <a:r>
              <a:rPr lang="en-US" sz="32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phẩm/danh mục.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Ngữ cảnh nghiệp vụ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543112" y="1572156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Quản lý mã giảm giá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010372" y="5048250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Quản lý người dùng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165214"/>
            <a:ext cx="17727479" cy="250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Admin: quản lý tài khoả</a:t>
            </a:r>
            <a:r>
              <a:rPr lang="en-US" b="true" sz="2700" u="non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(khách hàng, thành viên, q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uả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 lý).</a:t>
            </a:r>
          </a:p>
          <a:p>
            <a:pPr algn="l" marL="582935" indent="-291467" lvl="1">
              <a:lnSpc>
                <a:spcPts val="6561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Thao tác: kích hoạ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t,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vô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hiệu hóa, đặt lại tài khoản khi 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cần.</a:t>
            </a:r>
          </a:p>
          <a:p>
            <a:pPr algn="ctr">
              <a:lnSpc>
                <a:spcPts val="777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9458" y="3134029"/>
            <a:ext cx="16230600" cy="477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4" indent="-345442" lvl="1">
              <a:lnSpc>
                <a:spcPts val="777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Người dùng: đăng ký, đăng nhập/đăng xuất, lấy lại mật khẩu, dùng chức năng nâng cao (giỏ hàng, thanh toán, lịch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s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ử).</a:t>
            </a:r>
          </a:p>
          <a:p>
            <a:pPr algn="l" marL="690884" indent="-345442" lvl="1">
              <a:lnSpc>
                <a:spcPts val="777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Quản lý: đăng nhập để quản lý sản phẩm &amp;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giảm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giá.</a:t>
            </a:r>
          </a:p>
          <a:p>
            <a:pPr algn="l" marL="690884" indent="-345442" lvl="1">
              <a:lnSpc>
                <a:spcPts val="777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Admin: truy cập trang quản trị, quản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lý dữ liệu &amp; xem thống kê doanh thu.</a:t>
            </a:r>
          </a:p>
          <a:p>
            <a:pPr algn="l">
              <a:lnSpc>
                <a:spcPts val="777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Ngữ cảnh nghiệp vụ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822206" y="1954338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Kiểm soát truy cập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69458" y="3134029"/>
            <a:ext cx="16230600" cy="4776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4" indent="-345442" lvl="1">
              <a:lnSpc>
                <a:spcPts val="777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Người dùng: đăng ký, đăng nhập/đăng xuất, lấy lại mật khẩu, dùng chức năng nâng cao (giỏ hàng, thanh toán, lịch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s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ử).</a:t>
            </a:r>
          </a:p>
          <a:p>
            <a:pPr algn="l" marL="690884" indent="-345442" lvl="1">
              <a:lnSpc>
                <a:spcPts val="777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Quản lý: đăng nhập để quản lý sản phẩm &amp;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giảm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giá.</a:t>
            </a:r>
          </a:p>
          <a:p>
            <a:pPr algn="l" marL="690884" indent="-345442" lvl="1">
              <a:lnSpc>
                <a:spcPts val="7776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Admin: truy cập trang quản trị, quản</a:t>
            </a:r>
            <a:r>
              <a:rPr lang="en-US" b="true" sz="32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lý dữ liệu &amp; xem thống kê doanh thu.</a:t>
            </a:r>
          </a:p>
          <a:p>
            <a:pPr algn="l">
              <a:lnSpc>
                <a:spcPts val="777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Ngữ cảnh nghiệp vụ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1822206" y="1954338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Kiểm soát truy cập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38588" y="343957"/>
            <a:ext cx="11307165" cy="9027814"/>
          </a:xfrm>
          <a:custGeom>
            <a:avLst/>
            <a:gdLst/>
            <a:ahLst/>
            <a:cxnLst/>
            <a:rect r="r" b="b" t="t" l="l"/>
            <a:pathLst>
              <a:path h="9027814" w="11307165">
                <a:moveTo>
                  <a:pt x="0" y="0"/>
                </a:moveTo>
                <a:lnTo>
                  <a:pt x="11307165" y="0"/>
                </a:lnTo>
                <a:lnTo>
                  <a:pt x="11307165" y="9027814"/>
                </a:lnTo>
                <a:lnTo>
                  <a:pt x="0" y="90278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0" t="-13689" r="-15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Conceptual Model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" r="0" b="-1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28869" y="2165453"/>
            <a:ext cx="8231896" cy="6520064"/>
          </a:xfrm>
          <a:custGeom>
            <a:avLst/>
            <a:gdLst/>
            <a:ahLst/>
            <a:cxnLst/>
            <a:rect r="r" b="b" t="t" l="l"/>
            <a:pathLst>
              <a:path h="6520064" w="8231896">
                <a:moveTo>
                  <a:pt x="0" y="0"/>
                </a:moveTo>
                <a:lnTo>
                  <a:pt x="8231896" y="0"/>
                </a:lnTo>
                <a:lnTo>
                  <a:pt x="8231896" y="6520064"/>
                </a:lnTo>
                <a:lnTo>
                  <a:pt x="0" y="652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2723046" y="447675"/>
            <a:ext cx="1068711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Use Case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075455" y="2070203"/>
            <a:ext cx="10687112" cy="76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00000"/>
                </a:solidFill>
                <a:latin typeface="DejaVu Sans Bold"/>
                <a:ea typeface="DejaVu Sans Bold"/>
                <a:cs typeface="DejaVu Sans Bold"/>
                <a:sym typeface="DejaVu Sans Bold"/>
              </a:rPr>
              <a:t>Product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DAGW-8e13Mw</dc:identifier>
  <dcterms:modified xsi:type="dcterms:W3CDTF">2011-08-01T06:04:30Z</dcterms:modified>
  <cp:revision>1</cp:revision>
  <dc:title>Thêm tiêu đề</dc:title>
</cp:coreProperties>
</file>