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a:t>
            </a:r>
            <a:r>
              <a:rPr b="0" lang="en-US" sz="5400" spc="-1" strike="noStrike">
                <a:solidFill>
                  <a:srgbClr val="262626"/>
                </a:solidFill>
                <a:latin typeface="Century Gothic"/>
              </a:rPr>
              <a:t>li</a:t>
            </a:r>
            <a:r>
              <a:rPr b="0" lang="en-US" sz="5400" spc="-1" strike="noStrike">
                <a:solidFill>
                  <a:srgbClr val="262626"/>
                </a:solidFill>
                <a:latin typeface="Century Gothic"/>
              </a:rPr>
              <a:t>c</a:t>
            </a:r>
            <a:r>
              <a:rPr b="0" lang="en-US" sz="5400" spc="-1" strike="noStrike">
                <a:solidFill>
                  <a:srgbClr val="262626"/>
                </a:solidFill>
                <a:latin typeface="Century Gothic"/>
              </a:rPr>
              <a:t>k </a:t>
            </a:r>
            <a:r>
              <a:rPr b="0" lang="en-US" sz="5400" spc="-1" strike="noStrike">
                <a:solidFill>
                  <a:srgbClr val="262626"/>
                </a:solidFill>
                <a:latin typeface="Century Gothic"/>
              </a:rPr>
              <a:t>t</a:t>
            </a:r>
            <a:r>
              <a:rPr b="0" lang="en-US" sz="5400" spc="-1" strike="noStrike">
                <a:solidFill>
                  <a:srgbClr val="262626"/>
                </a:solidFill>
                <a:latin typeface="Century Gothic"/>
              </a:rPr>
              <a:t>o </a:t>
            </a:r>
            <a:r>
              <a:rPr b="0" lang="en-US" sz="5400" spc="-1" strike="noStrike">
                <a:solidFill>
                  <a:srgbClr val="262626"/>
                </a:solidFill>
                <a:latin typeface="Century Gothic"/>
              </a:rPr>
              <a:t>e</a:t>
            </a:r>
            <a:r>
              <a:rPr b="0" lang="en-US" sz="5400" spc="-1" strike="noStrike">
                <a:solidFill>
                  <a:srgbClr val="262626"/>
                </a:solidFill>
                <a:latin typeface="Century Gothic"/>
              </a:rPr>
              <a:t>di</a:t>
            </a:r>
            <a:r>
              <a:rPr b="0" lang="en-US" sz="5400" spc="-1" strike="noStrike">
                <a:solidFill>
                  <a:srgbClr val="262626"/>
                </a:solidFill>
                <a:latin typeface="Century Gothic"/>
              </a:rPr>
              <a:t>t </a:t>
            </a:r>
            <a:r>
              <a:rPr b="0" lang="en-US" sz="5400" spc="-1" strike="noStrike">
                <a:solidFill>
                  <a:srgbClr val="262626"/>
                </a:solidFill>
                <a:latin typeface="Century Gothic"/>
              </a:rPr>
              <a:t>M</a:t>
            </a:r>
            <a:r>
              <a:rPr b="0" lang="en-US" sz="5400" spc="-1" strike="noStrike">
                <a:solidFill>
                  <a:srgbClr val="262626"/>
                </a:solidFill>
                <a:latin typeface="Century Gothic"/>
              </a:rPr>
              <a:t>a</a:t>
            </a:r>
            <a:r>
              <a:rPr b="0" lang="en-US" sz="5400" spc="-1" strike="noStrike">
                <a:solidFill>
                  <a:srgbClr val="262626"/>
                </a:solidFill>
                <a:latin typeface="Century Gothic"/>
              </a:rPr>
              <a:t>st</a:t>
            </a:r>
            <a:r>
              <a:rPr b="0" lang="en-US" sz="5400" spc="-1" strike="noStrike">
                <a:solidFill>
                  <a:srgbClr val="262626"/>
                </a:solidFill>
                <a:latin typeface="Century Gothic"/>
              </a:rPr>
              <a:t>e</a:t>
            </a:r>
            <a:r>
              <a:rPr b="0" lang="en-US" sz="5400" spc="-1" strike="noStrike">
                <a:solidFill>
                  <a:srgbClr val="262626"/>
                </a:solidFill>
                <a:latin typeface="Century Gothic"/>
              </a:rPr>
              <a:t>r </a:t>
            </a:r>
            <a:r>
              <a:rPr b="0" lang="en-US" sz="5400" spc="-1" strike="noStrike">
                <a:solidFill>
                  <a:srgbClr val="262626"/>
                </a:solidFill>
                <a:latin typeface="Century Gothic"/>
              </a:rPr>
              <a:t>ti</a:t>
            </a:r>
            <a:r>
              <a:rPr b="0" lang="en-US" sz="5400" spc="-1" strike="noStrike">
                <a:solidFill>
                  <a:srgbClr val="262626"/>
                </a:solidFill>
                <a:latin typeface="Century Gothic"/>
              </a:rPr>
              <a:t>tl</a:t>
            </a:r>
            <a:r>
              <a:rPr b="0" lang="en-US" sz="5400" spc="-1" strike="noStrike">
                <a:solidFill>
                  <a:srgbClr val="262626"/>
                </a:solidFill>
                <a:latin typeface="Century Gothic"/>
              </a:rPr>
              <a:t>e </a:t>
            </a:r>
            <a:r>
              <a:rPr b="0" lang="en-US" sz="5400" spc="-1" strike="noStrike">
                <a:solidFill>
                  <a:srgbClr val="262626"/>
                </a:solidFill>
                <a:latin typeface="Century Gothic"/>
              </a:rPr>
              <a:t>st</a:t>
            </a:r>
            <a:r>
              <a:rPr b="0" lang="en-US" sz="5400" spc="-1" strike="noStrike">
                <a:solidFill>
                  <a:srgbClr val="262626"/>
                </a:solidFill>
                <a:latin typeface="Century Gothic"/>
              </a:rPr>
              <a:t>yl</a:t>
            </a:r>
            <a:r>
              <a:rPr b="0" lang="en-US" sz="5400" spc="-1" strike="noStrike">
                <a:solidFill>
                  <a:srgbClr val="262626"/>
                </a:solidFill>
                <a:latin typeface="Century Gothic"/>
              </a:rPr>
              <a:t>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p>
            <a:pPr algn="r">
              <a:lnSpc>
                <a:spcPct val="100000"/>
              </a:lnSpc>
            </a:pPr>
            <a:fld id="{98433658-7DAB-4256-9C48-5801F5278F41}" type="datetime">
              <a:rPr b="0" lang="en-US" sz="900" spc="-1" strike="noStrike">
                <a:solidFill>
                  <a:srgbClr val="8b8b8b"/>
                </a:solidFill>
                <a:latin typeface="Century Gothic"/>
              </a:rPr>
              <a:t>5/19/21</a:t>
            </a:fld>
            <a:endParaRPr b="0" lang="en-US"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p>
            <a:endParaRPr b="0" lang="en-US"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p>
            <a:pPr algn="r">
              <a:lnSpc>
                <a:spcPct val="100000"/>
              </a:lnSpc>
            </a:pPr>
            <a:fld id="{CA8C3F26-850E-4DF7-88E5-1B0DD0A73762}" type="slidenum">
              <a:rPr b="0" lang="en-US" sz="2000" spc="-1" strike="noStrike">
                <a:solidFill>
                  <a:srgbClr val="feffff"/>
                </a:solidFill>
                <a:latin typeface="Century Gothic"/>
              </a:rPr>
              <a:t>&lt;number&gt;</a:t>
            </a:fld>
            <a:endParaRPr b="0" lang="en-US"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p>
            <a:pPr algn="r">
              <a:lnSpc>
                <a:spcPct val="100000"/>
              </a:lnSpc>
            </a:pPr>
            <a:fld id="{093A5773-A511-48B5-9022-803F7FB1FAE4}" type="datetime">
              <a:rPr b="0" lang="en-US" sz="900" spc="-1" strike="noStrike">
                <a:solidFill>
                  <a:srgbClr val="8b8b8b"/>
                </a:solidFill>
                <a:latin typeface="Century Gothic"/>
              </a:rPr>
              <a:t>5/19/21</a:t>
            </a:fld>
            <a:endParaRPr b="0" lang="en-US"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p>
            <a:endParaRPr b="0" lang="en-US" sz="2400" spc="-1" strike="noStrike">
              <a:latin typeface="Times New Roman"/>
            </a:endParaRPr>
          </a:p>
        </p:txBody>
      </p:sp>
      <p:sp>
        <p:nvSpPr>
          <p:cNvPr id="100" name="CustomShape 32"/>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p>
            <a:pPr algn="r">
              <a:lnSpc>
                <a:spcPct val="100000"/>
              </a:lnSpc>
            </a:pPr>
            <a:fld id="{9134D5F2-958A-46E6-B7D9-1F4439B3CA74}" type="slidenum">
              <a:rPr b="0" lang="en-US" sz="2000" spc="-1" strike="noStrike">
                <a:solidFill>
                  <a:srgbClr val="feffff"/>
                </a:solidFill>
                <a:latin typeface="Century Gothic"/>
              </a:rPr>
              <a:t>1</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s://helpex.vn/article/phan-tich-cu-phap-trong-python-cong-cu-va-thu-vien-phan-1-5c6b1a5aae03f628d053bdc3" TargetMode="External"/><Relationship Id="rId2" Type="http://schemas.openxmlformats.org/officeDocument/2006/relationships/hyperlink" Target="https://helpex.vn/article/phan-tich-cu-phap-trong-python-cong-cu-va-thu-vien-phan-1-5c6b1a5aae03f628d053bdc3" TargetMode="External"/><Relationship Id="rId3" Type="http://schemas.openxmlformats.org/officeDocument/2006/relationships/hyperlink" Target="https://dzone.com/articles/a-guide-to-parsing-algorithms-and-technology-part-2" TargetMode="External"/><Relationship Id="rId4" Type="http://schemas.openxmlformats.org/officeDocument/2006/relationships/hyperlink" Target="https://dzone.com/articles/a-guide-to-parsing-algorithms-and-technology-part-2" TargetMode="External"/><Relationship Id="rId5" Type="http://schemas.openxmlformats.org/officeDocument/2006/relationships/hyperlink" Target="https://courses.uit.edu.vn/pluginfile.php?file=%2F280763%2Fmod_resource%2Fcontent%2F1%2FCu-phap-chuong-trinh.pdf" TargetMode="External"/><Relationship Id="rId6" Type="http://schemas.openxmlformats.org/officeDocument/2006/relationships/hyperlink" Target="https://courses.uit.edu.vn/pluginfile.php?file=%2F280763%2Fmod_resource%2Fcontent%2F1%2FCu-phap-chuong-trinh.pdf" TargetMode="External"/><Relationship Id="rId7"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845080" y="4939560"/>
            <a:ext cx="5750280" cy="1324800"/>
          </a:xfrm>
          <a:prstGeom prst="rect">
            <a:avLst/>
          </a:prstGeom>
          <a:noFill/>
          <a:ln>
            <a:noFill/>
          </a:ln>
        </p:spPr>
        <p:style>
          <a:lnRef idx="0"/>
          <a:fillRef idx="0"/>
          <a:effectRef idx="0"/>
          <a:fontRef idx="minor"/>
        </p:style>
        <p:txBody>
          <a:bodyPr lIns="90000" rIns="90000" tIns="45000" bIns="45000"/>
          <a:p>
            <a:pPr algn="ctr">
              <a:lnSpc>
                <a:spcPct val="150000"/>
              </a:lnSpc>
            </a:pPr>
            <a:r>
              <a:rPr b="0" i="1" lang="en-US" sz="1800" spc="-1" strike="noStrike">
                <a:solidFill>
                  <a:srgbClr val="000000"/>
                </a:solidFill>
                <a:latin typeface="Century Gothic"/>
              </a:rPr>
              <a:t>Thành viên nhóm:</a:t>
            </a:r>
            <a:endParaRPr b="0" lang="en-US" sz="1800" spc="-1" strike="noStrike">
              <a:latin typeface="Arial"/>
            </a:endParaRPr>
          </a:p>
          <a:p>
            <a:pPr algn="ctr">
              <a:lnSpc>
                <a:spcPct val="150000"/>
              </a:lnSpc>
            </a:pPr>
            <a:r>
              <a:rPr b="0" i="1" lang="en-US" sz="1800" spc="-1" strike="noStrike">
                <a:solidFill>
                  <a:srgbClr val="000000"/>
                </a:solidFill>
                <a:latin typeface="Century Gothic"/>
              </a:rPr>
              <a:t>Cao Đức Trí - 19520305 </a:t>
            </a:r>
            <a:endParaRPr b="0" lang="en-US" sz="1800" spc="-1" strike="noStrike">
              <a:latin typeface="Arial"/>
            </a:endParaRPr>
          </a:p>
          <a:p>
            <a:pPr algn="ctr">
              <a:lnSpc>
                <a:spcPct val="150000"/>
              </a:lnSpc>
            </a:pPr>
            <a:r>
              <a:rPr b="0" i="1" lang="en-US" sz="1800" spc="-1" strike="noStrike">
                <a:solidFill>
                  <a:srgbClr val="000000"/>
                </a:solidFill>
                <a:latin typeface="Century Gothic"/>
              </a:rPr>
              <a:t>Huỳnh Ngọc Công Danh - 19521322</a:t>
            </a:r>
            <a:endParaRPr b="0" lang="en-US" sz="1800" spc="-1" strike="noStrike">
              <a:latin typeface="Arial"/>
            </a:endParaRPr>
          </a:p>
        </p:txBody>
      </p:sp>
      <p:sp>
        <p:nvSpPr>
          <p:cNvPr id="139" name="CustomShape 2"/>
          <p:cNvSpPr/>
          <p:nvPr/>
        </p:nvSpPr>
        <p:spPr>
          <a:xfrm>
            <a:off x="3702960" y="757440"/>
            <a:ext cx="45622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766f54"/>
                </a:solidFill>
                <a:latin typeface="Century Gothic"/>
              </a:rPr>
              <a:t>CHỦ ĐỀ BÁO CÁO</a:t>
            </a:r>
            <a:endParaRPr b="0" lang="en-US" sz="2800" spc="-1" strike="noStrike">
              <a:latin typeface="Arial"/>
            </a:endParaRPr>
          </a:p>
        </p:txBody>
      </p:sp>
      <p:sp>
        <p:nvSpPr>
          <p:cNvPr id="140" name="CustomShape 3"/>
          <p:cNvSpPr/>
          <p:nvPr/>
        </p:nvSpPr>
        <p:spPr>
          <a:xfrm>
            <a:off x="808560" y="2380320"/>
            <a:ext cx="10847160" cy="1737000"/>
          </a:xfrm>
          <a:prstGeom prst="rect">
            <a:avLst/>
          </a:prstGeom>
          <a:noFill/>
          <a:ln>
            <a:noFill/>
          </a:ln>
        </p:spPr>
        <p:style>
          <a:lnRef idx="0"/>
          <a:fillRef idx="0"/>
          <a:effectRef idx="0"/>
          <a:fontRef idx="minor"/>
        </p:style>
        <p:txBody>
          <a:bodyPr/>
          <a:p>
            <a:pPr algn="ctr">
              <a:lnSpc>
                <a:spcPct val="100000"/>
              </a:lnSpc>
            </a:pPr>
            <a:r>
              <a:rPr b="1" lang="en-US" sz="3600" spc="-1" strike="noStrike">
                <a:solidFill>
                  <a:srgbClr val="9f8351"/>
                </a:solidFill>
                <a:latin typeface="Century Gothic"/>
              </a:rPr>
              <a:t>XÂY DỰNG CHƯƠNG TRÌNH PHÂN TÍCH CÚ PHÁP CHO NGÔN NGỮ LẬP TRÌNH PYTHON</a:t>
            </a:r>
            <a:endParaRPr b="0" lang="en-US"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116360" y="847080"/>
            <a:ext cx="1004076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VÍ DỤ VỀ PHÂN TÍCH CÚ PHÁP</a:t>
            </a:r>
            <a:endParaRPr b="0" lang="en-US" sz="3600" spc="-1" strike="noStrike">
              <a:latin typeface="Arial"/>
            </a:endParaRPr>
          </a:p>
        </p:txBody>
      </p:sp>
      <p:sp>
        <p:nvSpPr>
          <p:cNvPr id="159" name="Line 2"/>
          <p:cNvSpPr/>
          <p:nvPr/>
        </p:nvSpPr>
        <p:spPr>
          <a:xfrm>
            <a:off x="885600" y="1560240"/>
            <a:ext cx="8585640" cy="9720"/>
          </a:xfrm>
          <a:prstGeom prst="line">
            <a:avLst/>
          </a:prstGeom>
          <a:ln w="38160">
            <a:round/>
          </a:ln>
        </p:spPr>
        <p:style>
          <a:lnRef idx="1">
            <a:schemeClr val="dk1"/>
          </a:lnRef>
          <a:fillRef idx="0">
            <a:schemeClr val="dk1"/>
          </a:fillRef>
          <a:effectRef idx="0">
            <a:schemeClr val="dk1"/>
          </a:effectRef>
          <a:fontRef idx="minor"/>
        </p:style>
      </p:sp>
      <p:sp>
        <p:nvSpPr>
          <p:cNvPr id="160" name="CustomShape 3"/>
          <p:cNvSpPr/>
          <p:nvPr/>
        </p:nvSpPr>
        <p:spPr>
          <a:xfrm>
            <a:off x="4599720" y="1828800"/>
            <a:ext cx="236412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if (b == 1): a = b </a:t>
            </a:r>
            <a:endParaRPr b="0" lang="en-US" sz="2000" spc="-1" strike="noStrike">
              <a:latin typeface="Arial"/>
            </a:endParaRPr>
          </a:p>
        </p:txBody>
      </p:sp>
      <p:sp>
        <p:nvSpPr>
          <p:cNvPr id="161" name="CustomShape 4"/>
          <p:cNvSpPr/>
          <p:nvPr/>
        </p:nvSpPr>
        <p:spPr>
          <a:xfrm>
            <a:off x="4895280" y="2556720"/>
            <a:ext cx="177300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b050"/>
                </a:solidFill>
                <a:latin typeface="Times New Roman"/>
              </a:rPr>
              <a:t>Lexer</a:t>
            </a:r>
            <a:endParaRPr b="0" lang="en-US" sz="2000" spc="-1" strike="noStrike">
              <a:latin typeface="Arial"/>
            </a:endParaRPr>
          </a:p>
        </p:txBody>
      </p:sp>
      <p:graphicFrame>
        <p:nvGraphicFramePr>
          <p:cNvPr id="162" name="Table 5"/>
          <p:cNvGraphicFramePr/>
          <p:nvPr/>
        </p:nvGraphicFramePr>
        <p:xfrm>
          <a:off x="2038680" y="3332160"/>
          <a:ext cx="8127720" cy="401040"/>
        </p:xfrm>
        <a:graphic>
          <a:graphicData uri="http://schemas.openxmlformats.org/drawingml/2006/table">
            <a:tbl>
              <a:tblPr/>
              <a:tblGrid>
                <a:gridCol w="812520"/>
                <a:gridCol w="812520"/>
                <a:gridCol w="812520"/>
                <a:gridCol w="812520"/>
                <a:gridCol w="812520"/>
                <a:gridCol w="812520"/>
                <a:gridCol w="812520"/>
                <a:gridCol w="812520"/>
                <a:gridCol w="812520"/>
                <a:gridCol w="815040"/>
              </a:tblGrid>
              <a:tr h="401040">
                <a:tc>
                  <a:txBody>
                    <a:bodyPr/>
                    <a:p>
                      <a:pPr algn="ctr">
                        <a:lnSpc>
                          <a:spcPct val="100000"/>
                        </a:lnSpc>
                      </a:pPr>
                      <a:r>
                        <a:rPr b="0" lang="en-US" sz="2000" spc="-1" strike="noStrike">
                          <a:solidFill>
                            <a:srgbClr val="000000"/>
                          </a:solidFill>
                          <a:latin typeface="Times New Roman"/>
                        </a:rPr>
                        <a:t>if</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b</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1</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2000" spc="-1" strike="noStrike">
                          <a:solidFill>
                            <a:srgbClr val="000000"/>
                          </a:solidFill>
                          <a:latin typeface="Times New Roman"/>
                        </a:rPr>
                        <a:t>b</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163" name="CustomShape 6"/>
          <p:cNvSpPr/>
          <p:nvPr/>
        </p:nvSpPr>
        <p:spPr>
          <a:xfrm>
            <a:off x="5152320" y="4138200"/>
            <a:ext cx="125892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b050"/>
                </a:solidFill>
                <a:latin typeface="Times New Roman"/>
              </a:rPr>
              <a:t>Parser</a:t>
            </a:r>
            <a:endParaRPr b="0" lang="en-US" sz="2000" spc="-1" strike="noStrike">
              <a:latin typeface="Arial"/>
            </a:endParaRPr>
          </a:p>
        </p:txBody>
      </p:sp>
      <p:sp>
        <p:nvSpPr>
          <p:cNvPr id="164" name="CustomShape 7"/>
          <p:cNvSpPr/>
          <p:nvPr/>
        </p:nvSpPr>
        <p:spPr>
          <a:xfrm flipH="1">
            <a:off x="5781240" y="4538520"/>
            <a:ext cx="360" cy="31176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65" name="CustomShape 8"/>
          <p:cNvSpPr/>
          <p:nvPr/>
        </p:nvSpPr>
        <p:spPr>
          <a:xfrm>
            <a:off x="5403240" y="4795560"/>
            <a:ext cx="73332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if</a:t>
            </a:r>
            <a:endParaRPr b="0" lang="en-US" sz="2000" spc="-1" strike="noStrike">
              <a:latin typeface="Arial"/>
            </a:endParaRPr>
          </a:p>
        </p:txBody>
      </p:sp>
      <p:sp>
        <p:nvSpPr>
          <p:cNvPr id="166" name="CustomShape 9"/>
          <p:cNvSpPr/>
          <p:nvPr/>
        </p:nvSpPr>
        <p:spPr>
          <a:xfrm flipH="1">
            <a:off x="5781240" y="2228760"/>
            <a:ext cx="360" cy="33840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67" name="CustomShape 10"/>
          <p:cNvSpPr/>
          <p:nvPr/>
        </p:nvSpPr>
        <p:spPr>
          <a:xfrm>
            <a:off x="5781960" y="2956680"/>
            <a:ext cx="360" cy="32184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68" name="CustomShape 11"/>
          <p:cNvSpPr/>
          <p:nvPr/>
        </p:nvSpPr>
        <p:spPr>
          <a:xfrm>
            <a:off x="5781960" y="3733560"/>
            <a:ext cx="360" cy="3949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69" name="CustomShape 12"/>
          <p:cNvSpPr/>
          <p:nvPr/>
        </p:nvSpPr>
        <p:spPr>
          <a:xfrm flipH="1">
            <a:off x="5213520" y="5195520"/>
            <a:ext cx="431280" cy="2905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0" name="CustomShape 13"/>
          <p:cNvSpPr/>
          <p:nvPr/>
        </p:nvSpPr>
        <p:spPr>
          <a:xfrm>
            <a:off x="5834880" y="5195520"/>
            <a:ext cx="369000" cy="2995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1" name="CustomShape 14"/>
          <p:cNvSpPr/>
          <p:nvPr/>
        </p:nvSpPr>
        <p:spPr>
          <a:xfrm>
            <a:off x="4869360" y="5442120"/>
            <a:ext cx="53352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a:t>
            </a:r>
            <a:endParaRPr b="0" lang="en-US" sz="2000" spc="-1" strike="noStrike">
              <a:latin typeface="Arial"/>
            </a:endParaRPr>
          </a:p>
        </p:txBody>
      </p:sp>
      <p:sp>
        <p:nvSpPr>
          <p:cNvPr id="172" name="CustomShape 15"/>
          <p:cNvSpPr/>
          <p:nvPr/>
        </p:nvSpPr>
        <p:spPr>
          <a:xfrm>
            <a:off x="6019560" y="5460480"/>
            <a:ext cx="51012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a:t>
            </a:r>
            <a:endParaRPr b="0" lang="en-US" sz="2000" spc="-1" strike="noStrike">
              <a:latin typeface="Arial"/>
            </a:endParaRPr>
          </a:p>
        </p:txBody>
      </p:sp>
      <p:sp>
        <p:nvSpPr>
          <p:cNvPr id="173" name="CustomShape 16"/>
          <p:cNvSpPr/>
          <p:nvPr/>
        </p:nvSpPr>
        <p:spPr>
          <a:xfrm flipH="1">
            <a:off x="4563360" y="5797440"/>
            <a:ext cx="443880" cy="2905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4" name="CustomShape 17"/>
          <p:cNvSpPr/>
          <p:nvPr/>
        </p:nvSpPr>
        <p:spPr>
          <a:xfrm>
            <a:off x="5193000" y="5797440"/>
            <a:ext cx="342720" cy="2458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5" name="CustomShape 18"/>
          <p:cNvSpPr/>
          <p:nvPr/>
        </p:nvSpPr>
        <p:spPr>
          <a:xfrm>
            <a:off x="4294800" y="6088320"/>
            <a:ext cx="49104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b</a:t>
            </a:r>
            <a:endParaRPr b="0" lang="en-US" sz="2000" spc="-1" strike="noStrike">
              <a:latin typeface="Arial"/>
            </a:endParaRPr>
          </a:p>
        </p:txBody>
      </p:sp>
      <p:sp>
        <p:nvSpPr>
          <p:cNvPr id="176" name="CustomShape 19"/>
          <p:cNvSpPr/>
          <p:nvPr/>
        </p:nvSpPr>
        <p:spPr>
          <a:xfrm>
            <a:off x="5277600" y="6068520"/>
            <a:ext cx="43128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1</a:t>
            </a:r>
            <a:endParaRPr b="0" lang="en-US" sz="2000" spc="-1" strike="noStrike">
              <a:latin typeface="Arial"/>
            </a:endParaRPr>
          </a:p>
        </p:txBody>
      </p:sp>
      <p:sp>
        <p:nvSpPr>
          <p:cNvPr id="177" name="CustomShape 20"/>
          <p:cNvSpPr/>
          <p:nvPr/>
        </p:nvSpPr>
        <p:spPr>
          <a:xfrm flipH="1">
            <a:off x="5974920" y="5829120"/>
            <a:ext cx="254880" cy="2275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8" name="CustomShape 21"/>
          <p:cNvSpPr/>
          <p:nvPr/>
        </p:nvSpPr>
        <p:spPr>
          <a:xfrm>
            <a:off x="6369840" y="5811840"/>
            <a:ext cx="256680" cy="26460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179" name="CustomShape 22"/>
          <p:cNvSpPr/>
          <p:nvPr/>
        </p:nvSpPr>
        <p:spPr>
          <a:xfrm>
            <a:off x="5675400" y="5994360"/>
            <a:ext cx="59940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a</a:t>
            </a:r>
            <a:endParaRPr b="0" lang="en-US" sz="2000" spc="-1" strike="noStrike">
              <a:latin typeface="Arial"/>
            </a:endParaRPr>
          </a:p>
        </p:txBody>
      </p:sp>
      <p:sp>
        <p:nvSpPr>
          <p:cNvPr id="180" name="CustomShape 23"/>
          <p:cNvSpPr/>
          <p:nvPr/>
        </p:nvSpPr>
        <p:spPr>
          <a:xfrm>
            <a:off x="6356520" y="6012000"/>
            <a:ext cx="58536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0000"/>
                </a:solidFill>
                <a:latin typeface="Times New Roman"/>
              </a:rPr>
              <a:t>b</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116360" y="847080"/>
            <a:ext cx="1004076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ĐẦU VÀO CỦA BỘ PHÂN TÍCH CÚ PHÁP</a:t>
            </a:r>
            <a:endParaRPr b="0" lang="en-US" sz="3600" spc="-1" strike="noStrike">
              <a:latin typeface="Arial"/>
            </a:endParaRPr>
          </a:p>
        </p:txBody>
      </p:sp>
      <p:sp>
        <p:nvSpPr>
          <p:cNvPr id="182" name="Line 2"/>
          <p:cNvSpPr/>
          <p:nvPr/>
        </p:nvSpPr>
        <p:spPr>
          <a:xfrm>
            <a:off x="1190160" y="1493280"/>
            <a:ext cx="8585640" cy="9360"/>
          </a:xfrm>
          <a:prstGeom prst="line">
            <a:avLst/>
          </a:prstGeom>
          <a:ln w="38160">
            <a:round/>
          </a:ln>
        </p:spPr>
        <p:style>
          <a:lnRef idx="1">
            <a:schemeClr val="dk1"/>
          </a:lnRef>
          <a:fillRef idx="0">
            <a:schemeClr val="dk1"/>
          </a:fillRef>
          <a:effectRef idx="0">
            <a:schemeClr val="dk1"/>
          </a:effectRef>
          <a:fontRef idx="minor"/>
        </p:style>
      </p:sp>
      <p:sp>
        <p:nvSpPr>
          <p:cNvPr id="183" name="CustomShape 3"/>
          <p:cNvSpPr/>
          <p:nvPr/>
        </p:nvSpPr>
        <p:spPr>
          <a:xfrm>
            <a:off x="1865880" y="1930320"/>
            <a:ext cx="7665840" cy="22233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Wingdings" charset="2"/>
              <a:buChar char=""/>
            </a:pPr>
            <a:r>
              <a:rPr b="0" lang="en-US" sz="2800" spc="-1" strike="noStrike">
                <a:solidFill>
                  <a:srgbClr val="000000"/>
                </a:solidFill>
                <a:latin typeface="Times New Roman"/>
              </a:rPr>
              <a:t>Đầu vào của bộ phân tích cú pháp là dãy các từ vựng đã được xác định chi tiết về từ loại</a:t>
            </a:r>
            <a:endParaRPr b="0" lang="en-US" sz="2800" spc="-1" strike="noStrike">
              <a:latin typeface="Arial"/>
            </a:endParaRPr>
          </a:p>
          <a:p>
            <a:pPr marL="343080" indent="-342720">
              <a:lnSpc>
                <a:spcPct val="100000"/>
              </a:lnSpc>
              <a:buClr>
                <a:srgbClr val="000000"/>
              </a:buClr>
              <a:buFont typeface="Wingdings" charset="2"/>
              <a:buChar char=""/>
            </a:pPr>
            <a:r>
              <a:rPr b="0" lang="en-US" sz="2800" spc="-1" strike="noStrike">
                <a:solidFill>
                  <a:srgbClr val="000000"/>
                </a:solidFill>
                <a:latin typeface="Times New Roman"/>
              </a:rPr>
              <a:t>Bộ phân tích cú pháp thường cần quan sát nhiều hơn 1 kí hiệu đầu vào để đưa ra quyết định dựng cây phân tích </a:t>
            </a:r>
            <a:endParaRPr b="0" lang="en-US" sz="2800" spc="-1" strike="noStrike">
              <a:latin typeface="Arial"/>
            </a:endParaRPr>
          </a:p>
        </p:txBody>
      </p:sp>
      <p:pic>
        <p:nvPicPr>
          <p:cNvPr id="184" name="Picture 2" descr=""/>
          <p:cNvPicPr/>
          <p:nvPr/>
        </p:nvPicPr>
        <p:blipFill>
          <a:blip r:embed="rId1"/>
          <a:stretch/>
        </p:blipFill>
        <p:spPr>
          <a:xfrm>
            <a:off x="1707480" y="4177080"/>
            <a:ext cx="8415000" cy="2502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116360" y="847080"/>
            <a:ext cx="1004076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ĐẦU RA CỦA BỘ PHÂN TÍCH CÚ PHÁP</a:t>
            </a:r>
            <a:endParaRPr b="0" lang="en-US" sz="3600" spc="-1" strike="noStrike">
              <a:latin typeface="Arial"/>
            </a:endParaRPr>
          </a:p>
        </p:txBody>
      </p:sp>
      <p:sp>
        <p:nvSpPr>
          <p:cNvPr id="186" name="Line 2"/>
          <p:cNvSpPr/>
          <p:nvPr/>
        </p:nvSpPr>
        <p:spPr>
          <a:xfrm>
            <a:off x="1190160" y="1493280"/>
            <a:ext cx="8585640" cy="9360"/>
          </a:xfrm>
          <a:prstGeom prst="line">
            <a:avLst/>
          </a:prstGeom>
          <a:ln w="38160">
            <a:round/>
          </a:ln>
        </p:spPr>
        <p:style>
          <a:lnRef idx="1">
            <a:schemeClr val="dk1"/>
          </a:lnRef>
          <a:fillRef idx="0">
            <a:schemeClr val="dk1"/>
          </a:fillRef>
          <a:effectRef idx="0">
            <a:schemeClr val="dk1"/>
          </a:effectRef>
          <a:fontRef idx="minor"/>
        </p:style>
      </p:sp>
      <p:sp>
        <p:nvSpPr>
          <p:cNvPr id="187" name="CustomShape 3"/>
          <p:cNvSpPr/>
          <p:nvPr/>
        </p:nvSpPr>
        <p:spPr>
          <a:xfrm>
            <a:off x="1865880" y="1930320"/>
            <a:ext cx="7665840" cy="48452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latin typeface="Times New Roman"/>
              </a:rPr>
              <a:t>Đầu ra của bộ phân tích cú pháp là đầu vào của bộ phân tích ngữ nghĩa, thường thì chỉ có thể hiểu đúng ngữ nghĩa khi đã xác định đầy đủ cấu trúc của câu, vì thế bộ phân tích cú pháp thường trả về cây phân tích đầy đủ cho bộ phân tích ngữ nghĩa</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Times New Roman"/>
              </a:rPr>
              <a:t>Cây phân tích thường có các thành phần sau:</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Times New Roman"/>
              </a:rPr>
              <a:t>Cấu trúc cây (có nhiều lựa chọn kiểu cấu trúc dữ liệu)</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Times New Roman"/>
              </a:rPr>
              <a:t>Cấu trúc một nút cây:</a:t>
            </a:r>
            <a:endParaRPr b="0" lang="en-US" sz="2400" spc="-1" strike="noStrike">
              <a:latin typeface="Arial"/>
            </a:endParaRPr>
          </a:p>
          <a:p>
            <a:pPr lvl="2" marL="1257480" indent="-342720">
              <a:lnSpc>
                <a:spcPct val="100000"/>
              </a:lnSpc>
              <a:buClr>
                <a:srgbClr val="000000"/>
              </a:buClr>
              <a:buFont typeface="Arial"/>
              <a:buChar char="•"/>
            </a:pPr>
            <a:r>
              <a:rPr b="0" lang="en-US" sz="2400" spc="-1" strike="noStrike">
                <a:solidFill>
                  <a:srgbClr val="000000"/>
                </a:solidFill>
                <a:latin typeface="Times New Roman"/>
              </a:rPr>
              <a:t>Kí hiệu ở nút hiện tại</a:t>
            </a:r>
            <a:endParaRPr b="0" lang="en-US" sz="2400" spc="-1" strike="noStrike">
              <a:latin typeface="Arial"/>
            </a:endParaRPr>
          </a:p>
          <a:p>
            <a:pPr lvl="2" marL="1257480" indent="-342720">
              <a:lnSpc>
                <a:spcPct val="100000"/>
              </a:lnSpc>
              <a:buClr>
                <a:srgbClr val="000000"/>
              </a:buClr>
              <a:buFont typeface="Arial"/>
              <a:buChar char="•"/>
            </a:pPr>
            <a:r>
              <a:rPr b="0" lang="en-US" sz="2400" spc="-1" strike="noStrike">
                <a:solidFill>
                  <a:srgbClr val="000000"/>
                </a:solidFill>
                <a:latin typeface="Times New Roman"/>
              </a:rPr>
              <a:t>Từ vựng liên quan</a:t>
            </a:r>
            <a:endParaRPr b="0" lang="en-US" sz="2400" spc="-1" strike="noStrike">
              <a:latin typeface="Arial"/>
            </a:endParaRPr>
          </a:p>
          <a:p>
            <a:pPr lvl="2" marL="1257480" indent="-342720">
              <a:lnSpc>
                <a:spcPct val="100000"/>
              </a:lnSpc>
              <a:buClr>
                <a:srgbClr val="000000"/>
              </a:buClr>
              <a:buFont typeface="Arial"/>
              <a:buChar char="•"/>
            </a:pPr>
            <a:r>
              <a:rPr b="0" lang="en-US" sz="2400" spc="-1" strike="noStrike">
                <a:solidFill>
                  <a:srgbClr val="000000"/>
                </a:solidFill>
                <a:latin typeface="Times New Roman"/>
              </a:rPr>
              <a:t>Danh sách các nút con</a:t>
            </a:r>
            <a:endParaRPr b="0" lang="en-US" sz="2400" spc="-1" strike="noStrike">
              <a:latin typeface="Arial"/>
            </a:endParaRPr>
          </a:p>
          <a:p>
            <a:pPr lvl="2" marL="1257480" indent="-342720">
              <a:lnSpc>
                <a:spcPct val="100000"/>
              </a:lnSpc>
              <a:buClr>
                <a:srgbClr val="000000"/>
              </a:buClr>
              <a:buFont typeface="Arial"/>
              <a:buChar char="•"/>
            </a:pPr>
            <a:r>
              <a:rPr b="0" lang="en-US" sz="2400" spc="-1" strike="noStrike">
                <a:solidFill>
                  <a:srgbClr val="000000"/>
                </a:solidFill>
                <a:latin typeface="Times New Roman"/>
              </a:rPr>
              <a:t>Thông tin bổ sung, phục vụ cho việc phân tích tiếp theo</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413000" y="2613960"/>
            <a:ext cx="10298160" cy="1736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V. CÁC BƯỚC XÂY DỰNG BỘ PHÂN TÍCH CÚ PHÁP</a:t>
            </a:r>
            <a:endParaRPr b="0" lang="en-US"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116360" y="847080"/>
            <a:ext cx="10040760" cy="10645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766f54"/>
                </a:solidFill>
                <a:latin typeface="Century Gothic"/>
              </a:rPr>
              <a:t>CÁC BƯỚC XÂY DỰNG BỘ PHÂN TÍCH CÚ PHÁP</a:t>
            </a:r>
            <a:endParaRPr b="0" lang="en-US" sz="3200" spc="-1" strike="noStrike">
              <a:latin typeface="Arial"/>
            </a:endParaRPr>
          </a:p>
        </p:txBody>
      </p:sp>
      <p:sp>
        <p:nvSpPr>
          <p:cNvPr id="190" name="Line 2"/>
          <p:cNvSpPr/>
          <p:nvPr/>
        </p:nvSpPr>
        <p:spPr>
          <a:xfrm>
            <a:off x="1504440" y="1521000"/>
            <a:ext cx="8585640" cy="9360"/>
          </a:xfrm>
          <a:prstGeom prst="line">
            <a:avLst/>
          </a:prstGeom>
          <a:ln w="38160">
            <a:round/>
          </a:ln>
        </p:spPr>
        <p:style>
          <a:lnRef idx="1">
            <a:schemeClr val="dk1"/>
          </a:lnRef>
          <a:fillRef idx="0">
            <a:schemeClr val="dk1"/>
          </a:fillRef>
          <a:effectRef idx="0">
            <a:schemeClr val="dk1"/>
          </a:effectRef>
          <a:fontRef idx="minor"/>
        </p:style>
      </p:sp>
      <p:sp>
        <p:nvSpPr>
          <p:cNvPr id="191" name="CustomShape 3"/>
          <p:cNvSpPr/>
          <p:nvPr/>
        </p:nvSpPr>
        <p:spPr>
          <a:xfrm>
            <a:off x="1865880" y="1930320"/>
            <a:ext cx="7665840" cy="35031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Wingdings" charset="2"/>
              <a:buChar char=""/>
            </a:pPr>
            <a:r>
              <a:rPr b="0" lang="en-US" sz="2800" spc="-1" strike="noStrike">
                <a:solidFill>
                  <a:srgbClr val="000000"/>
                </a:solidFill>
                <a:latin typeface="Times New Roman"/>
              </a:rPr>
              <a:t>Mô tả các luật văn phạm của ngôn ngữ nguồn</a:t>
            </a:r>
            <a:endParaRPr b="0" lang="en-US" sz="2800" spc="-1" strike="noStrike">
              <a:latin typeface="Arial"/>
            </a:endParaRPr>
          </a:p>
          <a:p>
            <a:pPr marL="343080" indent="-342720">
              <a:lnSpc>
                <a:spcPct val="100000"/>
              </a:lnSpc>
              <a:buClr>
                <a:srgbClr val="000000"/>
              </a:buClr>
              <a:buFont typeface="Wingdings" charset="2"/>
              <a:buChar char=""/>
            </a:pPr>
            <a:r>
              <a:rPr b="0" lang="en-US" sz="2800" spc="-1" strike="noStrike">
                <a:solidFill>
                  <a:srgbClr val="000000"/>
                </a:solidFill>
                <a:latin typeface="Times New Roman"/>
              </a:rPr>
              <a:t>Phân tích bộ văn phạm để lựa chọn phương pháp phân tích cú pháp phù hợp nhất</a:t>
            </a:r>
            <a:endParaRPr b="0" lang="en-US" sz="2800" spc="-1" strike="noStrike">
              <a:latin typeface="Arial"/>
            </a:endParaRPr>
          </a:p>
          <a:p>
            <a:pPr marL="343080" indent="-342720">
              <a:lnSpc>
                <a:spcPct val="100000"/>
              </a:lnSpc>
              <a:buClr>
                <a:srgbClr val="000000"/>
              </a:buClr>
              <a:buFont typeface="Wingdings" charset="2"/>
              <a:buChar char=""/>
            </a:pPr>
            <a:r>
              <a:rPr b="0" lang="en-US" sz="2800" spc="-1" strike="noStrike">
                <a:solidFill>
                  <a:srgbClr val="000000"/>
                </a:solidFill>
                <a:latin typeface="Times New Roman"/>
              </a:rPr>
              <a:t>Lựa chọn phương pháp phân tích cú pháp phù hợp</a:t>
            </a:r>
            <a:endParaRPr b="0" lang="en-US" sz="2800" spc="-1" strike="noStrike">
              <a:latin typeface="Arial"/>
            </a:endParaRPr>
          </a:p>
          <a:p>
            <a:pPr marL="343080" indent="-342720">
              <a:lnSpc>
                <a:spcPct val="100000"/>
              </a:lnSpc>
              <a:buClr>
                <a:srgbClr val="000000"/>
              </a:buClr>
              <a:buFont typeface="Wingdings" charset="2"/>
              <a:buChar char=""/>
            </a:pPr>
            <a:r>
              <a:rPr b="0" lang="en-US" sz="2800" spc="-1" strike="noStrike">
                <a:solidFill>
                  <a:srgbClr val="000000"/>
                </a:solidFill>
                <a:latin typeface="Times New Roman"/>
              </a:rPr>
              <a:t>Lựa chọn cách xử lý trong tình huống lỗi cú pháp, sinh các gợi ý sửa lỗi và các tình huống cần phải tổ hợp ngữ nghĩa</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413000" y="2613960"/>
            <a:ext cx="10298160" cy="1736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VI. CHƯƠNG TRÌNH PHÂN TÍCH CÚ PHÁP TRONG PYTHON</a:t>
            </a: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116360" y="847080"/>
            <a:ext cx="10040760" cy="577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766f54"/>
                </a:solidFill>
                <a:latin typeface="Century Gothic"/>
              </a:rPr>
              <a:t>CHƯƠNG TRÌNH PHÂN TÍCH CÚ PHÁP</a:t>
            </a:r>
            <a:endParaRPr b="0" lang="en-US" sz="3200" spc="-1" strike="noStrike">
              <a:latin typeface="Arial"/>
            </a:endParaRPr>
          </a:p>
        </p:txBody>
      </p:sp>
      <p:sp>
        <p:nvSpPr>
          <p:cNvPr id="194" name="Line 2"/>
          <p:cNvSpPr/>
          <p:nvPr/>
        </p:nvSpPr>
        <p:spPr>
          <a:xfrm>
            <a:off x="1033200" y="1465560"/>
            <a:ext cx="8585640" cy="9720"/>
          </a:xfrm>
          <a:prstGeom prst="line">
            <a:avLst/>
          </a:prstGeom>
          <a:ln w="38160">
            <a:round/>
          </a:ln>
        </p:spPr>
        <p:style>
          <a:lnRef idx="1">
            <a:schemeClr val="dk1"/>
          </a:lnRef>
          <a:fillRef idx="0">
            <a:schemeClr val="dk1"/>
          </a:fillRef>
          <a:effectRef idx="0">
            <a:schemeClr val="dk1"/>
          </a:effectRef>
          <a:fontRef idx="minor"/>
        </p:style>
      </p:sp>
      <p:sp>
        <p:nvSpPr>
          <p:cNvPr id="195" name="CustomShape 3"/>
          <p:cNvSpPr/>
          <p:nvPr/>
        </p:nvSpPr>
        <p:spPr>
          <a:xfrm>
            <a:off x="1865880" y="1930320"/>
            <a:ext cx="8534160" cy="30765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Wingdings" charset="2"/>
              <a:buChar char=""/>
            </a:pPr>
            <a:r>
              <a:rPr b="0" lang="en-US" sz="2800" spc="-1" strike="noStrike">
                <a:solidFill>
                  <a:srgbClr val="000000"/>
                </a:solidFill>
                <a:latin typeface="Times New Roman"/>
              </a:rPr>
              <a:t>Thư viện được sử dụng để tạo trình phân tích cú pháp trong python:</a:t>
            </a:r>
            <a:endParaRPr b="0" lang="en-US" sz="2800" spc="-1" strike="noStrike">
              <a:latin typeface="Arial"/>
            </a:endParaRPr>
          </a:p>
          <a:p>
            <a:pPr lvl="1" marL="914400" indent="-456840">
              <a:lnSpc>
                <a:spcPct val="100000"/>
              </a:lnSpc>
              <a:buClr>
                <a:srgbClr val="000000"/>
              </a:buClr>
              <a:buFont typeface="Arial"/>
              <a:buChar char="•"/>
            </a:pPr>
            <a:r>
              <a:rPr b="0" lang="en-US" sz="2800" spc="-1" strike="noStrike">
                <a:solidFill>
                  <a:srgbClr val="000000"/>
                </a:solidFill>
                <a:latin typeface="Times New Roman"/>
              </a:rPr>
              <a:t>nltk</a:t>
            </a:r>
            <a:endParaRPr b="0" lang="en-US" sz="2800" spc="-1" strike="noStrike">
              <a:latin typeface="Arial"/>
            </a:endParaRPr>
          </a:p>
          <a:p>
            <a:pPr lvl="1" marL="914400" indent="-456840">
              <a:lnSpc>
                <a:spcPct val="100000"/>
              </a:lnSpc>
              <a:buClr>
                <a:srgbClr val="000000"/>
              </a:buClr>
              <a:buFont typeface="Arial"/>
              <a:buChar char="•"/>
            </a:pPr>
            <a:r>
              <a:rPr b="0" lang="en-US" sz="2800" spc="-1" strike="noStrike">
                <a:solidFill>
                  <a:srgbClr val="000000"/>
                </a:solidFill>
                <a:latin typeface="Times New Roman"/>
              </a:rPr>
              <a:t>qt5</a:t>
            </a:r>
            <a:endParaRPr b="0" lang="en-US" sz="2800" spc="-1" strike="noStrike">
              <a:latin typeface="Arial"/>
            </a:endParaRPr>
          </a:p>
          <a:p>
            <a:pPr marL="457200" indent="-456840">
              <a:lnSpc>
                <a:spcPct val="100000"/>
              </a:lnSpc>
              <a:buClr>
                <a:srgbClr val="000000"/>
              </a:buClr>
              <a:buFont typeface="Wingdings" charset="2"/>
              <a:buChar char=""/>
            </a:pPr>
            <a:r>
              <a:rPr b="0" lang="en-US" sz="2800" spc="-1" strike="noStrike">
                <a:solidFill>
                  <a:srgbClr val="000000"/>
                </a:solidFill>
                <a:latin typeface="Times New Roman"/>
              </a:rPr>
              <a:t>Thuật toán: Top – down</a:t>
            </a:r>
            <a:endParaRPr b="0" lang="en-US" sz="2800" spc="-1" strike="noStrike">
              <a:latin typeface="Arial"/>
            </a:endParaRPr>
          </a:p>
          <a:p>
            <a:pPr marL="457200" indent="-456840">
              <a:lnSpc>
                <a:spcPct val="100000"/>
              </a:lnSpc>
              <a:buClr>
                <a:srgbClr val="000000"/>
              </a:buClr>
              <a:buFont typeface="Wingdings" charset="2"/>
              <a:buChar char=""/>
            </a:pPr>
            <a:r>
              <a:rPr b="0" lang="en-US" sz="2800" spc="-1" strike="noStrike">
                <a:solidFill>
                  <a:srgbClr val="000000"/>
                </a:solidFill>
                <a:latin typeface="Times New Roman"/>
              </a:rPr>
              <a:t>Mã nguồn: </a:t>
            </a:r>
            <a:r>
              <a:rPr b="0" lang="en-US" sz="2800" spc="-1" strike="noStrike">
                <a:solidFill>
                  <a:srgbClr val="00b0f0"/>
                </a:solidFill>
                <a:latin typeface="Times New Roman"/>
              </a:rPr>
              <a:t>https://github.com/danhhuynh25029/LexicalAndParser</a:t>
            </a: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116360" y="847080"/>
            <a:ext cx="10040760" cy="577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766f54"/>
                </a:solidFill>
                <a:latin typeface="Century Gothic"/>
              </a:rPr>
              <a:t>TÀI LIỆU THAM KHẢO</a:t>
            </a:r>
            <a:endParaRPr b="0" lang="en-US" sz="3200" spc="-1" strike="noStrike">
              <a:latin typeface="Arial"/>
            </a:endParaRPr>
          </a:p>
        </p:txBody>
      </p:sp>
      <p:sp>
        <p:nvSpPr>
          <p:cNvPr id="197" name="Line 2"/>
          <p:cNvSpPr/>
          <p:nvPr/>
        </p:nvSpPr>
        <p:spPr>
          <a:xfrm flipV="1">
            <a:off x="1116360" y="1431720"/>
            <a:ext cx="4176000" cy="33840"/>
          </a:xfrm>
          <a:prstGeom prst="line">
            <a:avLst/>
          </a:prstGeom>
          <a:ln w="38160">
            <a:round/>
          </a:ln>
        </p:spPr>
        <p:style>
          <a:lnRef idx="1">
            <a:schemeClr val="dk1"/>
          </a:lnRef>
          <a:fillRef idx="0">
            <a:schemeClr val="dk1"/>
          </a:fillRef>
          <a:effectRef idx="0">
            <a:schemeClr val="dk1"/>
          </a:effectRef>
          <a:fontRef idx="minor"/>
        </p:style>
      </p:sp>
      <p:sp>
        <p:nvSpPr>
          <p:cNvPr id="198" name="CustomShape 3"/>
          <p:cNvSpPr/>
          <p:nvPr/>
        </p:nvSpPr>
        <p:spPr>
          <a:xfrm>
            <a:off x="1542600" y="1930320"/>
            <a:ext cx="8995680" cy="3076560"/>
          </a:xfrm>
          <a:prstGeom prst="rect">
            <a:avLst/>
          </a:prstGeom>
          <a:noFill/>
          <a:ln>
            <a:noFill/>
          </a:ln>
        </p:spPr>
        <p:style>
          <a:lnRef idx="0"/>
          <a:fillRef idx="0"/>
          <a:effectRef idx="0"/>
          <a:fontRef idx="minor"/>
        </p:style>
        <p:txBody>
          <a:bodyPr lIns="90000" rIns="90000" tIns="45000" bIns="45000"/>
          <a:p>
            <a:pPr marL="514440" indent="-514080">
              <a:lnSpc>
                <a:spcPct val="100000"/>
              </a:lnSpc>
              <a:buClr>
                <a:srgbClr val="0070c0"/>
              </a:buClr>
              <a:buFont typeface="Century Gothic"/>
              <a:buAutoNum type="arabicPeriod"/>
            </a:pPr>
            <a:r>
              <a:rPr b="0" lang="en-US" sz="2800" spc="-1" strike="noStrike" u="sng">
                <a:solidFill>
                  <a:srgbClr val="fb4a18"/>
                </a:solidFill>
                <a:uFillTx/>
                <a:latin typeface="Times New Roman"/>
                <a:hlinkClick r:id="rId1"/>
              </a:rPr>
              <a:t>https://</a:t>
            </a:r>
            <a:r>
              <a:rPr b="0" lang="en-US" sz="2800" spc="-1" strike="noStrike" u="sng">
                <a:solidFill>
                  <a:srgbClr val="fb4a18"/>
                </a:solidFill>
                <a:uFillTx/>
                <a:latin typeface="Times New Roman"/>
                <a:hlinkClick r:id="rId2"/>
              </a:rPr>
              <a:t>helpex.vn/article/phan-tich-cu-phap-trong-python-cong-cu-va-thu-vien-phan-1-5c6b1a5aae03f628d053bdc3</a:t>
            </a:r>
            <a:endParaRPr b="0" lang="en-US" sz="2800" spc="-1" strike="noStrike">
              <a:latin typeface="Arial"/>
            </a:endParaRPr>
          </a:p>
          <a:p>
            <a:pPr marL="514440" indent="-514080">
              <a:lnSpc>
                <a:spcPct val="100000"/>
              </a:lnSpc>
              <a:buClr>
                <a:srgbClr val="0070c0"/>
              </a:buClr>
              <a:buFont typeface="Century Gothic"/>
              <a:buAutoNum type="arabicPeriod"/>
            </a:pPr>
            <a:r>
              <a:rPr b="0" lang="en-US" sz="2800" spc="-1" strike="noStrike" u="sng">
                <a:solidFill>
                  <a:srgbClr val="fb4a18"/>
                </a:solidFill>
                <a:uFillTx/>
                <a:latin typeface="Times New Roman"/>
                <a:hlinkClick r:id="rId3"/>
              </a:rPr>
              <a:t>https://</a:t>
            </a:r>
            <a:r>
              <a:rPr b="0" lang="en-US" sz="2800" spc="-1" strike="noStrike" u="sng">
                <a:solidFill>
                  <a:srgbClr val="fb4a18"/>
                </a:solidFill>
                <a:uFillTx/>
                <a:latin typeface="Times New Roman"/>
                <a:hlinkClick r:id="rId4"/>
              </a:rPr>
              <a:t>dzone.com/articles/a-guide-to-parsing-algorithms-and-technology-part-2</a:t>
            </a:r>
            <a:endParaRPr b="0" lang="en-US" sz="2800" spc="-1" strike="noStrike">
              <a:latin typeface="Arial"/>
            </a:endParaRPr>
          </a:p>
          <a:p>
            <a:pPr marL="514440" indent="-514080">
              <a:lnSpc>
                <a:spcPct val="100000"/>
              </a:lnSpc>
              <a:buClr>
                <a:srgbClr val="0070c0"/>
              </a:buClr>
              <a:buFont typeface="Century Gothic"/>
              <a:buAutoNum type="arabicPeriod"/>
            </a:pPr>
            <a:r>
              <a:rPr b="0" lang="en-US" sz="2800" spc="-1" strike="noStrike" u="sng">
                <a:solidFill>
                  <a:srgbClr val="fb4a18"/>
                </a:solidFill>
                <a:uFillTx/>
                <a:latin typeface="Times New Roman"/>
                <a:hlinkClick r:id="rId5"/>
              </a:rPr>
              <a:t>https://courses.uit.edu.vn/pluginfile.php?file=%</a:t>
            </a:r>
            <a:r>
              <a:rPr b="0" lang="en-US" sz="2800" spc="-1" strike="noStrike" u="sng">
                <a:solidFill>
                  <a:srgbClr val="fb4a18"/>
                </a:solidFill>
                <a:uFillTx/>
                <a:latin typeface="Times New Roman"/>
                <a:hlinkClick r:id="rId6"/>
              </a:rPr>
              <a:t>2F280763%2Fmod_resource%2Fcontent%2F1%2FCu-phap-chuong-trinh.pdf</a:t>
            </a:r>
            <a:endParaRPr b="0" lang="en-US" sz="2800" spc="-1" strike="noStrike">
              <a:latin typeface="Arial"/>
            </a:endParaRPr>
          </a:p>
          <a:p>
            <a:pPr>
              <a:lnSpc>
                <a:spcPct val="100000"/>
              </a:lnSpc>
            </a:pPr>
            <a:endParaRPr b="0" lang="en-US"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90200" y="2336760"/>
            <a:ext cx="9014400" cy="1842840"/>
          </a:xfrm>
          <a:prstGeom prst="rect">
            <a:avLst/>
          </a:prstGeom>
          <a:noFill/>
          <a:ln>
            <a:noFill/>
          </a:ln>
        </p:spPr>
        <p:style>
          <a:lnRef idx="0"/>
          <a:fillRef idx="0"/>
          <a:effectRef idx="0"/>
          <a:fontRef idx="minor"/>
        </p:style>
        <p:txBody>
          <a:bodyPr lIns="90000" rIns="90000" tIns="45000" bIns="45000"/>
          <a:p>
            <a:pPr>
              <a:lnSpc>
                <a:spcPct val="100000"/>
              </a:lnSpc>
            </a:pPr>
            <a:r>
              <a:rPr b="0" lang="en-US" sz="11500" spc="-1" strike="noStrike">
                <a:solidFill>
                  <a:srgbClr val="728653"/>
                </a:solidFill>
                <a:latin typeface="Times New Roman"/>
              </a:rPr>
              <a:t>THANK YOU</a:t>
            </a:r>
            <a:endParaRPr b="0" lang="en-US" sz="11500" spc="-1" strike="noStrike">
              <a:latin typeface="Arial"/>
            </a:endParaRPr>
          </a:p>
        </p:txBody>
      </p:sp>
      <p:sp>
        <p:nvSpPr>
          <p:cNvPr id="200" name="CustomShape 2"/>
          <p:cNvSpPr/>
          <p:nvPr/>
        </p:nvSpPr>
        <p:spPr>
          <a:xfrm>
            <a:off x="5361840" y="4562640"/>
            <a:ext cx="1398960" cy="1024920"/>
          </a:xfrm>
          <a:prstGeom prst="heart">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62480" y="2733840"/>
            <a:ext cx="9531720" cy="1187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I. VAI TRÒ CỦA BỘ PHÂN TÍCH CÚ PHÁP</a:t>
            </a:r>
            <a:endParaRPr b="0" lang="en-US"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116360" y="847080"/>
            <a:ext cx="970200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V</a:t>
            </a:r>
            <a:r>
              <a:rPr b="1" lang="en-US" sz="3600" spc="-1" strike="noStrike">
                <a:solidFill>
                  <a:srgbClr val="766f54"/>
                </a:solidFill>
                <a:latin typeface="Century Gothic"/>
              </a:rPr>
              <a:t>AI </a:t>
            </a:r>
            <a:r>
              <a:rPr b="1" lang="en-US" sz="3600" spc="-1" strike="noStrike">
                <a:solidFill>
                  <a:srgbClr val="766f54"/>
                </a:solidFill>
                <a:latin typeface="Century Gothic"/>
              </a:rPr>
              <a:t>T</a:t>
            </a:r>
            <a:r>
              <a:rPr b="1" lang="en-US" sz="3600" spc="-1" strike="noStrike">
                <a:solidFill>
                  <a:srgbClr val="766f54"/>
                </a:solidFill>
                <a:latin typeface="Century Gothic"/>
              </a:rPr>
              <a:t>R</a:t>
            </a:r>
            <a:r>
              <a:rPr b="1" lang="en-US" sz="3600" spc="-1" strike="noStrike">
                <a:solidFill>
                  <a:srgbClr val="766f54"/>
                </a:solidFill>
                <a:latin typeface="Century Gothic"/>
              </a:rPr>
              <a:t>Ò </a:t>
            </a:r>
            <a:r>
              <a:rPr b="1" lang="en-US" sz="3600" spc="-1" strike="noStrike">
                <a:solidFill>
                  <a:srgbClr val="766f54"/>
                </a:solidFill>
                <a:latin typeface="Century Gothic"/>
              </a:rPr>
              <a:t>C</a:t>
            </a:r>
            <a:r>
              <a:rPr b="1" lang="en-US" sz="3600" spc="-1" strike="noStrike">
                <a:solidFill>
                  <a:srgbClr val="766f54"/>
                </a:solidFill>
                <a:latin typeface="Century Gothic"/>
              </a:rPr>
              <a:t>Ủ</a:t>
            </a:r>
            <a:r>
              <a:rPr b="1" lang="en-US" sz="3600" spc="-1" strike="noStrike">
                <a:solidFill>
                  <a:srgbClr val="766f54"/>
                </a:solidFill>
                <a:latin typeface="Century Gothic"/>
              </a:rPr>
              <a:t>A </a:t>
            </a:r>
            <a:r>
              <a:rPr b="1" lang="en-US" sz="3600" spc="-1" strike="noStrike">
                <a:solidFill>
                  <a:srgbClr val="766f54"/>
                </a:solidFill>
                <a:latin typeface="Century Gothic"/>
              </a:rPr>
              <a:t>B</a:t>
            </a:r>
            <a:r>
              <a:rPr b="1" lang="en-US" sz="3600" spc="-1" strike="noStrike">
                <a:solidFill>
                  <a:srgbClr val="766f54"/>
                </a:solidFill>
                <a:latin typeface="Century Gothic"/>
              </a:rPr>
              <a:t>Ộ </a:t>
            </a:r>
            <a:r>
              <a:rPr b="1" lang="en-US" sz="3600" spc="-1" strike="noStrike">
                <a:solidFill>
                  <a:srgbClr val="766f54"/>
                </a:solidFill>
                <a:latin typeface="Century Gothic"/>
              </a:rPr>
              <a:t>P</a:t>
            </a:r>
            <a:r>
              <a:rPr b="1" lang="en-US" sz="3600" spc="-1" strike="noStrike">
                <a:solidFill>
                  <a:srgbClr val="766f54"/>
                </a:solidFill>
                <a:latin typeface="Century Gothic"/>
              </a:rPr>
              <a:t>H</a:t>
            </a:r>
            <a:r>
              <a:rPr b="1" lang="en-US" sz="3600" spc="-1" strike="noStrike">
                <a:solidFill>
                  <a:srgbClr val="766f54"/>
                </a:solidFill>
                <a:latin typeface="Century Gothic"/>
              </a:rPr>
              <a:t>Â</a:t>
            </a:r>
            <a:r>
              <a:rPr b="1" lang="en-US" sz="3600" spc="-1" strike="noStrike">
                <a:solidFill>
                  <a:srgbClr val="766f54"/>
                </a:solidFill>
                <a:latin typeface="Century Gothic"/>
              </a:rPr>
              <a:t>N </a:t>
            </a:r>
            <a:r>
              <a:rPr b="1" lang="en-US" sz="3600" spc="-1" strike="noStrike">
                <a:solidFill>
                  <a:srgbClr val="766f54"/>
                </a:solidFill>
                <a:latin typeface="Century Gothic"/>
              </a:rPr>
              <a:t>TÍ</a:t>
            </a:r>
            <a:r>
              <a:rPr b="1" lang="en-US" sz="3600" spc="-1" strike="noStrike">
                <a:solidFill>
                  <a:srgbClr val="766f54"/>
                </a:solidFill>
                <a:latin typeface="Century Gothic"/>
              </a:rPr>
              <a:t>C</a:t>
            </a:r>
            <a:r>
              <a:rPr b="1" lang="en-US" sz="3600" spc="-1" strike="noStrike">
                <a:solidFill>
                  <a:srgbClr val="766f54"/>
                </a:solidFill>
                <a:latin typeface="Century Gothic"/>
              </a:rPr>
              <a:t>H </a:t>
            </a:r>
            <a:r>
              <a:rPr b="1" lang="en-US" sz="3600" spc="-1" strike="noStrike">
                <a:solidFill>
                  <a:srgbClr val="766f54"/>
                </a:solidFill>
                <a:latin typeface="Century Gothic"/>
              </a:rPr>
              <a:t>C</a:t>
            </a:r>
            <a:r>
              <a:rPr b="1" lang="en-US" sz="3600" spc="-1" strike="noStrike">
                <a:solidFill>
                  <a:srgbClr val="766f54"/>
                </a:solidFill>
                <a:latin typeface="Century Gothic"/>
              </a:rPr>
              <a:t>Ú </a:t>
            </a:r>
            <a:r>
              <a:rPr b="1" lang="en-US" sz="3600" spc="-1" strike="noStrike">
                <a:solidFill>
                  <a:srgbClr val="766f54"/>
                </a:solidFill>
                <a:latin typeface="Century Gothic"/>
              </a:rPr>
              <a:t>P</a:t>
            </a:r>
            <a:r>
              <a:rPr b="1" lang="en-US" sz="3600" spc="-1" strike="noStrike">
                <a:solidFill>
                  <a:srgbClr val="766f54"/>
                </a:solidFill>
                <a:latin typeface="Century Gothic"/>
              </a:rPr>
              <a:t>H</a:t>
            </a:r>
            <a:r>
              <a:rPr b="1" lang="en-US" sz="3600" spc="-1" strike="noStrike">
                <a:solidFill>
                  <a:srgbClr val="766f54"/>
                </a:solidFill>
                <a:latin typeface="Century Gothic"/>
              </a:rPr>
              <a:t>Á</a:t>
            </a:r>
            <a:r>
              <a:rPr b="1" lang="en-US" sz="3600" spc="-1" strike="noStrike">
                <a:solidFill>
                  <a:srgbClr val="766f54"/>
                </a:solidFill>
                <a:latin typeface="Century Gothic"/>
              </a:rPr>
              <a:t>P</a:t>
            </a:r>
            <a:endParaRPr b="0" lang="en-US" sz="3600" spc="-1" strike="noStrike">
              <a:latin typeface="Arial"/>
            </a:endParaRPr>
          </a:p>
        </p:txBody>
      </p:sp>
      <p:sp>
        <p:nvSpPr>
          <p:cNvPr id="143" name="Line 2"/>
          <p:cNvSpPr/>
          <p:nvPr/>
        </p:nvSpPr>
        <p:spPr>
          <a:xfrm>
            <a:off x="1116360" y="1587960"/>
            <a:ext cx="8585640" cy="9720"/>
          </a:xfrm>
          <a:prstGeom prst="line">
            <a:avLst/>
          </a:prstGeom>
          <a:ln w="38160">
            <a:round/>
          </a:ln>
        </p:spPr>
        <p:style>
          <a:lnRef idx="1">
            <a:schemeClr val="dk1"/>
          </a:lnRef>
          <a:fillRef idx="0">
            <a:schemeClr val="dk1"/>
          </a:fillRef>
          <a:effectRef idx="0">
            <a:schemeClr val="dk1"/>
          </a:effectRef>
          <a:fontRef idx="minor"/>
        </p:style>
      </p:sp>
      <p:sp>
        <p:nvSpPr>
          <p:cNvPr id="144" name="CustomShape 3"/>
          <p:cNvSpPr/>
          <p:nvPr/>
        </p:nvSpPr>
        <p:spPr>
          <a:xfrm>
            <a:off x="1780560" y="2088720"/>
            <a:ext cx="7545960" cy="26499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Đây </a:t>
            </a:r>
            <a:r>
              <a:rPr b="0" lang="en-US" sz="2800" spc="-1" strike="noStrike">
                <a:solidFill>
                  <a:srgbClr val="000000"/>
                </a:solidFill>
                <a:latin typeface="Times New Roman"/>
              </a:rPr>
              <a:t>là </a:t>
            </a:r>
            <a:r>
              <a:rPr b="0" lang="en-US" sz="2800" spc="-1" strike="noStrike">
                <a:solidFill>
                  <a:srgbClr val="000000"/>
                </a:solidFill>
                <a:latin typeface="Times New Roman"/>
              </a:rPr>
              <a:t>giai </a:t>
            </a:r>
            <a:r>
              <a:rPr b="0" lang="en-US" sz="2800" spc="-1" strike="noStrike">
                <a:solidFill>
                  <a:srgbClr val="000000"/>
                </a:solidFill>
                <a:latin typeface="Times New Roman"/>
              </a:rPr>
              <a:t>đoạn </a:t>
            </a:r>
            <a:r>
              <a:rPr b="0" lang="en-US" sz="2800" spc="-1" strike="noStrike">
                <a:solidFill>
                  <a:srgbClr val="000000"/>
                </a:solidFill>
                <a:latin typeface="Times New Roman"/>
              </a:rPr>
              <a:t>thứ 2 </a:t>
            </a:r>
            <a:r>
              <a:rPr b="0" lang="en-US" sz="2800" spc="-1" strike="noStrike">
                <a:solidFill>
                  <a:srgbClr val="000000"/>
                </a:solidFill>
                <a:latin typeface="Times New Roman"/>
              </a:rPr>
              <a:t>của </a:t>
            </a:r>
            <a:r>
              <a:rPr b="0" lang="en-US" sz="2800" spc="-1" strike="noStrike">
                <a:solidFill>
                  <a:srgbClr val="000000"/>
                </a:solidFill>
                <a:latin typeface="Times New Roman"/>
              </a:rPr>
              <a:t>quá </a:t>
            </a:r>
            <a:r>
              <a:rPr b="0" lang="en-US" sz="2800" spc="-1" strike="noStrike">
                <a:solidFill>
                  <a:srgbClr val="000000"/>
                </a:solidFill>
                <a:latin typeface="Times New Roman"/>
              </a:rPr>
              <a:t>trình </a:t>
            </a:r>
            <a:r>
              <a:rPr b="0" lang="en-US" sz="2800" spc="-1" strike="noStrike">
                <a:solidFill>
                  <a:srgbClr val="000000"/>
                </a:solidFill>
                <a:latin typeface="Times New Roman"/>
              </a:rPr>
              <a:t>dịch</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Nhận </a:t>
            </a:r>
            <a:r>
              <a:rPr b="0" lang="en-US" sz="2800" spc="-1" strike="noStrike">
                <a:solidFill>
                  <a:srgbClr val="000000"/>
                </a:solidFill>
                <a:latin typeface="Times New Roman"/>
              </a:rPr>
              <a:t>chuỗi </a:t>
            </a:r>
            <a:r>
              <a:rPr b="0" lang="en-US" sz="2800" spc="-1" strike="noStrike">
                <a:solidFill>
                  <a:srgbClr val="000000"/>
                </a:solidFill>
                <a:latin typeface="Times New Roman"/>
              </a:rPr>
              <a:t>các </a:t>
            </a:r>
            <a:r>
              <a:rPr b="0" lang="en-US" sz="2800" spc="-1" strike="noStrike">
                <a:solidFill>
                  <a:srgbClr val="000000"/>
                </a:solidFill>
                <a:latin typeface="Times New Roman"/>
              </a:rPr>
              <a:t>token </a:t>
            </a:r>
            <a:r>
              <a:rPr b="0" lang="en-US" sz="2800" spc="-1" strike="noStrike">
                <a:solidFill>
                  <a:srgbClr val="000000"/>
                </a:solidFill>
                <a:latin typeface="Times New Roman"/>
              </a:rPr>
              <a:t>từ bộ </a:t>
            </a:r>
            <a:r>
              <a:rPr b="0" lang="en-US" sz="2800" spc="-1" strike="noStrike">
                <a:solidFill>
                  <a:srgbClr val="000000"/>
                </a:solidFill>
                <a:latin typeface="Times New Roman"/>
              </a:rPr>
              <a:t>phân </a:t>
            </a:r>
            <a:r>
              <a:rPr b="0" lang="en-US" sz="2800" spc="-1" strike="noStrike">
                <a:solidFill>
                  <a:srgbClr val="000000"/>
                </a:solidFill>
                <a:latin typeface="Times New Roman"/>
              </a:rPr>
              <a:t>tích </a:t>
            </a:r>
            <a:r>
              <a:rPr b="0" lang="en-US" sz="2800" spc="-1" strike="noStrike">
                <a:solidFill>
                  <a:srgbClr val="000000"/>
                </a:solidFill>
                <a:latin typeface="Times New Roman"/>
              </a:rPr>
              <a:t>từ </a:t>
            </a:r>
            <a:r>
              <a:rPr b="0" lang="en-US" sz="2800" spc="-1" strike="noStrike">
                <a:solidFill>
                  <a:srgbClr val="000000"/>
                </a:solidFill>
                <a:latin typeface="Times New Roman"/>
              </a:rPr>
              <a:t>vừng </a:t>
            </a:r>
            <a:r>
              <a:rPr b="0" lang="en-US" sz="2800" spc="-1" strike="noStrike">
                <a:solidFill>
                  <a:srgbClr val="000000"/>
                </a:solidFill>
                <a:latin typeface="Times New Roman"/>
              </a:rPr>
              <a:t>và </a:t>
            </a:r>
            <a:r>
              <a:rPr b="0" lang="en-US" sz="2800" spc="-1" strike="noStrike">
                <a:solidFill>
                  <a:srgbClr val="000000"/>
                </a:solidFill>
                <a:latin typeface="Times New Roman"/>
              </a:rPr>
              <a:t>xác </a:t>
            </a:r>
            <a:r>
              <a:rPr b="0" lang="en-US" sz="2800" spc="-1" strike="noStrike">
                <a:solidFill>
                  <a:srgbClr val="000000"/>
                </a:solidFill>
                <a:latin typeface="Times New Roman"/>
              </a:rPr>
              <a:t>định </a:t>
            </a:r>
            <a:r>
              <a:rPr b="0" lang="en-US" sz="2800" spc="-1" strike="noStrike">
                <a:solidFill>
                  <a:srgbClr val="000000"/>
                </a:solidFill>
                <a:latin typeface="Times New Roman"/>
              </a:rPr>
              <a:t>chuỗi </a:t>
            </a:r>
            <a:r>
              <a:rPr b="0" lang="en-US" sz="2800" spc="-1" strike="noStrike">
                <a:solidFill>
                  <a:srgbClr val="000000"/>
                </a:solidFill>
                <a:latin typeface="Times New Roman"/>
              </a:rPr>
              <a:t>đó có </a:t>
            </a:r>
            <a:r>
              <a:rPr b="0" lang="en-US" sz="2800" spc="-1" strike="noStrike">
                <a:solidFill>
                  <a:srgbClr val="000000"/>
                </a:solidFill>
                <a:latin typeface="Times New Roman"/>
              </a:rPr>
              <a:t>được </a:t>
            </a:r>
            <a:r>
              <a:rPr b="0" lang="en-US" sz="2800" spc="-1" strike="noStrike">
                <a:solidFill>
                  <a:srgbClr val="000000"/>
                </a:solidFill>
                <a:latin typeface="Times New Roman"/>
              </a:rPr>
              <a:t>sinh </a:t>
            </a:r>
            <a:r>
              <a:rPr b="0" lang="en-US" sz="2800" spc="-1" strike="noStrike">
                <a:solidFill>
                  <a:srgbClr val="000000"/>
                </a:solidFill>
                <a:latin typeface="Times New Roman"/>
              </a:rPr>
              <a:t>ra </a:t>
            </a:r>
            <a:r>
              <a:rPr b="0" lang="en-US" sz="2800" spc="-1" strike="noStrike">
                <a:solidFill>
                  <a:srgbClr val="000000"/>
                </a:solidFill>
                <a:latin typeface="Times New Roman"/>
              </a:rPr>
              <a:t>bởi </a:t>
            </a:r>
            <a:r>
              <a:rPr b="0" lang="en-US" sz="2800" spc="-1" strike="noStrike">
                <a:solidFill>
                  <a:srgbClr val="000000"/>
                </a:solidFill>
                <a:latin typeface="Times New Roman"/>
              </a:rPr>
              <a:t>văn </a:t>
            </a:r>
            <a:r>
              <a:rPr b="0" lang="en-US" sz="2800" spc="-1" strike="noStrike">
                <a:solidFill>
                  <a:srgbClr val="000000"/>
                </a:solidFill>
                <a:latin typeface="Times New Roman"/>
              </a:rPr>
              <a:t>phạm </a:t>
            </a:r>
            <a:r>
              <a:rPr b="0" lang="en-US" sz="2800" spc="-1" strike="noStrike">
                <a:solidFill>
                  <a:srgbClr val="000000"/>
                </a:solidFill>
                <a:latin typeface="Times New Roman"/>
              </a:rPr>
              <a:t>của </a:t>
            </a:r>
            <a:r>
              <a:rPr b="0" lang="en-US" sz="2800" spc="-1" strike="noStrike">
                <a:solidFill>
                  <a:srgbClr val="000000"/>
                </a:solidFill>
                <a:latin typeface="Times New Roman"/>
              </a:rPr>
              <a:t>ngôn </a:t>
            </a:r>
            <a:r>
              <a:rPr b="0" lang="en-US" sz="2800" spc="-1" strike="noStrike">
                <a:solidFill>
                  <a:srgbClr val="000000"/>
                </a:solidFill>
                <a:latin typeface="Times New Roman"/>
              </a:rPr>
              <a:t>ngữ </a:t>
            </a:r>
            <a:r>
              <a:rPr b="0" lang="en-US" sz="2800" spc="-1" strike="noStrike">
                <a:solidFill>
                  <a:srgbClr val="000000"/>
                </a:solidFill>
                <a:latin typeface="Times New Roman"/>
              </a:rPr>
              <a:t>nguồ</a:t>
            </a:r>
            <a:r>
              <a:rPr b="0" lang="en-US" sz="2800" spc="-1" strike="noStrike">
                <a:solidFill>
                  <a:srgbClr val="000000"/>
                </a:solidFill>
                <a:latin typeface="Times New Roman"/>
              </a:rPr>
              <a:t>n </a:t>
            </a:r>
            <a:r>
              <a:rPr b="0" lang="en-US" sz="2800" spc="-1" strike="noStrike">
                <a:solidFill>
                  <a:srgbClr val="000000"/>
                </a:solidFill>
                <a:latin typeface="Times New Roman"/>
              </a:rPr>
              <a:t>khôn</a:t>
            </a:r>
            <a:r>
              <a:rPr b="0" lang="en-US" sz="2800" spc="-1" strike="noStrike">
                <a:solidFill>
                  <a:srgbClr val="000000"/>
                </a:solidFill>
                <a:latin typeface="Times New Roman"/>
              </a:rPr>
              <a:t>g</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pic>
        <p:nvPicPr>
          <p:cNvPr id="145" name="Picture 9" descr=""/>
          <p:cNvPicPr/>
          <p:nvPr/>
        </p:nvPicPr>
        <p:blipFill>
          <a:blip r:embed="rId1"/>
          <a:stretch/>
        </p:blipFill>
        <p:spPr>
          <a:xfrm>
            <a:off x="1985040" y="4224600"/>
            <a:ext cx="8179200" cy="22950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116360" y="847080"/>
            <a:ext cx="970200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VAI TRÒ CỦA BỘ PHÂN TÍCH CÚ PHÁP</a:t>
            </a:r>
            <a:endParaRPr b="0" lang="en-US" sz="3600" spc="-1" strike="noStrike">
              <a:latin typeface="Arial"/>
            </a:endParaRPr>
          </a:p>
        </p:txBody>
      </p:sp>
      <p:sp>
        <p:nvSpPr>
          <p:cNvPr id="147" name="Line 2"/>
          <p:cNvSpPr/>
          <p:nvPr/>
        </p:nvSpPr>
        <p:spPr>
          <a:xfrm>
            <a:off x="1116360" y="1587960"/>
            <a:ext cx="8585640" cy="9720"/>
          </a:xfrm>
          <a:prstGeom prst="line">
            <a:avLst/>
          </a:prstGeom>
          <a:ln w="38160">
            <a:round/>
          </a:ln>
        </p:spPr>
        <p:style>
          <a:lnRef idx="1">
            <a:schemeClr val="dk1"/>
          </a:lnRef>
          <a:fillRef idx="0">
            <a:schemeClr val="dk1"/>
          </a:fillRef>
          <a:effectRef idx="0">
            <a:schemeClr val="dk1"/>
          </a:effectRef>
          <a:fontRef idx="minor"/>
        </p:style>
      </p:sp>
      <p:sp>
        <p:nvSpPr>
          <p:cNvPr id="148" name="CustomShape 3"/>
          <p:cNvSpPr/>
          <p:nvPr/>
        </p:nvSpPr>
        <p:spPr>
          <a:xfrm>
            <a:off x="1780560" y="2088720"/>
            <a:ext cx="8104680" cy="39297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Phân tích cú pháp cung cấp dữ liệu cho bộ phân tích ngữ nghĩa</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Ngoài ra phân tích cú pháp cũng cung cấp dữ liệu về lỗi và gợi ý sửa lỗi cho bộ soạn thảo</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Trái với bộ phân tích từ vựng, thường được đính kèm nhiều nhiệm vụ khác, bộ phân tích cú pháp thường chỉ nhắm tới nhiệm vụ duy nhất là dựng cây cú pháp</a:t>
            </a:r>
            <a:endParaRPr b="0" lang="en-US" sz="2800" spc="-1" strike="noStrike">
              <a:latin typeface="Arial"/>
            </a:endParaRPr>
          </a:p>
          <a:p>
            <a:pPr>
              <a:lnSpc>
                <a:spcPct val="100000"/>
              </a:lnSpc>
            </a:pPr>
            <a:endParaRPr b="0" lang="en-US"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13000" y="2613960"/>
            <a:ext cx="9919440" cy="1187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II. NHIỆM VỤ CỦA BỘ PHÂN TÍCH CÚ PHÁP</a:t>
            </a:r>
            <a:endParaRPr b="0" lang="en-US"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116360" y="847080"/>
            <a:ext cx="970200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NHIỆM VỤ CỦA BỘ PHÂN TÍCH CÚ PHÁP</a:t>
            </a:r>
            <a:endParaRPr b="0" lang="en-US" sz="3600" spc="-1" strike="noStrike">
              <a:latin typeface="Arial"/>
            </a:endParaRPr>
          </a:p>
        </p:txBody>
      </p:sp>
      <p:sp>
        <p:nvSpPr>
          <p:cNvPr id="151" name="Line 2"/>
          <p:cNvSpPr/>
          <p:nvPr/>
        </p:nvSpPr>
        <p:spPr>
          <a:xfrm>
            <a:off x="1116360" y="1587960"/>
            <a:ext cx="8585640" cy="9720"/>
          </a:xfrm>
          <a:prstGeom prst="line">
            <a:avLst/>
          </a:prstGeom>
          <a:ln w="38160">
            <a:round/>
          </a:ln>
        </p:spPr>
        <p:style>
          <a:lnRef idx="1">
            <a:schemeClr val="dk1"/>
          </a:lnRef>
          <a:fillRef idx="0">
            <a:schemeClr val="dk1"/>
          </a:fillRef>
          <a:effectRef idx="0">
            <a:schemeClr val="dk1"/>
          </a:effectRef>
          <a:fontRef idx="minor"/>
        </p:style>
      </p:sp>
      <p:sp>
        <p:nvSpPr>
          <p:cNvPr id="152" name="CustomShape 3"/>
          <p:cNvSpPr/>
          <p:nvPr/>
        </p:nvSpPr>
        <p:spPr>
          <a:xfrm>
            <a:off x="1780560" y="2088720"/>
            <a:ext cx="8104680" cy="39297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Phân tích cú pháp đảm nhận nhiệm vụ phức tạp nhất của trình dịch, đó là kiểm tra lỗi cú pháp của chuỗi vào</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Các nhiệm vụ chính:</a:t>
            </a:r>
            <a:endParaRPr b="0" lang="en-US" sz="2800" spc="-1" strike="noStrike">
              <a:latin typeface="Arial"/>
            </a:endParaRPr>
          </a:p>
          <a:p>
            <a:pPr lvl="1" marL="914400" indent="-456840">
              <a:lnSpc>
                <a:spcPct val="100000"/>
              </a:lnSpc>
              <a:buClr>
                <a:srgbClr val="000000"/>
              </a:buClr>
              <a:buFont typeface="Arial"/>
              <a:buChar char="•"/>
            </a:pPr>
            <a:r>
              <a:rPr b="0" lang="en-US" sz="2800" spc="-1" strike="noStrike">
                <a:solidFill>
                  <a:srgbClr val="000000"/>
                </a:solidFill>
                <a:latin typeface="Times New Roman"/>
              </a:rPr>
              <a:t>Xây dựng cây cú pháp cho chuỗi vào </a:t>
            </a:r>
            <a:endParaRPr b="0" lang="en-US" sz="2800" spc="-1" strike="noStrike">
              <a:latin typeface="Arial"/>
            </a:endParaRPr>
          </a:p>
          <a:p>
            <a:pPr lvl="1" marL="914400" indent="-456840">
              <a:lnSpc>
                <a:spcPct val="100000"/>
              </a:lnSpc>
              <a:buClr>
                <a:srgbClr val="000000"/>
              </a:buClr>
              <a:buFont typeface="Arial"/>
              <a:buChar char="•"/>
            </a:pPr>
            <a:r>
              <a:rPr b="0" lang="en-US" sz="2800" spc="-1" strike="noStrike">
                <a:solidFill>
                  <a:srgbClr val="000000"/>
                </a:solidFill>
                <a:latin typeface="Times New Roman"/>
              </a:rPr>
              <a:t>Thực hiện một số thao tác ngữ nghĩa phụ vụ cho việc phân tích tiếp theo</a:t>
            </a:r>
            <a:endParaRPr b="0" lang="en-US" sz="2800" spc="-1" strike="noStrike">
              <a:latin typeface="Arial"/>
            </a:endParaRPr>
          </a:p>
          <a:p>
            <a:pPr lvl="1" marL="914400" indent="-456840">
              <a:lnSpc>
                <a:spcPct val="100000"/>
              </a:lnSpc>
              <a:buClr>
                <a:srgbClr val="000000"/>
              </a:buClr>
              <a:buFont typeface="Arial"/>
              <a:buChar char="•"/>
            </a:pPr>
            <a:r>
              <a:rPr b="0" lang="en-US" sz="2800" spc="-1" strike="noStrike">
                <a:solidFill>
                  <a:srgbClr val="000000"/>
                </a:solidFill>
                <a:latin typeface="Times New Roman"/>
              </a:rPr>
              <a:t>Phát hiện các lỗi về văn phạm và lựa chọn phương pháp xử lý phù hợp</a:t>
            </a: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413000" y="2613960"/>
            <a:ext cx="10168920" cy="1187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III. MỤC TIÊU CỦA BỘ PHÂN TÍCH CÚ PHÁP</a:t>
            </a:r>
            <a:endParaRPr b="0" lang="en-US" sz="3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116360" y="847080"/>
            <a:ext cx="1004076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766f54"/>
                </a:solidFill>
                <a:latin typeface="Century Gothic"/>
              </a:rPr>
              <a:t>CÁC MỤC TIÊU CỦA BỘ PHÂN TÍCH CÚ PHÁP</a:t>
            </a:r>
            <a:endParaRPr b="0" lang="en-US" sz="3600" spc="-1" strike="noStrike">
              <a:latin typeface="Arial"/>
            </a:endParaRPr>
          </a:p>
        </p:txBody>
      </p:sp>
      <p:sp>
        <p:nvSpPr>
          <p:cNvPr id="155" name="Line 2"/>
          <p:cNvSpPr/>
          <p:nvPr/>
        </p:nvSpPr>
        <p:spPr>
          <a:xfrm>
            <a:off x="1698120" y="1560240"/>
            <a:ext cx="8586000" cy="9720"/>
          </a:xfrm>
          <a:prstGeom prst="line">
            <a:avLst/>
          </a:prstGeom>
          <a:ln w="38160">
            <a:round/>
          </a:ln>
        </p:spPr>
        <p:style>
          <a:lnRef idx="1">
            <a:schemeClr val="dk1"/>
          </a:lnRef>
          <a:fillRef idx="0">
            <a:schemeClr val="dk1"/>
          </a:fillRef>
          <a:effectRef idx="0">
            <a:schemeClr val="dk1"/>
          </a:effectRef>
          <a:fontRef idx="minor"/>
        </p:style>
      </p:sp>
      <p:sp>
        <p:nvSpPr>
          <p:cNvPr id="156" name="CustomShape 3"/>
          <p:cNvSpPr/>
          <p:nvPr/>
        </p:nvSpPr>
        <p:spPr>
          <a:xfrm>
            <a:off x="1780560" y="2088720"/>
            <a:ext cx="8104680" cy="39297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Chính xác: Kết quả phân tích cần trả về chính xác cây phân tích</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Tốc độ: Khó xây dựng các bộ phân tích cú pháp tuyến tính theo độ dài của chuỗi vào, nhưng bộ phân tích cú pháp cần hoạt động đủ nhanh</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Chịu lỗi: Bộ phân tích cú pháp cần có khả năng chịu lỗi và có chiến lược khắc phục lỗi phù hợp</a:t>
            </a:r>
            <a:endParaRPr b="0" lang="en-US" sz="2800" spc="-1" strike="noStrike">
              <a:latin typeface="Arial"/>
            </a:endParaRPr>
          </a:p>
          <a:p>
            <a:pPr marL="285840" indent="-285480">
              <a:lnSpc>
                <a:spcPct val="100000"/>
              </a:lnSpc>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Hiệu quả về bộ nhớ: Bộ phân tích cú pháp cần sử dụng bộ nhớ một cách hiệu quả</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413000" y="2613960"/>
            <a:ext cx="10335240" cy="1736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Times New Roman"/>
              </a:rPr>
              <a:t>IV. ĐẦU VÀO VÀ ĐẦU RA CỦA BỘ PHÂN TÍCH CÚ PHÁP</a:t>
            </a:r>
            <a:endParaRPr b="0" lang="en-US"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2685</TotalTime>
  <Application>LibreOffice/6.0.7.3$Linux_X86_64 LibreOffice_project/00m0$Build-3</Application>
  <Words>750</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2021-05-11T09:13:21Z</dcterms:created>
  <dc:creator>ADMIN</dc:creator>
  <dc:description/>
  <dc:language>en-US</dc:language>
  <cp:lastModifiedBy/>
  <dcterms:modified xsi:type="dcterms:W3CDTF">2021-05-19T22:16:31Z</dcterms:modified>
  <cp:revision>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