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2" r:id="rId5"/>
    <p:sldId id="265" r:id="rId6"/>
    <p:sldId id="263" r:id="rId7"/>
    <p:sldId id="264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3" autoAdjust="0"/>
    <p:restoredTop sz="94660"/>
  </p:normalViewPr>
  <p:slideViewPr>
    <p:cSldViewPr>
      <p:cViewPr varScale="1">
        <p:scale>
          <a:sx n="78" d="100"/>
          <a:sy n="78" d="100"/>
        </p:scale>
        <p:origin x="77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CS44/55: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January 10th,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965200" indent="-914400" fontAlgn="base">
              <a:buFont typeface="+mj-lt"/>
              <a:buAutoNum type="arabicPeriod"/>
            </a:pPr>
            <a:r>
              <a:rPr lang="en-US" sz="4400" dirty="0"/>
              <a:t>Introductions </a:t>
            </a:r>
          </a:p>
          <a:p>
            <a:pPr marL="965200" indent="-914400" fontAlgn="base">
              <a:buFont typeface="+mj-lt"/>
              <a:buAutoNum type="arabicPeriod"/>
            </a:pPr>
            <a:r>
              <a:rPr lang="en-US" sz="4400" dirty="0"/>
              <a:t>Class Syllabus </a:t>
            </a:r>
          </a:p>
          <a:p>
            <a:pPr marL="965200" indent="-914400" fontAlgn="base">
              <a:buFont typeface="+mj-lt"/>
              <a:buAutoNum type="arabicPeriod"/>
            </a:pPr>
            <a:r>
              <a:rPr lang="en-US" sz="4400" dirty="0"/>
              <a:t>Class Requirements  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3600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2539543"/>
          </a:xfrm>
        </p:spPr>
        <p:txBody>
          <a:bodyPr/>
          <a:lstStyle/>
          <a:p>
            <a:pPr fontAlgn="base"/>
            <a:r>
              <a:rPr lang="en-US" sz="3600" dirty="0"/>
              <a:t>Tell me about yourself:</a:t>
            </a:r>
          </a:p>
          <a:p>
            <a:pPr lvl="1" fontAlgn="base"/>
            <a:r>
              <a:rPr lang="en-US" sz="3200" dirty="0"/>
              <a:t>Your name</a:t>
            </a:r>
          </a:p>
          <a:p>
            <a:pPr lvl="1" fontAlgn="base"/>
            <a:r>
              <a:rPr lang="en-US" sz="3200" dirty="0"/>
              <a:t>Your class level (Jr., Sr. Graduate, etc.)</a:t>
            </a:r>
          </a:p>
          <a:p>
            <a:pPr lvl="1" fontAlgn="base"/>
            <a:r>
              <a:rPr lang="en-US" sz="3200" dirty="0"/>
              <a:t>What you want to do with your degree</a:t>
            </a:r>
          </a:p>
          <a:p>
            <a:pPr lvl="1" fontAlgn="base"/>
            <a:r>
              <a:rPr lang="en-US" sz="3200" dirty="0"/>
              <a:t>If you are working currently, for who? </a:t>
            </a:r>
          </a:p>
          <a:p>
            <a:pPr lvl="1" fontAlgn="base"/>
            <a:endParaRPr lang="en-US" sz="4400" dirty="0"/>
          </a:p>
          <a:p>
            <a:pPr marL="177800" indent="0">
              <a:spcBef>
                <a:spcPts val="0"/>
              </a:spcBef>
              <a:buNone/>
            </a:pPr>
            <a:endParaRPr lang="en-US" sz="3600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Some Quick Notes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fontAlgn="base"/>
            <a:r>
              <a:rPr lang="en-US" sz="3200" dirty="0"/>
              <a:t>All of the slides and code from the lectures will be posted on to Moodle </a:t>
            </a:r>
          </a:p>
          <a:p>
            <a:pPr fontAlgn="base"/>
            <a:r>
              <a:rPr lang="en-US" sz="3200" dirty="0"/>
              <a:t>The best way to get ahold of me or the TA is through email</a:t>
            </a:r>
          </a:p>
          <a:p>
            <a:pPr fontAlgn="base"/>
            <a:r>
              <a:rPr lang="en-US" sz="3200" dirty="0"/>
              <a:t>All homework unless otherwise noted will be expected in a .</a:t>
            </a:r>
            <a:r>
              <a:rPr lang="en-US" sz="3200"/>
              <a:t>IPYNB format</a:t>
            </a:r>
            <a:endParaRPr lang="en-US" sz="3200" dirty="0"/>
          </a:p>
          <a:p>
            <a:pPr fontAlgn="base">
              <a:lnSpc>
                <a:spcPct val="100000"/>
              </a:lnSpc>
            </a:pPr>
            <a:r>
              <a:rPr lang="en-US" sz="3200" dirty="0"/>
              <a:t>Class notifications such as class cancelations, changes to due dates, etc. will be posted on Moodle and sent to your ISU email</a:t>
            </a:r>
            <a:endParaRPr lang="en-US" sz="4800" dirty="0"/>
          </a:p>
          <a:p>
            <a:pPr marL="177800" indent="0">
              <a:spcBef>
                <a:spcPts val="0"/>
              </a:spcBef>
              <a:buNone/>
            </a:pPr>
            <a:endParaRPr lang="en-US" sz="3600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Key Dates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749300" indent="-571500">
              <a:spcBef>
                <a:spcPts val="0"/>
              </a:spcBef>
            </a:pPr>
            <a:r>
              <a:rPr lang="en-US" sz="3600" dirty="0"/>
              <a:t>January 3rd: Last day to Drop </a:t>
            </a:r>
          </a:p>
          <a:p>
            <a:pPr marL="749300" indent="-571500">
              <a:spcBef>
                <a:spcPts val="0"/>
              </a:spcBef>
            </a:pPr>
            <a:r>
              <a:rPr lang="en-US" sz="3600" dirty="0"/>
              <a:t>Early March: Midterm Grades are due </a:t>
            </a:r>
          </a:p>
          <a:p>
            <a:pPr marL="749300" indent="-571500">
              <a:spcBef>
                <a:spcPts val="0"/>
              </a:spcBef>
            </a:pPr>
            <a:r>
              <a:rPr lang="en-US" sz="3600" dirty="0"/>
              <a:t>March 17th: Last day to Withdraw </a:t>
            </a:r>
          </a:p>
          <a:p>
            <a:pPr marL="749300" indent="-571500">
              <a:spcBef>
                <a:spcPts val="0"/>
              </a:spcBef>
            </a:pPr>
            <a:r>
              <a:rPr lang="en-US" sz="3600" dirty="0"/>
              <a:t>March 20</a:t>
            </a:r>
            <a:r>
              <a:rPr lang="en-US" sz="3600" baseline="30000" dirty="0"/>
              <a:t>th</a:t>
            </a:r>
            <a:r>
              <a:rPr lang="en-US" sz="3600" dirty="0"/>
              <a:t>-24</a:t>
            </a:r>
            <a:r>
              <a:rPr lang="en-US" sz="3600" baseline="30000" dirty="0"/>
              <a:t>th</a:t>
            </a:r>
            <a:r>
              <a:rPr lang="en-US" sz="3600" dirty="0"/>
              <a:t> Spring break </a:t>
            </a:r>
          </a:p>
          <a:p>
            <a:pPr marL="749300" indent="-571500">
              <a:spcBef>
                <a:spcPts val="0"/>
              </a:spcBef>
            </a:pPr>
            <a:r>
              <a:rPr lang="en-US" sz="3600" dirty="0"/>
              <a:t>April 27th: Last in person class </a:t>
            </a:r>
          </a:p>
          <a:p>
            <a:pPr marL="749300" indent="-571500">
              <a:spcBef>
                <a:spcPts val="0"/>
              </a:spcBef>
            </a:pPr>
            <a:r>
              <a:rPr lang="en-US" sz="3600" dirty="0"/>
              <a:t>May 1st: Finals Week</a:t>
            </a:r>
          </a:p>
          <a:p>
            <a:pPr marL="1206500" lvl="1" indent="-571500">
              <a:spcBef>
                <a:spcPts val="0"/>
              </a:spcBef>
            </a:pPr>
            <a:r>
              <a:rPr lang="en-US" sz="3200" dirty="0"/>
              <a:t>Our time block is likely on Monday May 1st at 5:30 PM </a:t>
            </a:r>
          </a:p>
          <a:p>
            <a:pPr marL="749300" indent="-571500">
              <a:spcBef>
                <a:spcPts val="0"/>
              </a:spcBef>
            </a:pPr>
            <a:r>
              <a:rPr lang="en-US" sz="3600" dirty="0"/>
              <a:t>May 9th: Final Grades are due by 5</a:t>
            </a:r>
            <a:r>
              <a:rPr lang="en-US" sz="3600" dirty="0">
                <a:sym typeface="Wingdings" panose="05000000000000000000" pitchFamily="2" charset="2"/>
              </a:rPr>
              <a:t>:00 PM </a:t>
            </a:r>
          </a:p>
          <a:p>
            <a:pPr marL="749300" indent="-571500">
              <a:spcBef>
                <a:spcPts val="0"/>
              </a:spcBef>
            </a:pPr>
            <a:r>
              <a:rPr lang="en-US" sz="3600" dirty="0">
                <a:sym typeface="Wingdings" panose="05000000000000000000" pitchFamily="2" charset="2"/>
              </a:rPr>
              <a:t>Final Grade viewable May 10th</a:t>
            </a:r>
            <a:endParaRPr lang="en-US" sz="3600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4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Software for this class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749300" indent="-571500">
              <a:spcBef>
                <a:spcPts val="0"/>
              </a:spcBef>
            </a:pPr>
            <a:r>
              <a:rPr lang="en-US" sz="3600" dirty="0"/>
              <a:t>All coding in this class will done using Python</a:t>
            </a:r>
          </a:p>
          <a:p>
            <a:pPr marL="749300" indent="-571500">
              <a:spcBef>
                <a:spcPts val="0"/>
              </a:spcBef>
            </a:pPr>
            <a:r>
              <a:rPr lang="en-US" sz="3600" dirty="0"/>
              <a:t>You will need to use one of the following for this class: </a:t>
            </a:r>
          </a:p>
          <a:p>
            <a:pPr marL="1206500" lvl="1" indent="-571500">
              <a:spcBef>
                <a:spcPts val="0"/>
              </a:spcBef>
            </a:pPr>
            <a:r>
              <a:rPr lang="en-US" sz="3200" dirty="0"/>
              <a:t>Google Collaboratory Python Notebooks (Highly recommended)</a:t>
            </a:r>
          </a:p>
          <a:p>
            <a:pPr marL="1206500" lvl="1" indent="-571500">
              <a:spcBef>
                <a:spcPts val="0"/>
              </a:spcBef>
            </a:pPr>
            <a:r>
              <a:rPr lang="en-US" sz="3200" dirty="0" err="1"/>
              <a:t>Jupyter</a:t>
            </a:r>
            <a:r>
              <a:rPr lang="en-US" sz="3200" dirty="0"/>
              <a:t>  Notebook (available through Anaconda Python Distribution)</a:t>
            </a:r>
            <a:endParaRPr lang="en-US" sz="3600" dirty="0"/>
          </a:p>
          <a:p>
            <a:pPr marL="749300" indent="-571500">
              <a:spcBef>
                <a:spcPts val="0"/>
              </a:spcBef>
            </a:pPr>
            <a:r>
              <a:rPr lang="en-US" sz="3600" dirty="0"/>
              <a:t>Links are on Moodle, please select one and be ready to code on Wednesday</a:t>
            </a:r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7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it for today!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6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257</Words>
  <Application>Microsoft Office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Roboto</vt:lpstr>
      <vt:lpstr>Roboto Slab</vt:lpstr>
      <vt:lpstr>Office Theme</vt:lpstr>
      <vt:lpstr>CS44/55: Data Science and Applied Machine Learning </vt:lpstr>
      <vt:lpstr>Objectives </vt:lpstr>
      <vt:lpstr>Introductions </vt:lpstr>
      <vt:lpstr>Some Quick Notes </vt:lpstr>
      <vt:lpstr>Key Dates </vt:lpstr>
      <vt:lpstr>Software for this class </vt:lpstr>
      <vt:lpstr>That’s it for today!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83</cp:revision>
  <dcterms:created xsi:type="dcterms:W3CDTF">2019-07-31T20:40:14Z</dcterms:created>
  <dcterms:modified xsi:type="dcterms:W3CDTF">2023-01-08T18:35:48Z</dcterms:modified>
</cp:coreProperties>
</file>