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5" roundtripDataSignature="AMtx7mhgh2VMNiM0n48pDQw7EwfpWfdj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53" autoAdjust="0"/>
    <p:restoredTop sz="94660"/>
  </p:normalViewPr>
  <p:slideViewPr>
    <p:cSldViewPr>
      <p:cViewPr varScale="1">
        <p:scale>
          <a:sx n="78" d="100"/>
          <a:sy n="78" d="100"/>
        </p:scale>
        <p:origin x="773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5" Type="http://customschemas.google.com/relationships/presentationmetadata" Target="metadata"/><Relationship Id="rId2" Type="http://schemas.openxmlformats.org/officeDocument/2006/relationships/slide" Target="slides/slide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73743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ctrTitle"/>
          </p:nvPr>
        </p:nvSpPr>
        <p:spPr>
          <a:xfrm>
            <a:off x="1398872" y="2481371"/>
            <a:ext cx="9394256" cy="122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oboto Slab"/>
              <a:buNone/>
              <a:defRPr sz="45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subTitle" idx="1"/>
          </p:nvPr>
        </p:nvSpPr>
        <p:spPr>
          <a:xfrm>
            <a:off x="1398872" y="3872045"/>
            <a:ext cx="9394257" cy="625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/>
          <p:nvPr/>
        </p:nvSpPr>
        <p:spPr>
          <a:xfrm>
            <a:off x="8969829" y="6019800"/>
            <a:ext cx="3222171" cy="838200"/>
          </a:xfrm>
          <a:custGeom>
            <a:avLst/>
            <a:gdLst/>
            <a:ahLst/>
            <a:cxnLst/>
            <a:rect l="l" t="t" r="r" b="b"/>
            <a:pathLst>
              <a:path w="4910180" h="1179444" extrusionOk="0">
                <a:moveTo>
                  <a:pt x="0" y="1179444"/>
                </a:moveTo>
                <a:lnTo>
                  <a:pt x="4909932" y="0"/>
                </a:lnTo>
                <a:cubicBezTo>
                  <a:pt x="4912140" y="375478"/>
                  <a:pt x="4898845" y="795629"/>
                  <a:pt x="4901053" y="1171107"/>
                </a:cubicBezTo>
                <a:lnTo>
                  <a:pt x="0" y="11794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Google Shape;15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20802" y="6234915"/>
            <a:ext cx="951307" cy="429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921" y="222971"/>
            <a:ext cx="2146822" cy="725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>
            <a:spLocks noGrp="1"/>
          </p:cNvSpPr>
          <p:nvPr>
            <p:ph type="pic" idx="2"/>
          </p:nvPr>
        </p:nvSpPr>
        <p:spPr>
          <a:xfrm>
            <a:off x="0" y="0"/>
            <a:ext cx="11767457" cy="6531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/>
          <p:nvPr/>
        </p:nvSpPr>
        <p:spPr>
          <a:xfrm>
            <a:off x="8969829" y="6019800"/>
            <a:ext cx="3222171" cy="838200"/>
          </a:xfrm>
          <a:custGeom>
            <a:avLst/>
            <a:gdLst/>
            <a:ahLst/>
            <a:cxnLst/>
            <a:rect l="l" t="t" r="r" b="b"/>
            <a:pathLst>
              <a:path w="4910180" h="1179444" extrusionOk="0">
                <a:moveTo>
                  <a:pt x="0" y="1179444"/>
                </a:moveTo>
                <a:lnTo>
                  <a:pt x="4909932" y="0"/>
                </a:lnTo>
                <a:cubicBezTo>
                  <a:pt x="4912140" y="375478"/>
                  <a:pt x="4898845" y="795629"/>
                  <a:pt x="4901053" y="1171107"/>
                </a:cubicBezTo>
                <a:lnTo>
                  <a:pt x="0" y="11794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" name="Google Shape;42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20802" y="6234915"/>
            <a:ext cx="951307" cy="429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921" y="222971"/>
            <a:ext cx="2146822" cy="725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838200" y="1143003"/>
            <a:ext cx="10515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838200" y="1956257"/>
            <a:ext cx="10515600" cy="418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/>
          <p:nvPr/>
        </p:nvSpPr>
        <p:spPr>
          <a:xfrm>
            <a:off x="8969829" y="6019800"/>
            <a:ext cx="3222171" cy="838200"/>
          </a:xfrm>
          <a:custGeom>
            <a:avLst/>
            <a:gdLst/>
            <a:ahLst/>
            <a:cxnLst/>
            <a:rect l="l" t="t" r="r" b="b"/>
            <a:pathLst>
              <a:path w="4910180" h="1179444" extrusionOk="0">
                <a:moveTo>
                  <a:pt x="0" y="1179444"/>
                </a:moveTo>
                <a:lnTo>
                  <a:pt x="4909932" y="0"/>
                </a:lnTo>
                <a:cubicBezTo>
                  <a:pt x="4912140" y="375478"/>
                  <a:pt x="4898845" y="795629"/>
                  <a:pt x="4901053" y="1171107"/>
                </a:cubicBezTo>
                <a:lnTo>
                  <a:pt x="0" y="11794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" name="Google Shape;21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20802" y="6234915"/>
            <a:ext cx="951307" cy="429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921" y="222971"/>
            <a:ext cx="2146822" cy="7256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7944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gi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3222" y="222971"/>
            <a:ext cx="1502679" cy="225953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"/>
          <p:cNvSpPr txBox="1">
            <a:spLocks noGrp="1"/>
          </p:cNvSpPr>
          <p:nvPr>
            <p:ph type="ctrTitle"/>
          </p:nvPr>
        </p:nvSpPr>
        <p:spPr>
          <a:xfrm>
            <a:off x="1398872" y="2481371"/>
            <a:ext cx="9394256" cy="122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l"/>
            <a:r>
              <a:rPr lang="en-US" sz="5400" dirty="0"/>
              <a:t>CS4499/5599: Data Science and Applied Machine Learning </a:t>
            </a:r>
            <a:endParaRPr sz="5400" dirty="0">
              <a:latin typeface="+mj-lt"/>
            </a:endParaRPr>
          </a:p>
        </p:txBody>
      </p:sp>
      <p:sp>
        <p:nvSpPr>
          <p:cNvPr id="49" name="Google Shape;49;p1"/>
          <p:cNvSpPr txBox="1">
            <a:spLocks noGrp="1"/>
          </p:cNvSpPr>
          <p:nvPr>
            <p:ph type="subTitle" idx="1"/>
          </p:nvPr>
        </p:nvSpPr>
        <p:spPr>
          <a:xfrm>
            <a:off x="1398872" y="3872045"/>
            <a:ext cx="9394257" cy="625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Class Lecture: January 18th,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NumPy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635000" indent="-457200">
              <a:spcBef>
                <a:spcPts val="0"/>
              </a:spcBef>
            </a:pPr>
            <a:r>
              <a:rPr lang="en-US" dirty="0"/>
              <a:t>While those 4 basic structures are very useful and easy to use, they are significantly slower than structures in lower-level languages like C++</a:t>
            </a:r>
          </a:p>
          <a:p>
            <a:pPr marL="635000" indent="-457200">
              <a:spcBef>
                <a:spcPts val="0"/>
              </a:spcBef>
            </a:pPr>
            <a:r>
              <a:rPr lang="en-US" dirty="0"/>
              <a:t>In data science it is common to make use of approaches that require several different calculations, which can take start using up resources quick </a:t>
            </a:r>
          </a:p>
          <a:p>
            <a:pPr marL="635000" indent="-457200">
              <a:spcBef>
                <a:spcPts val="0"/>
              </a:spcBef>
            </a:pPr>
            <a:r>
              <a:rPr lang="en-US" dirty="0"/>
              <a:t>To deal with this issue we can make use of the NumPy Python package </a:t>
            </a:r>
          </a:p>
          <a:p>
            <a:pPr marL="635000" indent="-457200">
              <a:spcBef>
                <a:spcPts val="0"/>
              </a:spcBef>
            </a:pPr>
            <a:r>
              <a:rPr lang="en-US" dirty="0"/>
              <a:t>The heart of this package is the NumPy array or sometimes know as the </a:t>
            </a:r>
            <a:r>
              <a:rPr lang="en-US" dirty="0" err="1"/>
              <a:t>ndarray</a:t>
            </a:r>
            <a:r>
              <a:rPr lang="en-US" dirty="0"/>
              <a:t> </a:t>
            </a:r>
          </a:p>
          <a:p>
            <a:pPr marL="635000" indent="-457200">
              <a:spcBef>
                <a:spcPts val="0"/>
              </a:spcBef>
            </a:pPr>
            <a:r>
              <a:rPr lang="en-US" dirty="0"/>
              <a:t>These arrays are faster and more efficient than the standard Python list </a:t>
            </a:r>
          </a:p>
        </p:txBody>
      </p:sp>
    </p:spTree>
    <p:extLst>
      <p:ext uri="{BB962C8B-B14F-4D97-AF65-F5344CB8AC3E}">
        <p14:creationId xmlns:p14="http://schemas.microsoft.com/office/powerpoint/2010/main" val="484650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NumPy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635000" indent="-457200">
              <a:spcBef>
                <a:spcPts val="0"/>
              </a:spcBef>
            </a:pPr>
            <a:r>
              <a:rPr lang="en-US" dirty="0"/>
              <a:t>NumPy arrays behave just like </a:t>
            </a:r>
            <a:r>
              <a:rPr lang="en-US" dirty="0" err="1"/>
              <a:t>ArrayList</a:t>
            </a:r>
            <a:r>
              <a:rPr lang="en-US" dirty="0"/>
              <a:t> in Java or Vectors in C++ </a:t>
            </a:r>
          </a:p>
          <a:p>
            <a:pPr marL="635000" indent="-457200">
              <a:spcBef>
                <a:spcPts val="0"/>
              </a:spcBef>
            </a:pPr>
            <a:r>
              <a:rPr lang="en-US" dirty="0"/>
              <a:t>NumPy arrays can change is size as needed</a:t>
            </a:r>
          </a:p>
          <a:p>
            <a:pPr marL="635000" indent="-457200">
              <a:spcBef>
                <a:spcPts val="0"/>
              </a:spcBef>
            </a:pPr>
            <a:r>
              <a:rPr lang="en-US" dirty="0"/>
              <a:t>Unlike Python list NumPy arrays can only store one type of data </a:t>
            </a:r>
          </a:p>
          <a:p>
            <a:pPr marL="635000" indent="-457200">
              <a:spcBef>
                <a:spcPts val="0"/>
              </a:spcBef>
            </a:pPr>
            <a:r>
              <a:rPr lang="en-US" dirty="0"/>
              <a:t>NumPy is usually the go to approach for dealing with complex operations and mathematics in Python </a:t>
            </a:r>
          </a:p>
          <a:p>
            <a:pPr marL="635000" indent="-457200">
              <a:spcBef>
                <a:spcPts val="0"/>
              </a:spcBef>
            </a:pPr>
            <a:r>
              <a:rPr lang="en-US" dirty="0"/>
              <a:t>Most of the data science packages we will utilize in this class will require NumPy</a:t>
            </a:r>
          </a:p>
          <a:p>
            <a:pPr marL="635000" indent="-457200">
              <a:spcBef>
                <a:spcPts val="0"/>
              </a:spcBef>
            </a:pPr>
            <a:r>
              <a:rPr lang="en-US" dirty="0"/>
              <a:t>NumPy comes standard in almost all Python distributions </a:t>
            </a:r>
          </a:p>
        </p:txBody>
      </p:sp>
    </p:spTree>
    <p:extLst>
      <p:ext uri="{BB962C8B-B14F-4D97-AF65-F5344CB8AC3E}">
        <p14:creationId xmlns:p14="http://schemas.microsoft.com/office/powerpoint/2010/main" val="249141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NumPy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635000" indent="-457200">
              <a:spcBef>
                <a:spcPts val="0"/>
              </a:spcBef>
            </a:pPr>
            <a:r>
              <a:rPr lang="en-US" dirty="0"/>
              <a:t>To create an NumPy array we use the .array() method from the NumPy package (</a:t>
            </a:r>
            <a:r>
              <a:rPr lang="en-US" dirty="0" err="1"/>
              <a:t>np.array</a:t>
            </a:r>
            <a:r>
              <a:rPr lang="en-US" dirty="0"/>
              <a:t>())</a:t>
            </a:r>
          </a:p>
          <a:p>
            <a:pPr marL="635000" indent="-457200">
              <a:spcBef>
                <a:spcPts val="0"/>
              </a:spcBef>
            </a:pPr>
            <a:r>
              <a:rPr lang="en-US" dirty="0"/>
              <a:t>From here we can specify the content of the array just like a Python list </a:t>
            </a:r>
          </a:p>
          <a:p>
            <a:pPr marL="635000" indent="-457200">
              <a:spcBef>
                <a:spcPts val="0"/>
              </a:spcBef>
            </a:pPr>
            <a:r>
              <a:rPr lang="en-US" dirty="0"/>
              <a:t>We can create these arrays to have as many dimensions as needed (2D, 3D, etc.). The trick is keeping the brackets in order</a:t>
            </a:r>
          </a:p>
          <a:p>
            <a:pPr marL="635000" indent="-457200">
              <a:spcBef>
                <a:spcPts val="0"/>
              </a:spcBef>
            </a:pPr>
            <a:r>
              <a:rPr lang="en-US" dirty="0"/>
              <a:t>Some common methods with NumPy arrays include: .shape, .</a:t>
            </a:r>
            <a:r>
              <a:rPr lang="en-US" dirty="0" err="1"/>
              <a:t>ndim</a:t>
            </a:r>
            <a:r>
              <a:rPr lang="en-US" dirty="0"/>
              <a:t>,  .size </a:t>
            </a:r>
          </a:p>
          <a:p>
            <a:pPr marL="635000" indent="-457200"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4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Next Time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635000" indent="-457200">
              <a:spcBef>
                <a:spcPts val="0"/>
              </a:spcBef>
            </a:pPr>
            <a:r>
              <a:rPr lang="en-US" sz="3200" dirty="0"/>
              <a:t>Next time we will continue working with NumPy:</a:t>
            </a:r>
          </a:p>
          <a:p>
            <a:pPr marL="1092200" lvl="1" indent="-457200">
              <a:spcBef>
                <a:spcPts val="0"/>
              </a:spcBef>
            </a:pPr>
            <a:r>
              <a:rPr lang="en-US" sz="2800" dirty="0"/>
              <a:t>Slicing </a:t>
            </a:r>
          </a:p>
          <a:p>
            <a:pPr marL="1092200" lvl="1" indent="-457200">
              <a:spcBef>
                <a:spcPts val="0"/>
              </a:spcBef>
            </a:pPr>
            <a:r>
              <a:rPr lang="en-US" sz="2800" dirty="0"/>
              <a:t>Indexing </a:t>
            </a:r>
          </a:p>
          <a:p>
            <a:pPr marL="635000" indent="-457200">
              <a:spcBef>
                <a:spcPts val="0"/>
              </a:spcBef>
            </a:pPr>
            <a:r>
              <a:rPr lang="en-US" sz="3200" dirty="0"/>
              <a:t>We will also start going over Pandas</a:t>
            </a:r>
          </a:p>
          <a:p>
            <a:pPr marL="635000" indent="-457200">
              <a:spcBef>
                <a:spcPts val="0"/>
              </a:spcBef>
            </a:pPr>
            <a:r>
              <a:rPr lang="en-US" sz="3200" dirty="0"/>
              <a:t>No homework this week! </a:t>
            </a:r>
          </a:p>
        </p:txBody>
      </p:sp>
    </p:spTree>
    <p:extLst>
      <p:ext uri="{BB962C8B-B14F-4D97-AF65-F5344CB8AC3E}">
        <p14:creationId xmlns:p14="http://schemas.microsoft.com/office/powerpoint/2010/main" val="53673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Objectives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183289"/>
          </a:xfrm>
        </p:spPr>
        <p:txBody>
          <a:bodyPr/>
          <a:lstStyle/>
          <a:p>
            <a:pPr marL="50800" indent="0" fontAlgn="base">
              <a:buNone/>
            </a:pPr>
            <a:r>
              <a:rPr lang="en-US" sz="3600" dirty="0"/>
              <a:t>Last time: </a:t>
            </a:r>
          </a:p>
          <a:p>
            <a:pPr marL="1022350" lvl="1" indent="-514350" fontAlgn="base">
              <a:buFont typeface="+mj-lt"/>
              <a:buAutoNum type="arabicPeriod"/>
            </a:pPr>
            <a:r>
              <a:rPr lang="en-US" sz="3200" dirty="0"/>
              <a:t>Covered some basic Python and Google </a:t>
            </a:r>
            <a:r>
              <a:rPr lang="en-US" sz="3200" dirty="0" err="1"/>
              <a:t>Colab</a:t>
            </a:r>
            <a:r>
              <a:rPr lang="en-US" sz="3200" dirty="0"/>
              <a:t> </a:t>
            </a:r>
          </a:p>
          <a:p>
            <a:pPr marL="50800" indent="0" fontAlgn="base">
              <a:buNone/>
            </a:pPr>
            <a:r>
              <a:rPr lang="en-US" sz="3600" dirty="0"/>
              <a:t>Today: </a:t>
            </a:r>
          </a:p>
          <a:p>
            <a:pPr marL="1250950" lvl="1" indent="-742950" fontAlgn="base">
              <a:buFont typeface="+mj-lt"/>
              <a:buAutoNum type="arabicPeriod"/>
            </a:pPr>
            <a:r>
              <a:rPr lang="en-US" sz="3200" dirty="0"/>
              <a:t>Basic Python Data Structures </a:t>
            </a:r>
          </a:p>
          <a:p>
            <a:pPr marL="1250950" lvl="1" indent="-742950" fontAlgn="base">
              <a:buFont typeface="+mj-lt"/>
              <a:buAutoNum type="arabicPeriod"/>
            </a:pPr>
            <a:r>
              <a:rPr lang="en-US" sz="3200" dirty="0"/>
              <a:t>NumPy </a:t>
            </a:r>
          </a:p>
          <a:p>
            <a:pPr marL="1250950" lvl="1" indent="-742950" fontAlgn="base">
              <a:buFont typeface="+mj-lt"/>
              <a:buAutoNum type="arabicPeriod"/>
            </a:pPr>
            <a:endParaRPr lang="en-US" sz="3200" dirty="0"/>
          </a:p>
          <a:p>
            <a:pPr marL="228600" lvl="0" indent="-50800">
              <a:spcBef>
                <a:spcPts val="0"/>
              </a:spcBef>
              <a:buNone/>
            </a:pPr>
            <a:endParaRPr lang="en-US" dirty="0"/>
          </a:p>
          <a:p>
            <a:pPr marL="228600" lvl="0" indent="-50800">
              <a:spcBef>
                <a:spcPts val="0"/>
              </a:spcBef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96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Python Data Structures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228600" lvl="0" indent="-50800">
              <a:spcBef>
                <a:spcPts val="0"/>
              </a:spcBef>
              <a:buNone/>
            </a:pPr>
            <a:r>
              <a:rPr lang="en-US" sz="3200" dirty="0"/>
              <a:t>The standard Python distribution has a number of built-in data structures that we will likely make use of throughout the class</a:t>
            </a:r>
          </a:p>
          <a:p>
            <a:pPr marL="228600" lvl="0" indent="-50800">
              <a:spcBef>
                <a:spcPts val="0"/>
              </a:spcBef>
              <a:buNone/>
            </a:pPr>
            <a:endParaRPr lang="en-US" sz="3200" dirty="0"/>
          </a:p>
          <a:p>
            <a:pPr marL="228600" lvl="0" indent="-50800">
              <a:spcBef>
                <a:spcPts val="0"/>
              </a:spcBef>
              <a:buNone/>
            </a:pPr>
            <a:r>
              <a:rPr lang="en-US" sz="3200" dirty="0"/>
              <a:t>The most commonly used structures are: </a:t>
            </a:r>
          </a:p>
          <a:p>
            <a:pPr marL="1149350" lvl="1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dirty="0"/>
              <a:t>List</a:t>
            </a:r>
          </a:p>
          <a:p>
            <a:pPr marL="1149350" lvl="1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dirty="0"/>
              <a:t>Set</a:t>
            </a:r>
          </a:p>
          <a:p>
            <a:pPr marL="1149350" lvl="1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dirty="0"/>
              <a:t>Tuple </a:t>
            </a:r>
          </a:p>
          <a:p>
            <a:pPr marL="1149350" lvl="1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dirty="0"/>
              <a:t>Dictionary </a:t>
            </a:r>
          </a:p>
          <a:p>
            <a:pPr marL="1149350" lvl="1" indent="-514350">
              <a:spcBef>
                <a:spcPts val="0"/>
              </a:spcBef>
              <a:buFont typeface="+mj-lt"/>
              <a:buAutoNum type="arabicPeriod"/>
            </a:pPr>
            <a:endParaRPr lang="en-US" dirty="0"/>
          </a:p>
          <a:p>
            <a:pPr marL="228600" lvl="0" indent="-50800">
              <a:spcBef>
                <a:spcPts val="0"/>
              </a:spcBef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7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Python List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635000" indent="-457200">
              <a:spcBef>
                <a:spcPts val="0"/>
              </a:spcBef>
            </a:pPr>
            <a:r>
              <a:rPr lang="en-US" sz="3200" dirty="0"/>
              <a:t>Python list are by far the most common structures used with the language</a:t>
            </a:r>
          </a:p>
          <a:p>
            <a:pPr marL="635000" indent="-457200">
              <a:spcBef>
                <a:spcPts val="0"/>
              </a:spcBef>
            </a:pPr>
            <a:r>
              <a:rPr lang="en-US" sz="3200" dirty="0"/>
              <a:t>Python list can be created simply by using the [ ] brackets </a:t>
            </a:r>
          </a:p>
          <a:p>
            <a:pPr marL="635000" indent="-457200">
              <a:spcBef>
                <a:spcPts val="0"/>
              </a:spcBef>
            </a:pPr>
            <a:r>
              <a:rPr lang="en-US" sz="3200" dirty="0"/>
              <a:t>List are very similar to arrays from Java/C++ in that we reference each element using an int from 0 to n </a:t>
            </a:r>
          </a:p>
          <a:p>
            <a:pPr marL="635000" indent="-457200">
              <a:spcBef>
                <a:spcPts val="0"/>
              </a:spcBef>
            </a:pPr>
            <a:r>
              <a:rPr lang="en-US" sz="3200" dirty="0"/>
              <a:t>The contents of our lists can be changed fairly easily compared to other structures </a:t>
            </a:r>
          </a:p>
          <a:p>
            <a:pPr marL="635000" indent="-457200">
              <a:spcBef>
                <a:spcPts val="0"/>
              </a:spcBef>
            </a:pPr>
            <a:endParaRPr lang="en-US" dirty="0"/>
          </a:p>
          <a:p>
            <a:pPr marL="228600" lvl="0" indent="-50800">
              <a:spcBef>
                <a:spcPts val="0"/>
              </a:spcBef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60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Python List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635000" indent="-457200">
              <a:spcBef>
                <a:spcPts val="0"/>
              </a:spcBef>
            </a:pPr>
            <a:r>
              <a:rPr lang="en-US" sz="3200" dirty="0"/>
              <a:t>Python list have a few key differences to common arrays:</a:t>
            </a:r>
          </a:p>
          <a:p>
            <a:pPr marL="1149350" lvl="1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dirty="0"/>
              <a:t>Python list are “dynamic”, meaning we can add, remove and insert elements without lots of code </a:t>
            </a:r>
          </a:p>
          <a:p>
            <a:pPr marL="1149350" lvl="1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dirty="0"/>
              <a:t>Python list can contain multiple data types, including unique classes and other list </a:t>
            </a:r>
          </a:p>
          <a:p>
            <a:pPr marL="1149350" lvl="1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dirty="0"/>
              <a:t>By default, we can print out the contents of list without having to specify a method </a:t>
            </a:r>
          </a:p>
          <a:p>
            <a:pPr marL="635000" lvl="1" indent="0">
              <a:spcBef>
                <a:spcPts val="0"/>
              </a:spcBef>
              <a:buNone/>
            </a:pPr>
            <a:endParaRPr lang="en-US" sz="2800" dirty="0"/>
          </a:p>
          <a:p>
            <a:pPr marL="228600" lvl="0" indent="-50800">
              <a:spcBef>
                <a:spcPts val="0"/>
              </a:spcBef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277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Functions/Methods for Lists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692150" indent="-514350">
              <a:spcBef>
                <a:spcPts val="0"/>
              </a:spcBef>
            </a:pPr>
            <a:r>
              <a:rPr lang="en-US" sz="3200" dirty="0"/>
              <a:t>The list data type comes with many built-in methods that we will make use of: </a:t>
            </a:r>
          </a:p>
          <a:p>
            <a:pPr marL="1149350" lvl="1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dirty="0" err="1"/>
              <a:t>len</a:t>
            </a:r>
            <a:r>
              <a:rPr lang="en-US" sz="2800" dirty="0"/>
              <a:t>(list) returns the number of elements within the list</a:t>
            </a:r>
          </a:p>
          <a:p>
            <a:pPr marL="1149350" lvl="1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dirty="0"/>
              <a:t>.copy() makes a deep copy of the list </a:t>
            </a:r>
          </a:p>
          <a:p>
            <a:pPr marL="1149350" lvl="1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dirty="0"/>
              <a:t>.count(value) returns the number of a given value in the list </a:t>
            </a:r>
          </a:p>
          <a:p>
            <a:pPr marL="1149350" lvl="1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dirty="0"/>
              <a:t>.append(element) add an element to the end of the list </a:t>
            </a:r>
          </a:p>
          <a:p>
            <a:pPr marL="1149350" lvl="1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dirty="0"/>
              <a:t>.insert(index, value) insert an element at a specific index in the list </a:t>
            </a:r>
          </a:p>
          <a:p>
            <a:pPr marL="1149350" lvl="1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dirty="0"/>
              <a:t>.remove(index) removes element at a specific index </a:t>
            </a:r>
          </a:p>
          <a:p>
            <a:pPr marL="1149350" lvl="1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dirty="0"/>
              <a:t>.reverse() reverses the elements of the list </a:t>
            </a:r>
          </a:p>
          <a:p>
            <a:pPr marL="1149350" lvl="1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dirty="0"/>
              <a:t>.sort() sorts the values (default is natural order) </a:t>
            </a:r>
          </a:p>
          <a:p>
            <a:pPr marL="228600" lvl="0" indent="-50800">
              <a:spcBef>
                <a:spcPts val="0"/>
              </a:spcBef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18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Python Set, Tuple &amp; Dictionary 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177800" indent="0">
              <a:spcBef>
                <a:spcPts val="0"/>
              </a:spcBef>
              <a:buNone/>
            </a:pPr>
            <a:r>
              <a:rPr lang="en-US" sz="3200" dirty="0"/>
              <a:t>Python Set</a:t>
            </a:r>
          </a:p>
          <a:p>
            <a:pPr marL="692150" indent="-514350">
              <a:spcBef>
                <a:spcPts val="0"/>
              </a:spcBef>
            </a:pPr>
            <a:r>
              <a:rPr lang="en-US" dirty="0"/>
              <a:t>A Python set is a structure that unordered and unchangeable </a:t>
            </a:r>
          </a:p>
          <a:p>
            <a:pPr marL="692150" indent="-514350">
              <a:spcBef>
                <a:spcPts val="0"/>
              </a:spcBef>
            </a:pPr>
            <a:r>
              <a:rPr lang="en-US" dirty="0"/>
              <a:t>Duplicate items are not allowed</a:t>
            </a:r>
          </a:p>
          <a:p>
            <a:pPr marL="692150" indent="-514350">
              <a:spcBef>
                <a:spcPts val="0"/>
              </a:spcBef>
            </a:pPr>
            <a:r>
              <a:rPr lang="en-US" dirty="0"/>
              <a:t>Like list we can store multiple items, but indexes are not callable </a:t>
            </a:r>
          </a:p>
          <a:p>
            <a:pPr marL="692150" indent="-514350">
              <a:spcBef>
                <a:spcPts val="0"/>
              </a:spcBef>
            </a:pPr>
            <a:r>
              <a:rPr lang="en-US" dirty="0"/>
              <a:t>You can declare a set with the {}</a:t>
            </a:r>
          </a:p>
          <a:p>
            <a:pPr marL="177800" indent="0">
              <a:spcBef>
                <a:spcPts val="0"/>
              </a:spcBef>
              <a:buNone/>
            </a:pPr>
            <a:endParaRPr lang="en-US" dirty="0"/>
          </a:p>
          <a:p>
            <a:pPr marL="177800" indent="0">
              <a:spcBef>
                <a:spcPts val="0"/>
              </a:spcBef>
              <a:buNone/>
            </a:pPr>
            <a:r>
              <a:rPr lang="en-US" dirty="0"/>
              <a:t>We likely won’t make much use of sets in this class</a:t>
            </a:r>
          </a:p>
          <a:p>
            <a:pPr marL="228600" lvl="0" indent="-50800">
              <a:spcBef>
                <a:spcPts val="0"/>
              </a:spcBef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17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Python Set, Tuple &amp; Dictionary 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177800" indent="0">
              <a:spcBef>
                <a:spcPts val="0"/>
              </a:spcBef>
              <a:buNone/>
            </a:pPr>
            <a:r>
              <a:rPr lang="en-US" sz="3200" dirty="0"/>
              <a:t>Python Tuple</a:t>
            </a:r>
          </a:p>
          <a:p>
            <a:pPr marL="692150" indent="-514350">
              <a:spcBef>
                <a:spcPts val="0"/>
              </a:spcBef>
            </a:pPr>
            <a:r>
              <a:rPr lang="en-US" dirty="0"/>
              <a:t>Tuples are like sets in that they are unchangeable </a:t>
            </a:r>
          </a:p>
          <a:p>
            <a:pPr marL="692150" indent="-514350">
              <a:spcBef>
                <a:spcPts val="0"/>
              </a:spcBef>
            </a:pPr>
            <a:r>
              <a:rPr lang="en-US" dirty="0"/>
              <a:t>However, we can have duplicate values </a:t>
            </a:r>
          </a:p>
          <a:p>
            <a:pPr marL="692150" indent="-514350">
              <a:spcBef>
                <a:spcPts val="0"/>
              </a:spcBef>
            </a:pPr>
            <a:r>
              <a:rPr lang="en-US" dirty="0"/>
              <a:t>Tuples are also ordered </a:t>
            </a:r>
          </a:p>
          <a:p>
            <a:pPr marL="692150" indent="-514350">
              <a:spcBef>
                <a:spcPts val="0"/>
              </a:spcBef>
            </a:pPr>
            <a:r>
              <a:rPr lang="en-US" dirty="0"/>
              <a:t>You can declare them using  ()</a:t>
            </a:r>
          </a:p>
          <a:p>
            <a:pPr marL="692150" indent="-514350">
              <a:spcBef>
                <a:spcPts val="0"/>
              </a:spcBef>
            </a:pPr>
            <a:endParaRPr lang="en-US" dirty="0"/>
          </a:p>
          <a:p>
            <a:pPr marL="177800" indent="0">
              <a:spcBef>
                <a:spcPts val="0"/>
              </a:spcBef>
              <a:buNone/>
            </a:pPr>
            <a:r>
              <a:rPr lang="en-US" dirty="0"/>
              <a:t>Tuples tend to show up at times, but more often than not other structures are better </a:t>
            </a:r>
          </a:p>
          <a:p>
            <a:pPr marL="692150" lvl="0" indent="-514350">
              <a:spcBef>
                <a:spcPts val="0"/>
              </a:spcBef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37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Python Set, Tuple &amp; Dictionary 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177800" indent="0">
              <a:spcBef>
                <a:spcPts val="0"/>
              </a:spcBef>
              <a:buNone/>
            </a:pPr>
            <a:r>
              <a:rPr lang="en-US" sz="3200" dirty="0"/>
              <a:t>Python Dictionary</a:t>
            </a:r>
          </a:p>
          <a:p>
            <a:pPr marL="1092200" lvl="1" indent="-457200">
              <a:spcBef>
                <a:spcPts val="0"/>
              </a:spcBef>
            </a:pPr>
            <a:r>
              <a:rPr lang="en-US" sz="2800" dirty="0"/>
              <a:t>A Python dictionary lets us store values in pairs (key, value)</a:t>
            </a:r>
          </a:p>
          <a:p>
            <a:pPr marL="1549400" lvl="3" indent="0">
              <a:spcBef>
                <a:spcPts val="0"/>
              </a:spcBef>
              <a:buNone/>
            </a:pPr>
            <a:r>
              <a:rPr lang="en-US" sz="2600" dirty="0"/>
              <a:t>Ex: State : Pop, Product : Quantity, etc. </a:t>
            </a:r>
          </a:p>
          <a:p>
            <a:pPr marL="1092200" lvl="1" indent="-457200">
              <a:spcBef>
                <a:spcPts val="0"/>
              </a:spcBef>
            </a:pPr>
            <a:r>
              <a:rPr lang="en-US" sz="2800" dirty="0"/>
              <a:t>Traditionally dictionaries have been unordered, but as of Python 3.7, they are ordered </a:t>
            </a:r>
          </a:p>
          <a:p>
            <a:pPr marL="1092200" lvl="1" indent="-457200">
              <a:spcBef>
                <a:spcPts val="0"/>
              </a:spcBef>
            </a:pPr>
            <a:r>
              <a:rPr lang="en-US" sz="2800" dirty="0"/>
              <a:t>Dictionaries are similar to sets in that duplicates are not allowed, and we use the {} to declare</a:t>
            </a:r>
          </a:p>
          <a:p>
            <a:pPr marL="1092200" lvl="1" indent="-457200">
              <a:spcBef>
                <a:spcPts val="0"/>
              </a:spcBef>
            </a:pPr>
            <a:r>
              <a:rPr lang="en-US" sz="2800" dirty="0"/>
              <a:t>However, we can change the contents of the dictionary as needed </a:t>
            </a:r>
          </a:p>
          <a:p>
            <a:pPr marL="692150" lvl="0" indent="-514350">
              <a:spcBef>
                <a:spcPts val="0"/>
              </a:spcBef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16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Idaho State">
      <a:dk1>
        <a:srgbClr val="000000"/>
      </a:dk1>
      <a:lt1>
        <a:srgbClr val="FFFFFF"/>
      </a:lt1>
      <a:dk2>
        <a:srgbClr val="828282"/>
      </a:dk2>
      <a:lt2>
        <a:srgbClr val="E6E7E8"/>
      </a:lt2>
      <a:accent1>
        <a:srgbClr val="F37920"/>
      </a:accent1>
      <a:accent2>
        <a:srgbClr val="A7A7A7"/>
      </a:accent2>
      <a:accent3>
        <a:srgbClr val="A7A7A7"/>
      </a:accent3>
      <a:accent4>
        <a:srgbClr val="FFFFFF"/>
      </a:accent4>
      <a:accent5>
        <a:srgbClr val="F69240"/>
      </a:accent5>
      <a:accent6>
        <a:srgbClr val="F37920"/>
      </a:accent6>
      <a:hlink>
        <a:srgbClr val="F37920"/>
      </a:hlink>
      <a:folHlink>
        <a:srgbClr val="8282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3831</TotalTime>
  <Words>773</Words>
  <Application>Microsoft Office PowerPoint</Application>
  <PresentationFormat>Widescreen</PresentationFormat>
  <Paragraphs>88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Roboto</vt:lpstr>
      <vt:lpstr>Roboto Slab</vt:lpstr>
      <vt:lpstr>Office Theme</vt:lpstr>
      <vt:lpstr>CS4499/5599: Data Science and Applied Machine Learning </vt:lpstr>
      <vt:lpstr>Objectives </vt:lpstr>
      <vt:lpstr>Python Data Structures </vt:lpstr>
      <vt:lpstr>Python List </vt:lpstr>
      <vt:lpstr>Python List </vt:lpstr>
      <vt:lpstr>Functions/Methods for Lists </vt:lpstr>
      <vt:lpstr>Python Set, Tuple &amp; Dictionary  </vt:lpstr>
      <vt:lpstr>Python Set, Tuple &amp; Dictionary  </vt:lpstr>
      <vt:lpstr>Python Set, Tuple &amp; Dictionary  </vt:lpstr>
      <vt:lpstr>NumPy </vt:lpstr>
      <vt:lpstr>NumPy </vt:lpstr>
      <vt:lpstr>NumPy </vt:lpstr>
      <vt:lpstr>Next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Pepo Mena</cp:lastModifiedBy>
  <cp:revision>117</cp:revision>
  <dcterms:created xsi:type="dcterms:W3CDTF">2019-07-31T20:40:14Z</dcterms:created>
  <dcterms:modified xsi:type="dcterms:W3CDTF">2023-01-18T18:59:05Z</dcterms:modified>
</cp:coreProperties>
</file>