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7" r:id="rId5"/>
    <p:sldId id="265" r:id="rId6"/>
    <p:sldId id="261" r:id="rId7"/>
    <p:sldId id="262" r:id="rId8"/>
    <p:sldId id="263" r:id="rId9"/>
    <p:sldId id="266" r:id="rId10"/>
    <p:sldId id="264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gh2VMNiM0n48pDQw7EwfpWfdj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77" autoAdjust="0"/>
    <p:restoredTop sz="94660"/>
  </p:normalViewPr>
  <p:slideViewPr>
    <p:cSldViewPr>
      <p:cViewPr varScale="1">
        <p:scale>
          <a:sx n="78" d="100"/>
          <a:sy n="78" d="100"/>
        </p:scale>
        <p:origin x="73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73743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 Slab"/>
              <a:buNone/>
              <a:defRPr sz="45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0" y="0"/>
            <a:ext cx="11767457" cy="6531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1143003"/>
            <a:ext cx="1051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956257"/>
            <a:ext cx="10515600" cy="418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794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222" y="222971"/>
            <a:ext cx="1502679" cy="225953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/>
            <a:r>
              <a:rPr lang="en-US" sz="5400" dirty="0"/>
              <a:t>CS4499/5599: Data Science and Applied Machine Learning </a:t>
            </a:r>
            <a:endParaRPr sz="5400" dirty="0">
              <a:latin typeface="+mj-lt"/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Class Lecture: January 25th,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Next Time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92150" indent="-514350">
              <a:spcBef>
                <a:spcPts val="0"/>
              </a:spcBef>
            </a:pPr>
            <a:r>
              <a:rPr lang="en-US" sz="3200" dirty="0"/>
              <a:t>We will shift gears temporarily to discuss visualization (we will come back to pandas shortly)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Start going over Matplotlib and possibly Seaborn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Discuss filters, .loc and .</a:t>
            </a:r>
            <a:r>
              <a:rPr lang="en-US" sz="3200" dirty="0" err="1"/>
              <a:t>iloc</a:t>
            </a:r>
            <a:r>
              <a:rPr lang="en-US" sz="3200" dirty="0"/>
              <a:t> with pandas </a:t>
            </a:r>
          </a:p>
          <a:p>
            <a:pPr marL="635000" indent="-457200">
              <a:spcBef>
                <a:spcPts val="0"/>
              </a:spcBef>
            </a:pPr>
            <a:endParaRPr lang="en-US" dirty="0"/>
          </a:p>
          <a:p>
            <a:pPr marL="228600" indent="-50800">
              <a:spcBef>
                <a:spcPts val="0"/>
              </a:spcBef>
              <a:buNone/>
            </a:pPr>
            <a:r>
              <a:rPr lang="en-US" sz="2800" dirty="0"/>
              <a:t>Remember Homework 2 is due before class on </a:t>
            </a:r>
            <a:r>
              <a:rPr lang="en-US" dirty="0"/>
              <a:t>02/01</a:t>
            </a:r>
            <a:endParaRPr lang="en-US" sz="2800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5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Objectives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183289"/>
          </a:xfrm>
        </p:spPr>
        <p:txBody>
          <a:bodyPr/>
          <a:lstStyle/>
          <a:p>
            <a:pPr marL="50800" indent="0" fontAlgn="base">
              <a:buNone/>
            </a:pPr>
            <a:r>
              <a:rPr lang="en-US" sz="3600" dirty="0"/>
              <a:t>Last time: 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Slicing data with NumPy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Exploring data with pandas </a:t>
            </a:r>
          </a:p>
          <a:p>
            <a:pPr marL="50800" indent="0" fontAlgn="base">
              <a:buNone/>
            </a:pPr>
            <a:r>
              <a:rPr lang="en-US" sz="3600" dirty="0"/>
              <a:t>Today: </a:t>
            </a:r>
          </a:p>
          <a:p>
            <a:pPr marL="1250950" lvl="1" indent="-742950" fontAlgn="base">
              <a:buFont typeface="+mj-lt"/>
              <a:buAutoNum type="arabicPeriod"/>
            </a:pPr>
            <a:r>
              <a:rPr lang="en-US" sz="3200" dirty="0"/>
              <a:t>Continue working with pandas</a:t>
            </a:r>
          </a:p>
          <a:p>
            <a:pPr marL="1708150" lvl="2" indent="-742950" fontAlgn="base">
              <a:buFont typeface="+mj-lt"/>
              <a:buAutoNum type="arabicPeriod"/>
            </a:pPr>
            <a:r>
              <a:rPr lang="en-US" sz="2800" dirty="0"/>
              <a:t>Sorting </a:t>
            </a:r>
          </a:p>
          <a:p>
            <a:pPr marL="1708150" lvl="2" indent="-742950" fontAlgn="base">
              <a:buFont typeface="+mj-lt"/>
              <a:buAutoNum type="arabicPeriod"/>
            </a:pPr>
            <a:r>
              <a:rPr lang="en-US" sz="2800" dirty="0" err="1"/>
              <a:t>GroupBy</a:t>
            </a:r>
            <a:r>
              <a:rPr lang="en-US" sz="2800" dirty="0"/>
              <a:t> </a:t>
            </a:r>
          </a:p>
          <a:p>
            <a:pPr marL="1708150" lvl="2" indent="-742950" fontAlgn="base">
              <a:buFont typeface="+mj-lt"/>
              <a:buAutoNum type="arabicPeriod"/>
            </a:pPr>
            <a:r>
              <a:rPr lang="en-US" sz="2800" dirty="0"/>
              <a:t>Aggregation </a:t>
            </a:r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Summary of NumPy Advantages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dirty="0" err="1"/>
              <a:t>Ndarray</a:t>
            </a:r>
            <a:r>
              <a:rPr lang="en-US" dirty="0"/>
              <a:t> are fast and efficient multidimensional array objects 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Functions for performing element-wise computations with arrays or mathematical operations between arrays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Tools for reading and writing array-based datasets to disk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Linear algebra operations, Fourier transform, and random number generation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A mature C API to enable Python extensions and native C or C++ code to access NumPy’s data structures and computational facilities 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en-US" sz="3200" dirty="0"/>
              <a:t> </a:t>
            </a:r>
          </a:p>
          <a:p>
            <a:pPr marL="228600" lvl="0" indent="-50800">
              <a:spcBef>
                <a:spcPts val="0"/>
              </a:spcBef>
              <a:buNone/>
            </a:pPr>
            <a:endParaRPr lang="en-US" sz="2800" dirty="0"/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Pandas Data Structures &amp; Objects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92150" indent="-514350">
              <a:spcBef>
                <a:spcPts val="0"/>
              </a:spcBef>
              <a:buFont typeface="+mj-lt"/>
              <a:buAutoNum type="arabicPeriod"/>
            </a:pPr>
            <a:r>
              <a:rPr lang="en-US" sz="3200" dirty="0"/>
              <a:t>pandas </a:t>
            </a:r>
            <a:r>
              <a:rPr lang="en-US" sz="3200" dirty="0" err="1"/>
              <a:t>DataFrame</a:t>
            </a:r>
            <a:endParaRPr lang="en-US" sz="3200" dirty="0"/>
          </a:p>
          <a:p>
            <a:pPr marL="1092200" lvl="1" indent="-457200">
              <a:spcBef>
                <a:spcPts val="0"/>
              </a:spcBef>
            </a:pPr>
            <a:r>
              <a:rPr lang="en-US" dirty="0"/>
              <a:t>When working with pandas the </a:t>
            </a:r>
            <a:r>
              <a:rPr lang="en-US" dirty="0" err="1"/>
              <a:t>DataFrame</a:t>
            </a:r>
            <a:r>
              <a:rPr lang="en-US" dirty="0"/>
              <a:t> is the structure that is most often used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/>
              <a:t>These are comparable to </a:t>
            </a:r>
            <a:r>
              <a:rPr lang="en-US" dirty="0" err="1"/>
              <a:t>data.frame</a:t>
            </a:r>
            <a:r>
              <a:rPr lang="en-US" dirty="0"/>
              <a:t> object in R </a:t>
            </a:r>
          </a:p>
          <a:p>
            <a:pPr marL="6921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pandas Series </a:t>
            </a:r>
          </a:p>
          <a:p>
            <a:pPr marL="1149350" lvl="1" indent="-514350">
              <a:spcBef>
                <a:spcPts val="0"/>
              </a:spcBef>
            </a:pPr>
            <a:r>
              <a:rPr lang="en-US" dirty="0"/>
              <a:t>A Series is a one-dimensional array-like object containing a sequence of values (best comparison is a NumPy array)</a:t>
            </a:r>
          </a:p>
          <a:p>
            <a:pPr marL="1149350" lvl="1" indent="-514350">
              <a:spcBef>
                <a:spcPts val="0"/>
              </a:spcBef>
            </a:pPr>
            <a:r>
              <a:rPr lang="en-US" dirty="0"/>
              <a:t>We usually get these as output from pandas operations </a:t>
            </a:r>
          </a:p>
          <a:p>
            <a:pPr marL="6921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groupBy</a:t>
            </a:r>
            <a:r>
              <a:rPr lang="en-US" dirty="0"/>
              <a:t> Object</a:t>
            </a:r>
          </a:p>
          <a:p>
            <a:pPr marL="1149350" lvl="1" indent="-514350">
              <a:spcBef>
                <a:spcPts val="0"/>
              </a:spcBef>
            </a:pPr>
            <a:r>
              <a:rPr lang="en-US" dirty="0"/>
              <a:t>A </a:t>
            </a:r>
            <a:r>
              <a:rPr lang="en-US" dirty="0" err="1"/>
              <a:t>groupby</a:t>
            </a:r>
            <a:r>
              <a:rPr lang="en-US" dirty="0"/>
              <a:t> operation involves some combination of splitting the object, applying a function, and combining the results</a:t>
            </a:r>
          </a:p>
          <a:p>
            <a:pPr marL="228600" lvl="0" indent="-50800">
              <a:spcBef>
                <a:spcPts val="0"/>
              </a:spcBef>
              <a:buNone/>
            </a:pPr>
            <a:endParaRPr lang="en-US" sz="2800" dirty="0"/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139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Sorting with pandas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sz="3200" dirty="0"/>
              <a:t>Sorting with pandas works very much like sorting with Python list or NumPy arrays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The only major difference is we have to specify what value we want to sort by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The go to method for this is .</a:t>
            </a:r>
            <a:r>
              <a:rPr lang="en-US" sz="3200" dirty="0" err="1"/>
              <a:t>sort_values</a:t>
            </a:r>
            <a:r>
              <a:rPr lang="en-US" sz="3200" dirty="0"/>
              <a:t>()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For this to work properly we just have to define the ‘by’ argument and set it equal to the column name we want to sort 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en-US" sz="3200" dirty="0"/>
              <a:t> 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en-US" sz="3200" dirty="0"/>
              <a:t> </a:t>
            </a:r>
          </a:p>
          <a:p>
            <a:pPr marL="228600" lvl="0" indent="-50800">
              <a:spcBef>
                <a:spcPts val="0"/>
              </a:spcBef>
              <a:buNone/>
            </a:pPr>
            <a:endParaRPr lang="en-US" sz="2800" dirty="0"/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296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Sorting with pandas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sz="3200" dirty="0"/>
              <a:t>There are a number of other arguments that can enhance our sort.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By default .</a:t>
            </a:r>
            <a:r>
              <a:rPr lang="en-US" sz="3200" dirty="0" err="1"/>
              <a:t>sort_values</a:t>
            </a:r>
            <a:r>
              <a:rPr lang="en-US" sz="3200" dirty="0"/>
              <a:t>() will sort in ascending order, but we can change this by setting the ascending argument to “False”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If for some reason you need to change the sorting algorithm used in the sort, there are many different to choose from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If you need to sort by index, simply use .</a:t>
            </a:r>
            <a:r>
              <a:rPr lang="en-US" sz="3200" dirty="0" err="1"/>
              <a:t>sort_index</a:t>
            </a:r>
            <a:r>
              <a:rPr lang="en-US" sz="3200" dirty="0"/>
              <a:t>() method. </a:t>
            </a:r>
          </a:p>
          <a:p>
            <a:pPr marL="635000" indent="-457200">
              <a:spcBef>
                <a:spcPts val="0"/>
              </a:spcBef>
            </a:pPr>
            <a:endParaRPr lang="en-US" sz="3200" dirty="0"/>
          </a:p>
          <a:p>
            <a:pPr marL="228600" lvl="0" indent="-50800">
              <a:spcBef>
                <a:spcPts val="0"/>
              </a:spcBef>
              <a:buNone/>
            </a:pPr>
            <a:endParaRPr lang="en-US" sz="2800" dirty="0"/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0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Boolean Mask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sz="3200" dirty="0"/>
              <a:t>Many times when exploring data you will want to show that contain a certain value.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SQL based databases have query systems that take of this, but with pandas we need to take an extra step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Sorting can help for small datasets, but for larger ones it may better just to filter out the values we want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Boolean mask are used a lot in data science and can be implemented in many different ways relatively easily </a:t>
            </a:r>
          </a:p>
          <a:p>
            <a:pPr marL="228600" lvl="0" indent="-50800">
              <a:spcBef>
                <a:spcPts val="0"/>
              </a:spcBef>
              <a:buNone/>
            </a:pPr>
            <a:endParaRPr lang="en-US" sz="2800" dirty="0"/>
          </a:p>
          <a:p>
            <a:pPr marL="1149350" lvl="1" indent="-51435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6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.</a:t>
            </a:r>
            <a:r>
              <a:rPr lang="en-US" dirty="0" err="1"/>
              <a:t>GroupBy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sz="3200" dirty="0"/>
              <a:t>Another useful method with pandas is the .</a:t>
            </a:r>
            <a:r>
              <a:rPr lang="en-US" sz="3200" dirty="0" err="1"/>
              <a:t>groupby</a:t>
            </a:r>
            <a:r>
              <a:rPr lang="en-US" sz="3200" dirty="0"/>
              <a:t>() method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 err="1"/>
              <a:t>Groupby</a:t>
            </a:r>
            <a:r>
              <a:rPr lang="en-US" sz="3200" dirty="0"/>
              <a:t> has several different uses with data: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sz="2800" dirty="0"/>
              <a:t>Splitting the Object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sz="2800" dirty="0"/>
              <a:t>Applying a function (aggregation, transformation, filtration)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sz="2800" dirty="0"/>
              <a:t>Combining the results</a:t>
            </a:r>
          </a:p>
          <a:p>
            <a:pPr marL="533400" lvl="1" indent="0">
              <a:buNone/>
            </a:pPr>
            <a:endParaRPr lang="en-US" sz="2800" dirty="0"/>
          </a:p>
          <a:p>
            <a:pPr marL="533400" lvl="1" indent="0">
              <a:buNone/>
            </a:pPr>
            <a:r>
              <a:rPr lang="en-US" sz="2800" dirty="0"/>
              <a:t>Let’s try some more examples </a:t>
            </a:r>
          </a:p>
          <a:p>
            <a:pPr marL="635000" indent="-457200">
              <a:spcBef>
                <a:spcPts val="0"/>
              </a:spcBef>
            </a:pPr>
            <a:endParaRPr lang="en-US" sz="3200" dirty="0"/>
          </a:p>
          <a:p>
            <a:pPr marL="635000" indent="-457200">
              <a:spcBef>
                <a:spcPts val="0"/>
              </a:spcBef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4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Summary of pandas Advantages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sz="3200" dirty="0"/>
              <a:t>Data structures with labeled axes supporting automatic or explicit data alignment Integrated time series functionality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The same data structures handle both time series data and non-time series data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Arithmetic operations and reductions that preserve metadata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Flexible handling of missing data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Merge and other relational operations found in popular databases (SQL-based, for example)</a:t>
            </a:r>
          </a:p>
          <a:p>
            <a:pPr marL="635000" indent="-457200">
              <a:spcBef>
                <a:spcPts val="0"/>
              </a:spcBef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45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daho State">
      <a:dk1>
        <a:srgbClr val="000000"/>
      </a:dk1>
      <a:lt1>
        <a:srgbClr val="FFFFFF"/>
      </a:lt1>
      <a:dk2>
        <a:srgbClr val="828282"/>
      </a:dk2>
      <a:lt2>
        <a:srgbClr val="E6E7E8"/>
      </a:lt2>
      <a:accent1>
        <a:srgbClr val="F37920"/>
      </a:accent1>
      <a:accent2>
        <a:srgbClr val="A7A7A7"/>
      </a:accent2>
      <a:accent3>
        <a:srgbClr val="A7A7A7"/>
      </a:accent3>
      <a:accent4>
        <a:srgbClr val="FFFFFF"/>
      </a:accent4>
      <a:accent5>
        <a:srgbClr val="F69240"/>
      </a:accent5>
      <a:accent6>
        <a:srgbClr val="F37920"/>
      </a:accent6>
      <a:hlink>
        <a:srgbClr val="F37920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2917</TotalTime>
  <Words>570</Words>
  <Application>Microsoft Office PowerPoint</Application>
  <PresentationFormat>Widescreen</PresentationFormat>
  <Paragraphs>79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Roboto</vt:lpstr>
      <vt:lpstr>Roboto Slab</vt:lpstr>
      <vt:lpstr>Office Theme</vt:lpstr>
      <vt:lpstr>CS4499/5599: Data Science and Applied Machine Learning </vt:lpstr>
      <vt:lpstr>Objectives </vt:lpstr>
      <vt:lpstr>Summary of NumPy Advantages </vt:lpstr>
      <vt:lpstr>Pandas Data Structures &amp; Objects </vt:lpstr>
      <vt:lpstr>Sorting with pandas </vt:lpstr>
      <vt:lpstr>Sorting with pandas </vt:lpstr>
      <vt:lpstr>Boolean Mask </vt:lpstr>
      <vt:lpstr>.GroupBy</vt:lpstr>
      <vt:lpstr>Summary of pandas Advantages </vt:lpstr>
      <vt:lpstr>Next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Pepo Mena</cp:lastModifiedBy>
  <cp:revision>147</cp:revision>
  <dcterms:created xsi:type="dcterms:W3CDTF">2019-07-31T20:40:14Z</dcterms:created>
  <dcterms:modified xsi:type="dcterms:W3CDTF">2023-01-25T19:52:18Z</dcterms:modified>
</cp:coreProperties>
</file>