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78" r:id="rId4"/>
    <p:sldId id="279" r:id="rId5"/>
    <p:sldId id="280" r:id="rId6"/>
    <p:sldId id="263" r:id="rId7"/>
    <p:sldId id="264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78" d="100"/>
          <a:sy n="78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February 6th,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 Example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96050" y="1956257"/>
            <a:ext cx="4933950" cy="4063543"/>
          </a:xfrm>
        </p:spPr>
        <p:txBody>
          <a:bodyPr/>
          <a:lstStyle/>
          <a:p>
            <a:pPr marL="228600" lvl="0" indent="-50800">
              <a:spcBef>
                <a:spcPts val="0"/>
              </a:spcBef>
              <a:buNone/>
            </a:pPr>
            <a:r>
              <a:rPr lang="en-US" dirty="0"/>
              <a:t>The typical format for .</a:t>
            </a:r>
            <a:r>
              <a:rPr lang="en-US" dirty="0" err="1"/>
              <a:t>iloc</a:t>
            </a:r>
            <a:r>
              <a:rPr lang="en-US" dirty="0"/>
              <a:t>() is: </a:t>
            </a:r>
          </a:p>
          <a:p>
            <a:pPr marL="228600" lvl="0" indent="-50800" algn="ctr">
              <a:spcBef>
                <a:spcPts val="0"/>
              </a:spcBef>
              <a:buNone/>
            </a:pPr>
            <a:r>
              <a:rPr lang="en-US" dirty="0" err="1"/>
              <a:t>df.iloc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[row_#], </a:t>
            </a:r>
            <a:r>
              <a:rPr lang="en-US" dirty="0" err="1"/>
              <a:t>df</a:t>
            </a:r>
            <a:r>
              <a:rPr lang="en-US" dirty="0"/>
              <a:t>[col_#]]</a:t>
            </a:r>
          </a:p>
          <a:p>
            <a:pPr marL="228600" lvl="0" indent="-50800" algn="ctr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r>
              <a:rPr lang="en-US" dirty="0"/>
              <a:t>A basic query with the data from table would look like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r>
              <a:rPr lang="en-US" dirty="0" err="1"/>
              <a:t>df.iloc</a:t>
            </a:r>
            <a:r>
              <a:rPr lang="en-US" dirty="0"/>
              <a:t>[ 5,  2]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r>
              <a:rPr lang="en-US" dirty="0"/>
              <a:t>What does this return?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82851-175A-7A69-F974-80BB863A5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3"/>
            <a:ext cx="550545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52BDF-7C41-31F6-69F2-7A778554C4F3}"/>
              </a:ext>
            </a:extLst>
          </p:cNvPr>
          <p:cNvSpPr txBox="1"/>
          <p:nvPr/>
        </p:nvSpPr>
        <p:spPr>
          <a:xfrm>
            <a:off x="609600" y="6248403"/>
            <a:ext cx="581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create by Bindi Chen of Apple</a:t>
            </a:r>
          </a:p>
        </p:txBody>
      </p:sp>
    </p:spTree>
    <p:extLst>
      <p:ext uri="{BB962C8B-B14F-4D97-AF65-F5344CB8AC3E}">
        <p14:creationId xmlns:p14="http://schemas.microsoft.com/office/powerpoint/2010/main" val="15648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Slicing with .loc/.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While finding single values can be useful we also want to use .loc/.</a:t>
            </a:r>
            <a:r>
              <a:rPr lang="en-US" sz="3200" dirty="0" err="1"/>
              <a:t>iloc</a:t>
            </a:r>
            <a:r>
              <a:rPr lang="en-US" sz="3200" dirty="0"/>
              <a:t>  to show entire (or part of) rows &amp; columns, this is called slicing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We can specify the range of the value using the : operator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first number in our range is the starting point is included for both rows and columns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last number is the end point which is included with rows but NOT columns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If we leave an argument blank it will assume all the entire range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Slicing Examples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dirty="0"/>
              <a:t>List all column values for a given row: </a:t>
            </a:r>
          </a:p>
          <a:p>
            <a:pPr marL="3892550" lvl="7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[:,  ‘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col_name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’] OR</a:t>
            </a:r>
          </a:p>
          <a:p>
            <a:pPr marL="3892550" lvl="7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df.iloc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[:,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col_num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 marL="177800" indent="0" algn="ctr">
              <a:spcBef>
                <a:spcPts val="0"/>
              </a:spcBef>
              <a:buNone/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en-US" dirty="0"/>
              <a:t>List all row values for a given column: </a:t>
            </a:r>
          </a:p>
          <a:p>
            <a:pPr marL="3892550" lvl="7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[‘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row_name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’ , :]] OR</a:t>
            </a:r>
          </a:p>
          <a:p>
            <a:pPr marL="3892550" lvl="7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df.iloc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row_num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’ , :]]</a:t>
            </a:r>
          </a:p>
          <a:p>
            <a:pPr marL="177800" indent="0" algn="ctr">
              <a:spcBef>
                <a:spcPts val="0"/>
              </a:spcBef>
              <a:buNone/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en-US" dirty="0"/>
              <a:t>List all column values for rows from m to n : </a:t>
            </a:r>
          </a:p>
          <a:p>
            <a:pPr marL="3892550" lvl="7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m:n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:] OR</a:t>
            </a:r>
          </a:p>
          <a:p>
            <a:pPr marL="3892550" lvl="7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df.iloc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m:n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:]</a:t>
            </a:r>
          </a:p>
          <a:p>
            <a:pPr marL="692150" indent="-514350" algn="ctr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Slicing Examples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dirty="0"/>
              <a:t>List all row values for a specific column(s) (in order): </a:t>
            </a:r>
          </a:p>
          <a:p>
            <a:pPr marL="2063750" lvl="3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df.loc</a:t>
            </a:r>
            <a:r>
              <a:rPr lang="en-US" sz="2800" dirty="0"/>
              <a:t>[ :, [‘col_name_1’,… ‘</a:t>
            </a:r>
            <a:r>
              <a:rPr lang="en-US" sz="2800" dirty="0" err="1"/>
              <a:t>col_name_n</a:t>
            </a:r>
            <a:r>
              <a:rPr lang="en-US" sz="2800" dirty="0"/>
              <a:t>’]] OR</a:t>
            </a:r>
          </a:p>
          <a:p>
            <a:pPr marL="2063750" lvl="3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df.iloc</a:t>
            </a:r>
            <a:r>
              <a:rPr lang="en-US" sz="2800" dirty="0"/>
              <a:t>[:, [col_num_1,… </a:t>
            </a:r>
            <a:r>
              <a:rPr lang="en-US" sz="2800" dirty="0" err="1"/>
              <a:t>col_num_n</a:t>
            </a:r>
            <a:r>
              <a:rPr lang="en-US" sz="2800" dirty="0"/>
              <a:t>]]</a:t>
            </a:r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r>
              <a:rPr lang="en-US" dirty="0"/>
              <a:t>List all row values for a given range of column(s): </a:t>
            </a:r>
          </a:p>
          <a:p>
            <a:pPr marL="2063750" lvl="3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df.loc</a:t>
            </a:r>
            <a:r>
              <a:rPr lang="en-US" sz="2800" dirty="0"/>
              <a:t>[ :, ‘</a:t>
            </a:r>
            <a:r>
              <a:rPr lang="en-US" sz="2800" dirty="0" err="1"/>
              <a:t>col_name_start</a:t>
            </a:r>
            <a:r>
              <a:rPr lang="en-US" sz="2800" dirty="0"/>
              <a:t>’ :‘</a:t>
            </a:r>
            <a:r>
              <a:rPr lang="en-US" sz="2800" dirty="0" err="1"/>
              <a:t>col_name_end</a:t>
            </a:r>
            <a:r>
              <a:rPr lang="en-US" sz="2800" dirty="0"/>
              <a:t>’ ] OR</a:t>
            </a:r>
          </a:p>
          <a:p>
            <a:pPr marL="2063750" lvl="3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/>
              <a:t>df.iloc</a:t>
            </a:r>
            <a:r>
              <a:rPr lang="en-US" sz="2800" dirty="0"/>
              <a:t>[ :, ‘</a:t>
            </a:r>
            <a:r>
              <a:rPr lang="en-US" sz="2800" dirty="0" err="1"/>
              <a:t>col_num_start</a:t>
            </a:r>
            <a:r>
              <a:rPr lang="en-US" sz="2800" dirty="0"/>
              <a:t>’ :‘</a:t>
            </a:r>
            <a:r>
              <a:rPr lang="en-US" sz="2800" dirty="0" err="1"/>
              <a:t>col_num_end</a:t>
            </a:r>
            <a:r>
              <a:rPr lang="en-US" sz="2800" dirty="0"/>
              <a:t>’]</a:t>
            </a:r>
          </a:p>
          <a:p>
            <a:pPr marL="2063750" lvl="3" indent="-514350">
              <a:spcBef>
                <a:spcPts val="0"/>
              </a:spcBef>
              <a:buFont typeface="+mj-lt"/>
              <a:buAutoNum type="arabicPeriod"/>
            </a:pPr>
            <a:endParaRPr lang="en-US" sz="2800" dirty="0"/>
          </a:p>
          <a:p>
            <a:pPr marL="635000" indent="-457200">
              <a:spcBef>
                <a:spcPts val="0"/>
              </a:spcBef>
            </a:pPr>
            <a:r>
              <a:rPr lang="en-US" dirty="0"/>
              <a:t>List a range of rows using a step for all columns</a:t>
            </a:r>
          </a:p>
          <a:p>
            <a:pPr marL="2063750" lvl="3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m:n:s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:]</a:t>
            </a:r>
          </a:p>
          <a:p>
            <a:pPr marL="2063750" lvl="3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df.iloc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m:n:s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:]</a:t>
            </a:r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Slicing with Conditions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The final capability we will go over is slicing based on conditions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To apply our condition with .loc all we have to do is specify the condition when we specify the row and column slices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Using .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iloc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is more tricky where we may have to convert our conditions to list (Hint: stick with .loc)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We can apply conditions to both our row and column slice </a:t>
            </a:r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Slicing with Conditions Example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Single Condition (all rows &amp; columns that meet condition) </a:t>
            </a:r>
          </a:p>
          <a:p>
            <a:pPr marL="2978150" lvl="5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[‘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col_name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’] &gt;= value, :]</a:t>
            </a:r>
          </a:p>
          <a:p>
            <a:pPr marL="2978150" lvl="5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[list(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[‘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col_name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’] &gt;= value), :]</a:t>
            </a:r>
          </a:p>
          <a:p>
            <a:pPr marL="1149350" lvl="1" indent="-514350">
              <a:spcBef>
                <a:spcPts val="0"/>
              </a:spcBef>
            </a:pPr>
            <a:endParaRPr lang="en-US" sz="3400" dirty="0"/>
          </a:p>
          <a:p>
            <a:pPr marL="635000" indent="-457200">
              <a:spcBef>
                <a:spcPts val="0"/>
              </a:spcBef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Multiple Conditions (Use &amp; operator and () to divide the conditions ) </a:t>
            </a:r>
          </a:p>
          <a:p>
            <a:pPr marL="2978150" lvl="5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[(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[‘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col_name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’] &gt;= value) &amp;, (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[‘col_name_2’] == value_2) &amp;, :]</a:t>
            </a:r>
          </a:p>
          <a:p>
            <a:pPr marL="2978150" lvl="5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df.iloc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[list((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col_num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] &gt;= value) &amp; (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df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[col_num_2] == value_2)) , :] 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Dropping Columns &amp; Rows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There are going to be times where you will need to remove columns or rows from your dataset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The .drop() method makes this easy, as you only have to choose the column/row name(s) (or number)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However, it is important to note that you must specify the axis when you use .drop</a:t>
            </a:r>
          </a:p>
          <a:p>
            <a:pPr marL="177800" indent="0" algn="ctr">
              <a:spcBef>
                <a:spcPts val="0"/>
              </a:spcBef>
              <a:buNone/>
            </a:pPr>
            <a:r>
              <a:rPr lang="en-US" dirty="0"/>
              <a:t>axis=0 will look to drop a row (default) </a:t>
            </a:r>
          </a:p>
          <a:p>
            <a:pPr marL="177800" indent="0" algn="ctr">
              <a:spcBef>
                <a:spcPts val="0"/>
              </a:spcBef>
              <a:buNone/>
            </a:pPr>
            <a:r>
              <a:rPr lang="en-US" dirty="0"/>
              <a:t>axis =1 will look to drop a column</a:t>
            </a:r>
          </a:p>
          <a:p>
            <a:pPr marL="177800" indent="0" algn="ctr">
              <a:spcBef>
                <a:spcPts val="0"/>
              </a:spcBef>
              <a:buNone/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Ex: </a:t>
            </a:r>
            <a:r>
              <a:rPr lang="en-US" dirty="0" err="1"/>
              <a:t>df.drop</a:t>
            </a:r>
            <a:r>
              <a:rPr lang="en-US" dirty="0"/>
              <a:t>([‘col_1_name’, ‘col_2_name’], axis=1)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Ex: </a:t>
            </a:r>
            <a:r>
              <a:rPr lang="en-US" dirty="0" err="1"/>
              <a:t>df.drop</a:t>
            </a:r>
            <a:r>
              <a:rPr lang="en-US" dirty="0"/>
              <a:t>([col_num_1, col_num_2])</a:t>
            </a:r>
          </a:p>
          <a:p>
            <a:pPr marL="177800" indent="0" algn="ctr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Common Pandas Methods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92150" indent="-514350">
              <a:spcBef>
                <a:spcPts val="0"/>
              </a:spcBef>
            </a:pPr>
            <a:r>
              <a:rPr lang="en-US" dirty="0"/>
              <a:t>This list of common methods should help you throughout the class: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mean() Returns the average value over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.mode() Returns the mode over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.std() Returns Standard Deviation over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.sum() Returns sum of values over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.max() Returns max value of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.min() Returns minimum value over requested axis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.</a:t>
            </a:r>
            <a:r>
              <a:rPr lang="en-US" sz="2800" dirty="0" err="1"/>
              <a:t>idmax</a:t>
            </a:r>
            <a:r>
              <a:rPr lang="en-US" sz="2800" dirty="0"/>
              <a:t>() </a:t>
            </a:r>
            <a:r>
              <a:rPr lang="en-US" sz="2400" dirty="0"/>
              <a:t>Returns index of first occurrence of maximum over requested axis. 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.</a:t>
            </a:r>
            <a:r>
              <a:rPr lang="en-US" sz="2400" dirty="0" err="1"/>
              <a:t>idmin</a:t>
            </a:r>
            <a:r>
              <a:rPr lang="en-US" sz="2400" dirty="0"/>
              <a:t>() Returns index of first occurrence of minimum over request axis </a:t>
            </a:r>
            <a:endParaRPr lang="en-US" sz="2800" dirty="0"/>
          </a:p>
          <a:p>
            <a:pPr marL="692150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Common Pandas Methods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92150" indent="-514350">
              <a:spcBef>
                <a:spcPts val="0"/>
              </a:spcBef>
            </a:pPr>
            <a:r>
              <a:rPr lang="en-US" dirty="0"/>
              <a:t>This list of common methods should help you throughout the class:</a:t>
            </a:r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.unique () </a:t>
            </a:r>
            <a:r>
              <a:rPr lang="en-US" sz="2400" dirty="0"/>
              <a:t>Return unique values based on a hash table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</a:t>
            </a:r>
            <a:r>
              <a:rPr lang="en-US" sz="2800" dirty="0" err="1"/>
              <a:t>nunique</a:t>
            </a:r>
            <a:r>
              <a:rPr lang="en-US" sz="2800" dirty="0"/>
              <a:t>() </a:t>
            </a:r>
            <a:r>
              <a:rPr lang="en-US" sz="2400" dirty="0"/>
              <a:t>Counts the number of distinct elements in specified axis.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.count() </a:t>
            </a:r>
            <a:r>
              <a:rPr lang="en-US" sz="2400" dirty="0"/>
              <a:t>Count non-NA cells for each column or row.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</a:t>
            </a:r>
            <a:r>
              <a:rPr lang="en-US" sz="2800" dirty="0" err="1"/>
              <a:t>value_counts</a:t>
            </a:r>
            <a:r>
              <a:rPr lang="en-US" sz="2800" dirty="0"/>
              <a:t>() </a:t>
            </a:r>
            <a:r>
              <a:rPr lang="en-US" sz="2400" dirty="0"/>
              <a:t>Returns a pandas series containing counts of unique values.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</a:t>
            </a:r>
            <a:r>
              <a:rPr lang="en-US" sz="2800" dirty="0" err="1"/>
              <a:t>sorted_values</a:t>
            </a:r>
            <a:r>
              <a:rPr lang="en-US" sz="2800" dirty="0"/>
              <a:t>() </a:t>
            </a:r>
            <a:r>
              <a:rPr lang="en-US" sz="2400" dirty="0"/>
              <a:t>Sort by the values along either axis.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</a:t>
            </a:r>
            <a:r>
              <a:rPr lang="en-US" sz="2800" dirty="0" err="1"/>
              <a:t>astype</a:t>
            </a:r>
            <a:r>
              <a:rPr lang="en-US" sz="2800" dirty="0"/>
              <a:t>() </a:t>
            </a:r>
            <a:r>
              <a:rPr lang="en-US" sz="2400" dirty="0"/>
              <a:t>Cast a pandas object to a specified </a:t>
            </a:r>
            <a:r>
              <a:rPr lang="en-US" sz="2400" dirty="0" err="1"/>
              <a:t>dtype</a:t>
            </a:r>
            <a:endParaRPr lang="en-US" sz="2800" dirty="0"/>
          </a:p>
          <a:p>
            <a:pPr marL="1606550" lvl="2" indent="-514350">
              <a:spcBef>
                <a:spcPts val="0"/>
              </a:spcBef>
              <a:buFont typeface="+mj-lt"/>
              <a:buAutoNum type="arabicPeriod" startAt="9"/>
            </a:pPr>
            <a:r>
              <a:rPr lang="en-US" sz="2800" dirty="0"/>
              <a:t>.</a:t>
            </a:r>
            <a:r>
              <a:rPr lang="en-US" sz="2800" dirty="0" err="1"/>
              <a:t>dtypes</a:t>
            </a:r>
            <a:r>
              <a:rPr lang="en-US" sz="2800" dirty="0"/>
              <a:t>() </a:t>
            </a:r>
            <a:r>
              <a:rPr lang="en-US" sz="2400" dirty="0"/>
              <a:t>Return the </a:t>
            </a:r>
            <a:r>
              <a:rPr lang="en-US" sz="2400" dirty="0" err="1"/>
              <a:t>dtypes</a:t>
            </a:r>
            <a:r>
              <a:rPr lang="en-US" sz="2400" dirty="0"/>
              <a:t> in the </a:t>
            </a:r>
            <a:r>
              <a:rPr lang="en-US" sz="2400" dirty="0" err="1"/>
              <a:t>DataFrame</a:t>
            </a:r>
            <a:endParaRPr lang="en-US" sz="2800" dirty="0"/>
          </a:p>
          <a:p>
            <a:pPr marL="692150" indent="-5143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You should all be able to do Homework 3 that will be due next week on 2/13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If you get stuck the pandas documentation is a good quick resource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Next time we will begin discussing the role of statistics in data science </a:t>
            </a:r>
          </a:p>
          <a:p>
            <a:pPr marL="1549400" lvl="3" indent="0">
              <a:spcBef>
                <a:spcPts val="0"/>
              </a:spcBef>
              <a:buNone/>
            </a:pPr>
            <a:endParaRPr lang="en-US" sz="2800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692150" indent="-514350">
              <a:spcBef>
                <a:spcPts val="0"/>
              </a:spcBef>
            </a:pPr>
            <a:endParaRPr lang="en-US" dirty="0"/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Plotting using pandas functions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Introduction to Seaborn</a:t>
            </a:r>
          </a:p>
          <a:p>
            <a:pPr marL="50800" indent="0" fontAlgn="base">
              <a:buNone/>
            </a:pPr>
            <a:r>
              <a:rPr lang="en-US" sz="3600" dirty="0"/>
              <a:t>Today: 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pandas filters, Lambda functions and .apply()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Pandas .loc and .</a:t>
            </a:r>
            <a:r>
              <a:rPr lang="en-US" sz="3200" dirty="0" err="1"/>
              <a:t>iloc</a:t>
            </a:r>
            <a:endParaRPr lang="en-US" sz="3200" dirty="0"/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Assign Homework 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Filter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Now that we have some visualization tools, we should cover a few more pandas functions that we will use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In data science getting our datasets in the proper format can be the most complicated challenge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.filter() method can allow us to remove all the unnecessary data and create </a:t>
            </a:r>
            <a:r>
              <a:rPr lang="en-US" sz="3200" dirty="0" err="1"/>
              <a:t>DataFrames</a:t>
            </a:r>
            <a:r>
              <a:rPr lang="en-US" sz="3200" dirty="0"/>
              <a:t> that are better suited for our purposes </a:t>
            </a: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.apply()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Very rarely outside of academia will a data scientist control all mechanism for data collections and storage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As such it is very common that you will need to make a specific change to an entire column of data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Some common cases are that data is entered incorrectly, data is in the incorrect format, etc.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.apply() is a useful method in these cases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We can use .apply() to perform an operation (usually a function of some sort) on an entire field at once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6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Lambda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Lambda functions are helpful approach for applying functions to our dataset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Lambda functions are just temporary functions we can apply to our </a:t>
            </a:r>
            <a:r>
              <a:rPr lang="en-US" dirty="0" err="1"/>
              <a:t>DataFrame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dirty="0"/>
              <a:t>We can use the following format to apply the functions:</a:t>
            </a:r>
          </a:p>
          <a:p>
            <a:pPr marL="177800" indent="0">
              <a:spcBef>
                <a:spcPts val="0"/>
              </a:spcBef>
              <a:buNone/>
            </a:pPr>
            <a:endParaRPr lang="en-US" dirty="0"/>
          </a:p>
          <a:p>
            <a:pPr marL="177800" indent="0" algn="ctr">
              <a:spcBef>
                <a:spcPts val="0"/>
              </a:spcBef>
              <a:buNone/>
            </a:pPr>
            <a:r>
              <a:rPr lang="en-US" dirty="0"/>
              <a:t>lambda </a:t>
            </a:r>
            <a:r>
              <a:rPr lang="en-US" dirty="0" err="1"/>
              <a:t>parameter_arguments</a:t>
            </a:r>
            <a:r>
              <a:rPr lang="en-US" dirty="0"/>
              <a:t> : </a:t>
            </a:r>
            <a:r>
              <a:rPr lang="en-US" dirty="0" err="1"/>
              <a:t>return_expression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.loc and .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Pandas filters can be very useful, however, there is a much better approach that we can use to select rows and columns in our </a:t>
            </a:r>
            <a:r>
              <a:rPr lang="en-US" sz="3200" dirty="0" err="1"/>
              <a:t>DataFrames</a:t>
            </a:r>
            <a:r>
              <a:rPr lang="en-US" sz="3200" dirty="0"/>
              <a:t>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.loc and .</a:t>
            </a:r>
            <a:r>
              <a:rPr lang="en-US" sz="3200" dirty="0" err="1"/>
              <a:t>iloc</a:t>
            </a:r>
            <a:r>
              <a:rPr lang="en-US" sz="3200" dirty="0"/>
              <a:t> methods are two of the most used methods in pandas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These methods are used to select groups of specific rows and/or columns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Due to the similar names they are often confused with one another, so we will go over both in detail 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.loc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Pandas .loc is used when we are working with </a:t>
            </a:r>
            <a:r>
              <a:rPr lang="en-US" sz="3200" b="1" dirty="0"/>
              <a:t>labels</a:t>
            </a:r>
            <a:r>
              <a:rPr lang="en-US" sz="3200" dirty="0"/>
              <a:t> (i.e. Strings) for our rows and columns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With .loc we can look for a specific value within our dataset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Or we can look for a group of values that meet our criteria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We can use any of our common logic operators (==, &lt;,&gt;, &lt;=. &gt;=, !=, etc.) with .loc/,</a:t>
            </a:r>
            <a:r>
              <a:rPr lang="en-US" sz="3200" dirty="0" err="1"/>
              <a:t>iloc</a:t>
            </a:r>
            <a:endParaRPr lang="en-US" sz="3200" dirty="0"/>
          </a:p>
          <a:p>
            <a:pPr marL="177800" indent="0" algn="ctr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.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Pandas .</a:t>
            </a:r>
            <a:r>
              <a:rPr lang="en-US" sz="3200" dirty="0" err="1"/>
              <a:t>iloc</a:t>
            </a:r>
            <a:r>
              <a:rPr lang="en-US" sz="3200" dirty="0"/>
              <a:t> is used when we are working with </a:t>
            </a:r>
            <a:r>
              <a:rPr lang="en-US" sz="3200" b="1" dirty="0"/>
              <a:t>numerical values</a:t>
            </a:r>
            <a:r>
              <a:rPr lang="en-US" sz="3200" dirty="0"/>
              <a:t> (i.e., Integers) for our rows and columns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Just like with .loc, with .</a:t>
            </a:r>
            <a:r>
              <a:rPr lang="en-US" sz="3200" dirty="0" err="1"/>
              <a:t>iloc</a:t>
            </a:r>
            <a:r>
              <a:rPr lang="en-US" sz="3200" dirty="0"/>
              <a:t> we can look for a specific value within our dataset or a series of values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This is the only difference between the two, but it is not uncommon to get the two mixed up </a:t>
            </a:r>
          </a:p>
          <a:p>
            <a:pPr marL="177800" indent="0" algn="ctr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.loc Example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96050" y="1956257"/>
            <a:ext cx="4933950" cy="4063543"/>
          </a:xfrm>
        </p:spPr>
        <p:txBody>
          <a:bodyPr/>
          <a:lstStyle/>
          <a:p>
            <a:pPr marL="228600" lvl="0" indent="-50800">
              <a:spcBef>
                <a:spcPts val="0"/>
              </a:spcBef>
              <a:buNone/>
            </a:pPr>
            <a:r>
              <a:rPr lang="en-US" dirty="0"/>
              <a:t>The typical format for .loc() is: </a:t>
            </a:r>
          </a:p>
          <a:p>
            <a:pPr marL="228600" lvl="0" indent="-50800" algn="ctr">
              <a:spcBef>
                <a:spcPts val="0"/>
              </a:spcBef>
              <a:buNone/>
            </a:pPr>
            <a:r>
              <a:rPr lang="en-US" dirty="0" err="1"/>
              <a:t>df.loc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row_label</a:t>
            </a:r>
            <a:r>
              <a:rPr lang="en-US" dirty="0"/>
              <a:t>], 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col_label</a:t>
            </a:r>
            <a:r>
              <a:rPr lang="en-US" dirty="0"/>
              <a:t>]]</a:t>
            </a:r>
          </a:p>
          <a:p>
            <a:pPr marL="228600" lvl="0" indent="-50800" algn="ctr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r>
              <a:rPr lang="en-US" dirty="0"/>
              <a:t>A basic query with the data from table would look like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r>
              <a:rPr lang="en-US" dirty="0" err="1"/>
              <a:t>df.loc</a:t>
            </a:r>
            <a:r>
              <a:rPr lang="en-US" dirty="0"/>
              <a:t>[ ‘Fri’, ‘Humidity’] 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r>
              <a:rPr lang="en-US" dirty="0"/>
              <a:t>What does this return?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82851-175A-7A69-F974-80BB863A5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3"/>
            <a:ext cx="550545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52BDF-7C41-31F6-69F2-7A778554C4F3}"/>
              </a:ext>
            </a:extLst>
          </p:cNvPr>
          <p:cNvSpPr txBox="1"/>
          <p:nvPr/>
        </p:nvSpPr>
        <p:spPr>
          <a:xfrm>
            <a:off x="609600" y="6248403"/>
            <a:ext cx="581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create by Bindi Chen of Apple</a:t>
            </a:r>
          </a:p>
        </p:txBody>
      </p:sp>
    </p:spTree>
    <p:extLst>
      <p:ext uri="{BB962C8B-B14F-4D97-AF65-F5344CB8AC3E}">
        <p14:creationId xmlns:p14="http://schemas.microsoft.com/office/powerpoint/2010/main" val="21760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</TotalTime>
  <Words>1535</Words>
  <Application>Microsoft Office PowerPoint</Application>
  <PresentationFormat>Widescreen</PresentationFormat>
  <Paragraphs>182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Roboto</vt:lpstr>
      <vt:lpstr>Roboto Slab</vt:lpstr>
      <vt:lpstr>Office Theme</vt:lpstr>
      <vt:lpstr>CS4499/5599: Data Science and Applied Machine Learning </vt:lpstr>
      <vt:lpstr>Objectives </vt:lpstr>
      <vt:lpstr>Pandas Filter</vt:lpstr>
      <vt:lpstr>Pandas .apply()</vt:lpstr>
      <vt:lpstr>Pandas Lambda </vt:lpstr>
      <vt:lpstr>Pandas .loc and .iloc</vt:lpstr>
      <vt:lpstr>Pandas .loc</vt:lpstr>
      <vt:lpstr>Pandas .iloc</vt:lpstr>
      <vt:lpstr>.loc Example </vt:lpstr>
      <vt:lpstr>.iloc Example </vt:lpstr>
      <vt:lpstr>Slicing with .loc/.iloc</vt:lpstr>
      <vt:lpstr>Slicing Examples </vt:lpstr>
      <vt:lpstr>Slicing Examples </vt:lpstr>
      <vt:lpstr>Slicing with Conditions </vt:lpstr>
      <vt:lpstr>Slicing with Conditions Example </vt:lpstr>
      <vt:lpstr>Dropping Columns &amp; Rows</vt:lpstr>
      <vt:lpstr>Common Pandas Methods </vt:lpstr>
      <vt:lpstr>Common Pandas Methods 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195</cp:revision>
  <dcterms:created xsi:type="dcterms:W3CDTF">2019-07-31T20:40:14Z</dcterms:created>
  <dcterms:modified xsi:type="dcterms:W3CDTF">2023-02-05T17:37:58Z</dcterms:modified>
</cp:coreProperties>
</file>