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75" r:id="rId4"/>
    <p:sldId id="276" r:id="rId5"/>
    <p:sldId id="277" r:id="rId6"/>
    <p:sldId id="263" r:id="rId7"/>
    <p:sldId id="265" r:id="rId8"/>
    <p:sldId id="266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gh2VMNiM0n48pDQw7EwfpWfdj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73743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 Slab"/>
              <a:buNone/>
              <a:defRPr sz="45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0" y="0"/>
            <a:ext cx="11767457" cy="6531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1143003"/>
            <a:ext cx="1051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956257"/>
            <a:ext cx="10515600" cy="418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794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3222" y="222971"/>
            <a:ext cx="1502679" cy="225953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l"/>
            <a:r>
              <a:rPr lang="en-US" sz="5400" dirty="0"/>
              <a:t>CS44/55: Data Science and Applied Machine Learning </a:t>
            </a:r>
            <a:endParaRPr sz="5400" dirty="0">
              <a:latin typeface="+mj-lt"/>
            </a:endParaRPr>
          </a:p>
        </p:txBody>
      </p:sp>
      <p:sp>
        <p:nvSpPr>
          <p:cNvPr id="49" name="Google Shape;49;p1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Class Lecture: February 8th,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Probability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dirty="0"/>
              <a:t>Most statistics textbooks define probability as the “likelihood of an event occurring” 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In machine learning, many of the common models rely on some sort of probability 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Some examples includes:</a:t>
            </a:r>
          </a:p>
          <a:p>
            <a:pPr marL="10922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Tree based models using Gini impurity </a:t>
            </a:r>
          </a:p>
          <a:p>
            <a:pPr marL="10922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Naïve Bayes based models (conditional probability) </a:t>
            </a:r>
          </a:p>
          <a:p>
            <a:pPr marL="10922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Logistic regression 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Let’s take some time to review some basic concepts relating to probability </a:t>
            </a:r>
          </a:p>
          <a:p>
            <a:pPr marL="1092200" lvl="1" indent="-45720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635000" indent="-457200">
              <a:spcBef>
                <a:spcPts val="0"/>
              </a:spcBef>
            </a:pPr>
            <a:endParaRPr lang="en-US" dirty="0"/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14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Probability Rules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r>
              <a:rPr lang="en-US" b="1" dirty="0"/>
              <a:t>Rule 1: </a:t>
            </a:r>
            <a:r>
              <a:rPr lang="en-US" dirty="0"/>
              <a:t>The probability of an impossible event is zero; the probability of a certain event is one. Therefore, for any event A, the range of possible probabilities is: 0 ≤ P(A) ≤ 1</a:t>
            </a:r>
          </a:p>
          <a:p>
            <a:r>
              <a:rPr lang="en-US" b="1" dirty="0"/>
              <a:t>Rule 2: </a:t>
            </a:r>
            <a:r>
              <a:rPr lang="en-US" dirty="0"/>
              <a:t>For S the sample space of all possibilities, P(S) = 1. That is the sum of all the probabilities for all possible events is equal to one. </a:t>
            </a:r>
          </a:p>
          <a:p>
            <a:r>
              <a:rPr lang="en-US" b="1" dirty="0"/>
              <a:t>Rule 3: </a:t>
            </a:r>
            <a:r>
              <a:rPr lang="en-US" dirty="0"/>
              <a:t>For any event A, P(A</a:t>
            </a:r>
            <a:r>
              <a:rPr lang="en-US" baseline="30000" dirty="0"/>
              <a:t>c</a:t>
            </a:r>
            <a:r>
              <a:rPr lang="en-US" dirty="0"/>
              <a:t>) = 1 - P(A). It follows then that P(A) = 1 - P(A</a:t>
            </a:r>
            <a:r>
              <a:rPr lang="en-US" baseline="30000" dirty="0"/>
              <a:t>c</a:t>
            </a:r>
            <a:r>
              <a:rPr lang="en-US" dirty="0"/>
              <a:t>)</a:t>
            </a:r>
          </a:p>
          <a:p>
            <a:pPr marL="1092200" lvl="1" indent="-45720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635000" indent="-457200">
              <a:spcBef>
                <a:spcPts val="0"/>
              </a:spcBef>
            </a:pPr>
            <a:endParaRPr lang="en-US" dirty="0"/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B1E4B9-2783-9448-9121-80589C440E40}"/>
              </a:ext>
            </a:extLst>
          </p:cNvPr>
          <p:cNvSpPr txBox="1"/>
          <p:nvPr/>
        </p:nvSpPr>
        <p:spPr>
          <a:xfrm>
            <a:off x="228600" y="6477000"/>
            <a:ext cx="48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Penn State Eberly College of Science </a:t>
            </a:r>
          </a:p>
        </p:txBody>
      </p:sp>
    </p:spTree>
    <p:extLst>
      <p:ext uri="{BB962C8B-B14F-4D97-AF65-F5344CB8AC3E}">
        <p14:creationId xmlns:p14="http://schemas.microsoft.com/office/powerpoint/2010/main" val="141237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Probability Rules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r>
              <a:rPr lang="en-US" b="1" dirty="0"/>
              <a:t>Rule 4 (Addition Rule): </a:t>
            </a:r>
            <a:r>
              <a:rPr lang="en-US" dirty="0"/>
              <a:t>This is the probability that </a:t>
            </a:r>
            <a:r>
              <a:rPr lang="en-US" b="1" dirty="0"/>
              <a:t>either one or both </a:t>
            </a:r>
            <a:r>
              <a:rPr lang="en-US" dirty="0"/>
              <a:t>events occur: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If two events, say A and B, are </a:t>
            </a:r>
            <a:r>
              <a:rPr lang="en-US" b="1" dirty="0"/>
              <a:t>mutually exclusive </a:t>
            </a:r>
            <a:r>
              <a:rPr lang="en-US" dirty="0"/>
              <a:t>- that is A and B have no outcomes in common - then P(A or B) = P(A) + P(B)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If two events are NOT mutually exclusive, then P(A or B) = P(A) + P(B) - P(A and B)</a:t>
            </a:r>
          </a:p>
          <a:p>
            <a:pPr marL="533400" lvl="1" indent="0">
              <a:buNone/>
            </a:pPr>
            <a:endParaRPr lang="en-US" dirty="0"/>
          </a:p>
          <a:p>
            <a:pPr marL="177800" indent="0">
              <a:spcBef>
                <a:spcPts val="0"/>
              </a:spcBef>
              <a:buNone/>
            </a:pPr>
            <a:endParaRPr lang="en-US" dirty="0"/>
          </a:p>
          <a:p>
            <a:pPr marL="635000" indent="-457200">
              <a:spcBef>
                <a:spcPts val="0"/>
              </a:spcBef>
            </a:pPr>
            <a:endParaRPr lang="en-US" dirty="0"/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58A5D-AD99-826D-CF81-3B262A299CB7}"/>
              </a:ext>
            </a:extLst>
          </p:cNvPr>
          <p:cNvSpPr txBox="1"/>
          <p:nvPr/>
        </p:nvSpPr>
        <p:spPr>
          <a:xfrm>
            <a:off x="228600" y="6477000"/>
            <a:ext cx="48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Penn State Eberly College of Science </a:t>
            </a:r>
          </a:p>
        </p:txBody>
      </p:sp>
    </p:spTree>
    <p:extLst>
      <p:ext uri="{BB962C8B-B14F-4D97-AF65-F5344CB8AC3E}">
        <p14:creationId xmlns:p14="http://schemas.microsoft.com/office/powerpoint/2010/main" val="331309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Probability Rules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r>
              <a:rPr lang="en-US" b="1" dirty="0"/>
              <a:t>Rule 5 (Multiplication Rule): </a:t>
            </a:r>
            <a:r>
              <a:rPr lang="en-US" dirty="0"/>
              <a:t>This is the probability that </a:t>
            </a:r>
            <a:r>
              <a:rPr lang="en-US" b="1" dirty="0"/>
              <a:t>both </a:t>
            </a:r>
            <a:r>
              <a:rPr lang="en-US" dirty="0"/>
              <a:t>events occur: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P(A and B) = P(A) • P(B|A) or P(B)*P(A|B) Note: this straight line symbol, |, does not mean divide! This symbols means "conditional" or "given". For instance P(A|B) means the probability that event A occurs </a:t>
            </a:r>
            <a:r>
              <a:rPr lang="en-US" i="1" dirty="0"/>
              <a:t>given </a:t>
            </a:r>
            <a:r>
              <a:rPr lang="en-US" dirty="0"/>
              <a:t>event B has occurred.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If A and B are independent - neither event influences or affects the probability that the other event occurs - then P(A and B) = P(A)*P(B). This particular rule extends to more than two independent events. For example, P(A and B and C) = P(A)*P(B)*P(C)</a:t>
            </a:r>
          </a:p>
          <a:p>
            <a:pPr marL="533400" lvl="1" indent="0">
              <a:buNone/>
            </a:pPr>
            <a:endParaRPr lang="en-US" dirty="0"/>
          </a:p>
          <a:p>
            <a:pPr marL="177800" indent="0">
              <a:spcBef>
                <a:spcPts val="0"/>
              </a:spcBef>
              <a:buNone/>
            </a:pPr>
            <a:endParaRPr lang="en-US" dirty="0"/>
          </a:p>
          <a:p>
            <a:pPr marL="635000" indent="-457200">
              <a:spcBef>
                <a:spcPts val="0"/>
              </a:spcBef>
            </a:pPr>
            <a:endParaRPr lang="en-US" dirty="0"/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1E0DE5-C69F-24BF-9924-28450FBA1550}"/>
              </a:ext>
            </a:extLst>
          </p:cNvPr>
          <p:cNvSpPr txBox="1"/>
          <p:nvPr/>
        </p:nvSpPr>
        <p:spPr>
          <a:xfrm>
            <a:off x="228600" y="6477000"/>
            <a:ext cx="48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Penn State Eberly College of Science </a:t>
            </a:r>
          </a:p>
        </p:txBody>
      </p:sp>
    </p:spTree>
    <p:extLst>
      <p:ext uri="{BB962C8B-B14F-4D97-AF65-F5344CB8AC3E}">
        <p14:creationId xmlns:p14="http://schemas.microsoft.com/office/powerpoint/2010/main" val="48269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Mean and Standard Deviation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</p:spPr>
            <p:txBody>
              <a:bodyPr/>
              <a:lstStyle/>
              <a:p>
                <a:r>
                  <a:rPr lang="en-US" dirty="0"/>
                  <a:t>Mean and standard deviation are the two most common forms of statistical analysis </a:t>
                </a:r>
              </a:p>
              <a:p>
                <a:r>
                  <a:rPr lang="en-US" dirty="0"/>
                  <a:t>Mean is simply the average of a given sample (or population µ) and is calculated with this expression:</a:t>
                </a:r>
              </a:p>
              <a:p>
                <a:pPr marL="17780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177800" indent="0" algn="ctr"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635000" indent="-457200">
                  <a:spcBef>
                    <a:spcPts val="0"/>
                  </a:spcBef>
                </a:pPr>
                <a:r>
                  <a:rPr lang="en-US" dirty="0"/>
                  <a:t>What are some issues if we rely solely on mean for analysis?</a:t>
                </a:r>
              </a:p>
              <a:p>
                <a:pPr marL="1149350" lvl="1" indent="-514350">
                  <a:spcBef>
                    <a:spcPts val="0"/>
                  </a:spcBef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  <a:blipFill>
                <a:blip r:embed="rId2"/>
                <a:stretch>
                  <a:fillRect l="-633" r="-1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77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Mean and Standard Deviation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</p:spPr>
            <p:txBody>
              <a:bodyPr/>
              <a:lstStyle/>
              <a:p>
                <a:r>
                  <a:rPr lang="en-US" dirty="0"/>
                  <a:t>Standard Deviation is used to calculate how spread-out data is from the mean</a:t>
                </a:r>
              </a:p>
              <a:p>
                <a:r>
                  <a:rPr lang="en-US" dirty="0"/>
                  <a:t>We can calculate it using this formula </a:t>
                </a:r>
              </a:p>
              <a:p>
                <a:pPr marL="50800" indent="0">
                  <a:buNone/>
                </a:pPr>
                <a:endParaRPr lang="en-US" dirty="0"/>
              </a:p>
              <a:p>
                <a:pPr marL="508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rad>
                    </m:oMath>
                  </m:oMathPara>
                </a14:m>
                <a:endParaRPr lang="en-US" dirty="0"/>
              </a:p>
              <a:p>
                <a:pPr marL="508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  <a:blipFill>
                <a:blip r:embed="rId2"/>
                <a:stretch>
                  <a:fillRect l="-633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57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Mean and Standard Deviation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r>
              <a:rPr lang="en-US" dirty="0"/>
              <a:t>Assuming a Gaussian (Normal) distribution, with a mean of zero, </a:t>
            </a:r>
          </a:p>
          <a:p>
            <a:pPr lvl="1"/>
            <a:r>
              <a:rPr lang="en-US" dirty="0"/>
              <a:t>68.2% of the sample will lie inside one standard deviation,</a:t>
            </a:r>
          </a:p>
          <a:p>
            <a:pPr lvl="1"/>
            <a:r>
              <a:rPr lang="en-US" dirty="0"/>
              <a:t>95.4% will lie inside two standard deviations</a:t>
            </a:r>
          </a:p>
          <a:p>
            <a:pPr lvl="1"/>
            <a:r>
              <a:rPr lang="en-US" dirty="0"/>
              <a:t>99.8% will lie inside three standard deviations</a:t>
            </a:r>
          </a:p>
          <a:p>
            <a:r>
              <a:rPr lang="en-US" dirty="0"/>
              <a:t>The population standard deviation is denoted by σ.</a:t>
            </a:r>
          </a:p>
          <a:p>
            <a:r>
              <a:rPr lang="en-US" dirty="0"/>
              <a:t> Variance is simply the square of the standard deviation (σ</a:t>
            </a:r>
            <a:r>
              <a:rPr lang="en-US" baseline="30000" dirty="0"/>
              <a:t>2</a:t>
            </a:r>
          </a:p>
          <a:p>
            <a:r>
              <a:rPr lang="en-US" dirty="0"/>
              <a:t>Let’s do some practice with both probability and standard deviation using </a:t>
            </a:r>
            <a:r>
              <a:rPr lang="en-US" dirty="0" err="1"/>
              <a:t>Colab</a:t>
            </a:r>
            <a:r>
              <a:rPr lang="en-US" dirty="0"/>
              <a:t> </a:t>
            </a:r>
          </a:p>
          <a:p>
            <a:pPr marL="50800" indent="0">
              <a:buNone/>
            </a:pPr>
            <a:endParaRPr lang="en-US" dirty="0"/>
          </a:p>
          <a:p>
            <a:pPr marL="50800" indent="0" algn="ctr">
              <a:buNone/>
            </a:pPr>
            <a:endParaRPr lang="en-US" dirty="0"/>
          </a:p>
          <a:p>
            <a:pPr marL="508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0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Next Time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r>
              <a:rPr lang="en-US" dirty="0"/>
              <a:t>Continue discussing statistics 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Correlation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Hypothesis Testing &amp; P-values 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Possibly Linear Regression and SPC  </a:t>
            </a:r>
          </a:p>
          <a:p>
            <a:endParaRPr lang="en-US" dirty="0"/>
          </a:p>
          <a:p>
            <a:r>
              <a:rPr lang="en-US" dirty="0"/>
              <a:t>Homework 3 is due before class on 2/15 </a:t>
            </a:r>
          </a:p>
          <a:p>
            <a:r>
              <a:rPr lang="en-US" dirty="0"/>
              <a:t>Homework 4 will be assigned next week </a:t>
            </a:r>
          </a:p>
          <a:p>
            <a:pPr algn="r"/>
            <a:endParaRPr lang="en-US" dirty="0"/>
          </a:p>
          <a:p>
            <a:pPr marL="50800" indent="0" algn="ctr">
              <a:buNone/>
            </a:pPr>
            <a:endParaRPr lang="en-US" dirty="0"/>
          </a:p>
          <a:p>
            <a:pPr marL="508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3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Objectives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183289"/>
          </a:xfrm>
        </p:spPr>
        <p:txBody>
          <a:bodyPr/>
          <a:lstStyle/>
          <a:p>
            <a:pPr marL="50800" indent="0" fontAlgn="base">
              <a:buNone/>
            </a:pPr>
            <a:r>
              <a:rPr lang="en-US" sz="3600" dirty="0"/>
              <a:t>Last time: 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.filter(), .apply() &amp; Lambda functions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.loc/.</a:t>
            </a:r>
            <a:r>
              <a:rPr lang="en-US" sz="3200" dirty="0" err="1"/>
              <a:t>iloc</a:t>
            </a:r>
            <a:r>
              <a:rPr lang="en-US" sz="3200" dirty="0"/>
              <a:t> methods </a:t>
            </a:r>
          </a:p>
          <a:p>
            <a:pPr marL="1022350" lvl="1" indent="-514350" fontAlgn="base">
              <a:buFont typeface="+mj-lt"/>
              <a:buAutoNum type="arabicPeriod"/>
            </a:pPr>
            <a:endParaRPr lang="en-US" sz="3200" dirty="0"/>
          </a:p>
          <a:p>
            <a:pPr marL="50800" indent="0" fontAlgn="base">
              <a:buNone/>
            </a:pPr>
            <a:r>
              <a:rPr lang="en-US" sz="3600" dirty="0"/>
              <a:t>Today: </a:t>
            </a:r>
          </a:p>
          <a:p>
            <a:pPr marL="1250950" lvl="1" indent="-742950" fontAlgn="base">
              <a:buFont typeface="+mj-lt"/>
              <a:buAutoNum type="arabicPeriod"/>
            </a:pPr>
            <a:r>
              <a:rPr lang="en-US" sz="3200" dirty="0"/>
              <a:t>Uploading datasets to </a:t>
            </a:r>
            <a:r>
              <a:rPr lang="en-US" sz="3200" dirty="0" err="1"/>
              <a:t>Colab</a:t>
            </a:r>
            <a:r>
              <a:rPr lang="en-US" sz="3200" dirty="0"/>
              <a:t> </a:t>
            </a:r>
          </a:p>
          <a:p>
            <a:pPr marL="1250950" lvl="1" indent="-742950" fontAlgn="base">
              <a:buFont typeface="+mj-lt"/>
              <a:buAutoNum type="arabicPeriod"/>
            </a:pPr>
            <a:r>
              <a:rPr lang="en-US" sz="3200" dirty="0"/>
              <a:t>Statistics using Python</a:t>
            </a:r>
          </a:p>
          <a:p>
            <a:pPr marL="1250950" lvl="1" indent="-742950" fontAlgn="base">
              <a:buFont typeface="+mj-lt"/>
              <a:buAutoNum type="arabicPeriod"/>
            </a:pPr>
            <a:r>
              <a:rPr lang="en-US" sz="3200" dirty="0"/>
              <a:t>Standard Deviation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Dropping Columns &amp; Rows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dirty="0"/>
              <a:t>There are going to be times where you will need to remove columns or rows from your dataset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The .drop() method makes this easy, as you only have to choose the column/row name(s) (or number) 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However, it is important to note that you must specify the axis when you use .drop</a:t>
            </a:r>
          </a:p>
          <a:p>
            <a:pPr marL="177800" indent="0" algn="ctr">
              <a:spcBef>
                <a:spcPts val="0"/>
              </a:spcBef>
              <a:buNone/>
            </a:pPr>
            <a:r>
              <a:rPr lang="en-US" dirty="0"/>
              <a:t>axis=0 will look to drop a row (default) </a:t>
            </a:r>
          </a:p>
          <a:p>
            <a:pPr marL="177800" indent="0" algn="ctr">
              <a:spcBef>
                <a:spcPts val="0"/>
              </a:spcBef>
              <a:buNone/>
            </a:pPr>
            <a:r>
              <a:rPr lang="en-US" dirty="0"/>
              <a:t>axis =1 will look to drop a column</a:t>
            </a:r>
          </a:p>
          <a:p>
            <a:pPr marL="177800" indent="0" algn="ctr">
              <a:spcBef>
                <a:spcPts val="0"/>
              </a:spcBef>
              <a:buNone/>
            </a:pPr>
            <a:endParaRPr lang="en-US" dirty="0"/>
          </a:p>
          <a:p>
            <a:pPr marL="177800" indent="0">
              <a:spcBef>
                <a:spcPts val="0"/>
              </a:spcBef>
              <a:buNone/>
            </a:pPr>
            <a:r>
              <a:rPr lang="en-US" dirty="0"/>
              <a:t>Ex: </a:t>
            </a:r>
            <a:r>
              <a:rPr lang="en-US" dirty="0" err="1"/>
              <a:t>df.drop</a:t>
            </a:r>
            <a:r>
              <a:rPr lang="en-US" dirty="0"/>
              <a:t>([‘col_1_name’, ‘col_2_name’], axis=1)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en-US" dirty="0"/>
              <a:t>Ex: </a:t>
            </a:r>
            <a:r>
              <a:rPr lang="en-US" dirty="0" err="1"/>
              <a:t>df.drop</a:t>
            </a:r>
            <a:r>
              <a:rPr lang="en-US" dirty="0"/>
              <a:t>([row_num_1, row_num_2])</a:t>
            </a:r>
          </a:p>
          <a:p>
            <a:pPr marL="177800" indent="0" algn="ctr">
              <a:spcBef>
                <a:spcPts val="0"/>
              </a:spcBef>
              <a:buNone/>
            </a:pPr>
            <a:r>
              <a:rPr lang="en-US" dirty="0"/>
              <a:t> </a:t>
            </a:r>
          </a:p>
          <a:p>
            <a:pPr marL="1549400" lvl="3" indent="0">
              <a:spcBef>
                <a:spcPts val="0"/>
              </a:spcBef>
              <a:buNone/>
            </a:pPr>
            <a:endParaRPr lang="en-US" sz="2800" dirty="0"/>
          </a:p>
          <a:p>
            <a:pPr marL="692150" indent="-514350">
              <a:spcBef>
                <a:spcPts val="0"/>
              </a:spcBef>
            </a:pPr>
            <a:endParaRPr lang="en-US" dirty="0"/>
          </a:p>
          <a:p>
            <a:pPr marL="692150" indent="-514350">
              <a:spcBef>
                <a:spcPts val="0"/>
              </a:spcBef>
            </a:pPr>
            <a:endParaRPr lang="en-US" dirty="0"/>
          </a:p>
          <a:p>
            <a:pPr marL="177800" indent="0">
              <a:spcBef>
                <a:spcPts val="0"/>
              </a:spcBef>
              <a:buNone/>
            </a:pPr>
            <a:r>
              <a:rPr lang="en-US" dirty="0"/>
              <a:t>				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8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Common Pandas Methods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92150" indent="-514350">
              <a:spcBef>
                <a:spcPts val="0"/>
              </a:spcBef>
            </a:pPr>
            <a:r>
              <a:rPr lang="en-US" dirty="0"/>
              <a:t>This list of common methods should help you throughout the class:</a:t>
            </a:r>
          </a:p>
          <a:p>
            <a:pPr marL="1606550" lvl="2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mean() Returns the average value over requested axis </a:t>
            </a:r>
          </a:p>
          <a:p>
            <a:pPr marL="1606550" lvl="2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.mode() Returns the mode over requested axis </a:t>
            </a:r>
          </a:p>
          <a:p>
            <a:pPr marL="1606550" lvl="2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.std() Returns Standard Deviation over requested axis </a:t>
            </a:r>
          </a:p>
          <a:p>
            <a:pPr marL="1606550" lvl="2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.sum() Returns sum of values over requested axis </a:t>
            </a:r>
          </a:p>
          <a:p>
            <a:pPr marL="1606550" lvl="2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.max() Returns max value of requested axis </a:t>
            </a:r>
          </a:p>
          <a:p>
            <a:pPr marL="1606550" lvl="2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.min() Returns minimum value over requested axis </a:t>
            </a:r>
          </a:p>
          <a:p>
            <a:pPr marL="1606550" lvl="2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.</a:t>
            </a:r>
            <a:r>
              <a:rPr lang="en-US" sz="2800" dirty="0" err="1"/>
              <a:t>idmax</a:t>
            </a:r>
            <a:r>
              <a:rPr lang="en-US" sz="2800" dirty="0"/>
              <a:t>() </a:t>
            </a:r>
            <a:r>
              <a:rPr lang="en-US" sz="2400" dirty="0"/>
              <a:t>Returns index of first occurrence of maximum over requested axis. </a:t>
            </a:r>
          </a:p>
          <a:p>
            <a:pPr marL="1606550" lvl="2" indent="-514350">
              <a:spcBef>
                <a:spcPts val="0"/>
              </a:spcBef>
              <a:buFont typeface="+mj-lt"/>
              <a:buAutoNum type="arabicPeriod"/>
            </a:pPr>
            <a:r>
              <a:rPr lang="en-US" sz="2400" dirty="0"/>
              <a:t>.</a:t>
            </a:r>
            <a:r>
              <a:rPr lang="en-US" sz="2400" dirty="0" err="1"/>
              <a:t>idmin</a:t>
            </a:r>
            <a:r>
              <a:rPr lang="en-US" sz="2400" dirty="0"/>
              <a:t>() Returns index of first occurrence of minimum over request axis </a:t>
            </a:r>
            <a:endParaRPr lang="en-US" sz="2800" dirty="0"/>
          </a:p>
          <a:p>
            <a:pPr marL="692150" indent="-51435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635000" indent="-457200">
              <a:spcBef>
                <a:spcPts val="0"/>
              </a:spcBef>
            </a:pPr>
            <a:endParaRPr lang="en-US" dirty="0"/>
          </a:p>
          <a:p>
            <a:pPr marL="1549400" lvl="3" indent="0">
              <a:spcBef>
                <a:spcPts val="0"/>
              </a:spcBef>
              <a:buNone/>
            </a:pPr>
            <a:endParaRPr lang="en-US" sz="2800" dirty="0"/>
          </a:p>
          <a:p>
            <a:pPr marL="692150" indent="-514350">
              <a:spcBef>
                <a:spcPts val="0"/>
              </a:spcBef>
            </a:pPr>
            <a:endParaRPr lang="en-US" dirty="0"/>
          </a:p>
          <a:p>
            <a:pPr marL="692150" indent="-514350">
              <a:spcBef>
                <a:spcPts val="0"/>
              </a:spcBef>
            </a:pPr>
            <a:endParaRPr lang="en-US" dirty="0"/>
          </a:p>
          <a:p>
            <a:pPr marL="177800" indent="0">
              <a:spcBef>
                <a:spcPts val="0"/>
              </a:spcBef>
              <a:buNone/>
            </a:pPr>
            <a:r>
              <a:rPr lang="en-US" dirty="0"/>
              <a:t>				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5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Common Pandas Methods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92150" indent="-514350">
              <a:spcBef>
                <a:spcPts val="0"/>
              </a:spcBef>
            </a:pPr>
            <a:r>
              <a:rPr lang="en-US" dirty="0"/>
              <a:t>This list of common methods should help you throughout the class:</a:t>
            </a:r>
          </a:p>
          <a:p>
            <a:pPr marL="1606550" lvl="2" indent="-514350">
              <a:spcBef>
                <a:spcPts val="0"/>
              </a:spcBef>
              <a:buFont typeface="+mj-lt"/>
              <a:buAutoNum type="arabicPeriod" startAt="9"/>
            </a:pPr>
            <a:r>
              <a:rPr lang="en-US" sz="2800" dirty="0"/>
              <a:t>.unique () </a:t>
            </a:r>
            <a:r>
              <a:rPr lang="en-US" sz="2400" dirty="0"/>
              <a:t>Return unique values based on a hash table</a:t>
            </a:r>
            <a:endParaRPr lang="en-US" sz="2800" dirty="0"/>
          </a:p>
          <a:p>
            <a:pPr marL="1606550" lvl="2" indent="-514350">
              <a:spcBef>
                <a:spcPts val="0"/>
              </a:spcBef>
              <a:buFont typeface="+mj-lt"/>
              <a:buAutoNum type="arabicPeriod" startAt="9"/>
            </a:pPr>
            <a:r>
              <a:rPr lang="en-US" sz="2800" dirty="0"/>
              <a:t>.</a:t>
            </a:r>
            <a:r>
              <a:rPr lang="en-US" sz="2800" dirty="0" err="1"/>
              <a:t>nunique</a:t>
            </a:r>
            <a:r>
              <a:rPr lang="en-US" sz="2800" dirty="0"/>
              <a:t>() </a:t>
            </a:r>
            <a:r>
              <a:rPr lang="en-US" sz="2400" dirty="0"/>
              <a:t>Counts the number of distinct elements in specified axis.</a:t>
            </a:r>
            <a:endParaRPr lang="en-US" sz="2800" dirty="0"/>
          </a:p>
          <a:p>
            <a:pPr marL="1606550" lvl="2" indent="-514350">
              <a:spcBef>
                <a:spcPts val="0"/>
              </a:spcBef>
              <a:buFont typeface="+mj-lt"/>
              <a:buAutoNum type="arabicPeriod" startAt="9"/>
            </a:pPr>
            <a:r>
              <a:rPr lang="en-US" sz="2800" dirty="0"/>
              <a:t>.count() </a:t>
            </a:r>
            <a:r>
              <a:rPr lang="en-US" sz="2400" dirty="0"/>
              <a:t>Count non-NA cells for each column or row.</a:t>
            </a:r>
            <a:endParaRPr lang="en-US" sz="2800" dirty="0"/>
          </a:p>
          <a:p>
            <a:pPr marL="1606550" lvl="2" indent="-514350">
              <a:spcBef>
                <a:spcPts val="0"/>
              </a:spcBef>
              <a:buFont typeface="+mj-lt"/>
              <a:buAutoNum type="arabicPeriod" startAt="9"/>
            </a:pPr>
            <a:r>
              <a:rPr lang="en-US" sz="2800" dirty="0"/>
              <a:t>.</a:t>
            </a:r>
            <a:r>
              <a:rPr lang="en-US" sz="2800" dirty="0" err="1"/>
              <a:t>value_counts</a:t>
            </a:r>
            <a:r>
              <a:rPr lang="en-US" sz="2800" dirty="0"/>
              <a:t>() </a:t>
            </a:r>
            <a:r>
              <a:rPr lang="en-US" sz="2400" dirty="0"/>
              <a:t>Returns a pandas series containing counts of unique values.</a:t>
            </a:r>
            <a:endParaRPr lang="en-US" sz="2800" dirty="0"/>
          </a:p>
          <a:p>
            <a:pPr marL="1606550" lvl="2" indent="-514350">
              <a:spcBef>
                <a:spcPts val="0"/>
              </a:spcBef>
              <a:buFont typeface="+mj-lt"/>
              <a:buAutoNum type="arabicPeriod" startAt="9"/>
            </a:pPr>
            <a:r>
              <a:rPr lang="en-US" sz="2800" dirty="0"/>
              <a:t>.</a:t>
            </a:r>
            <a:r>
              <a:rPr lang="en-US" sz="2800" dirty="0" err="1"/>
              <a:t>sorted_values</a:t>
            </a:r>
            <a:r>
              <a:rPr lang="en-US" sz="2800" dirty="0"/>
              <a:t>() </a:t>
            </a:r>
            <a:r>
              <a:rPr lang="en-US" sz="2400" dirty="0"/>
              <a:t>Sort by the values along either axis.</a:t>
            </a:r>
            <a:endParaRPr lang="en-US" sz="2800" dirty="0"/>
          </a:p>
          <a:p>
            <a:pPr marL="1606550" lvl="2" indent="-514350">
              <a:spcBef>
                <a:spcPts val="0"/>
              </a:spcBef>
              <a:buFont typeface="+mj-lt"/>
              <a:buAutoNum type="arabicPeriod" startAt="9"/>
            </a:pPr>
            <a:r>
              <a:rPr lang="en-US" sz="2800" dirty="0"/>
              <a:t>.</a:t>
            </a:r>
            <a:r>
              <a:rPr lang="en-US" sz="2800" dirty="0" err="1"/>
              <a:t>astype</a:t>
            </a:r>
            <a:r>
              <a:rPr lang="en-US" sz="2800" dirty="0"/>
              <a:t>() </a:t>
            </a:r>
            <a:r>
              <a:rPr lang="en-US" sz="2400" dirty="0"/>
              <a:t>Cast a pandas object to a specified </a:t>
            </a:r>
            <a:r>
              <a:rPr lang="en-US" sz="2400" dirty="0" err="1"/>
              <a:t>dtype</a:t>
            </a:r>
            <a:endParaRPr lang="en-US" sz="2800" dirty="0"/>
          </a:p>
          <a:p>
            <a:pPr marL="1606550" lvl="2" indent="-514350">
              <a:spcBef>
                <a:spcPts val="0"/>
              </a:spcBef>
              <a:buFont typeface="+mj-lt"/>
              <a:buAutoNum type="arabicPeriod" startAt="9"/>
            </a:pPr>
            <a:r>
              <a:rPr lang="en-US" sz="2800" dirty="0"/>
              <a:t>.</a:t>
            </a:r>
            <a:r>
              <a:rPr lang="en-US" sz="2800" dirty="0" err="1"/>
              <a:t>dtypes</a:t>
            </a:r>
            <a:r>
              <a:rPr lang="en-US" sz="2800" dirty="0"/>
              <a:t>() </a:t>
            </a:r>
            <a:r>
              <a:rPr lang="en-US" sz="2400" dirty="0"/>
              <a:t>Return the </a:t>
            </a:r>
            <a:r>
              <a:rPr lang="en-US" sz="2400" dirty="0" err="1"/>
              <a:t>dtypes</a:t>
            </a:r>
            <a:r>
              <a:rPr lang="en-US" sz="2400" dirty="0"/>
              <a:t> in the </a:t>
            </a:r>
            <a:r>
              <a:rPr lang="en-US" sz="2400" dirty="0" err="1"/>
              <a:t>DataFrame</a:t>
            </a:r>
            <a:endParaRPr lang="en-US" sz="2800" dirty="0"/>
          </a:p>
          <a:p>
            <a:pPr marL="692150" indent="-51435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635000" indent="-457200">
              <a:spcBef>
                <a:spcPts val="0"/>
              </a:spcBef>
            </a:pPr>
            <a:endParaRPr lang="en-US" dirty="0"/>
          </a:p>
          <a:p>
            <a:pPr marL="1549400" lvl="3" indent="0">
              <a:spcBef>
                <a:spcPts val="0"/>
              </a:spcBef>
              <a:buNone/>
            </a:pPr>
            <a:endParaRPr lang="en-US" sz="2800" dirty="0"/>
          </a:p>
          <a:p>
            <a:pPr marL="692150" indent="-514350">
              <a:spcBef>
                <a:spcPts val="0"/>
              </a:spcBef>
            </a:pPr>
            <a:endParaRPr lang="en-US" dirty="0"/>
          </a:p>
          <a:p>
            <a:pPr marL="692150" indent="-514350">
              <a:spcBef>
                <a:spcPts val="0"/>
              </a:spcBef>
            </a:pPr>
            <a:endParaRPr lang="en-US" dirty="0"/>
          </a:p>
          <a:p>
            <a:pPr marL="177800" indent="0">
              <a:spcBef>
                <a:spcPts val="0"/>
              </a:spcBef>
              <a:buNone/>
            </a:pPr>
            <a:r>
              <a:rPr lang="en-US" dirty="0"/>
              <a:t>				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97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Statistics Vs. Data Science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sz="3200" dirty="0"/>
              <a:t>It is very common for data science and mathematical statistics to be used interchangeably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To be fair there are a number of similarities between the two concepts </a:t>
            </a:r>
          </a:p>
          <a:p>
            <a:pPr marL="177800" indent="0">
              <a:spcBef>
                <a:spcPts val="0"/>
              </a:spcBef>
              <a:buNone/>
            </a:pPr>
            <a:endParaRPr lang="en-US" sz="3200" dirty="0"/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Does anyone have any thoughts on the difference?</a:t>
            </a:r>
          </a:p>
          <a:p>
            <a:pPr marL="635000" indent="-457200">
              <a:spcBef>
                <a:spcPts val="0"/>
              </a:spcBef>
            </a:pP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4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Statistics Vs. Data Science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dirty="0"/>
              <a:t>The most common distinction between data science and statistics is that statistics is purely mathematical field 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Statistical analysis usually has the following traits:</a:t>
            </a:r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Uses smaller data samples,</a:t>
            </a:r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Only makes use of quantitative data</a:t>
            </a:r>
          </a:p>
          <a:p>
            <a:pPr marL="692150" indent="-514350">
              <a:spcBef>
                <a:spcPts val="0"/>
              </a:spcBef>
            </a:pPr>
            <a:r>
              <a:rPr lang="en-US" dirty="0"/>
              <a:t>Statistics usually involves a more formal approach to experimenting:</a:t>
            </a:r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Proving of disproving a hypothesis</a:t>
            </a:r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Making and noting assumptions</a:t>
            </a:r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More consideration for where our data comes from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0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Statistics Vs. Data Science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dirty="0"/>
              <a:t>Data science is an interdisciplinary  field involving Computer Science, Information Technology and Statistics 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Data science is most commonly associated with:</a:t>
            </a:r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Making predictions </a:t>
            </a:r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Comparing models to find the simplest approach </a:t>
            </a:r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Working with large quantities of data (in some extreme cases trillions of parameters) </a:t>
            </a:r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692150" indent="-514350">
              <a:spcBef>
                <a:spcPts val="0"/>
              </a:spcBef>
            </a:pPr>
            <a:r>
              <a:rPr lang="en-US" dirty="0"/>
              <a:t>That said today the two fields are closely related, especially  with the concept of machine learning </a:t>
            </a:r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1092200" lvl="1" indent="-45720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635000" indent="-457200">
              <a:spcBef>
                <a:spcPts val="0"/>
              </a:spcBef>
            </a:pPr>
            <a:endParaRPr lang="en-US" dirty="0"/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0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Statistics Vs. Data Science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81200"/>
            <a:ext cx="10591800" cy="4063543"/>
          </a:xfrm>
        </p:spPr>
        <p:txBody>
          <a:bodyPr/>
          <a:lstStyle/>
          <a:p>
            <a:pPr marL="177800" indent="0">
              <a:spcBef>
                <a:spcPts val="0"/>
              </a:spcBef>
              <a:buNone/>
            </a:pP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6831474-90B6-BF48-C4B5-098247119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856512"/>
            <a:ext cx="4682096" cy="49124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685D3B-C917-B4A8-6FEF-5820F319DE70}"/>
              </a:ext>
            </a:extLst>
          </p:cNvPr>
          <p:cNvSpPr txBox="1"/>
          <p:nvPr/>
        </p:nvSpPr>
        <p:spPr>
          <a:xfrm>
            <a:off x="8458200" y="3733800"/>
            <a:ext cx="24556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Source: Is Data Science Just a Rebranding of Statistics?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12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daho State">
      <a:dk1>
        <a:srgbClr val="000000"/>
      </a:dk1>
      <a:lt1>
        <a:srgbClr val="FFFFFF"/>
      </a:lt1>
      <a:dk2>
        <a:srgbClr val="828282"/>
      </a:dk2>
      <a:lt2>
        <a:srgbClr val="E6E7E8"/>
      </a:lt2>
      <a:accent1>
        <a:srgbClr val="F37920"/>
      </a:accent1>
      <a:accent2>
        <a:srgbClr val="A7A7A7"/>
      </a:accent2>
      <a:accent3>
        <a:srgbClr val="A7A7A7"/>
      </a:accent3>
      <a:accent4>
        <a:srgbClr val="FFFFFF"/>
      </a:accent4>
      <a:accent5>
        <a:srgbClr val="F69240"/>
      </a:accent5>
      <a:accent6>
        <a:srgbClr val="F37920"/>
      </a:accent6>
      <a:hlink>
        <a:srgbClr val="F37920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9273</TotalTime>
  <Words>1229</Words>
  <Application>Microsoft Office PowerPoint</Application>
  <PresentationFormat>Widescreen</PresentationFormat>
  <Paragraphs>142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Roboto</vt:lpstr>
      <vt:lpstr>Roboto Slab</vt:lpstr>
      <vt:lpstr>Office Theme</vt:lpstr>
      <vt:lpstr>CS44/55: Data Science and Applied Machine Learning </vt:lpstr>
      <vt:lpstr>Objectives </vt:lpstr>
      <vt:lpstr>Dropping Columns &amp; Rows</vt:lpstr>
      <vt:lpstr>Common Pandas Methods </vt:lpstr>
      <vt:lpstr>Common Pandas Methods </vt:lpstr>
      <vt:lpstr>Statistics Vs. Data Science</vt:lpstr>
      <vt:lpstr>Statistics Vs. Data Science</vt:lpstr>
      <vt:lpstr>Statistics Vs. Data Science</vt:lpstr>
      <vt:lpstr>Statistics Vs. Data Science</vt:lpstr>
      <vt:lpstr>Probability </vt:lpstr>
      <vt:lpstr>Probability Rules  </vt:lpstr>
      <vt:lpstr>Probability Rules  </vt:lpstr>
      <vt:lpstr>Probability Rules  </vt:lpstr>
      <vt:lpstr>Mean and Standard Deviation </vt:lpstr>
      <vt:lpstr>Mean and Standard Deviation </vt:lpstr>
      <vt:lpstr>Mean and Standard Deviation </vt:lpstr>
      <vt:lpstr>Next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Pepo Mena</cp:lastModifiedBy>
  <cp:revision>210</cp:revision>
  <dcterms:created xsi:type="dcterms:W3CDTF">2019-07-31T20:40:14Z</dcterms:created>
  <dcterms:modified xsi:type="dcterms:W3CDTF">2023-02-07T19:53:38Z</dcterms:modified>
</cp:coreProperties>
</file>