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>
      <p:cViewPr varScale="1">
        <p:scale>
          <a:sx n="78" d="100"/>
          <a:sy n="78" d="100"/>
        </p:scale>
        <p:origin x="9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February 13th,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Hypothesis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As mentioned last time, when working with statistics we usually are looking to answer a specific question </a:t>
            </a:r>
          </a:p>
          <a:p>
            <a:r>
              <a:rPr lang="en-US" dirty="0"/>
              <a:t>Like in most scientific experiments we want to make a hypothesis and test it </a:t>
            </a:r>
          </a:p>
          <a:p>
            <a:r>
              <a:rPr lang="en-US" dirty="0"/>
              <a:t>In statistics when we want to answer a specific question about our data, we call it the null hypothesis </a:t>
            </a:r>
            <a:r>
              <a:rPr lang="en-US" i="1" dirty="0"/>
              <a:t>H</a:t>
            </a:r>
            <a:r>
              <a:rPr lang="en-US" i="1" baseline="-25000" dirty="0"/>
              <a:t>o </a:t>
            </a:r>
          </a:p>
          <a:p>
            <a:r>
              <a:rPr lang="en-US" dirty="0"/>
              <a:t>An example might be money spent last year is less than the year before, or air travel delays are more common in summer than in spring, etc. </a:t>
            </a:r>
            <a:endParaRPr lang="en-US" i="1" baseline="-25000" dirty="0"/>
          </a:p>
          <a:p>
            <a:pPr marL="5080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444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Hypothesis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When we perform this analysis, we also want to address the other alternative or the alternate hypothesis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</a:p>
          <a:p>
            <a:r>
              <a:rPr lang="en-US" dirty="0"/>
              <a:t>The alternate hypothesis could be travelers spent less money this year than the year before </a:t>
            </a:r>
            <a:endParaRPr lang="en-US" i="1" baseline="-25000" dirty="0"/>
          </a:p>
          <a:p>
            <a:r>
              <a:rPr lang="en-US" dirty="0"/>
              <a:t>In statistical inference, we treat the null hypothesis as true until we disprove it (think innocent until proven guilty)  </a:t>
            </a:r>
          </a:p>
          <a:p>
            <a:r>
              <a:rPr lang="en-US" dirty="0"/>
              <a:t>The goal of hypothesis testing is to prove or disprove our null hypothesis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a Hypothesis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There are 10 basic steps to testing a hypothesis: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Define the hypothesis </a:t>
            </a:r>
          </a:p>
          <a:p>
            <a:pPr marL="1447800" lvl="3" indent="0">
              <a:buNone/>
            </a:pPr>
            <a:r>
              <a:rPr lang="en-US" sz="2200" i="1" dirty="0"/>
              <a:t>H</a:t>
            </a:r>
            <a:r>
              <a:rPr lang="en-US" sz="2200" i="1" baseline="-25000" dirty="0"/>
              <a:t>o</a:t>
            </a:r>
            <a:r>
              <a:rPr lang="en-US" sz="2200" dirty="0"/>
              <a:t> : University students spend an average of $500 per semester on books </a:t>
            </a:r>
          </a:p>
          <a:p>
            <a:pPr marL="1447800" lvl="3" indent="0">
              <a:buNone/>
            </a:pPr>
            <a:r>
              <a:rPr lang="en-US" sz="2200" i="1" dirty="0"/>
              <a:t>H</a:t>
            </a:r>
            <a:r>
              <a:rPr lang="en-US" sz="2200" i="1" baseline="-25000" dirty="0"/>
              <a:t>1 </a:t>
            </a:r>
            <a:r>
              <a:rPr lang="en-US" sz="2200" dirty="0"/>
              <a:t>: University students  do not spend an average of $500 per semester on books </a:t>
            </a: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Select the appropriate statistical measure (mean, proportion, variance) </a:t>
            </a:r>
          </a:p>
          <a:p>
            <a:pPr marL="1447800" lvl="3" indent="0">
              <a:buNone/>
            </a:pPr>
            <a:r>
              <a:rPr lang="en-US" sz="2200" dirty="0"/>
              <a:t>In our example we would look at the average amount students spend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Define your alternate hypothesis (can be 1 or 2 sided)</a:t>
            </a:r>
          </a:p>
          <a:p>
            <a:pPr marL="1447800" lvl="3" indent="0">
              <a:buNone/>
            </a:pPr>
            <a:r>
              <a:rPr lang="en-US" sz="2200" dirty="0"/>
              <a:t>In this example we are looking to see if the amount of more OR less so it will be 2 sided </a:t>
            </a:r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a Hypothesis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1504950" lvl="2" indent="-514350">
              <a:buFont typeface="+mj-lt"/>
              <a:buAutoNum type="arabicPeriod" startAt="4"/>
            </a:pPr>
            <a:r>
              <a:rPr lang="en-US" sz="2400" dirty="0"/>
              <a:t>State the hypothesis using the appropriate statistical measure </a:t>
            </a:r>
          </a:p>
          <a:p>
            <a:pPr marL="1447800" lvl="3" indent="0">
              <a:buNone/>
            </a:pPr>
            <a:r>
              <a:rPr lang="en-US" sz="2200" i="1" dirty="0"/>
              <a:t>H</a:t>
            </a:r>
            <a:r>
              <a:rPr lang="en-US" sz="2200" i="1" baseline="-25000" dirty="0"/>
              <a:t>o</a:t>
            </a:r>
            <a:r>
              <a:rPr lang="en-US" sz="2200" dirty="0"/>
              <a:t> : µ = $500</a:t>
            </a:r>
          </a:p>
          <a:p>
            <a:pPr marL="1447800" lvl="3" indent="0">
              <a:buNone/>
            </a:pPr>
            <a:r>
              <a:rPr lang="en-US" sz="2200" i="1" dirty="0"/>
              <a:t>H</a:t>
            </a:r>
            <a:r>
              <a:rPr lang="en-US" sz="2200" i="1" baseline="-25000" dirty="0"/>
              <a:t>1 </a:t>
            </a:r>
            <a:r>
              <a:rPr lang="en-US" sz="2200" dirty="0"/>
              <a:t>: µ ≠ $500</a:t>
            </a:r>
            <a:endParaRPr lang="en-US" sz="2400" dirty="0"/>
          </a:p>
          <a:p>
            <a:pPr marL="1504950" lvl="2" indent="-514350">
              <a:buFont typeface="+mj-lt"/>
              <a:buAutoNum type="arabicPeriod" startAt="4"/>
            </a:pPr>
            <a:r>
              <a:rPr lang="en-US" sz="2400" dirty="0"/>
              <a:t>Select the level of certainty (</a:t>
            </a:r>
            <a:r>
              <a:rPr lang="el-GR" sz="2400" dirty="0"/>
              <a:t>α</a:t>
            </a:r>
            <a:r>
              <a:rPr lang="en-US" sz="2400" dirty="0"/>
              <a:t>) of the test (i.e., how much confidence do we want in the results)</a:t>
            </a:r>
          </a:p>
          <a:p>
            <a:pPr marL="1447800" lvl="3" indent="0">
              <a:buNone/>
            </a:pPr>
            <a:r>
              <a:rPr lang="en-US" sz="2200" dirty="0"/>
              <a:t>Typical </a:t>
            </a:r>
            <a:r>
              <a:rPr lang="el-GR" sz="2000" dirty="0"/>
              <a:t>α</a:t>
            </a:r>
            <a:r>
              <a:rPr lang="en-US" sz="2200" dirty="0"/>
              <a:t> values in academia are 0.1 (90% C.L), 0.05 (95% C.L) and 0.01 (99% C.L)  </a:t>
            </a:r>
          </a:p>
          <a:p>
            <a:pPr marL="1504950" lvl="2" indent="-514350">
              <a:buFont typeface="+mj-lt"/>
              <a:buAutoNum type="arabicPeriod" startAt="4"/>
            </a:pPr>
            <a:r>
              <a:rPr lang="en-US" sz="2400" dirty="0"/>
              <a:t>Select the appropriate test statistic (z-Test, chi-squared, etc.) </a:t>
            </a:r>
          </a:p>
          <a:p>
            <a:pPr marL="1447800" lvl="3" indent="0">
              <a:buNone/>
            </a:pPr>
            <a:r>
              <a:rPr lang="en-US" sz="2200" dirty="0"/>
              <a:t>Consider: </a:t>
            </a:r>
          </a:p>
          <a:p>
            <a:pPr marL="1905000" lvl="3" indent="-457200">
              <a:buFont typeface="+mj-lt"/>
              <a:buAutoNum type="arabicPeriod"/>
            </a:pPr>
            <a:r>
              <a:rPr lang="en-US" sz="2200" dirty="0"/>
              <a:t>Do we know the Standard deviation </a:t>
            </a:r>
          </a:p>
          <a:p>
            <a:pPr marL="1905000" lvl="3" indent="-457200">
              <a:buFont typeface="+mj-lt"/>
              <a:buAutoNum type="arabicPeriod"/>
            </a:pPr>
            <a:r>
              <a:rPr lang="en-US" sz="2200" dirty="0"/>
              <a:t>Is our data distributed normally </a:t>
            </a:r>
          </a:p>
          <a:p>
            <a:pPr marL="1905000" lvl="3" indent="-457200">
              <a:buFont typeface="+mj-lt"/>
              <a:buAutoNum type="arabicPeriod"/>
            </a:pPr>
            <a:r>
              <a:rPr lang="en-US" sz="2200" dirty="0"/>
              <a:t>Do we have enough data </a:t>
            </a:r>
          </a:p>
        </p:txBody>
      </p:sp>
    </p:spTree>
    <p:extLst>
      <p:ext uri="{BB962C8B-B14F-4D97-AF65-F5344CB8AC3E}">
        <p14:creationId xmlns:p14="http://schemas.microsoft.com/office/powerpoint/2010/main" val="2436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a Hypothesis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990600" lvl="2" indent="0">
              <a:buNone/>
            </a:pPr>
            <a:endParaRPr lang="en-US" sz="2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CF1FE5-EF99-81BB-2972-8B34E202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8001000" cy="4500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32B00F-5FA0-369F-6E32-D5B5D78CCC5B}"/>
              </a:ext>
            </a:extLst>
          </p:cNvPr>
          <p:cNvSpPr txBox="1"/>
          <p:nvPr/>
        </p:nvSpPr>
        <p:spPr>
          <a:xfrm>
            <a:off x="10058400" y="3675846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b="1" dirty="0"/>
              <a:t>Hypothesis Tests Explained by Angelica Lo </a:t>
            </a:r>
            <a:r>
              <a:rPr lang="en-US" b="1" dirty="0" err="1"/>
              <a:t>Duca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a Hypothesis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1504950" lvl="2" indent="-514350">
                  <a:buFont typeface="+mj-lt"/>
                  <a:buAutoNum type="arabicPeriod" startAt="7"/>
                </a:pPr>
                <a:r>
                  <a:rPr lang="en-US" sz="2400" dirty="0"/>
                  <a:t>Determine the critical value </a:t>
                </a:r>
              </a:p>
              <a:p>
                <a:pPr marL="1447800" lvl="3" indent="0">
                  <a:buNone/>
                </a:pPr>
                <a:r>
                  <a:rPr lang="en-US" sz="2200" dirty="0"/>
                  <a:t>When finding this the critical value, we must consider if our alternate hypothesis is one or two sided  </a:t>
                </a:r>
              </a:p>
              <a:p>
                <a:pPr marL="1447800" lvl="3" indent="0">
                  <a:buNone/>
                </a:pPr>
                <a:r>
                  <a:rPr lang="en-US" sz="2200" dirty="0"/>
                  <a:t>This defines our rejection region, for example if want a C.L of 95% the rejection region will be .025 on each side for a total vale of .05 </a:t>
                </a:r>
              </a:p>
              <a:p>
                <a:pPr marL="1447800" lvl="3" indent="0">
                  <a:buNone/>
                </a:pPr>
                <a:r>
                  <a:rPr lang="en-US" sz="2200" dirty="0"/>
                  <a:t>When doing this by hand we reference the appropriate statistical tables </a:t>
                </a:r>
              </a:p>
              <a:p>
                <a:pPr marL="1504950" lvl="2" indent="-514350">
                  <a:buFont typeface="+mj-lt"/>
                  <a:buAutoNum type="arabicPeriod" startAt="7"/>
                </a:pPr>
                <a:r>
                  <a:rPr lang="en-US" sz="2400" dirty="0"/>
                  <a:t>Compute the test statistic </a:t>
                </a:r>
              </a:p>
              <a:p>
                <a:pPr marL="1447800" lvl="3" indent="0">
                  <a:buNone/>
                </a:pPr>
                <a:r>
                  <a:rPr lang="en-US" sz="2200" dirty="0"/>
                  <a:t>Let’s assume for your textbook example that found a mean of $540 among 75  random students at a local university (Assume the standard deviation of our null hypothesis is $100)</a:t>
                </a:r>
              </a:p>
              <a:p>
                <a:pPr marL="14478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t="-450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a Hypothesis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1047750" lvl="1" indent="-514350">
              <a:buFont typeface="+mj-lt"/>
              <a:buAutoNum type="arabicPeriod" startAt="9"/>
            </a:pPr>
            <a:r>
              <a:rPr lang="en-US" sz="2800" dirty="0"/>
              <a:t>Make the decision </a:t>
            </a:r>
          </a:p>
          <a:p>
            <a:pPr marL="1790700" lvl="3"/>
            <a:r>
              <a:rPr lang="en-US" sz="2400" dirty="0"/>
              <a:t>If we do the math, our z-test value is 3.46</a:t>
            </a:r>
          </a:p>
          <a:p>
            <a:pPr marL="1790700" lvl="3"/>
            <a:r>
              <a:rPr lang="en-US" sz="2400" dirty="0"/>
              <a:t>Looking at our statistical tables for the z-test we know based on our alpha (0.05) the critical value for our problem is 1.96 </a:t>
            </a:r>
          </a:p>
          <a:p>
            <a:pPr marL="1790700" lvl="3"/>
            <a:r>
              <a:rPr lang="en-US" sz="2400" dirty="0"/>
              <a:t>Since our z-test is much greater than our critical value we must reject the null hypothesis </a:t>
            </a:r>
          </a:p>
          <a:p>
            <a:pPr marL="1047750" lvl="1" indent="-514350">
              <a:buFont typeface="+mj-lt"/>
              <a:buAutoNum type="arabicPeriod" startAt="10"/>
            </a:pPr>
            <a:r>
              <a:rPr lang="en-US" sz="2800" dirty="0"/>
              <a:t> State the conclusion in terms of the original question </a:t>
            </a:r>
          </a:p>
          <a:p>
            <a:pPr marL="1790700" lvl="3"/>
            <a:r>
              <a:rPr lang="en-US" sz="2200" dirty="0"/>
              <a:t>Always remember how you framed the question </a:t>
            </a:r>
          </a:p>
          <a:p>
            <a:pPr marL="1790700" lvl="3"/>
            <a:r>
              <a:rPr lang="en-US" sz="2200" dirty="0"/>
              <a:t>We only test to see if the average was different from $500 not if it was greater</a:t>
            </a:r>
          </a:p>
          <a:p>
            <a:pPr marL="1790700" lvl="3"/>
            <a:r>
              <a:rPr lang="en-US" sz="2200" dirty="0"/>
              <a:t>We have only proved that the average is not $500 (we have not proved that the average is greater than $500) </a:t>
            </a:r>
          </a:p>
          <a:p>
            <a:pPr marL="1333500" lvl="2" indent="-342900"/>
            <a:endParaRPr lang="en-US" sz="2200" dirty="0"/>
          </a:p>
          <a:p>
            <a:pPr marL="14478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6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P-Value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2600" dirty="0"/>
              <a:t>The most challenging issues in statistical inference occur when our test statistics lies in an area close to our critical value </a:t>
            </a:r>
          </a:p>
          <a:p>
            <a:r>
              <a:rPr lang="en-US" sz="2600" dirty="0"/>
              <a:t>To address this, we want some method to measure the strength of our conclusions</a:t>
            </a:r>
          </a:p>
          <a:p>
            <a:r>
              <a:rPr lang="en-US" sz="2600" dirty="0"/>
              <a:t>The P-Value is a common statistical tool to do this</a:t>
            </a:r>
          </a:p>
          <a:p>
            <a:r>
              <a:rPr lang="en-US" sz="2600" dirty="0"/>
              <a:t>The P-Value is the probability of observing a value of a test statistic as extreme or more extreme than the one observed, assuming the null hypothesis is true</a:t>
            </a:r>
          </a:p>
          <a:p>
            <a:pPr marL="1333500" lvl="2" indent="-342900"/>
            <a:endParaRPr lang="en-US" sz="2200" dirty="0"/>
          </a:p>
          <a:p>
            <a:pPr marL="14478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3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Under the hood calculating P-value requires use of Probability Density Functions (Calculus based stats)</a:t>
                </a:r>
              </a:p>
              <a:p>
                <a:r>
                  <a:rPr lang="en-US" dirty="0"/>
                  <a:t>However, most statistical software can calculate this for us</a:t>
                </a:r>
              </a:p>
              <a:p>
                <a:r>
                  <a:rPr lang="en-US" dirty="0"/>
                  <a:t>Also, there are tables we can use to look a close approximation of the P-value once we have the test statistic  </a:t>
                </a:r>
              </a:p>
              <a:p>
                <a:pPr marL="50800" indent="0">
                  <a:buNone/>
                </a:pPr>
                <a:r>
                  <a:rPr lang="en-US" dirty="0"/>
                  <a:t>Let’s do a quick overview of how to calculate the P-value </a:t>
                </a:r>
              </a:p>
              <a:p>
                <a:pPr lvl="1"/>
                <a:r>
                  <a:rPr lang="en-US" dirty="0"/>
                  <a:t>We still need a null and alternate hypothesis </a:t>
                </a:r>
              </a:p>
              <a:p>
                <a:pPr lvl="1"/>
                <a:r>
                  <a:rPr lang="en-US" dirty="0"/>
                  <a:t>Then we calculate our test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determine the P-value  </a:t>
                </a:r>
              </a:p>
              <a:p>
                <a:pPr lvl="1"/>
                <a:r>
                  <a:rPr lang="en-US" dirty="0"/>
                  <a:t>Evaluate </a:t>
                </a:r>
              </a:p>
              <a:p>
                <a:pPr marL="533400" lvl="1" indent="0">
                  <a:buNone/>
                </a:pPr>
                <a:endParaRPr lang="en-US" dirty="0"/>
              </a:p>
              <a:p>
                <a:pPr marL="1447800" lvl="3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748" b="-18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Wrap up statistics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Linear Regression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Statistical Process Control </a:t>
            </a:r>
          </a:p>
          <a:p>
            <a:pPr marL="533400" lvl="1" indent="0">
              <a:buNone/>
            </a:pPr>
            <a:endParaRPr lang="en-US" sz="2800" dirty="0"/>
          </a:p>
          <a:p>
            <a:r>
              <a:rPr lang="en-US" sz="3200" dirty="0"/>
              <a:t>Homework 3 is due before class on 2/15 </a:t>
            </a:r>
          </a:p>
          <a:p>
            <a:r>
              <a:rPr lang="en-US" sz="3200" dirty="0"/>
              <a:t>Homework 4 will be assigned during the </a:t>
            </a:r>
            <a:r>
              <a:rPr lang="en-US" sz="3200"/>
              <a:t>next class and due on 2/22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Compared Statistics and Data Science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Probability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Standard Deviation 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Correlation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Hypothesis Testing 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Linear Regression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Another common tool used in statistics is correlation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Correlation is used to measure the degree in which two variables are related </a:t>
            </a:r>
            <a:r>
              <a:rPr lang="en-US" sz="3200" b="1" dirty="0"/>
              <a:t>linearly</a:t>
            </a:r>
            <a:r>
              <a:rPr lang="en-US" sz="3200" dirty="0"/>
              <a:t>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measure was developed by Karl Pearson in 1896 and has become a widely used tool in statistics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 Variables can be described to have a negative relationship or a positive negative 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Perfectly positive correlation will have an upward slope of 1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Perfectly negative correlation will have a downward  slope  of -1 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3200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635000" indent="-457200">
                  <a:spcBef>
                    <a:spcPts val="0"/>
                  </a:spcBef>
                </a:pPr>
                <a:r>
                  <a:rPr lang="en-US" sz="3200" dirty="0"/>
                  <a:t>The correlation coefficient is usually denoted by r and can be computer with the following expression:</a:t>
                </a:r>
              </a:p>
              <a:p>
                <a:pPr marL="635000" indent="-457200">
                  <a:spcBef>
                    <a:spcPts val="0"/>
                  </a:spcBef>
                </a:pPr>
                <a:endParaRPr lang="en-US" sz="3200" dirty="0"/>
              </a:p>
              <a:p>
                <a:pPr marL="17780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 marL="177800" indent="0" algn="ctr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635000" indent="-457200">
                  <a:spcBef>
                    <a:spcPts val="0"/>
                  </a:spcBef>
                </a:pPr>
                <a:r>
                  <a:rPr lang="en-US" sz="3200" dirty="0"/>
                  <a:t>As you can see the coefficient could take some time to calculate by time, luckily there are many software packages that will take care of it for us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t="-3148" r="-1209" b="-1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Assume we want to find the relationship between a car’s age and is maintenance cost, we can use the following data to calculate the correlation coefficient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51A530-9B31-4794-EEB2-A01EA19F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82298"/>
              </p:ext>
            </p:extLst>
          </p:nvPr>
        </p:nvGraphicFramePr>
        <p:xfrm>
          <a:off x="3962400" y="3429000"/>
          <a:ext cx="3276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933843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935410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50321066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 Maintenance 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4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3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9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1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360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DDF75B-2859-2AD2-B1D5-6C4652ED30C4}"/>
              </a:ext>
            </a:extLst>
          </p:cNvPr>
          <p:cNvSpPr txBox="1"/>
          <p:nvPr/>
        </p:nvSpPr>
        <p:spPr>
          <a:xfrm>
            <a:off x="7391400" y="616202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Nottingham &amp; Hawkes </a:t>
            </a:r>
            <a:r>
              <a:rPr lang="en-US" i="1" dirty="0"/>
              <a:t>Discovering Business Statistics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2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If we use our formula, we get the following result: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30275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−39(3725)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319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39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28793795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3725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=0.9950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This indicates that there is a strong positive relationship between car age and annual maintenance cost (at least with the data we have)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748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0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Warnings with Correlation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The number one rule when working with correlation is that: correlation does not mean causation </a:t>
            </a:r>
          </a:p>
          <a:p>
            <a:r>
              <a:rPr lang="en-US" dirty="0"/>
              <a:t>It is very common to see a relationship affected by common response, where two variables seem to be related to each other, but are really related to a 3rd variable </a:t>
            </a:r>
            <a:r>
              <a:rPr lang="en-US" baseline="30000" dirty="0"/>
              <a:t> </a:t>
            </a:r>
            <a:endParaRPr lang="en-US" dirty="0"/>
          </a:p>
          <a:p>
            <a:r>
              <a:rPr lang="en-US" dirty="0"/>
              <a:t>For example, Newsweek published a study that an there was an increased risk of heart attack in men with balding patterns</a:t>
            </a:r>
          </a:p>
          <a:p>
            <a:r>
              <a:rPr lang="en-US" dirty="0"/>
              <a:t>Why do you </a:t>
            </a:r>
            <a:r>
              <a:rPr lang="en-US"/>
              <a:t>think the </a:t>
            </a:r>
            <a:r>
              <a:rPr lang="en-US" dirty="0"/>
              <a:t>math showed this? </a:t>
            </a:r>
          </a:p>
          <a:p>
            <a:r>
              <a:rPr lang="en-US" dirty="0"/>
              <a:t>Another study showed correlation between eating chocolate and winning a Nobel Prize (in a group of countries) </a:t>
            </a:r>
          </a:p>
        </p:txBody>
      </p:sp>
    </p:spTree>
    <p:extLst>
      <p:ext uri="{BB962C8B-B14F-4D97-AF65-F5344CB8AC3E}">
        <p14:creationId xmlns:p14="http://schemas.microsoft.com/office/powerpoint/2010/main" val="30547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Warnings with Correlation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2400" dirty="0"/>
              <a:t>When working with correlation a coefficient value of 0 would indicate no linear relationship </a:t>
            </a:r>
          </a:p>
          <a:p>
            <a:r>
              <a:rPr lang="en-US" sz="2400" dirty="0"/>
              <a:t>However, there could be a quadratic relationship, so it is usually a good idea to visualize your correlations </a:t>
            </a:r>
          </a:p>
          <a:p>
            <a:r>
              <a:rPr lang="en-US" sz="2400" dirty="0"/>
              <a:t>When dealing with low correlations we should also consider confounding </a:t>
            </a:r>
          </a:p>
          <a:p>
            <a:r>
              <a:rPr lang="en-US" sz="2400" dirty="0"/>
              <a:t>This occurs when one or more of our variables affects a dependent variable, this can mask the correlation </a:t>
            </a:r>
          </a:p>
          <a:p>
            <a:r>
              <a:rPr lang="en-US" sz="2400" dirty="0"/>
              <a:t>Results could also simply just be spurious and/or coincidence based on different conditions </a:t>
            </a:r>
          </a:p>
          <a:p>
            <a:r>
              <a:rPr lang="en-US" sz="2400" dirty="0"/>
              <a:t>Correlation is also highly impacted by outliers in your data </a:t>
            </a:r>
          </a:p>
        </p:txBody>
      </p:sp>
    </p:spTree>
    <p:extLst>
      <p:ext uri="{BB962C8B-B14F-4D97-AF65-F5344CB8AC3E}">
        <p14:creationId xmlns:p14="http://schemas.microsoft.com/office/powerpoint/2010/main" val="23051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Using Correlation with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Today we usually rely on software to handle correlation (especially with big data) </a:t>
            </a:r>
          </a:p>
          <a:p>
            <a:r>
              <a:rPr lang="en-US" dirty="0"/>
              <a:t>The most common tools include Minitab, JMP, SAS all of which are R based</a:t>
            </a:r>
          </a:p>
          <a:p>
            <a:r>
              <a:rPr lang="en-US" dirty="0"/>
              <a:t>That said we do have plenty of tools we can use in Python</a:t>
            </a:r>
          </a:p>
          <a:p>
            <a:r>
              <a:rPr lang="en-US" dirty="0"/>
              <a:t>The </a:t>
            </a:r>
            <a:r>
              <a:rPr lang="en-US" dirty="0" err="1"/>
              <a:t>Scipy</a:t>
            </a:r>
            <a:r>
              <a:rPr lang="en-US" dirty="0"/>
              <a:t> package has a </a:t>
            </a:r>
            <a:r>
              <a:rPr lang="en-US" dirty="0" err="1"/>
              <a:t>pearsonr</a:t>
            </a:r>
            <a:r>
              <a:rPr lang="en-US" dirty="0"/>
              <a:t> method that can be used to calculate correlation coefficient and the the p-value of data </a:t>
            </a:r>
          </a:p>
          <a:p>
            <a:r>
              <a:rPr lang="en-US" dirty="0" err="1"/>
              <a:t>Numpy</a:t>
            </a:r>
            <a:r>
              <a:rPr lang="en-US" dirty="0"/>
              <a:t> and pandas both have methods to calculate correlation and produce correlation matrices 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10622</TotalTime>
  <Words>1352</Words>
  <Application>Microsoft Office PowerPoint</Application>
  <PresentationFormat>Widescreen</PresentationFormat>
  <Paragraphs>145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Correlation </vt:lpstr>
      <vt:lpstr>Correlation </vt:lpstr>
      <vt:lpstr>Example  </vt:lpstr>
      <vt:lpstr>Example  </vt:lpstr>
      <vt:lpstr>Warnings with Correlation  </vt:lpstr>
      <vt:lpstr>Warnings with Correlation  </vt:lpstr>
      <vt:lpstr>Using Correlation with Python</vt:lpstr>
      <vt:lpstr>Hypothesis Testing</vt:lpstr>
      <vt:lpstr>Hypothesis Testing</vt:lpstr>
      <vt:lpstr>Testing a Hypothesis </vt:lpstr>
      <vt:lpstr>Testing a Hypothesis </vt:lpstr>
      <vt:lpstr>Testing a Hypothesis </vt:lpstr>
      <vt:lpstr>Testing a Hypothesis </vt:lpstr>
      <vt:lpstr>Testing a Hypothesis </vt:lpstr>
      <vt:lpstr>P-Value</vt:lpstr>
      <vt:lpstr>P-Value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233</cp:revision>
  <dcterms:created xsi:type="dcterms:W3CDTF">2019-07-31T20:40:14Z</dcterms:created>
  <dcterms:modified xsi:type="dcterms:W3CDTF">2023-02-12T17:27:47Z</dcterms:modified>
</cp:coreProperties>
</file>