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7" r:id="rId11"/>
    <p:sldId id="288" r:id="rId12"/>
    <p:sldId id="289" r:id="rId13"/>
    <p:sldId id="290" r:id="rId14"/>
    <p:sldId id="291" r:id="rId15"/>
    <p:sldId id="292" r:id="rId16"/>
    <p:sldId id="294" r:id="rId17"/>
    <p:sldId id="293" r:id="rId18"/>
    <p:sldId id="286" r:id="rId19"/>
    <p:sldId id="295" r:id="rId20"/>
    <p:sldId id="279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5" roundtripDataSignature="AMtx7mhgh2VMNiM0n48pDQw7EwfpWfdj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>
      <p:cViewPr varScale="1">
        <p:scale>
          <a:sx n="78" d="100"/>
          <a:sy n="78" d="100"/>
        </p:scale>
        <p:origin x="90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730971128608923E-2"/>
          <c:y val="1.6736220472440944E-2"/>
          <c:w val="0.93880208333333337"/>
          <c:h val="0.90838888888888891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8</c:v>
                </c:pt>
                <c:pt idx="4">
                  <c:v>9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74-4EB6-95B1-FB100E1FC3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7937408"/>
        <c:axId val="957934912"/>
      </c:scatterChart>
      <c:valAx>
        <c:axId val="95793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7934912"/>
        <c:crosses val="autoZero"/>
        <c:crossBetween val="midCat"/>
      </c:valAx>
      <c:valAx>
        <c:axId val="957934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7937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730971128608923E-2"/>
          <c:y val="1.6736220472440944E-2"/>
          <c:w val="0.93880208333333337"/>
          <c:h val="0.90838888888888891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1"/>
            <c:dispRSqr val="0"/>
            <c:dispEq val="1"/>
            <c:trendlineLbl>
              <c:layout>
                <c:manualLayout>
                  <c:x val="4.6189167760279967E-2"/>
                  <c:y val="7.2975721784776904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3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300" baseline="0" dirty="0"/>
                      <a:t>y = 0.7x+ 1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8</c:v>
                </c:pt>
                <c:pt idx="4">
                  <c:v>9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74-4EB6-95B1-FB100E1FC3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7937408"/>
        <c:axId val="957934912"/>
      </c:scatterChart>
      <c:valAx>
        <c:axId val="95793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7934912"/>
        <c:crosses val="autoZero"/>
        <c:crossBetween val="midCat"/>
      </c:valAx>
      <c:valAx>
        <c:axId val="957934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793740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7374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 Slab"/>
              <a:buNone/>
              <a:defRPr sz="45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0" y="0"/>
            <a:ext cx="11767457" cy="653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1143003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956257"/>
            <a:ext cx="10515600" cy="418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9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222" y="222971"/>
            <a:ext cx="1502679" cy="22595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n-US" sz="5400" dirty="0"/>
              <a:t>CS4499/5599: Data Science and Applied Machine Learning </a:t>
            </a:r>
            <a:endParaRPr sz="5400" dirty="0">
              <a:latin typeface="+mj-lt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Class Lecture: February 15th,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Evaluating Regression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3200" dirty="0"/>
              <a:t>Recall that the correlation coefficient measures the degree of the linear relationship between 2 variables </a:t>
            </a:r>
          </a:p>
          <a:p>
            <a:pPr marL="533400" indent="-457200"/>
            <a:r>
              <a:rPr lang="en-US" sz="3200" dirty="0"/>
              <a:t>However, it does not describe the exact relationship between the variables, this is where regression comes in </a:t>
            </a:r>
          </a:p>
          <a:p>
            <a:pPr marL="533400" indent="-457200"/>
            <a:r>
              <a:rPr lang="en-US" sz="3200" dirty="0"/>
              <a:t>If we look at some plotted data, it is easy to see there are many possible models that could describe our data</a:t>
            </a:r>
          </a:p>
          <a:p>
            <a:pPr marL="533400" indent="-457200"/>
            <a:r>
              <a:rPr lang="en-US" sz="3200" dirty="0"/>
              <a:t>We need some way of determining the optimal model for our data </a:t>
            </a:r>
          </a:p>
        </p:txBody>
      </p:sp>
    </p:spTree>
    <p:extLst>
      <p:ext uri="{BB962C8B-B14F-4D97-AF65-F5344CB8AC3E}">
        <p14:creationId xmlns:p14="http://schemas.microsoft.com/office/powerpoint/2010/main" val="142830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</p:spPr>
            <p:txBody>
              <a:bodyPr/>
              <a:lstStyle/>
              <a:p>
                <a:pPr marL="533400" indent="-457200"/>
                <a:r>
                  <a:rPr lang="en-US" sz="3200" dirty="0"/>
                  <a:t>In order to evaluate a regression model, we need to look at the distance from the line to the individual points </a:t>
                </a:r>
              </a:p>
              <a:p>
                <a:pPr marL="533400" indent="-457200"/>
                <a:r>
                  <a:rPr lang="en-US" sz="3200" dirty="0"/>
                  <a:t>This is called the residual (or error) and is simply the difference between the predicted spot on the line and the actual point </a:t>
                </a:r>
              </a:p>
              <a:p>
                <a:pPr marL="533400" indent="-457200"/>
                <a:r>
                  <a:rPr lang="en-US" sz="3200" dirty="0"/>
                  <a:t>The predicted value is denoted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3200" dirty="0"/>
              </a:p>
              <a:p>
                <a:pPr marL="533400" indent="-457200"/>
                <a:r>
                  <a:rPr lang="en-US" sz="3200" dirty="0"/>
                  <a:t>Let’s look at an example 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  <a:blipFill>
                <a:blip r:embed="rId2"/>
                <a:stretch>
                  <a:fillRect l="-345" b="-6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36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3043C0E-D45E-B156-59F8-570DF132D8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664571"/>
              </p:ext>
            </p:extLst>
          </p:nvPr>
        </p:nvGraphicFramePr>
        <p:xfrm>
          <a:off x="875071" y="198120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A608107-534E-159E-C125-5B0490393520}"/>
              </a:ext>
            </a:extLst>
          </p:cNvPr>
          <p:cNvSpPr txBox="1"/>
          <p:nvPr/>
        </p:nvSpPr>
        <p:spPr>
          <a:xfrm>
            <a:off x="8534400" y="2947716"/>
            <a:ext cx="2667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As you can see, there is not a single line that goes through all the points, so we will need to estimate one  </a:t>
            </a:r>
          </a:p>
        </p:txBody>
      </p:sp>
    </p:spTree>
    <p:extLst>
      <p:ext uri="{BB962C8B-B14F-4D97-AF65-F5344CB8AC3E}">
        <p14:creationId xmlns:p14="http://schemas.microsoft.com/office/powerpoint/2010/main" val="36337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3043C0E-D45E-B156-59F8-570DF132D8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74218"/>
              </p:ext>
            </p:extLst>
          </p:nvPr>
        </p:nvGraphicFramePr>
        <p:xfrm>
          <a:off x="875071" y="198120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BB96191-34DC-9554-62DD-68F3C81441F0}"/>
              </a:ext>
            </a:extLst>
          </p:cNvPr>
          <p:cNvSpPr txBox="1"/>
          <p:nvPr/>
        </p:nvSpPr>
        <p:spPr>
          <a:xfrm>
            <a:off x="8763000" y="19812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We will assume a good regression model is y= 0.7x +1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B3502A-F1AF-186C-56F4-219AA1BDE3EF}"/>
                  </a:ext>
                </a:extLst>
              </p:cNvPr>
              <p:cNvSpPr txBox="1"/>
              <p:nvPr/>
            </p:nvSpPr>
            <p:spPr>
              <a:xfrm>
                <a:off x="8686800" y="3149260"/>
                <a:ext cx="2667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2000" dirty="0">
                    <a:latin typeface="Roboto" panose="02000000000000000000" pitchFamily="2" charset="0"/>
                    <a:ea typeface="Roboto" panose="02000000000000000000" pitchFamily="2" charset="0"/>
                  </a:rPr>
                  <a:t>If we make a prediction for x= 2 we get 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>
                    <a:latin typeface="Roboto" panose="02000000000000000000" pitchFamily="2" charset="0"/>
                    <a:ea typeface="Roboto" panose="02000000000000000000" pitchFamily="2" charset="0"/>
                  </a:rPr>
                  <a:t> of 2.4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B3502A-F1AF-186C-56F4-219AA1BDE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3149260"/>
                <a:ext cx="2667000" cy="1015663"/>
              </a:xfrm>
              <a:prstGeom prst="rect">
                <a:avLst/>
              </a:prstGeom>
              <a:blipFill>
                <a:blip r:embed="rId3"/>
                <a:stretch>
                  <a:fillRect l="-2283" t="-3012" r="-457"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339219-8338-957F-EEB0-FF66B1557DAA}"/>
                  </a:ext>
                </a:extLst>
              </p:cNvPr>
              <p:cNvSpPr txBox="1"/>
              <p:nvPr/>
            </p:nvSpPr>
            <p:spPr>
              <a:xfrm>
                <a:off x="8686800" y="4317320"/>
                <a:ext cx="2819400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Arial"/>
                    <a:sym typeface="Arial"/>
                  </a:rPr>
                  <a:t>Since we know the actual value of y is 3, we can find the residual by taking the difference (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Roboto" panose="02000000000000000000" pitchFamily="2" charset="0"/>
                        <a:cs typeface="Arial"/>
                        <a:sym typeface="Arial"/>
                      </a:rPr>
                      <m:t>𝑦</m:t>
                    </m:r>
                    <m:r>
                      <a:rPr kumimoji="0" lang="en-US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Roboto" panose="02000000000000000000" pitchFamily="2" charset="0"/>
                        <a:cs typeface="Arial"/>
                        <a:sym typeface="Arial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Arial"/>
                    <a:sym typeface="Arial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339219-8338-957F-EEB0-FF66B1557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4317320"/>
                <a:ext cx="2819400" cy="1846659"/>
              </a:xfrm>
              <a:prstGeom prst="rect">
                <a:avLst/>
              </a:prstGeom>
              <a:blipFill>
                <a:blip r:embed="rId4"/>
                <a:stretch>
                  <a:fillRect l="-2160" t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30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</a:t>
            </a:r>
            <a:r>
              <a:rPr lang="en-US" sz="4400" dirty="0"/>
              <a:t>um of Square </a:t>
            </a:r>
            <a:r>
              <a:rPr lang="en-US" dirty="0"/>
              <a:t>E</a:t>
            </a:r>
            <a:r>
              <a:rPr lang="en-US" sz="4400" dirty="0"/>
              <a:t>rrors </a:t>
            </a:r>
            <a:r>
              <a:rPr lang="en-US" dirty="0"/>
              <a:t>(</a:t>
            </a:r>
            <a:r>
              <a:rPr lang="en-US" sz="4400" dirty="0"/>
              <a:t>SSE)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3200" dirty="0"/>
              <a:t>Now we can repeat the process for the remaining points in our graph </a:t>
            </a:r>
          </a:p>
          <a:p>
            <a:pPr marL="533400" indent="-457200"/>
            <a:r>
              <a:rPr lang="en-US" sz="3200" dirty="0"/>
              <a:t>It might be tempting to sum all the residuals and choose the model with the least amount, but there is an issue </a:t>
            </a:r>
          </a:p>
          <a:p>
            <a:pPr marL="533400" indent="-457200"/>
            <a:r>
              <a:rPr lang="en-US" sz="3200" dirty="0"/>
              <a:t>Our residuals can be negative or positive, so its possible our residuals would start canceling each other out</a:t>
            </a:r>
          </a:p>
        </p:txBody>
      </p:sp>
    </p:spTree>
    <p:extLst>
      <p:ext uri="{BB962C8B-B14F-4D97-AF65-F5344CB8AC3E}">
        <p14:creationId xmlns:p14="http://schemas.microsoft.com/office/powerpoint/2010/main" val="178056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</a:t>
            </a:r>
            <a:r>
              <a:rPr lang="en-US" sz="4400" dirty="0"/>
              <a:t>um of Square </a:t>
            </a:r>
            <a:r>
              <a:rPr lang="en-US" dirty="0"/>
              <a:t>E</a:t>
            </a:r>
            <a:r>
              <a:rPr lang="en-US" sz="4400" dirty="0"/>
              <a:t>rrors </a:t>
            </a:r>
            <a:r>
              <a:rPr lang="en-US" dirty="0"/>
              <a:t>(</a:t>
            </a:r>
            <a:r>
              <a:rPr lang="en-US" sz="4400" dirty="0"/>
              <a:t>SSE)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</p:spPr>
            <p:txBody>
              <a:bodyPr/>
              <a:lstStyle/>
              <a:p>
                <a:pPr marL="533400" indent="-457200"/>
                <a:r>
                  <a:rPr lang="en-US" sz="3200" dirty="0"/>
                  <a:t>Instead, we can take square all of our residuals and then add them together</a:t>
                </a:r>
              </a:p>
              <a:p>
                <a:pPr marL="533400" indent="-457200"/>
                <a:r>
                  <a:rPr lang="en-US" sz="3200" dirty="0"/>
                  <a:t>This ensures we have no negative residuals that might cancel out other values </a:t>
                </a:r>
              </a:p>
              <a:p>
                <a:pPr marL="533400" indent="-457200"/>
                <a:r>
                  <a:rPr lang="en-US" sz="3200" dirty="0"/>
                  <a:t>This is called sum of square errors or SSE </a:t>
                </a:r>
              </a:p>
              <a:p>
                <a:pPr marL="7620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</m:sub>
                                        </m:s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sz="3200" dirty="0"/>
                  <a:t> </a:t>
                </a:r>
              </a:p>
              <a:p>
                <a:pPr marL="533400" indent="-457200"/>
                <a:r>
                  <a:rPr lang="en-US" sz="3200" dirty="0"/>
                  <a:t>The “best” model is usually referred to as the least squares line 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  <a:blipFill>
                <a:blip r:embed="rId2"/>
                <a:stretch>
                  <a:fillRect l="-345" r="-1612" b="-12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5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Mean Squared Error (MSE)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</p:spPr>
            <p:txBody>
              <a:bodyPr/>
              <a:lstStyle/>
              <a:p>
                <a:pPr marL="533400" indent="-457200"/>
                <a:r>
                  <a:rPr lang="en-US" sz="3200" dirty="0"/>
                  <a:t>One issue with SSE is that we cannot account for the variance of our error </a:t>
                </a:r>
              </a:p>
              <a:p>
                <a:pPr marL="533400" indent="-457200"/>
                <a:r>
                  <a:rPr lang="en-US" sz="3200" dirty="0"/>
                  <a:t>By averaging the SSE, we can address this problem</a:t>
                </a:r>
              </a:p>
              <a:p>
                <a:pPr marL="533400" indent="-457200"/>
                <a:r>
                  <a:rPr lang="en-US" sz="3200" dirty="0"/>
                  <a:t>This is called Mean Square Error and with this equation:</a:t>
                </a:r>
              </a:p>
              <a:p>
                <a:pPr marL="762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  <a:blipFill>
                <a:blip r:embed="rId2"/>
                <a:stretch>
                  <a:fillRect l="-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39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Root Mean Square Error (RMSE)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</p:spPr>
            <p:txBody>
              <a:bodyPr/>
              <a:lstStyle/>
              <a:p>
                <a:pPr marL="533400" indent="-457200"/>
                <a:r>
                  <a:rPr lang="en-US" sz="3200" dirty="0"/>
                  <a:t>Another common approach is to evaluate Root Mean Square Error (RMSE) </a:t>
                </a:r>
              </a:p>
              <a:p>
                <a:pPr marL="533400" indent="-457200"/>
                <a:r>
                  <a:rPr lang="en-US" sz="3200" dirty="0"/>
                  <a:t>In this case we use the standard deviations of the residuals measure how far they are from our line</a:t>
                </a:r>
              </a:p>
              <a:p>
                <a:pPr marL="533400" indent="-457200"/>
                <a:r>
                  <a:rPr lang="en-US" sz="3200" dirty="0"/>
                  <a:t>RSME is sometimes referred to as standard error  </a:t>
                </a:r>
              </a:p>
              <a:p>
                <a:pPr marL="7620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∗ 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  <a:blipFill>
                <a:blip r:embed="rId2"/>
                <a:stretch>
                  <a:fillRect l="-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49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Developing a Linear Regression Model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3200" dirty="0"/>
              <a:t>Like correlation most statistics software comes well equipped to calculate a linear regression model </a:t>
            </a:r>
          </a:p>
          <a:p>
            <a:pPr marL="533400" indent="-457200"/>
            <a:r>
              <a:rPr lang="en-US" sz="3200" dirty="0"/>
              <a:t>We can also use the </a:t>
            </a:r>
            <a:r>
              <a:rPr lang="en-US" sz="3200" dirty="0" err="1"/>
              <a:t>Scipy</a:t>
            </a:r>
            <a:r>
              <a:rPr lang="en-US" sz="3200" dirty="0"/>
              <a:t> Python package to calculate our linear regression model </a:t>
            </a:r>
          </a:p>
          <a:p>
            <a:pPr marL="533400" indent="-457200"/>
            <a:r>
              <a:rPr lang="en-US" sz="3200" dirty="0"/>
              <a:t>Let’s do an example using Python </a:t>
            </a:r>
          </a:p>
        </p:txBody>
      </p:sp>
    </p:spTree>
    <p:extLst>
      <p:ext uri="{BB962C8B-B14F-4D97-AF65-F5344CB8AC3E}">
        <p14:creationId xmlns:p14="http://schemas.microsoft.com/office/powerpoint/2010/main" val="363176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Final Thoughts on 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3200" dirty="0"/>
              <a:t>We have only begun to scratch the surface of regression </a:t>
            </a:r>
          </a:p>
          <a:p>
            <a:pPr marL="533400" indent="-457200"/>
            <a:r>
              <a:rPr lang="en-US" sz="3200" dirty="0"/>
              <a:t>There are several types of regression and several ways to evaluate models</a:t>
            </a:r>
          </a:p>
          <a:p>
            <a:pPr marL="533400" indent="-457200"/>
            <a:r>
              <a:rPr lang="en-US" sz="3200" dirty="0"/>
              <a:t>Regression models are a staple of machine learning and we re-visit this topic very soon </a:t>
            </a:r>
          </a:p>
          <a:p>
            <a:pPr marL="533400" indent="-457200"/>
            <a:r>
              <a:rPr lang="en-US" sz="3200" dirty="0"/>
              <a:t>Remember if we want to predict a specific value of something, we likely are going to make use of regression in some way </a:t>
            </a:r>
          </a:p>
        </p:txBody>
      </p:sp>
    </p:spTree>
    <p:extLst>
      <p:ext uri="{BB962C8B-B14F-4D97-AF65-F5344CB8AC3E}">
        <p14:creationId xmlns:p14="http://schemas.microsoft.com/office/powerpoint/2010/main" val="176642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183289"/>
          </a:xfrm>
        </p:spPr>
        <p:txBody>
          <a:bodyPr/>
          <a:lstStyle/>
          <a:p>
            <a:pPr marL="50800" indent="0" fontAlgn="base">
              <a:buNone/>
            </a:pPr>
            <a:r>
              <a:rPr lang="en-US" sz="3600" dirty="0"/>
              <a:t>Last time: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Correlation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Statistical Hypothesis Testing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P-Value</a:t>
            </a:r>
          </a:p>
          <a:p>
            <a:pPr marL="50800" indent="0" fontAlgn="base">
              <a:buNone/>
            </a:pPr>
            <a:r>
              <a:rPr lang="en-US" sz="3600" dirty="0"/>
              <a:t>Today: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400" dirty="0"/>
              <a:t>Finish P-Values</a:t>
            </a:r>
            <a:endParaRPr lang="en-US" dirty="0"/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Linear Regression </a:t>
            </a:r>
          </a:p>
        </p:txBody>
      </p:sp>
    </p:spTree>
    <p:extLst>
      <p:ext uri="{BB962C8B-B14F-4D97-AF65-F5344CB8AC3E}">
        <p14:creationId xmlns:p14="http://schemas.microsoft.com/office/powerpoint/2010/main" val="37049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Next Time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sz="3200" dirty="0"/>
              <a:t>Begin Discussing Machine Learning </a:t>
            </a:r>
          </a:p>
          <a:p>
            <a:r>
              <a:rPr lang="en-US" sz="3200" dirty="0"/>
              <a:t>Remember no class on Monday 02/20 </a:t>
            </a:r>
          </a:p>
          <a:p>
            <a:pPr marL="50800" indent="0">
              <a:buNone/>
            </a:pPr>
            <a:endParaRPr lang="en-US" sz="2800" dirty="0"/>
          </a:p>
          <a:p>
            <a:r>
              <a:rPr lang="en-US" sz="3200" dirty="0"/>
              <a:t>Homework 4 will be due on 02/22 </a:t>
            </a:r>
          </a:p>
          <a:p>
            <a:r>
              <a:rPr lang="en-US" sz="3200" dirty="0"/>
              <a:t>Homework 5 will be assigned next class  </a:t>
            </a:r>
          </a:p>
        </p:txBody>
      </p:sp>
    </p:spTree>
    <p:extLst>
      <p:ext uri="{BB962C8B-B14F-4D97-AF65-F5344CB8AC3E}">
        <p14:creationId xmlns:p14="http://schemas.microsoft.com/office/powerpoint/2010/main" val="405697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Variable Relationships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3200" dirty="0"/>
              <a:t>On of the major goals in data science is to discover the relationship between different variables </a:t>
            </a:r>
          </a:p>
          <a:p>
            <a:pPr marL="533400" indent="-457200"/>
            <a:r>
              <a:rPr lang="en-US" sz="3200" dirty="0"/>
              <a:t>The reason for this is many of the areas where data science is applied are interested in how different variables relate to one another </a:t>
            </a:r>
          </a:p>
          <a:p>
            <a:pPr marL="533400" indent="-457200"/>
            <a:r>
              <a:rPr lang="en-US" sz="3200" dirty="0"/>
              <a:t>In business, an analyst can use this information to predict:</a:t>
            </a:r>
          </a:p>
          <a:p>
            <a:pPr marL="1962150" lvl="3" indent="-514350">
              <a:buFont typeface="+mj-lt"/>
              <a:buAutoNum type="arabicPeriod"/>
            </a:pPr>
            <a:r>
              <a:rPr lang="en-US" sz="2800" dirty="0"/>
              <a:t>Sales </a:t>
            </a:r>
          </a:p>
          <a:p>
            <a:pPr marL="1962150" lvl="3" indent="-514350">
              <a:buFont typeface="+mj-lt"/>
              <a:buAutoNum type="arabicPeriod"/>
            </a:pPr>
            <a:r>
              <a:rPr lang="en-US" sz="2800" dirty="0"/>
              <a:t>Prices </a:t>
            </a:r>
          </a:p>
          <a:p>
            <a:pPr marL="1962150" lvl="3" indent="-514350">
              <a:buFont typeface="+mj-lt"/>
              <a:buAutoNum type="arabicPeriod"/>
            </a:pPr>
            <a:r>
              <a:rPr lang="en-US" sz="2800" dirty="0"/>
              <a:t>Salaries </a:t>
            </a:r>
          </a:p>
        </p:txBody>
      </p:sp>
    </p:spTree>
    <p:extLst>
      <p:ext uri="{BB962C8B-B14F-4D97-AF65-F5344CB8AC3E}">
        <p14:creationId xmlns:p14="http://schemas.microsoft.com/office/powerpoint/2010/main" val="304008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Variable Relationships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3200" dirty="0"/>
              <a:t>Other fields also have interest in using variable relationships to gain value</a:t>
            </a:r>
          </a:p>
          <a:p>
            <a:pPr marL="533400" indent="-457200"/>
            <a:r>
              <a:rPr lang="en-US" sz="3200" dirty="0"/>
              <a:t>For example, in medicine a doctor can analysis the effect of a treatment based on medical history </a:t>
            </a:r>
          </a:p>
          <a:p>
            <a:pPr marL="533400" indent="-457200"/>
            <a:r>
              <a:rPr lang="en-US" sz="3200" dirty="0"/>
              <a:t>Environmental scientist are interested in using pollution data to compare against temperature </a:t>
            </a:r>
          </a:p>
          <a:p>
            <a:pPr marL="533400" indent="-457200"/>
            <a:r>
              <a:rPr lang="en-US" sz="3200" dirty="0"/>
              <a:t>Material scientist commonly want to know the relationship between external forces and material behavior </a:t>
            </a:r>
          </a:p>
        </p:txBody>
      </p:sp>
    </p:spTree>
    <p:extLst>
      <p:ext uri="{BB962C8B-B14F-4D97-AF65-F5344CB8AC3E}">
        <p14:creationId xmlns:p14="http://schemas.microsoft.com/office/powerpoint/2010/main" val="189742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Regression Analysis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3200" dirty="0"/>
              <a:t>A common form of examining variable relationship is regression analysis </a:t>
            </a:r>
          </a:p>
          <a:p>
            <a:pPr marL="533400" indent="-457200"/>
            <a:r>
              <a:rPr lang="en-US" sz="3200" dirty="0"/>
              <a:t>Regression analysis seeks to describe the relationship a dependent variable and one or more independent variables </a:t>
            </a:r>
          </a:p>
          <a:p>
            <a:pPr marL="533400" indent="-457200"/>
            <a:r>
              <a:rPr lang="en-US" sz="3200" dirty="0"/>
              <a:t>Most often regression analysis begins with a single variable, known as linear regression</a:t>
            </a:r>
          </a:p>
          <a:p>
            <a:pPr marL="533400" indent="-457200"/>
            <a:r>
              <a:rPr lang="en-US" sz="3200" dirty="0"/>
              <a:t>However, there are several types of regression that can be applied </a:t>
            </a:r>
          </a:p>
        </p:txBody>
      </p:sp>
    </p:spTree>
    <p:extLst>
      <p:ext uri="{BB962C8B-B14F-4D97-AF65-F5344CB8AC3E}">
        <p14:creationId xmlns:p14="http://schemas.microsoft.com/office/powerpoint/2010/main" val="32495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</p:spPr>
            <p:txBody>
              <a:bodyPr/>
              <a:lstStyle/>
              <a:p>
                <a:pPr marL="533400" indent="-457200"/>
                <a:r>
                  <a:rPr lang="en-US" sz="3200" dirty="0"/>
                  <a:t>Linear regression relies on the simple linear equation for basic algebra: </a:t>
                </a:r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/>
              </a:p>
              <a:p>
                <a:pPr marL="76200" indent="0">
                  <a:buNone/>
                </a:pPr>
                <a:r>
                  <a:rPr lang="en-US" sz="3200" dirty="0"/>
                  <a:t>Where: </a:t>
                </a:r>
              </a:p>
              <a:p>
                <a:pPr marL="76200" indent="0">
                  <a:buNone/>
                </a:pPr>
                <a:r>
                  <a:rPr lang="en-US" sz="3200" dirty="0"/>
                  <a:t>	y is the prediction variable  </a:t>
                </a:r>
              </a:p>
              <a:p>
                <a:pPr marL="76200" indent="0">
                  <a:buNone/>
                </a:pPr>
                <a:r>
                  <a:rPr lang="en-US" sz="3200" dirty="0"/>
                  <a:t>	x is the predictor variable </a:t>
                </a:r>
              </a:p>
              <a:p>
                <a:pPr marL="76200" indent="0">
                  <a:buNone/>
                </a:pPr>
                <a:r>
                  <a:rPr lang="en-US" sz="3200" dirty="0"/>
                  <a:t>	m is the slope </a:t>
                </a:r>
              </a:p>
              <a:p>
                <a:pPr marL="76200" indent="0">
                  <a:buNone/>
                </a:pPr>
                <a:r>
                  <a:rPr lang="en-US" sz="3200" dirty="0"/>
                  <a:t>	b is the intercept </a:t>
                </a:r>
              </a:p>
              <a:p>
                <a:pPr marL="7620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  <a:blipFill>
                <a:blip r:embed="rId2"/>
                <a:stretch>
                  <a:fillRect l="-748" b="-1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79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Regression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3200" dirty="0"/>
              <a:t>Let’s consider a basic problem for all university students, how many hours to study for an exam </a:t>
            </a:r>
          </a:p>
          <a:p>
            <a:pPr marL="533400" indent="-457200"/>
            <a:r>
              <a:rPr lang="en-US" sz="3200" dirty="0"/>
              <a:t>What do you think our predictor and prediction should be for this problem? 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800" dirty="0"/>
              <a:t>Hours to study 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800" dirty="0"/>
              <a:t>Test scores </a:t>
            </a:r>
          </a:p>
          <a:p>
            <a:pPr marL="590550" indent="-514350"/>
            <a:r>
              <a:rPr lang="en-US" sz="3200" dirty="0"/>
              <a:t>We can easily create a linear model to describe the relationship between these variables </a:t>
            </a:r>
          </a:p>
          <a:p>
            <a:pPr marL="590550" indent="-514350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7927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Regression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3200" dirty="0"/>
              <a:t>Of course, we know our model is not exact (otherwise school would be much easier) </a:t>
            </a:r>
          </a:p>
          <a:p>
            <a:pPr marL="533400" indent="-457200"/>
            <a:r>
              <a:rPr lang="en-US" sz="3200" dirty="0"/>
              <a:t>There are several other factors that influence our testing performance</a:t>
            </a:r>
          </a:p>
          <a:p>
            <a:pPr marL="533400" indent="-457200"/>
            <a:r>
              <a:rPr lang="en-US" sz="3200" dirty="0"/>
              <a:t>We can account for this in our model by adding an error factor </a:t>
            </a:r>
          </a:p>
          <a:p>
            <a:pPr marL="533400" indent="-457200"/>
            <a:r>
              <a:rPr lang="en-US" sz="3200" dirty="0"/>
              <a:t>If the error factor is small the predictions could still be useful, however, if our error is large the value of our model decreases </a:t>
            </a:r>
          </a:p>
          <a:p>
            <a:pPr marL="533400" indent="-457200"/>
            <a:endParaRPr lang="en-US" sz="3600" dirty="0"/>
          </a:p>
          <a:p>
            <a:pPr marL="7620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89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</p:spPr>
            <p:txBody>
              <a:bodyPr/>
              <a:lstStyle/>
              <a:p>
                <a:pPr marL="533400" indent="-457200"/>
                <a:r>
                  <a:rPr lang="en-US" sz="3200" dirty="0"/>
                  <a:t>Linear regression models are effective when the relationship between the two variables is like a straight line and the error factor is low </a:t>
                </a:r>
              </a:p>
              <a:p>
                <a:pPr marL="533400" indent="-457200"/>
                <a:r>
                  <a:rPr lang="en-US" sz="3200" dirty="0"/>
                  <a:t>The general form for linear regression is as follows: </a:t>
                </a:r>
              </a:p>
              <a:p>
                <a:pPr marL="7620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53340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are the parameters of our model that shape our model </a:t>
                </a:r>
              </a:p>
              <a:p>
                <a:pPr marL="533400" indent="-457200"/>
                <a:r>
                  <a:rPr lang="en-US" sz="3200" dirty="0"/>
                  <a:t>Its important to note that real world problems are rarely linear, the goal is to get a “ballpark” estimate  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  <a:blipFill>
                <a:blip r:embed="rId2"/>
                <a:stretch>
                  <a:fillRect l="-345" r="-115" b="-20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64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daho State">
      <a:dk1>
        <a:srgbClr val="000000"/>
      </a:dk1>
      <a:lt1>
        <a:srgbClr val="FFFFFF"/>
      </a:lt1>
      <a:dk2>
        <a:srgbClr val="828282"/>
      </a:dk2>
      <a:lt2>
        <a:srgbClr val="E6E7E8"/>
      </a:lt2>
      <a:accent1>
        <a:srgbClr val="F37920"/>
      </a:accent1>
      <a:accent2>
        <a:srgbClr val="A7A7A7"/>
      </a:accent2>
      <a:accent3>
        <a:srgbClr val="A7A7A7"/>
      </a:accent3>
      <a:accent4>
        <a:srgbClr val="FFFFFF"/>
      </a:accent4>
      <a:accent5>
        <a:srgbClr val="F69240"/>
      </a:accent5>
      <a:accent6>
        <a:srgbClr val="F37920"/>
      </a:accent6>
      <a:hlink>
        <a:srgbClr val="F37920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9631</TotalTime>
  <Words>1006</Words>
  <Application>Microsoft Office PowerPoint</Application>
  <PresentationFormat>Widescreen</PresentationFormat>
  <Paragraphs>103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Roboto</vt:lpstr>
      <vt:lpstr>Roboto Slab</vt:lpstr>
      <vt:lpstr>Office Theme</vt:lpstr>
      <vt:lpstr>CS4499/5599: Data Science and Applied Machine Learning </vt:lpstr>
      <vt:lpstr>Objectives </vt:lpstr>
      <vt:lpstr>Variable Relationships </vt:lpstr>
      <vt:lpstr>Variable Relationships </vt:lpstr>
      <vt:lpstr>Regression Analysis </vt:lpstr>
      <vt:lpstr>Linear Regression </vt:lpstr>
      <vt:lpstr>Linear Regression </vt:lpstr>
      <vt:lpstr>Linear Regression </vt:lpstr>
      <vt:lpstr>Linear Regression </vt:lpstr>
      <vt:lpstr>Evaluating Regression Models</vt:lpstr>
      <vt:lpstr>Evaluating Regression Models</vt:lpstr>
      <vt:lpstr>Example </vt:lpstr>
      <vt:lpstr>Example </vt:lpstr>
      <vt:lpstr>Sum of Square Errors (SSE)</vt:lpstr>
      <vt:lpstr>Sum of Square Errors (SSE)</vt:lpstr>
      <vt:lpstr>Mean Squared Error (MSE)</vt:lpstr>
      <vt:lpstr>Root Mean Square Error (RMSE)</vt:lpstr>
      <vt:lpstr>Developing a Linear Regression Model </vt:lpstr>
      <vt:lpstr>Final Thoughts on Regression</vt:lpstr>
      <vt:lpstr>Next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Pepo Mena</cp:lastModifiedBy>
  <cp:revision>275</cp:revision>
  <dcterms:created xsi:type="dcterms:W3CDTF">2019-07-31T20:40:14Z</dcterms:created>
  <dcterms:modified xsi:type="dcterms:W3CDTF">2023-02-14T20:58:39Z</dcterms:modified>
</cp:coreProperties>
</file>