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5" r:id="rId4"/>
    <p:sldId id="280" r:id="rId5"/>
    <p:sldId id="281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301" r:id="rId24"/>
    <p:sldId id="302" r:id="rId25"/>
    <p:sldId id="304" r:id="rId26"/>
    <p:sldId id="27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>
      <p:cViewPr varScale="1">
        <p:scale>
          <a:sx n="78" d="100"/>
          <a:sy n="78" d="100"/>
        </p:scale>
        <p:origin x="9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February 27th,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Nonrepresentative Training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Now let’s test our model with some other countries</a:t>
            </a:r>
          </a:p>
          <a:p>
            <a:pPr marL="76200" indent="0">
              <a:buNone/>
            </a:pPr>
            <a:r>
              <a:rPr lang="en-US" sz="3200" dirty="0"/>
              <a:t>What do you notice?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CAF1F-E367-806E-5E68-322136A2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37379"/>
            <a:ext cx="7258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Nonrepresentative Training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Dealing with this is actually very difficult </a:t>
            </a:r>
          </a:p>
          <a:p>
            <a:pPr marL="533400" indent="-457200"/>
            <a:r>
              <a:rPr lang="en-US" sz="3200" dirty="0"/>
              <a:t>It come down to how you collect your data </a:t>
            </a:r>
          </a:p>
          <a:p>
            <a:pPr marL="533400" indent="-457200"/>
            <a:r>
              <a:rPr lang="en-US" sz="3200" dirty="0"/>
              <a:t>Data collection is likely the hardest thing in data science </a:t>
            </a:r>
          </a:p>
          <a:p>
            <a:pPr marL="533400" indent="-457200"/>
            <a:r>
              <a:rPr lang="en-US" sz="3200" dirty="0"/>
              <a:t>A few considerations: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Ensure adequate sample size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Document the sampling technique (prevent and address sample bias) </a:t>
            </a:r>
          </a:p>
        </p:txBody>
      </p:sp>
    </p:spTree>
    <p:extLst>
      <p:ext uri="{BB962C8B-B14F-4D97-AF65-F5344CB8AC3E}">
        <p14:creationId xmlns:p14="http://schemas.microsoft.com/office/powerpoint/2010/main" val="289999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Poor Quality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Another common problem in data science is poor quality data</a:t>
            </a:r>
          </a:p>
          <a:p>
            <a:pPr marL="533400" indent="-457200"/>
            <a:r>
              <a:rPr lang="en-US" dirty="0"/>
              <a:t>But what does this actually mean? </a:t>
            </a:r>
          </a:p>
          <a:p>
            <a:pPr marL="533400" indent="-457200"/>
            <a:r>
              <a:rPr lang="en-US" dirty="0"/>
              <a:t>Poor quality data has one or more of the following attributes: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Data contains several outliers (or noise)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Data is missing one or more features (dimensions)</a:t>
            </a:r>
          </a:p>
          <a:p>
            <a:pPr marL="590550" indent="-514350"/>
            <a:r>
              <a:rPr lang="en-US" dirty="0"/>
              <a:t>Data with these issues will make it more difficult for your model to make accurate predictions </a:t>
            </a:r>
          </a:p>
          <a:p>
            <a:pPr marL="590550" indent="-514350"/>
            <a:r>
              <a:rPr lang="en-US" dirty="0"/>
              <a:t>We will discuss strategies to help deal with these issues very soon</a:t>
            </a:r>
          </a:p>
          <a:p>
            <a:pPr marL="1447800" lvl="2" indent="-457200"/>
            <a:endParaRPr lang="en-US" dirty="0"/>
          </a:p>
          <a:p>
            <a:pPr marL="5334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87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Irrelevant Features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Another major consideration for your data is the attributes of your data </a:t>
            </a:r>
          </a:p>
          <a:p>
            <a:pPr marL="533400" indent="-457200"/>
            <a:r>
              <a:rPr lang="en-US" dirty="0"/>
              <a:t>If the data is full of features that are irrelevant to the questions you want to answer, your model will suffer </a:t>
            </a:r>
          </a:p>
          <a:p>
            <a:pPr marL="533400" indent="-457200"/>
            <a:r>
              <a:rPr lang="en-US" dirty="0"/>
              <a:t>Selecting what features your model uses is a major part of being a data scientist, this is called feature engineering </a:t>
            </a:r>
          </a:p>
          <a:p>
            <a:pPr marL="533400" indent="-457200"/>
            <a:r>
              <a:rPr lang="en-US" dirty="0"/>
              <a:t>Feature Engineering entails: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Feature selection, find relevant features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Feature extraction, combining features to create more powerful ones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Data collection with new features  </a:t>
            </a:r>
          </a:p>
          <a:p>
            <a:pPr marL="5334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5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Overfitting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As human we have a tendency over generalize cases</a:t>
            </a:r>
          </a:p>
          <a:p>
            <a:pPr marL="533400" indent="-457200"/>
            <a:r>
              <a:rPr lang="en-US" sz="3200" dirty="0"/>
              <a:t>Machines can fall into this trap just as easily as humans </a:t>
            </a:r>
          </a:p>
          <a:p>
            <a:pPr marL="533400" indent="-457200"/>
            <a:r>
              <a:rPr lang="en-US" sz="3200" dirty="0"/>
              <a:t>This is known as model overfit</a:t>
            </a:r>
          </a:p>
          <a:p>
            <a:pPr marL="533400" indent="-457200"/>
            <a:r>
              <a:rPr lang="en-US" sz="3200" dirty="0"/>
              <a:t>When a model is overfit, it may seem like a good model, but in reality, it is just over generalizing </a:t>
            </a:r>
          </a:p>
          <a:p>
            <a:pPr marL="533400" indent="-457200"/>
            <a:r>
              <a:rPr lang="en-US" sz="3200" dirty="0"/>
              <a:t>In machine learning it is very common that models are overfit, in order for your model to be effective you need to address overfit </a:t>
            </a:r>
          </a:p>
        </p:txBody>
      </p:sp>
    </p:spTree>
    <p:extLst>
      <p:ext uri="{BB962C8B-B14F-4D97-AF65-F5344CB8AC3E}">
        <p14:creationId xmlns:p14="http://schemas.microsoft.com/office/powerpoint/2010/main" val="38135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Overfitting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Assume we have developed a polynomial equation for  the example from </a:t>
            </a:r>
            <a:r>
              <a:rPr lang="en-US" dirty="0" err="1"/>
              <a:t>Geron</a:t>
            </a:r>
            <a:r>
              <a:rPr lang="en-US" dirty="0"/>
              <a:t> </a:t>
            </a:r>
          </a:p>
          <a:p>
            <a:pPr marL="533400" indent="-457200"/>
            <a:r>
              <a:rPr lang="en-US" dirty="0"/>
              <a:t>Do you think this will be very useful as we test new data with the model?</a:t>
            </a:r>
          </a:p>
          <a:p>
            <a:pPr marL="533400" indent="-457200"/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A37A6-0713-19A6-D9DC-6CE6E2F0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733800"/>
            <a:ext cx="7448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0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Overfitting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Machine learning models, especially more advanced neural networks, look to identify patterns </a:t>
            </a:r>
          </a:p>
          <a:p>
            <a:pPr marL="533400" indent="-457200"/>
            <a:r>
              <a:rPr lang="en-US" dirty="0"/>
              <a:t>If there is noise or the dataset is too small the model will just generalize these patterns </a:t>
            </a:r>
          </a:p>
          <a:p>
            <a:pPr marL="533400" indent="-457200"/>
            <a:r>
              <a:rPr lang="en-US" dirty="0"/>
              <a:t>When this happens, it is unlikely our model will be able to work with new instances </a:t>
            </a:r>
          </a:p>
          <a:p>
            <a:pPr marL="533400" indent="-457200"/>
            <a:r>
              <a:rPr lang="en-US" dirty="0"/>
              <a:t>Overfitting can occur if our data is too complex (i.e. we have too many features) </a:t>
            </a:r>
          </a:p>
          <a:p>
            <a:pPr marL="533400" indent="-457200"/>
            <a:r>
              <a:rPr lang="en-US" dirty="0"/>
              <a:t>Models can find patterns in these irrelevant models, which will degrade performance, this is called the “Curse of Dimensionality”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Addressing Overfitting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When you find your model is overfit, there are some strategies we can use to help reduce the impact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Simplify the model (ex: try a linear model vs a high degree polynomial)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Simplify the model by reducing the number of features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Collect more data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Reduce noise in the training data by addressing major outliers and missing values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Constrain the model using regularization  </a:t>
            </a:r>
          </a:p>
        </p:txBody>
      </p:sp>
    </p:spTree>
    <p:extLst>
      <p:ext uri="{BB962C8B-B14F-4D97-AF65-F5344CB8AC3E}">
        <p14:creationId xmlns:p14="http://schemas.microsoft.com/office/powerpoint/2010/main" val="12092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Underfitting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At this point it you have probably guess underfitting is just the opposite of overfitting </a:t>
            </a:r>
          </a:p>
          <a:p>
            <a:pPr marL="533400" indent="-457200"/>
            <a:r>
              <a:rPr lang="en-US" dirty="0"/>
              <a:t>In these cases, our model is too simple, and it cannot learn the overall structure of the data or cannot identify meaningful patters </a:t>
            </a:r>
          </a:p>
          <a:p>
            <a:pPr marL="533400" indent="-457200"/>
            <a:r>
              <a:rPr lang="en-US" dirty="0"/>
              <a:t>This is very test and spot, as the model will just yield poor results when tested </a:t>
            </a:r>
          </a:p>
          <a:p>
            <a:pPr marL="533400" indent="-457200"/>
            <a:r>
              <a:rPr lang="en-US" dirty="0"/>
              <a:t>Strategies to fix this problem include: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Selecting a more “powerful” model with more parameters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Use feature engineering to create better features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Reduce any constraints placed on the model </a:t>
            </a:r>
          </a:p>
        </p:txBody>
      </p:sp>
    </p:spTree>
    <p:extLst>
      <p:ext uri="{BB962C8B-B14F-4D97-AF65-F5344CB8AC3E}">
        <p14:creationId xmlns:p14="http://schemas.microsoft.com/office/powerpoint/2010/main" val="274121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Other Considerations for Machine Learning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When working with machine learning there are a number of other considerations we should consider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Computation Time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Is this a process where machine learning should be applied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Are there risk associated with the application </a:t>
            </a:r>
          </a:p>
          <a:p>
            <a:pPr marL="104775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11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A.I Vs. Machine Learning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Applications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4 Types of Machine Learning Models</a:t>
            </a:r>
          </a:p>
          <a:p>
            <a:pPr marL="1022350" lvl="1" indent="-514350" fontAlgn="base">
              <a:buFont typeface="+mj-lt"/>
              <a:buAutoNum type="arabicPeriod"/>
            </a:pPr>
            <a:endParaRPr lang="en-US" sz="3200" dirty="0"/>
          </a:p>
          <a:p>
            <a:pPr marL="508000" lvl="1" indent="0" fontAlgn="base">
              <a:buNone/>
            </a:pPr>
            <a:r>
              <a:rPr lang="en-US" sz="3600" dirty="0"/>
              <a:t>Today: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Challenges of Machine Learning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The Machine Learning process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Computation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Machine learning </a:t>
            </a:r>
            <a:r>
              <a:rPr lang="en-US" dirty="0"/>
              <a:t>models </a:t>
            </a:r>
            <a:r>
              <a:rPr lang="en-US" sz="2800" dirty="0"/>
              <a:t>(and the data we use)</a:t>
            </a:r>
            <a:r>
              <a:rPr lang="en-US" dirty="0"/>
              <a:t> can be simple or complex </a:t>
            </a:r>
          </a:p>
          <a:p>
            <a:pPr marL="533400" indent="-457200"/>
            <a:r>
              <a:rPr lang="en-US" sz="2800" dirty="0"/>
              <a:t>As the complexity increases the time and power needed to train models also increases </a:t>
            </a:r>
          </a:p>
          <a:p>
            <a:pPr marL="533400" indent="-457200"/>
            <a:r>
              <a:rPr lang="en-US" dirty="0"/>
              <a:t>Data sets can have millions (or more) parameters, and the more parameters our data has the longer it will take to train a model</a:t>
            </a:r>
            <a:endParaRPr lang="en-US" sz="2800" dirty="0"/>
          </a:p>
          <a:p>
            <a:pPr marL="533400" indent="-457200"/>
            <a:r>
              <a:rPr lang="en-US" dirty="0"/>
              <a:t>In this class, the models we should little or no problem training models, but as your go further into data science, this will become a more pressing concern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3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Knowing when to Apply a ML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Due to the current excitement of the possibilities in machine learning, people are exploring different possibilities</a:t>
            </a:r>
          </a:p>
          <a:p>
            <a:pPr marL="533400" indent="-457200"/>
            <a:r>
              <a:rPr lang="en-US" sz="2800" dirty="0"/>
              <a:t> Many organizations have explored the use of machine learning for things like resume filtering </a:t>
            </a:r>
          </a:p>
          <a:p>
            <a:pPr marL="533400" indent="-457200"/>
            <a:r>
              <a:rPr lang="en-US" dirty="0"/>
              <a:t>The idea is to see if they can find the “perfect” candidates for positions </a:t>
            </a:r>
            <a:r>
              <a:rPr lang="en-US" sz="2800" dirty="0"/>
              <a:t> </a:t>
            </a:r>
          </a:p>
          <a:p>
            <a:pPr marL="533400" indent="-457200"/>
            <a:r>
              <a:rPr lang="en-US" dirty="0"/>
              <a:t>This practice has gone under a lot of scrutiny, and there have been claims that the models treat some groups unfairly </a:t>
            </a:r>
          </a:p>
          <a:p>
            <a:pPr marL="533400" indent="-457200"/>
            <a:r>
              <a:rPr lang="en-US" sz="2800" dirty="0"/>
              <a:t>When deciding if a machine learning model is an approach for a problem, make sure to ask yourself is this a task for a machine or a person to do </a:t>
            </a:r>
          </a:p>
          <a:p>
            <a:pPr marL="5334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7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Automation and Managing Risk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Another major application for machine learning is automation </a:t>
            </a:r>
          </a:p>
          <a:p>
            <a:pPr marL="533400" indent="-457200"/>
            <a:r>
              <a:rPr lang="en-US" sz="2800" dirty="0"/>
              <a:t>One of the “dreams” of machine learning is to help usher in the age of autonomous vehicles</a:t>
            </a:r>
          </a:p>
          <a:p>
            <a:pPr marL="533400" indent="-457200"/>
            <a:r>
              <a:rPr lang="en-US" dirty="0"/>
              <a:t>The issue is computer programs and models no matter how advanced all tend to have hiccups and bugs</a:t>
            </a:r>
          </a:p>
          <a:p>
            <a:pPr marL="533400" indent="-457200"/>
            <a:r>
              <a:rPr lang="en-US" dirty="0"/>
              <a:t>The question then becomes what happens, when these problems occurs? </a:t>
            </a:r>
            <a:endParaRPr lang="en-US" sz="2800" dirty="0"/>
          </a:p>
          <a:p>
            <a:pPr marL="533400" indent="-457200"/>
            <a:r>
              <a:rPr lang="en-US" sz="2800" dirty="0"/>
              <a:t>N</a:t>
            </a:r>
            <a:r>
              <a:rPr lang="en-US" dirty="0"/>
              <a:t>ow ask yourself, would you be willing to get into a car controlled by a machine learning model?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695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Automation and Managing Risk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Many people right now are reluctant to submit control to machines for a variety of reasons</a:t>
            </a:r>
          </a:p>
          <a:p>
            <a:pPr marL="533400" indent="-457200"/>
            <a:r>
              <a:rPr lang="en-US" dirty="0"/>
              <a:t>Automation is a subject that goes beyond machine learning,</a:t>
            </a:r>
          </a:p>
          <a:p>
            <a:pPr marL="533400" indent="-457200"/>
            <a:r>
              <a:rPr lang="en-US" dirty="0"/>
              <a:t>Always consider the consequences of a failure with your model when deciding the degree of automation and control you are giving your system </a:t>
            </a:r>
          </a:p>
          <a:p>
            <a:pPr marL="533400" indent="-457200"/>
            <a:r>
              <a:rPr lang="en-US" dirty="0"/>
              <a:t>If you do not intend for your model to be part of an autonomous system, you should state this clearly in documentation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Automation and Managing Risk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How humans interact with automation is a field of study on its own (Human Factors) </a:t>
            </a:r>
          </a:p>
          <a:p>
            <a:pPr marL="533400" indent="-457200"/>
            <a:r>
              <a:rPr lang="en-US" dirty="0"/>
              <a:t>Always keep in mind that people will use and rely on your software when you develop in industry </a:t>
            </a:r>
          </a:p>
          <a:p>
            <a:pPr marL="533400" indent="-457200"/>
            <a:r>
              <a:rPr lang="en-US" dirty="0"/>
              <a:t>There have been many situations where humans have struggled to manage the automation and the consequences have been severe </a:t>
            </a:r>
          </a:p>
          <a:p>
            <a:pPr marL="533400" indent="-457200"/>
            <a:r>
              <a:rPr lang="en-US" dirty="0"/>
              <a:t>There have been a number of instances where humans have relied too much on automation and have been unable to preform when the automation fails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Final Thoughts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5029200" cy="4063543"/>
          </a:xfrm>
        </p:spPr>
        <p:txBody>
          <a:bodyPr/>
          <a:lstStyle/>
          <a:p>
            <a:pPr marL="533400" indent="-457200"/>
            <a:r>
              <a:rPr lang="en-US" dirty="0"/>
              <a:t>Remember Machine Learning relies on Data</a:t>
            </a:r>
          </a:p>
          <a:p>
            <a:pPr marL="533400" indent="-457200"/>
            <a:r>
              <a:rPr lang="en-US" dirty="0"/>
              <a:t>Your models will behave as the training data indicates </a:t>
            </a:r>
          </a:p>
          <a:p>
            <a:pPr marL="533400" indent="-457200"/>
            <a:r>
              <a:rPr lang="en-US" dirty="0"/>
              <a:t>If your data is flawed your model will be flawed </a:t>
            </a:r>
          </a:p>
          <a:p>
            <a:pPr marL="533400" indent="-457200"/>
            <a:r>
              <a:rPr lang="en-US" dirty="0"/>
              <a:t>The more complex your application, the more comprehensive your data needs to be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CDE8D8A-03C9-4A6E-B38D-F3EFB26B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676400"/>
            <a:ext cx="3754922" cy="46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Begin discussing the machine learning process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Introduction to Scikit Learn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The steps to training machine learning models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Data Preprocessing </a:t>
            </a:r>
          </a:p>
          <a:p>
            <a:pPr marL="1047750" lvl="1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sz="3200" dirty="0"/>
              <a:t>Remember Homework 5 is due on (03/06) before class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 of Machine Learning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Machine learning has grown exponentially in the last decade </a:t>
            </a:r>
          </a:p>
          <a:p>
            <a:pPr marL="533400" indent="-457200"/>
            <a:r>
              <a:rPr lang="en-US" sz="3200" dirty="0"/>
              <a:t>However, there are issues data scientist have to consider when using these tools</a:t>
            </a:r>
          </a:p>
          <a:p>
            <a:pPr marL="533400" indent="-457200"/>
            <a:r>
              <a:rPr lang="en-US" sz="3200" dirty="0"/>
              <a:t>In machine learning there are two things that can go wrong for a data scientist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“Bad” algorithms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“Bad” data </a:t>
            </a:r>
          </a:p>
        </p:txBody>
      </p:sp>
    </p:spTree>
    <p:extLst>
      <p:ext uri="{BB962C8B-B14F-4D97-AF65-F5344CB8AC3E}">
        <p14:creationId xmlns:p14="http://schemas.microsoft.com/office/powerpoint/2010/main" val="30400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 of Working with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Everything we do regarding machine learning depends on data </a:t>
            </a:r>
          </a:p>
          <a:p>
            <a:pPr marL="533400" indent="-457200"/>
            <a:r>
              <a:rPr lang="en-US" sz="3200" dirty="0"/>
              <a:t>If you have an issue with your data, you will likely have issues with your model </a:t>
            </a:r>
          </a:p>
          <a:p>
            <a:pPr marL="533400" indent="-457200"/>
            <a:r>
              <a:rPr lang="en-US" sz="3200" dirty="0"/>
              <a:t>Common issues with data include: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Insufficient Quantity of Training Data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Nonrepresentative Training Data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Poor Quality Data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Irrelevant Features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Overfitting/Underfitting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14935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Insufficient Quantity of Training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First consider how we as humans learn</a:t>
            </a:r>
          </a:p>
          <a:p>
            <a:pPr marL="533400" indent="-457200"/>
            <a:r>
              <a:rPr lang="en-US" sz="3200" dirty="0"/>
              <a:t>When we are young, we generally learn through repetition</a:t>
            </a:r>
          </a:p>
          <a:p>
            <a:pPr marL="533400" indent="-457200"/>
            <a:r>
              <a:rPr lang="en-US" sz="3200" dirty="0"/>
              <a:t>If we show an infant an apple and tell them its an apple, over time they will learn what makes an apple and apple</a:t>
            </a:r>
          </a:p>
          <a:p>
            <a:pPr marL="533400" indent="-457200"/>
            <a:r>
              <a:rPr lang="en-US" sz="3200" dirty="0"/>
              <a:t>Things like color, shape, taste, feel, smell, etc.</a:t>
            </a:r>
          </a:p>
          <a:p>
            <a:pPr marL="533400" indent="-457200"/>
            <a:r>
              <a:rPr lang="en-US" sz="3200" dirty="0"/>
              <a:t>This is not the case with machine learning (yet)  </a:t>
            </a:r>
          </a:p>
          <a:p>
            <a:pPr marL="533400" indent="-457200"/>
            <a:endParaRPr lang="en-US" sz="3200" dirty="0"/>
          </a:p>
          <a:p>
            <a:pPr marL="5334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46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Insufficient Quantity of Training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A machine learning model needs lots of data to learn how to distinguish different things</a:t>
            </a:r>
          </a:p>
          <a:p>
            <a:pPr marL="533400" indent="-457200"/>
            <a:r>
              <a:rPr lang="en-US" sz="3200" dirty="0"/>
              <a:t>For example, if we want to make an image classifier, we might need hundreds if not thousands of images </a:t>
            </a:r>
          </a:p>
          <a:p>
            <a:pPr marL="533400" indent="-457200"/>
            <a:r>
              <a:rPr lang="en-US" sz="3200" dirty="0"/>
              <a:t>In some cases, we might need millions or more data points to make an effective classification </a:t>
            </a:r>
          </a:p>
          <a:p>
            <a:pPr marL="533400" indent="-457200"/>
            <a:r>
              <a:rPr lang="en-US" sz="3200" dirty="0"/>
              <a:t>If we don’t have enough data, our models won’t be able to learn and will be low quality </a:t>
            </a:r>
          </a:p>
          <a:p>
            <a:pPr marL="533400" indent="-457200"/>
            <a:r>
              <a:rPr lang="en-US" sz="3200" dirty="0"/>
              <a:t>Now how much data is enough?  </a:t>
            </a:r>
          </a:p>
          <a:p>
            <a:pPr marL="533400" indent="-457200"/>
            <a:endParaRPr lang="en-US" sz="3200" dirty="0"/>
          </a:p>
          <a:p>
            <a:pPr marL="5334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69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“The Unreasonable Effectiveness of Data “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endParaRPr lang="en-US" sz="3200" dirty="0"/>
          </a:p>
          <a:p>
            <a:pPr marL="533400" indent="-457200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4C5FC-7724-9030-8599-700C41C2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01764"/>
            <a:ext cx="5133975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1CABF-0965-695E-75D3-2719826F9585}"/>
              </a:ext>
            </a:extLst>
          </p:cNvPr>
          <p:cNvSpPr txBox="1"/>
          <p:nvPr/>
        </p:nvSpPr>
        <p:spPr>
          <a:xfrm>
            <a:off x="3505200" y="6248400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Microsoft Researchers Michele </a:t>
            </a:r>
            <a:r>
              <a:rPr lang="en-US" dirty="0" err="1"/>
              <a:t>Banko</a:t>
            </a:r>
            <a:r>
              <a:rPr lang="en-US" dirty="0"/>
              <a:t> and Eric Brill </a:t>
            </a:r>
          </a:p>
        </p:txBody>
      </p:sp>
    </p:spTree>
    <p:extLst>
      <p:ext uri="{BB962C8B-B14F-4D97-AF65-F5344CB8AC3E}">
        <p14:creationId xmlns:p14="http://schemas.microsoft.com/office/powerpoint/2010/main" val="30102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Nonrepresentative Training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A key to remember that the purpose of ML models is to eventually use them with new data</a:t>
            </a:r>
            <a:endParaRPr lang="en-US" dirty="0"/>
          </a:p>
          <a:p>
            <a:pPr marL="533400" indent="-457200"/>
            <a:r>
              <a:rPr lang="en-US" sz="3200" dirty="0"/>
              <a:t>If our dataset if non-representative of the actual goal of our model, we will likely get models that look good and then perform bad in practice </a:t>
            </a:r>
          </a:p>
          <a:p>
            <a:pPr marL="533400" indent="-457200"/>
            <a:r>
              <a:rPr lang="en-US" sz="3200" dirty="0"/>
              <a:t>Let’s consider an example from the </a:t>
            </a:r>
            <a:r>
              <a:rPr lang="en-US" sz="3200" dirty="0" err="1"/>
              <a:t>Geron</a:t>
            </a:r>
            <a:r>
              <a:rPr lang="en-US" sz="3200" dirty="0"/>
              <a:t> book </a:t>
            </a:r>
          </a:p>
        </p:txBody>
      </p:sp>
    </p:spTree>
    <p:extLst>
      <p:ext uri="{BB962C8B-B14F-4D97-AF65-F5344CB8AC3E}">
        <p14:creationId xmlns:p14="http://schemas.microsoft.com/office/powerpoint/2010/main" val="15542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Nonrepresentative Training Data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If we consider a simple linear regression model what does this tell us?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808E-8EFF-B669-D508-0AD2B11B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3429000"/>
            <a:ext cx="3457575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10AAF-8490-DD71-AECF-DE1661A0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730" y="2809385"/>
            <a:ext cx="7439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11885</TotalTime>
  <Words>1526</Words>
  <Application>Microsoft Office PowerPoint</Application>
  <PresentationFormat>Widescreen</PresentationFormat>
  <Paragraphs>146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Challenges of Machine Learning </vt:lpstr>
      <vt:lpstr>Challenges of Working with Data</vt:lpstr>
      <vt:lpstr>Insufficient Quantity of Training Data </vt:lpstr>
      <vt:lpstr>Insufficient Quantity of Training Data </vt:lpstr>
      <vt:lpstr>“The Unreasonable Effectiveness of Data “</vt:lpstr>
      <vt:lpstr>Nonrepresentative Training Data </vt:lpstr>
      <vt:lpstr>Nonrepresentative Training Data </vt:lpstr>
      <vt:lpstr>Nonrepresentative Training Data </vt:lpstr>
      <vt:lpstr>Nonrepresentative Training Data </vt:lpstr>
      <vt:lpstr>Poor Quality Data </vt:lpstr>
      <vt:lpstr>Irrelevant Features </vt:lpstr>
      <vt:lpstr>Overfitting Data</vt:lpstr>
      <vt:lpstr>Overfitting Data</vt:lpstr>
      <vt:lpstr>Overfitting Data</vt:lpstr>
      <vt:lpstr>Addressing Overfitting Data</vt:lpstr>
      <vt:lpstr>Underfitting Data</vt:lpstr>
      <vt:lpstr>Other Considerations for Machine Learning </vt:lpstr>
      <vt:lpstr>Computation Time </vt:lpstr>
      <vt:lpstr>Knowing when to Apply a ML Model</vt:lpstr>
      <vt:lpstr>Automation and Managing Risk </vt:lpstr>
      <vt:lpstr>Automation and Managing Risk </vt:lpstr>
      <vt:lpstr>Automation and Managing Risk </vt:lpstr>
      <vt:lpstr>Final Thoughts 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346</cp:revision>
  <dcterms:created xsi:type="dcterms:W3CDTF">2019-07-31T20:40:14Z</dcterms:created>
  <dcterms:modified xsi:type="dcterms:W3CDTF">2023-02-27T18:42:46Z</dcterms:modified>
</cp:coreProperties>
</file>