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300" r:id="rId4"/>
    <p:sldId id="282" r:id="rId5"/>
    <p:sldId id="283" r:id="rId6"/>
    <p:sldId id="284" r:id="rId7"/>
    <p:sldId id="285" r:id="rId8"/>
    <p:sldId id="286" r:id="rId9"/>
    <p:sldId id="275" r:id="rId10"/>
    <p:sldId id="280" r:id="rId11"/>
    <p:sldId id="281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7" r:id="rId21"/>
    <p:sldId id="298" r:id="rId22"/>
    <p:sldId id="299" r:id="rId23"/>
    <p:sldId id="304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>
      <p:cViewPr varScale="1">
        <p:scale>
          <a:sx n="78" d="100"/>
          <a:sy n="78" d="100"/>
        </p:scale>
        <p:origin x="9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March 1st,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Scikit Learn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Scikit Learn is a free open-source Python package and is include in the standard Google </a:t>
            </a:r>
            <a:r>
              <a:rPr lang="en-US" sz="3200" dirty="0" err="1"/>
              <a:t>Colab</a:t>
            </a:r>
            <a:r>
              <a:rPr lang="en-US" sz="3200" dirty="0"/>
              <a:t> library </a:t>
            </a:r>
          </a:p>
          <a:p>
            <a:pPr marL="533400" indent="-457200"/>
            <a:r>
              <a:rPr lang="en-US" sz="3200" dirty="0"/>
              <a:t>Scikit Learn was designed to help guide data scientist through the entire model training process </a:t>
            </a:r>
          </a:p>
          <a:p>
            <a:pPr marL="533400" indent="-457200"/>
            <a:r>
              <a:rPr lang="en-US" sz="3200" dirty="0"/>
              <a:t>The package contains methods and functions that help prepare data for use in ML models as well as train and validate models </a:t>
            </a:r>
          </a:p>
          <a:p>
            <a:pPr marL="533400" indent="-457200"/>
            <a:r>
              <a:rPr lang="en-US" sz="3200" dirty="0"/>
              <a:t>Scikit Learn was built making use of several other Python packages such as NumPy, Matplotlib and </a:t>
            </a:r>
            <a:r>
              <a:rPr lang="en-US" sz="3200" dirty="0" err="1"/>
              <a:t>Scipy</a:t>
            </a:r>
            <a:r>
              <a:rPr lang="en-US" sz="3200" dirty="0"/>
              <a:t> </a:t>
            </a:r>
            <a:endParaRPr lang="en-US" sz="2800" dirty="0"/>
          </a:p>
        </p:txBody>
      </p:sp>
      <p:pic>
        <p:nvPicPr>
          <p:cNvPr id="5" name="Picture 4" descr="A picture containing circle&#10;&#10;Description automatically generated">
            <a:extLst>
              <a:ext uri="{FF2B5EF4-FFF2-40B4-BE49-F238E27FC236}">
                <a16:creationId xmlns:a16="http://schemas.microsoft.com/office/drawing/2014/main" id="{151ABE94-34DA-70B4-78D9-D241A85C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368398"/>
            <a:ext cx="2814564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Scikit Learn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Many private companies make use of scikit learn for their own projects these include JP Morgan, Coca-Cola</a:t>
            </a:r>
            <a:r>
              <a:rPr lang="en-US" dirty="0"/>
              <a:t> and</a:t>
            </a:r>
            <a:r>
              <a:rPr lang="en-US" sz="2800" dirty="0"/>
              <a:t> Spotify </a:t>
            </a:r>
          </a:p>
          <a:p>
            <a:pPr marL="533400" indent="-457200"/>
            <a:r>
              <a:rPr lang="en-US" sz="2800" dirty="0"/>
              <a:t>In research scikit learn has been </a:t>
            </a:r>
            <a:r>
              <a:rPr lang="en-US" dirty="0"/>
              <a:t>cited in over 60,000 different studies </a:t>
            </a:r>
            <a:endParaRPr lang="en-US" sz="2800" dirty="0"/>
          </a:p>
          <a:p>
            <a:pPr marL="533400" indent="-457200"/>
            <a:r>
              <a:rPr lang="en-US" sz="2800" dirty="0"/>
              <a:t>For the remainder of this class, we will be making extensive  use of scikit learn </a:t>
            </a:r>
          </a:p>
          <a:p>
            <a:pPr marL="533400" indent="-457200"/>
            <a:r>
              <a:rPr lang="en-US" dirty="0"/>
              <a:t>The package has the ability to train supervised machine learning models using 17 different approaches </a:t>
            </a:r>
          </a:p>
          <a:p>
            <a:pPr marL="533400" indent="-457200"/>
            <a:r>
              <a:rPr lang="en-US" dirty="0"/>
              <a:t>The package also can train unsupervised models with a variety of different methods </a:t>
            </a:r>
          </a:p>
          <a:p>
            <a:pPr marL="76200" indent="0">
              <a:buNone/>
            </a:pPr>
            <a:r>
              <a:rPr lang="en-US" dirty="0"/>
              <a:t> </a:t>
            </a:r>
          </a:p>
          <a:p>
            <a:pPr marL="533400" indent="-457200"/>
            <a:endParaRPr lang="en-US" sz="2800" dirty="0"/>
          </a:p>
        </p:txBody>
      </p:sp>
      <p:pic>
        <p:nvPicPr>
          <p:cNvPr id="5" name="Picture 4" descr="A picture containing circle&#10;&#10;Description automatically generated">
            <a:extLst>
              <a:ext uri="{FF2B5EF4-FFF2-40B4-BE49-F238E27FC236}">
                <a16:creationId xmlns:a16="http://schemas.microsoft.com/office/drawing/2014/main" id="{151ABE94-34DA-70B4-78D9-D241A85C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368398"/>
            <a:ext cx="2814564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Developing Machine Learning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Step 5 Data Preparation &amp; Preprocessing </a:t>
            </a:r>
          </a:p>
          <a:p>
            <a:pPr marL="990600" lvl="1" indent="-457200"/>
            <a:r>
              <a:rPr lang="en-US" sz="2800" dirty="0"/>
              <a:t>Once you have a model in mind for your project you can take your dataset and get it ready for training </a:t>
            </a:r>
          </a:p>
          <a:p>
            <a:pPr marL="990600" lvl="1" indent="-457200"/>
            <a:r>
              <a:rPr lang="en-US" sz="2800" dirty="0"/>
              <a:t>The first thing you should do is ensure all your data is in the right format </a:t>
            </a:r>
          </a:p>
          <a:p>
            <a:pPr marL="990600" lvl="1" indent="-457200"/>
            <a:r>
              <a:rPr lang="en-US" sz="2800" dirty="0"/>
              <a:t>The most common issue data scientist find is having fields containing categorical data </a:t>
            </a:r>
          </a:p>
          <a:p>
            <a:pPr marL="990600" lvl="1" indent="-457200"/>
            <a:r>
              <a:rPr lang="en-US" sz="2800" dirty="0"/>
              <a:t>Scikit learn is not designed to handle this type of data, so we have to address it properly before we begin training</a:t>
            </a:r>
          </a:p>
        </p:txBody>
      </p:sp>
    </p:spTree>
    <p:extLst>
      <p:ext uri="{BB962C8B-B14F-4D97-AF65-F5344CB8AC3E}">
        <p14:creationId xmlns:p14="http://schemas.microsoft.com/office/powerpoint/2010/main" val="16801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Categorical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Categorical data is most associated with data that can be divided into groups </a:t>
            </a:r>
          </a:p>
          <a:p>
            <a:pPr marL="533400" indent="-457200"/>
            <a:r>
              <a:rPr lang="en-US" sz="3200" dirty="0"/>
              <a:t>Common categorical data we will encounter include: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Demographics such as gender, race, etc.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Geographical Regions: Country, state, county, etc.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Binary data such as yes or no </a:t>
            </a:r>
          </a:p>
          <a:p>
            <a:pPr marL="590550" indent="-514350"/>
            <a:r>
              <a:rPr lang="en-US" sz="3200" dirty="0"/>
              <a:t>Categorical data can be divided into 2 categories: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Nominal data, where there is no numerical value association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Ordinal, where the data has scale  </a:t>
            </a:r>
          </a:p>
          <a:p>
            <a:pPr marL="590550" indent="-51435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9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Ordinal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Ordinal Categorical data is easy to deal with  Python, we just have to replace the category with a numeric value that represents the magnitude </a:t>
            </a:r>
          </a:p>
          <a:p>
            <a:pPr marL="533400" indent="-457200"/>
            <a:r>
              <a:rPr lang="en-US" sz="3200" dirty="0"/>
              <a:t>Example: </a:t>
            </a:r>
          </a:p>
          <a:p>
            <a:pPr marL="990600" lvl="1" indent="-457200"/>
            <a:r>
              <a:rPr lang="en-US" sz="2800" dirty="0"/>
              <a:t>Say our dataset contains the score with three categories “low”, “average” and “high” </a:t>
            </a:r>
          </a:p>
          <a:p>
            <a:pPr marL="990600" lvl="1" indent="-457200"/>
            <a:r>
              <a:rPr lang="en-US" sz="2800" dirty="0"/>
              <a:t>To get this to work with scikit learn we will want to convert it to a 1,2,3 scale</a:t>
            </a:r>
          </a:p>
          <a:p>
            <a:pPr marL="990600" lvl="1" indent="-457200"/>
            <a:r>
              <a:rPr lang="en-US" sz="2800" dirty="0"/>
              <a:t>Let do an example in </a:t>
            </a:r>
            <a:r>
              <a:rPr lang="en-US" sz="2800" dirty="0" err="1"/>
              <a:t>Colab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8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Nominal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Dealing with nominal data is more involved than ordinal data </a:t>
            </a:r>
          </a:p>
          <a:p>
            <a:pPr marL="533400" indent="-457200"/>
            <a:r>
              <a:rPr lang="en-US" dirty="0"/>
              <a:t>Assume we have a dataset of cars that we wish to create a model to predict price</a:t>
            </a:r>
          </a:p>
          <a:p>
            <a:pPr marL="533400" indent="-457200"/>
            <a:r>
              <a:rPr lang="en-US" dirty="0"/>
              <a:t>In this case we may have several nominal data fields. Things like color, engine, etc</a:t>
            </a:r>
            <a:r>
              <a:rPr lang="en-US" sz="2800" dirty="0"/>
              <a:t>. </a:t>
            </a:r>
          </a:p>
          <a:p>
            <a:pPr marL="533400" indent="-457200"/>
            <a:r>
              <a:rPr lang="en-US" dirty="0"/>
              <a:t>Consider the color field, while the color of the car may have an impact on the price, however that impact isn’t likely uniform </a:t>
            </a:r>
          </a:p>
          <a:p>
            <a:pPr marL="533400" indent="-457200"/>
            <a:r>
              <a:rPr lang="en-US" dirty="0"/>
              <a:t>If we were to apply the same approach as we did with the ordinal data, we would bias our model toward that feature </a:t>
            </a:r>
          </a:p>
          <a:p>
            <a:pPr marL="533400" indent="-457200"/>
            <a:r>
              <a:rPr lang="en-US" dirty="0"/>
              <a:t>Instead we need to make use of dummy variables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84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Dummy Variables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400" dirty="0"/>
              <a:t>Dummy variables are numeric representations of nominal categorical data that do not introduce bias </a:t>
            </a:r>
          </a:p>
          <a:p>
            <a:pPr marL="533400" indent="-457200"/>
            <a:r>
              <a:rPr lang="en-US" sz="2400" dirty="0"/>
              <a:t>Dummy variables are very common in statistics, especially regression, but have use with classification models as well </a:t>
            </a:r>
          </a:p>
          <a:p>
            <a:pPr marL="533400" indent="-457200"/>
            <a:r>
              <a:rPr lang="en-US" sz="2400" dirty="0"/>
              <a:t>Dummy variables are a set of values rather than just a single value</a:t>
            </a:r>
          </a:p>
          <a:p>
            <a:pPr marL="533400" indent="-457200"/>
            <a:r>
              <a:rPr lang="en-US" sz="2400" dirty="0"/>
              <a:t>The accepted rule for dummy variables is 1 less than the number of classes in your</a:t>
            </a:r>
          </a:p>
          <a:p>
            <a:pPr marL="533400" indent="-457200"/>
            <a:r>
              <a:rPr lang="en-US" sz="2400" dirty="0"/>
              <a:t>Example: If your column has 3 classes you will need two dummy variables (1,0), (0,1). (0,0) will be represent the 1</a:t>
            </a:r>
            <a:r>
              <a:rPr lang="en-US" sz="2400" baseline="30000" dirty="0"/>
              <a:t>st</a:t>
            </a:r>
            <a:r>
              <a:rPr lang="en-US" sz="2400" dirty="0"/>
              <a:t> class</a:t>
            </a:r>
          </a:p>
          <a:p>
            <a:pPr marL="533400" indent="-457200"/>
            <a:r>
              <a:rPr lang="en-US" sz="2400" dirty="0" err="1"/>
              <a:t>Sklearn’s</a:t>
            </a:r>
            <a:r>
              <a:rPr lang="en-US" sz="2400" dirty="0"/>
              <a:t> </a:t>
            </a:r>
            <a:r>
              <a:rPr lang="en-US" sz="2400" dirty="0" err="1"/>
              <a:t>OneHotEncoder</a:t>
            </a:r>
            <a:r>
              <a:rPr lang="en-US" sz="2400" dirty="0"/>
              <a:t> or Pandas’ </a:t>
            </a:r>
            <a:r>
              <a:rPr lang="en-US" sz="2400" dirty="0" err="1"/>
              <a:t>get_dummies</a:t>
            </a:r>
            <a:r>
              <a:rPr lang="en-US" sz="2400" dirty="0"/>
              <a:t> will help you with this  </a:t>
            </a:r>
          </a:p>
        </p:txBody>
      </p:sp>
    </p:spTree>
    <p:extLst>
      <p:ext uri="{BB962C8B-B14F-4D97-AF65-F5344CB8AC3E}">
        <p14:creationId xmlns:p14="http://schemas.microsoft.com/office/powerpoint/2010/main" val="14338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Scaling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Perhaps the most import data preprocessing method that needs to be done is feature scaling </a:t>
            </a:r>
          </a:p>
          <a:p>
            <a:pPr marL="533400" indent="-457200"/>
            <a:r>
              <a:rPr lang="en-US" sz="2800" dirty="0"/>
              <a:t>It is not uncommon tha</a:t>
            </a:r>
            <a:r>
              <a:rPr lang="en-US" dirty="0"/>
              <a:t>t datasets consist of data widely different features </a:t>
            </a:r>
          </a:p>
          <a:p>
            <a:pPr marL="533400" indent="-457200"/>
            <a:r>
              <a:rPr lang="en-US" sz="2800" dirty="0"/>
              <a:t>Consider a dataset containing temperatures and pressures and a data point has a</a:t>
            </a:r>
            <a:r>
              <a:rPr lang="en-US" dirty="0"/>
              <a:t> temperature of 1378 degrees Fahrenheit  and a pressure of 5 MPa </a:t>
            </a:r>
          </a:p>
          <a:p>
            <a:pPr marL="533400" indent="-457200"/>
            <a:r>
              <a:rPr lang="en-US" sz="2800" dirty="0"/>
              <a:t>Th</a:t>
            </a:r>
            <a:r>
              <a:rPr lang="en-US" dirty="0"/>
              <a:t>e difference numerically between the two significant, but the just because the pressure has a smaller value doesn’t necessarily mean its is significantly less important than the temperature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00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Scaling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While we can easily understand this possibility, machine learning models can’t </a:t>
            </a:r>
          </a:p>
          <a:p>
            <a:pPr marL="533400" indent="-457200"/>
            <a:r>
              <a:rPr lang="en-US" sz="2800" dirty="0"/>
              <a:t>If these two variables were placed in their</a:t>
            </a:r>
            <a:r>
              <a:rPr lang="en-US" dirty="0"/>
              <a:t> current form, the </a:t>
            </a:r>
            <a:r>
              <a:rPr lang="en-US"/>
              <a:t>temperature be </a:t>
            </a:r>
            <a:r>
              <a:rPr lang="en-US" dirty="0"/>
              <a:t>a dominate feature in most common models, this is known as feature bias </a:t>
            </a:r>
          </a:p>
          <a:p>
            <a:pPr marL="533400" indent="-457200"/>
            <a:r>
              <a:rPr lang="en-US" dirty="0"/>
              <a:t>When our models contains data of different scale like this, we need to apply a scaler to make sure the features are weighted equally </a:t>
            </a:r>
          </a:p>
          <a:p>
            <a:pPr marL="533400" indent="-457200"/>
            <a:r>
              <a:rPr lang="en-US" dirty="0"/>
              <a:t>Our goal is to get all the data in the same magnitude, but that the data still behaves the same </a:t>
            </a:r>
          </a:p>
          <a:p>
            <a:pPr marL="5334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13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Scaling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Scikit learn has several different approaches we can use</a:t>
            </a:r>
          </a:p>
          <a:p>
            <a:pPr marL="533400" indent="-457200"/>
            <a:r>
              <a:rPr lang="en-US" sz="3200" dirty="0"/>
              <a:t>Here are six popular data scaling techniques, but be aware there are more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Standard Scaling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Robust Scaling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Min-Max Scaling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Normalization 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Binary Scaling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Max Absolute Scaling </a:t>
            </a:r>
          </a:p>
          <a:p>
            <a:pPr marL="990600" lvl="1" indent="-457200"/>
            <a:endParaRPr lang="en-US" sz="2800" dirty="0"/>
          </a:p>
          <a:p>
            <a:pPr marL="533400" indent="-457200"/>
            <a:endParaRPr lang="en-US" dirty="0"/>
          </a:p>
          <a:p>
            <a:pPr marL="5334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19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The role of data in machine learning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Issues facing machine learning </a:t>
            </a:r>
          </a:p>
          <a:p>
            <a:pPr marL="508000" lvl="1" indent="0" fontAlgn="base">
              <a:buNone/>
            </a:pPr>
            <a:r>
              <a:rPr lang="en-US" sz="3600" dirty="0"/>
              <a:t>Today: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Steps to develop machine learning models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Introduction scikit learn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Data preprocessing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Standard Scaling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sz="3200" dirty="0"/>
                  <a:t>Standard Scaling works by removing the mean from the dataset and scaling to the variance</a:t>
                </a:r>
              </a:p>
              <a:p>
                <a:pPr marL="533400" indent="-457200"/>
                <a:r>
                  <a:rPr lang="en-US" sz="3200" dirty="0"/>
                  <a:t>The scikit learn function uses the following equation: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z</m:t>
                      </m:r>
                      <m:r>
                        <m:rPr>
                          <m:nor/>
                        </m:rPr>
                        <a:rPr lang="en-US"/>
                        <m:t> 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533400" indent="-457200"/>
                <a:r>
                  <a:rPr lang="en-US" dirty="0"/>
                  <a:t>Standard scaling is one of the most common approaches for feature scaling used in machine learning </a:t>
                </a:r>
              </a:p>
              <a:p>
                <a:pPr marL="533400" indent="-457200"/>
                <a:r>
                  <a:rPr lang="en-US" sz="2800" dirty="0"/>
                  <a:t>The scikit learn class for the standard scaler is </a:t>
                </a:r>
                <a:r>
                  <a:rPr lang="en-US" dirty="0" err="1"/>
                  <a:t>sklearn.preprocessing.StandardScaler</a:t>
                </a:r>
                <a:r>
                  <a:rPr lang="en-US" dirty="0"/>
                  <a:t>()</a:t>
                </a:r>
                <a:endParaRPr lang="en-US" sz="2800" dirty="0"/>
              </a:p>
              <a:p>
                <a:pPr marL="533400" indent="-457200"/>
                <a:endParaRPr lang="en-US" dirty="0"/>
              </a:p>
              <a:p>
                <a:pPr marL="533400" indent="-457200"/>
                <a:endParaRPr lang="en-US" sz="2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b="-7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87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Robust Scaling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Robust Scaling removes the median and then scales according to a percentile range </a:t>
            </a:r>
          </a:p>
          <a:p>
            <a:pPr marL="533400" indent="-457200"/>
            <a:r>
              <a:rPr lang="en-US" sz="3200" dirty="0"/>
              <a:t>This is especially handily if your dataset contains a number outliers, as the method will remove then and scale accordingly </a:t>
            </a:r>
          </a:p>
          <a:p>
            <a:pPr marL="533400" indent="-457200"/>
            <a:r>
              <a:rPr lang="en-US" sz="3200" dirty="0"/>
              <a:t>The default range is between the 25</a:t>
            </a:r>
            <a:r>
              <a:rPr lang="en-US" sz="3200" baseline="30000" dirty="0"/>
              <a:t>th (1st)</a:t>
            </a:r>
            <a:r>
              <a:rPr lang="en-US" sz="3200" dirty="0"/>
              <a:t> and 75</a:t>
            </a:r>
            <a:r>
              <a:rPr lang="en-US" sz="3200" baseline="30000" dirty="0"/>
              <a:t>th (3rd)</a:t>
            </a:r>
            <a:r>
              <a:rPr lang="en-US" sz="3200" dirty="0"/>
              <a:t> percentile, but you can adjust if needed </a:t>
            </a:r>
          </a:p>
          <a:p>
            <a:pPr marL="533400" indent="-457200"/>
            <a:r>
              <a:rPr lang="en-US" sz="3200" dirty="0"/>
              <a:t>The scikit learn class for the robust scaler is </a:t>
            </a:r>
            <a:r>
              <a:rPr lang="en-US" sz="3200" dirty="0" err="1"/>
              <a:t>sklearn.preprocessing.RobustScaler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72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Min-Max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In practice you may find you need to specify the range for your scaling (or experiment with different ranges)</a:t>
                </a:r>
              </a:p>
              <a:p>
                <a:pPr marL="533400" indent="-457200"/>
                <a:r>
                  <a:rPr lang="en-US" dirty="0"/>
                  <a:t>The Min-Max scaler can make this process much easier</a:t>
                </a:r>
              </a:p>
              <a:p>
                <a:pPr marL="533400" indent="-457200"/>
                <a:r>
                  <a:rPr lang="en-US" dirty="0"/>
                  <a:t>By default, the range is set to scale from 0 to 1</a:t>
                </a:r>
              </a:p>
              <a:p>
                <a:pPr marL="533400" indent="-457200"/>
                <a:r>
                  <a:rPr lang="en-US" dirty="0"/>
                  <a:t>The equations for this method is: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  <a:p>
                <a:pPr marL="533400" indent="-457200"/>
                <a:r>
                  <a:rPr lang="en-US" dirty="0"/>
                  <a:t>The scikit learn class for the Min-Max Scaler is </a:t>
                </a:r>
                <a:r>
                  <a:rPr lang="en-US" dirty="0" err="1"/>
                  <a:t>s</a:t>
                </a:r>
                <a:r>
                  <a:rPr lang="en-US" sz="2400" dirty="0" err="1"/>
                  <a:t>klearn.preprocessing.MinMaxScaler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feature_range</a:t>
                </a:r>
                <a:r>
                  <a:rPr lang="en-US" sz="2400" i="1" dirty="0"/>
                  <a:t>=(n, m))</a:t>
                </a:r>
                <a:endParaRPr lang="en-US" sz="2400" dirty="0"/>
              </a:p>
              <a:p>
                <a:pPr marL="533400" indent="-457200"/>
                <a:endParaRPr lang="en-US" sz="24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r="-1497" b="-9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0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Final Thoughts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5029200" cy="4063543"/>
          </a:xfrm>
        </p:spPr>
        <p:txBody>
          <a:bodyPr/>
          <a:lstStyle/>
          <a:p>
            <a:pPr marL="533400" indent="-457200"/>
            <a:r>
              <a:rPr lang="en-US" dirty="0"/>
              <a:t>Remember Machine Learning relies on Data</a:t>
            </a:r>
          </a:p>
          <a:p>
            <a:pPr marL="533400" indent="-457200"/>
            <a:r>
              <a:rPr lang="en-US" dirty="0"/>
              <a:t>Your models will behave as the training data indicates </a:t>
            </a:r>
          </a:p>
          <a:p>
            <a:pPr marL="533400" indent="-457200"/>
            <a:r>
              <a:rPr lang="en-US" dirty="0"/>
              <a:t>If your data is flawed your model will be flawed </a:t>
            </a:r>
          </a:p>
          <a:p>
            <a:pPr marL="533400" indent="-457200"/>
            <a:r>
              <a:rPr lang="en-US" dirty="0"/>
              <a:t>The more complex your application, the more comprehensive your data needs to be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CDE8D8A-03C9-4A6E-B38D-F3EFB26B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676400"/>
            <a:ext cx="3754922" cy="46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Continue going over the machine learning process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Creating Training &amp; Testing Datasets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Training Linear Regression Models using </a:t>
            </a:r>
            <a:r>
              <a:rPr lang="en-US" sz="2800" dirty="0" err="1"/>
              <a:t>sklearn</a:t>
            </a:r>
            <a:endParaRPr lang="en-US" sz="2800" dirty="0"/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Hyperparameters and Hyperparameter Tunning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Evaluating regression models using </a:t>
            </a:r>
            <a:r>
              <a:rPr lang="en-US" sz="2800" dirty="0" err="1"/>
              <a:t>sklearn</a:t>
            </a:r>
            <a:r>
              <a:rPr lang="en-US" sz="2800" dirty="0"/>
              <a:t> </a:t>
            </a:r>
          </a:p>
          <a:p>
            <a:pPr marL="533400" lvl="1" indent="0">
              <a:buNone/>
            </a:pPr>
            <a:endParaRPr lang="en-US" sz="3200" dirty="0"/>
          </a:p>
          <a:p>
            <a:r>
              <a:rPr lang="en-US" sz="3200" dirty="0"/>
              <a:t>Homework 5 is </a:t>
            </a:r>
            <a:r>
              <a:rPr lang="en-US" sz="3200"/>
              <a:t>due Monday (3/6) before class.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Knowing when to Apply a ML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Due to the current excitement of the possibilities in machine learning, people are exploring different possibilities</a:t>
            </a:r>
          </a:p>
          <a:p>
            <a:pPr marL="533400" indent="-457200"/>
            <a:r>
              <a:rPr lang="en-US" sz="2800" dirty="0"/>
              <a:t> Many organizations have explored the use of machine learning for things like resume filtering </a:t>
            </a:r>
          </a:p>
          <a:p>
            <a:pPr marL="533400" indent="-457200"/>
            <a:r>
              <a:rPr lang="en-US" dirty="0"/>
              <a:t>The idea is to see if they can find the “perfect” candidates for positions </a:t>
            </a:r>
            <a:r>
              <a:rPr lang="en-US" sz="2800" dirty="0"/>
              <a:t> </a:t>
            </a:r>
          </a:p>
          <a:p>
            <a:pPr marL="533400" indent="-457200"/>
            <a:r>
              <a:rPr lang="en-US" dirty="0"/>
              <a:t>This practice has gone under a lot of scrutiny, and there have been claims that the models treat some groups unfairly </a:t>
            </a:r>
          </a:p>
          <a:p>
            <a:pPr marL="533400" indent="-457200"/>
            <a:r>
              <a:rPr lang="en-US" sz="2800" dirty="0"/>
              <a:t>When deciding if a machine learning model is an approach for a problem, make sure to ask yourself is this a task for a machine or a person to do </a:t>
            </a:r>
          </a:p>
          <a:p>
            <a:pPr marL="5334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7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Developing Machine Learning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Step 1 Frame the Problem</a:t>
            </a:r>
          </a:p>
          <a:p>
            <a:pPr marL="990600" lvl="1" indent="-457200"/>
            <a:r>
              <a:rPr lang="en-US" sz="2800" dirty="0"/>
              <a:t>Without a clear objective, starting a ML project is difficult </a:t>
            </a:r>
          </a:p>
          <a:p>
            <a:pPr marL="990600" lvl="1" indent="-457200"/>
            <a:r>
              <a:rPr lang="en-US" sz="2800" dirty="0"/>
              <a:t>Once you determine what you want to learn or predict things come into focus very quickly </a:t>
            </a:r>
          </a:p>
          <a:p>
            <a:pPr marL="990600" lvl="1" indent="-457200"/>
            <a:r>
              <a:rPr lang="en-US" sz="2800" dirty="0"/>
              <a:t>Decide if you will be predicating a value (regression model) or if you are looking to identify something (classification) </a:t>
            </a:r>
          </a:p>
          <a:p>
            <a:pPr marL="990600" lvl="1" indent="-457200"/>
            <a:r>
              <a:rPr lang="en-US" sz="2800" dirty="0"/>
              <a:t>By the time we are finished with this class, this will likely be second nature to you </a:t>
            </a:r>
          </a:p>
        </p:txBody>
      </p:sp>
    </p:spTree>
    <p:extLst>
      <p:ext uri="{BB962C8B-B14F-4D97-AF65-F5344CB8AC3E}">
        <p14:creationId xmlns:p14="http://schemas.microsoft.com/office/powerpoint/2010/main" val="2328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Developing Machine Learning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Step 2 Find Data </a:t>
            </a:r>
          </a:p>
          <a:p>
            <a:pPr marL="990600" lvl="1" indent="-457200"/>
            <a:r>
              <a:rPr lang="en-US" sz="2800" dirty="0"/>
              <a:t>No machine learning model is possible without a dataset </a:t>
            </a:r>
          </a:p>
          <a:p>
            <a:pPr marL="990600" lvl="1" indent="-457200"/>
            <a:r>
              <a:rPr lang="en-US" sz="2800" dirty="0"/>
              <a:t>Data collection can be a long-time consuming process </a:t>
            </a:r>
          </a:p>
          <a:p>
            <a:pPr marL="990600" lvl="1" indent="-457200"/>
            <a:r>
              <a:rPr lang="en-US" sz="2800" dirty="0"/>
              <a:t>Luckily for us there are a number great free sources we can use to find data </a:t>
            </a:r>
          </a:p>
          <a:p>
            <a:pPr marL="533400" lvl="1" indent="0">
              <a:buNone/>
            </a:pPr>
            <a:r>
              <a:rPr lang="en-US" sz="2800" dirty="0"/>
              <a:t>Sources: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UC Irvine Machine Learning Repository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Kaggle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Amazon AWS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The U.S Federal government collects and maintains numerous datasets which are valuable for research  </a:t>
            </a:r>
          </a:p>
        </p:txBody>
      </p:sp>
    </p:spTree>
    <p:extLst>
      <p:ext uri="{BB962C8B-B14F-4D97-AF65-F5344CB8AC3E}">
        <p14:creationId xmlns:p14="http://schemas.microsoft.com/office/powerpoint/2010/main" val="38781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Developing Machine Learning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Step 3 List and check any assumptions</a:t>
            </a:r>
          </a:p>
          <a:p>
            <a:pPr marL="990600" lvl="1" indent="-457200"/>
            <a:r>
              <a:rPr lang="en-US" sz="2800" dirty="0"/>
              <a:t>Doing this can help you identify and potential issues with your approach to the problem, data and by extension your model before you get to work </a:t>
            </a:r>
          </a:p>
          <a:p>
            <a:pPr marL="990600" lvl="1" indent="-457200"/>
            <a:r>
              <a:rPr lang="en-US" sz="2800" dirty="0"/>
              <a:t>Machine learning can be computationally expensive, you do not want to begin training models unless you are sure you are on the right track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449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Developing Machine Learning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Step 4 Explore the Dataset </a:t>
            </a:r>
          </a:p>
          <a:p>
            <a:pPr marL="990600" lvl="1" indent="-457200"/>
            <a:r>
              <a:rPr lang="en-US" sz="2800" dirty="0"/>
              <a:t>Many data scientist tend to forget this step and try to go straight to data preparation </a:t>
            </a:r>
          </a:p>
          <a:p>
            <a:pPr marL="990600" lvl="1" indent="-457200"/>
            <a:r>
              <a:rPr lang="en-US" sz="2800" dirty="0"/>
              <a:t>Don’t fall into this trap, before you get to work on manipulating the data verify your data</a:t>
            </a:r>
          </a:p>
          <a:p>
            <a:pPr marL="990600" lvl="1" indent="-457200"/>
            <a:r>
              <a:rPr lang="en-US" sz="2800" dirty="0"/>
              <a:t>Make use of .describe, .info and other Pandas methods</a:t>
            </a:r>
          </a:p>
          <a:p>
            <a:pPr marL="990600" lvl="1" indent="-457200"/>
            <a:r>
              <a:rPr lang="en-US" sz="2800" dirty="0"/>
              <a:t>This will save you time and heartache down the road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Identify and manage major outliers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Deal with missing values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Determine what kind of data you are working with (numerical, categorical, etc.)  </a:t>
            </a:r>
          </a:p>
        </p:txBody>
      </p:sp>
    </p:spTree>
    <p:extLst>
      <p:ext uri="{BB962C8B-B14F-4D97-AF65-F5344CB8AC3E}">
        <p14:creationId xmlns:p14="http://schemas.microsoft.com/office/powerpoint/2010/main" val="29734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Developing Machine Learning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There are a number of other things we should do when we are exploring the dataset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Depending on what kind of data you have, you may consider using visualization to gain insight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Look for correlations in the data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If necessary, clean the data to ensure it is ready to be used in your model</a:t>
            </a:r>
          </a:p>
          <a:p>
            <a:pPr marL="990600" lvl="2" indent="0">
              <a:buNone/>
            </a:pPr>
            <a:r>
              <a:rPr lang="en-US" sz="2400" dirty="0"/>
              <a:t>Example: Say you have a dataset with missing values, what do you do? </a:t>
            </a:r>
          </a:p>
          <a:p>
            <a:pPr marL="1790700" lvl="3"/>
            <a:r>
              <a:rPr lang="en-US" sz="2000" dirty="0"/>
              <a:t>You can remove the sample(s) </a:t>
            </a:r>
          </a:p>
          <a:p>
            <a:pPr marL="1790700" lvl="3"/>
            <a:r>
              <a:rPr lang="en-US" sz="2000" dirty="0"/>
              <a:t>You can try and collect the information to fix the value(s)</a:t>
            </a:r>
          </a:p>
          <a:p>
            <a:pPr marL="1790700" lvl="3"/>
            <a:r>
              <a:rPr lang="en-US" sz="2000" dirty="0"/>
              <a:t> You can set the value(s) to some consistent value </a:t>
            </a:r>
          </a:p>
          <a:p>
            <a:pPr marL="5334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95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Scikit Learn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Scikit learn is considered the leading Python package for machine learning </a:t>
            </a:r>
          </a:p>
          <a:p>
            <a:pPr marL="533400" indent="-457200"/>
            <a:r>
              <a:rPr lang="en-US" sz="3200" dirty="0"/>
              <a:t>Originally developed as a part of a Google project in 2007, the first release of scikit learn was in 2010 </a:t>
            </a:r>
          </a:p>
          <a:p>
            <a:pPr marL="533400" indent="-457200"/>
            <a:r>
              <a:rPr lang="en-US" sz="3200" dirty="0"/>
              <a:t>The company has received funds from several companies and groups across the world including Microsoft, Columbia University, NYU, etc. </a:t>
            </a:r>
          </a:p>
          <a:p>
            <a:pPr marL="533400" indent="-457200"/>
            <a:r>
              <a:rPr lang="en-US" sz="3200" dirty="0"/>
              <a:t>Today scikit Learn is considered a standard for machine learning and is included in most data science distributions </a:t>
            </a:r>
          </a:p>
          <a:p>
            <a:pPr marL="533400" indent="-457200"/>
            <a:endParaRPr lang="en-US" sz="2800" dirty="0"/>
          </a:p>
        </p:txBody>
      </p:sp>
      <p:pic>
        <p:nvPicPr>
          <p:cNvPr id="3" name="Picture 2" descr="A picture containing circle&#10;&#10;Description automatically generated">
            <a:extLst>
              <a:ext uri="{FF2B5EF4-FFF2-40B4-BE49-F238E27FC236}">
                <a16:creationId xmlns:a16="http://schemas.microsoft.com/office/drawing/2014/main" id="{EB8EBFEB-E6A1-C4B8-768C-AE66DD29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368398"/>
            <a:ext cx="2814564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15011</TotalTime>
  <Words>1739</Words>
  <Application>Microsoft Office PowerPoint</Application>
  <PresentationFormat>Widescreen</PresentationFormat>
  <Paragraphs>157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Knowing when to Apply a ML Model</vt:lpstr>
      <vt:lpstr>Developing Machine Learning Models</vt:lpstr>
      <vt:lpstr>Developing Machine Learning Models</vt:lpstr>
      <vt:lpstr>Developing Machine Learning Models</vt:lpstr>
      <vt:lpstr>Developing Machine Learning Models</vt:lpstr>
      <vt:lpstr>Developing Machine Learning Models</vt:lpstr>
      <vt:lpstr>Scikit Learn </vt:lpstr>
      <vt:lpstr>Scikit Learn </vt:lpstr>
      <vt:lpstr>Scikit Learn </vt:lpstr>
      <vt:lpstr>Developing Machine Learning Models</vt:lpstr>
      <vt:lpstr>Categorical Data </vt:lpstr>
      <vt:lpstr>Ordinal Data </vt:lpstr>
      <vt:lpstr>Nominal Data </vt:lpstr>
      <vt:lpstr>Dummy Variables </vt:lpstr>
      <vt:lpstr>Feature Scaling</vt:lpstr>
      <vt:lpstr>Feature Scaling</vt:lpstr>
      <vt:lpstr>Feature Scaling</vt:lpstr>
      <vt:lpstr>Standard Scaling </vt:lpstr>
      <vt:lpstr>Robust Scaling </vt:lpstr>
      <vt:lpstr>Min-Max Scaling</vt:lpstr>
      <vt:lpstr>Final Thoughts 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390</cp:revision>
  <dcterms:created xsi:type="dcterms:W3CDTF">2019-07-31T20:40:14Z</dcterms:created>
  <dcterms:modified xsi:type="dcterms:W3CDTF">2023-03-01T03:52:45Z</dcterms:modified>
</cp:coreProperties>
</file>