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300" r:id="rId4"/>
    <p:sldId id="303" r:id="rId5"/>
    <p:sldId id="304" r:id="rId6"/>
    <p:sldId id="302" r:id="rId7"/>
    <p:sldId id="301" r:id="rId8"/>
    <p:sldId id="282" r:id="rId9"/>
    <p:sldId id="283" r:id="rId10"/>
    <p:sldId id="285" r:id="rId11"/>
    <p:sldId id="284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7" r:id="rId20"/>
    <p:sldId id="294" r:id="rId21"/>
    <p:sldId id="295" r:id="rId22"/>
    <p:sldId id="296" r:id="rId23"/>
    <p:sldId id="299" r:id="rId24"/>
    <p:sldId id="27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1" roundtripDataSignature="AMtx7mhgh2VMNiM0n48pDQw7EwfpWfdj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94660"/>
  </p:normalViewPr>
  <p:slideViewPr>
    <p:cSldViewPr>
      <p:cViewPr varScale="1">
        <p:scale>
          <a:sx n="78" d="100"/>
          <a:sy n="78" d="100"/>
        </p:scale>
        <p:origin x="93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374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 Slab"/>
              <a:buNone/>
              <a:defRPr sz="45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0" y="0"/>
            <a:ext cx="11767457" cy="653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1143003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956257"/>
            <a:ext cx="10515600" cy="41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9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222" y="222971"/>
            <a:ext cx="1502679" cy="22595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n-US" sz="5400" dirty="0"/>
              <a:t>CS4499/5599: Data Science and Applied Machine Learning </a:t>
            </a:r>
            <a:endParaRPr sz="5400" dirty="0">
              <a:latin typeface="+mj-lt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Class Lecture: March 6th,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Splitting the Dataset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3200" dirty="0" err="1"/>
              <a:t>Sklearn</a:t>
            </a:r>
            <a:r>
              <a:rPr lang="en-US" sz="3200" dirty="0"/>
              <a:t> has a great function that makes this process easy </a:t>
            </a:r>
            <a:r>
              <a:rPr lang="en-US" sz="3200" i="1" dirty="0" err="1"/>
              <a:t>train_test_split</a:t>
            </a:r>
            <a:r>
              <a:rPr lang="en-US" sz="3200" i="1" dirty="0"/>
              <a:t>()  </a:t>
            </a:r>
          </a:p>
          <a:p>
            <a:pPr marL="533400" indent="-457200"/>
            <a:r>
              <a:rPr lang="en-US" sz="3200" dirty="0"/>
              <a:t>This function allows you to specify a dataset and divide it to the degree you want. </a:t>
            </a:r>
          </a:p>
          <a:p>
            <a:pPr marL="533400" indent="-457200"/>
            <a:r>
              <a:rPr lang="en-US" sz="3200" dirty="0"/>
              <a:t>It is also handy to split off your target data from the rest of your features as well </a:t>
            </a:r>
          </a:p>
          <a:p>
            <a:pPr marL="533400" indent="-457200"/>
            <a:r>
              <a:rPr lang="en-US" sz="3200" dirty="0"/>
              <a:t>The split is done pseudo-randomly but, if necessary, you can change the </a:t>
            </a:r>
            <a:r>
              <a:rPr lang="en-US" sz="3200" i="1" dirty="0" err="1"/>
              <a:t>random_state</a:t>
            </a:r>
            <a:r>
              <a:rPr lang="en-US" sz="3200" i="1" dirty="0"/>
              <a:t> </a:t>
            </a:r>
            <a:r>
              <a:rPr lang="en-US" sz="3200" dirty="0"/>
              <a:t> when you call the function </a:t>
            </a:r>
          </a:p>
          <a:p>
            <a:pPr marL="533400" indent="-45720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8367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Splitting the Dataset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Overview of the Splitting Process </a:t>
            </a:r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F78DD551-6CEB-0896-66D2-46A3C679E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649765"/>
            <a:ext cx="7715250" cy="2676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6DAED4-E409-CD39-8084-EDCC4965FB09}"/>
              </a:ext>
            </a:extLst>
          </p:cNvPr>
          <p:cNvSpPr txBox="1"/>
          <p:nvPr/>
        </p:nvSpPr>
        <p:spPr>
          <a:xfrm>
            <a:off x="1905000" y="5638800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Sources: Michael </a:t>
            </a:r>
            <a:r>
              <a:rPr lang="en-US" dirty="0" err="1"/>
              <a:t>Galarnyk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Splitting the Dataset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These leaves the question “How much data should I use for training and how much for testing?” </a:t>
            </a:r>
          </a:p>
          <a:p>
            <a:pPr marL="533400" indent="-457200"/>
            <a:r>
              <a:rPr lang="en-US" dirty="0"/>
              <a:t>This is an age all question in machine learning, the easy answer is </a:t>
            </a:r>
            <a:r>
              <a:rPr lang="en-US" i="1" dirty="0"/>
              <a:t>enough</a:t>
            </a:r>
            <a:r>
              <a:rPr lang="en-US" dirty="0"/>
              <a:t> </a:t>
            </a:r>
          </a:p>
          <a:p>
            <a:pPr marL="533400" indent="-457200"/>
            <a:r>
              <a:rPr lang="en-US" dirty="0"/>
              <a:t>If you train on too little data, you may find your model comes out underfit </a:t>
            </a:r>
          </a:p>
          <a:p>
            <a:pPr marL="533400" indent="-457200"/>
            <a:r>
              <a:rPr lang="en-US" dirty="0"/>
              <a:t>If you train on too much you may find your model overfit </a:t>
            </a:r>
          </a:p>
          <a:p>
            <a:pPr marL="533400" indent="-457200"/>
            <a:r>
              <a:rPr lang="en-US" dirty="0"/>
              <a:t>As a data scientist you may have to try different splits to find one that works </a:t>
            </a:r>
          </a:p>
        </p:txBody>
      </p:sp>
    </p:spTree>
    <p:extLst>
      <p:ext uri="{BB962C8B-B14F-4D97-AF65-F5344CB8AC3E}">
        <p14:creationId xmlns:p14="http://schemas.microsoft.com/office/powerpoint/2010/main" val="71164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Cross Validation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When we split our data, there is another question we need to consider, “Is it possible we just got lucky with our split?” </a:t>
            </a:r>
          </a:p>
          <a:p>
            <a:pPr marL="533400" indent="-457200"/>
            <a:r>
              <a:rPr lang="en-US" dirty="0"/>
              <a:t>We can address this using a method called cross validation </a:t>
            </a:r>
          </a:p>
          <a:p>
            <a:pPr marL="533400" indent="-457200"/>
            <a:r>
              <a:rPr lang="en-US" dirty="0"/>
              <a:t>Cross validation is a resampling technique, that will take a divide the testing data into smaller subsets known as folds </a:t>
            </a:r>
          </a:p>
          <a:p>
            <a:pPr marL="533400" indent="-457200"/>
            <a:r>
              <a:rPr lang="en-US" dirty="0"/>
              <a:t>One of the folds is held out for validation, the model is then trained on the remaining folds</a:t>
            </a:r>
          </a:p>
          <a:p>
            <a:pPr marL="533400" indent="-457200"/>
            <a:r>
              <a:rPr lang="en-US" dirty="0"/>
              <a:t>The results are saved, and the process is repeated with a different fold held for validation </a:t>
            </a:r>
          </a:p>
          <a:p>
            <a:pPr marL="533400" indent="-457200"/>
            <a:r>
              <a:rPr lang="en-US" dirty="0"/>
              <a:t>The process is repeated for each fold </a:t>
            </a:r>
          </a:p>
        </p:txBody>
      </p:sp>
    </p:spTree>
    <p:extLst>
      <p:ext uri="{BB962C8B-B14F-4D97-AF65-F5344CB8AC3E}">
        <p14:creationId xmlns:p14="http://schemas.microsoft.com/office/powerpoint/2010/main" val="211453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Cross Validation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Once all the folds have been used for validation the results from all the testing is averaged </a:t>
            </a:r>
          </a:p>
          <a:p>
            <a:pPr marL="533400" indent="-457200"/>
            <a:r>
              <a:rPr lang="en-US" dirty="0"/>
              <a:t>As has been the case with other machine learning concepts, there is no set rule for the number of folds to use, 5 or 10 is most common </a:t>
            </a:r>
          </a:p>
          <a:p>
            <a:pPr marL="533400" indent="-457200"/>
            <a:r>
              <a:rPr lang="en-US" dirty="0" err="1"/>
              <a:t>Sklearn</a:t>
            </a:r>
            <a:r>
              <a:rPr lang="en-US" dirty="0"/>
              <a:t> has a </a:t>
            </a:r>
            <a:r>
              <a:rPr lang="en-US" i="1" dirty="0" err="1"/>
              <a:t>cross_val_score</a:t>
            </a:r>
            <a:r>
              <a:rPr lang="en-US" i="1" dirty="0"/>
              <a:t> </a:t>
            </a:r>
            <a:r>
              <a:rPr lang="en-US" dirty="0"/>
              <a:t>that will let you perform this with your model and data after testing</a:t>
            </a:r>
          </a:p>
          <a:p>
            <a:pPr marL="533400" indent="-457200"/>
            <a:r>
              <a:rPr lang="en-US" dirty="0"/>
              <a:t>Benefits of cross validation include better use of data and can help address model overfit  </a:t>
            </a:r>
          </a:p>
          <a:p>
            <a:pPr marL="533400" indent="-457200"/>
            <a:r>
              <a:rPr lang="en-US" dirty="0"/>
              <a:t>For right now you are not required to make use of cross validation on your assignments</a:t>
            </a:r>
          </a:p>
        </p:txBody>
      </p:sp>
    </p:spTree>
    <p:extLst>
      <p:ext uri="{BB962C8B-B14F-4D97-AF65-F5344CB8AC3E}">
        <p14:creationId xmlns:p14="http://schemas.microsoft.com/office/powerpoint/2010/main" val="138735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Cross Validation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F63A2DD-EAB9-6134-308E-C4860C2F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49428"/>
            <a:ext cx="7086600" cy="49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1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Selection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76200" indent="0">
              <a:buNone/>
            </a:pPr>
            <a:r>
              <a:rPr lang="en-US" sz="3600" dirty="0"/>
              <a:t>Step 7 Choose a model to train using your data</a:t>
            </a:r>
          </a:p>
          <a:p>
            <a:pPr marL="990600" lvl="1" indent="-457200"/>
            <a:r>
              <a:rPr lang="en-US" sz="2800" dirty="0"/>
              <a:t>Once your data is properly split, you have everything you need to train a machine learning model</a:t>
            </a:r>
          </a:p>
          <a:p>
            <a:pPr marL="990600" lvl="1" indent="-457200"/>
            <a:r>
              <a:rPr lang="en-US" sz="2800" dirty="0"/>
              <a:t>You should already know if you will be using regression or classification depending on what you want to predict </a:t>
            </a:r>
          </a:p>
          <a:p>
            <a:pPr marL="990600" lvl="1" indent="-457200"/>
            <a:r>
              <a:rPr lang="en-US" sz="2800" dirty="0"/>
              <a:t>However, as you will soon discover there are several different approaches for both types of models </a:t>
            </a:r>
          </a:p>
          <a:p>
            <a:pPr marL="990600" lvl="1" indent="-457200"/>
            <a:r>
              <a:rPr lang="en-US" sz="2800" dirty="0"/>
              <a:t>Our focus for the rest of the semester will be going over many of the different non-neural network techniques using </a:t>
            </a:r>
            <a:r>
              <a:rPr lang="en-US" sz="2800" dirty="0" err="1"/>
              <a:t>sklearn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560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Selection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A common question in data science is “How do I know which model is the best to use”</a:t>
            </a:r>
          </a:p>
          <a:p>
            <a:pPr marL="533400" indent="-457200"/>
            <a:r>
              <a:rPr lang="en-US" dirty="0"/>
              <a:t>The answer is you won’t know which is best until you test them all!</a:t>
            </a:r>
          </a:p>
          <a:p>
            <a:pPr marL="533400" indent="-457200"/>
            <a:r>
              <a:rPr lang="en-US" dirty="0"/>
              <a:t>Having a variety of models to choose from will help your cause when you defend your work </a:t>
            </a:r>
          </a:p>
          <a:p>
            <a:pPr marL="533400" indent="-457200"/>
            <a:r>
              <a:rPr lang="en-US" dirty="0"/>
              <a:t>The key with machine learning model is not just to develop the “best” model, but to develop one that does the job you intended to do </a:t>
            </a:r>
          </a:p>
          <a:p>
            <a:pPr marL="533400" indent="-457200"/>
            <a:r>
              <a:rPr lang="en-US" dirty="0"/>
              <a:t>The criteria will depend on the project you are working on (and the people who are funding the project) </a:t>
            </a:r>
          </a:p>
        </p:txBody>
      </p:sp>
    </p:spTree>
    <p:extLst>
      <p:ext uri="{BB962C8B-B14F-4D97-AF65-F5344CB8AC3E}">
        <p14:creationId xmlns:p14="http://schemas.microsoft.com/office/powerpoint/2010/main" val="260446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Testing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76200" indent="0">
              <a:buNone/>
            </a:pPr>
            <a:r>
              <a:rPr lang="en-US" sz="3600" dirty="0"/>
              <a:t>Step 8 Evaluate your model</a:t>
            </a:r>
          </a:p>
          <a:p>
            <a:pPr marL="990600" lvl="1" indent="-457200"/>
            <a:r>
              <a:rPr lang="en-US" sz="2800" dirty="0"/>
              <a:t>Once you have trained a model, you will use your testing set to how your model performs with “new” data </a:t>
            </a:r>
          </a:p>
          <a:p>
            <a:pPr marL="990600" lvl="1" indent="-457200"/>
            <a:r>
              <a:rPr lang="en-US" sz="2800" dirty="0"/>
              <a:t>You will also want to test your model with the data you used to train the model, this is referred to as model validation </a:t>
            </a:r>
          </a:p>
          <a:p>
            <a:pPr marL="990600" lvl="1" indent="-457200"/>
            <a:r>
              <a:rPr lang="en-US" sz="2800" dirty="0"/>
              <a:t>Once you have testing and validation results you can compare the two to see if you are overfit or underfit </a:t>
            </a:r>
          </a:p>
          <a:p>
            <a:pPr marL="990600" lvl="1" indent="-457200"/>
            <a:r>
              <a:rPr lang="en-US" sz="2800" dirty="0"/>
              <a:t>Overfit models will have a validation results that are better than the testing results while the inverse is true for underfit </a:t>
            </a:r>
          </a:p>
        </p:txBody>
      </p:sp>
    </p:spTree>
    <p:extLst>
      <p:ext uri="{BB962C8B-B14F-4D97-AF65-F5344CB8AC3E}">
        <p14:creationId xmlns:p14="http://schemas.microsoft.com/office/powerpoint/2010/main" val="150614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Overfit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Model overfit is very common in machine learning, especially with supervised learning </a:t>
            </a:r>
          </a:p>
          <a:p>
            <a:pPr marL="533400" indent="-457200"/>
            <a:r>
              <a:rPr lang="en-US" sz="2800" dirty="0"/>
              <a:t>The degree </a:t>
            </a:r>
            <a:r>
              <a:rPr lang="en-US" dirty="0"/>
              <a:t>to which you model can be overfit depends solely on the requirements of your project </a:t>
            </a:r>
          </a:p>
          <a:p>
            <a:pPr marL="533400" indent="-457200"/>
            <a:r>
              <a:rPr lang="en-US" sz="2800" dirty="0"/>
              <a:t>It is possible that an overfit model could do the job you intend it to do, but in most cases, you will want to address overfit</a:t>
            </a:r>
          </a:p>
          <a:p>
            <a:pPr marL="533400" indent="-457200"/>
            <a:r>
              <a:rPr lang="en-US" dirty="0"/>
              <a:t>That said if you have a small amount model overfit it generally is okay (usually it is expected) </a:t>
            </a:r>
          </a:p>
          <a:p>
            <a:pPr marL="533400" indent="-457200"/>
            <a:r>
              <a:rPr lang="en-US" dirty="0"/>
              <a:t>Ex: If we have a classification model with a validation accuracy of 91% and testing accuracy of 93%, many applications will find this acceptable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793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183289"/>
          </a:xfrm>
        </p:spPr>
        <p:txBody>
          <a:bodyPr/>
          <a:lstStyle/>
          <a:p>
            <a:pPr marL="50800" indent="0" fontAlgn="base">
              <a:buNone/>
            </a:pPr>
            <a:r>
              <a:rPr lang="en-US" sz="3600" dirty="0"/>
              <a:t>Last time: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Introduced the </a:t>
            </a:r>
            <a:r>
              <a:rPr lang="en-US" sz="3200" dirty="0" err="1"/>
              <a:t>sklearn</a:t>
            </a:r>
            <a:r>
              <a:rPr lang="en-US" sz="3200" dirty="0"/>
              <a:t> package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Data preprocessing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Feature scaling</a:t>
            </a:r>
          </a:p>
          <a:p>
            <a:pPr marL="50800" indent="0" fontAlgn="base">
              <a:buNone/>
            </a:pPr>
            <a:r>
              <a:rPr lang="en-US" sz="3600" dirty="0"/>
              <a:t>Today</a:t>
            </a:r>
            <a:r>
              <a:rPr lang="en-US" sz="4000" dirty="0"/>
              <a:t>: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Finish Feature Scaling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Splitting Data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Selecting and Fine Tunning Models </a:t>
            </a:r>
          </a:p>
        </p:txBody>
      </p:sp>
    </p:spTree>
    <p:extLst>
      <p:ext uri="{BB962C8B-B14F-4D97-AF65-F5344CB8AC3E}">
        <p14:creationId xmlns:p14="http://schemas.microsoft.com/office/powerpoint/2010/main" val="37049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Fine Tunning Models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76200" indent="0">
              <a:buNone/>
            </a:pPr>
            <a:r>
              <a:rPr lang="en-US" sz="3600" dirty="0"/>
              <a:t>Step 9 Fine Tune Your Model </a:t>
            </a:r>
            <a:endParaRPr lang="en-US" dirty="0"/>
          </a:p>
          <a:p>
            <a:pPr marL="533400" indent="-457200"/>
            <a:r>
              <a:rPr lang="en-US" dirty="0"/>
              <a:t>Its at this point you will need to decide if performance meets your goals and expectations </a:t>
            </a:r>
          </a:p>
          <a:p>
            <a:pPr marL="533400" indent="-457200"/>
            <a:r>
              <a:rPr lang="en-US" dirty="0"/>
              <a:t>If it does you can begin the process of saving, defending and deploying your model, but keep in mind you will likely have to come back and adjust at some point anyway </a:t>
            </a:r>
          </a:p>
          <a:p>
            <a:pPr marL="533400" indent="-457200"/>
            <a:r>
              <a:rPr lang="en-US" dirty="0"/>
              <a:t>If the model didn’t meet your goals, you will need to go back and make changes, until you find a combination that produced results that are acceptable </a:t>
            </a:r>
          </a:p>
        </p:txBody>
      </p:sp>
    </p:spTree>
    <p:extLst>
      <p:ext uri="{BB962C8B-B14F-4D97-AF65-F5344CB8AC3E}">
        <p14:creationId xmlns:p14="http://schemas.microsoft.com/office/powerpoint/2010/main" val="9676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Fine Tunning Models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2800" dirty="0"/>
              <a:t>Here are some suggestions you can t</a:t>
            </a:r>
            <a:r>
              <a:rPr lang="en-US" dirty="0"/>
              <a:t>ry to train better performing models if  you first attempt didn’t work out </a:t>
            </a:r>
          </a:p>
          <a:p>
            <a:pPr marL="76200" indent="0">
              <a:buNone/>
            </a:pPr>
            <a:r>
              <a:rPr lang="en-US" sz="2800" dirty="0"/>
              <a:t>Model Overfitted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2000" dirty="0"/>
              <a:t>Reduce the number of features in your model (Dimensionality)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2000" dirty="0"/>
              <a:t>Increase the amount of training data (samples)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2000" dirty="0"/>
              <a:t>Use Cross Validation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2000" dirty="0"/>
              <a:t> Add some noise to your data </a:t>
            </a:r>
          </a:p>
          <a:p>
            <a:pPr marL="76200" indent="0">
              <a:buNone/>
            </a:pPr>
            <a:r>
              <a:rPr lang="en-US" sz="2800" dirty="0"/>
              <a:t>Model Underfit/Model Tests Poorly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2000" dirty="0"/>
              <a:t>Try different hyper parameters (more on this soon)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2000" dirty="0"/>
              <a:t>Increase the amount of data used in training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2000" dirty="0"/>
              <a:t>Try different feature preprocessing techniques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2000" dirty="0"/>
              <a:t>Try different machine learning techniques </a:t>
            </a:r>
          </a:p>
          <a:p>
            <a:pPr marL="5334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4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Complete Machine Learning Process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1047750" lvl="1" indent="-514350">
              <a:buFont typeface="+mj-lt"/>
              <a:buAutoNum type="arabicPeriod"/>
            </a:pP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84E53-0A93-25D3-988F-A8B598BDEEF1}"/>
              </a:ext>
            </a:extLst>
          </p:cNvPr>
          <p:cNvSpPr txBox="1"/>
          <p:nvPr/>
        </p:nvSpPr>
        <p:spPr>
          <a:xfrm>
            <a:off x="1524000" y="6166998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Ayush</a:t>
            </a:r>
            <a:r>
              <a:rPr lang="en-US" dirty="0"/>
              <a:t> Pant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0F97942D-F445-AAF8-D4D3-D990D7C5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46614"/>
            <a:ext cx="8915400" cy="368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5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Complete Machine Learning Process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76200" indent="0">
              <a:buNone/>
            </a:pPr>
            <a:r>
              <a:rPr lang="en-US" sz="2800" dirty="0"/>
              <a:t>Step 1 Frame the Problem</a:t>
            </a:r>
            <a:endParaRPr lang="en-US" dirty="0"/>
          </a:p>
          <a:p>
            <a:pPr marL="76200" indent="0">
              <a:buNone/>
            </a:pPr>
            <a:r>
              <a:rPr lang="en-US" sz="2800" dirty="0"/>
              <a:t>Step 2 Find Data </a:t>
            </a:r>
          </a:p>
          <a:p>
            <a:pPr marL="76200" indent="0">
              <a:buNone/>
            </a:pPr>
            <a:r>
              <a:rPr lang="en-US" sz="2800" dirty="0"/>
              <a:t>Step 3 List and check any assumptions</a:t>
            </a:r>
            <a:endParaRPr lang="en-US" dirty="0"/>
          </a:p>
          <a:p>
            <a:pPr marL="76200" indent="0">
              <a:buNone/>
            </a:pPr>
            <a:r>
              <a:rPr lang="en-US" sz="2800" dirty="0"/>
              <a:t>Step 4 Explore the Dataset </a:t>
            </a:r>
            <a:endParaRPr lang="en-US" dirty="0"/>
          </a:p>
          <a:p>
            <a:pPr marL="76200" indent="0">
              <a:buNone/>
            </a:pPr>
            <a:r>
              <a:rPr lang="en-US" sz="2800" dirty="0"/>
              <a:t>Step </a:t>
            </a:r>
            <a:r>
              <a:rPr lang="en-US" dirty="0"/>
              <a:t>5</a:t>
            </a:r>
            <a:r>
              <a:rPr lang="en-US" sz="2800" dirty="0"/>
              <a:t> Data Preparation &amp; Preprocessing </a:t>
            </a:r>
            <a:endParaRPr lang="en-US" dirty="0"/>
          </a:p>
          <a:p>
            <a:pPr marL="76200" indent="0">
              <a:buNone/>
            </a:pPr>
            <a:r>
              <a:rPr lang="en-US" sz="2800" dirty="0"/>
              <a:t>Step 6 Split your data for testing/training </a:t>
            </a:r>
            <a:endParaRPr lang="en-US" dirty="0"/>
          </a:p>
          <a:p>
            <a:pPr marL="76200" indent="0">
              <a:buNone/>
            </a:pPr>
            <a:r>
              <a:rPr lang="en-US" sz="2800" dirty="0"/>
              <a:t>Step 7 Choose a model to train using your data</a:t>
            </a:r>
            <a:endParaRPr lang="en-US" dirty="0"/>
          </a:p>
          <a:p>
            <a:pPr marL="76200" indent="0">
              <a:buNone/>
            </a:pPr>
            <a:r>
              <a:rPr lang="en-US" sz="2800" dirty="0"/>
              <a:t>Step 8 Evaluate your model</a:t>
            </a:r>
            <a:endParaRPr lang="en-US" dirty="0"/>
          </a:p>
          <a:p>
            <a:pPr marL="76200" indent="0">
              <a:buNone/>
            </a:pPr>
            <a:r>
              <a:rPr lang="en-US" dirty="0"/>
              <a:t>Step 9 Fine Tune Your Model </a:t>
            </a:r>
          </a:p>
          <a:p>
            <a:pPr marL="5334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1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Next Time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sz="3200" dirty="0"/>
              <a:t>Being to train ML models using regression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2800" dirty="0"/>
              <a:t>Training Linear Regression Models using </a:t>
            </a:r>
            <a:r>
              <a:rPr lang="en-US" sz="2800" dirty="0" err="1"/>
              <a:t>sklearn</a:t>
            </a:r>
            <a:endParaRPr lang="en-US" sz="2800" dirty="0"/>
          </a:p>
          <a:p>
            <a:pPr marL="1047750" lvl="1" indent="-514350">
              <a:buFont typeface="+mj-lt"/>
              <a:buAutoNum type="arabicPeriod"/>
            </a:pPr>
            <a:r>
              <a:rPr lang="en-US" sz="2800" dirty="0"/>
              <a:t>Evaluating regression models using </a:t>
            </a:r>
            <a:r>
              <a:rPr lang="en-US" sz="2800" dirty="0" err="1"/>
              <a:t>sklearn</a:t>
            </a:r>
            <a:r>
              <a:rPr lang="en-US" sz="2800" dirty="0"/>
              <a:t>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2800" dirty="0"/>
              <a:t>Hyperparameters and Hyperparameter Tunning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2800" dirty="0"/>
              <a:t>Polynomial, Ridge and Lasso Regression</a:t>
            </a:r>
          </a:p>
          <a:p>
            <a:pPr marL="533400" lvl="1" indent="0">
              <a:buNone/>
            </a:pPr>
            <a:endParaRPr lang="en-US" sz="3200" dirty="0"/>
          </a:p>
          <a:p>
            <a:r>
              <a:rPr lang="en-US" sz="3200" dirty="0"/>
              <a:t>Expect Homework 6 on Wednesday 3/8</a:t>
            </a:r>
          </a:p>
        </p:txBody>
      </p:sp>
    </p:spTree>
    <p:extLst>
      <p:ext uri="{BB962C8B-B14F-4D97-AF65-F5344CB8AC3E}">
        <p14:creationId xmlns:p14="http://schemas.microsoft.com/office/powerpoint/2010/main" val="405697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Normalization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Another common statistical approach for scaling data is normalization </a:t>
            </a:r>
          </a:p>
          <a:p>
            <a:pPr marL="533400" indent="-457200"/>
            <a:r>
              <a:rPr lang="en-US" dirty="0"/>
              <a:t>Normalization is the process of dividing a vector (i.e., our feature) by its length to get a value between 0 and 1 </a:t>
            </a:r>
          </a:p>
          <a:p>
            <a:pPr marL="533400" indent="-457200"/>
            <a:r>
              <a:rPr lang="en-US" dirty="0"/>
              <a:t>Normalization works best when the data contains few, or no outliers and the data does not follow a Gaussian (normal) distribution </a:t>
            </a:r>
          </a:p>
          <a:p>
            <a:pPr marL="533400" indent="-457200"/>
            <a:r>
              <a:rPr lang="en-US" dirty="0"/>
              <a:t>Normalization has a tendency to work better with machine learning techniques that do not assume any type of distribution with the data (neural networks, k-nearest neighbors)</a:t>
            </a:r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Normalization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 err="1"/>
              <a:t>Sklearn</a:t>
            </a:r>
            <a:r>
              <a:rPr lang="en-US" dirty="0"/>
              <a:t> can perform normalization using three methods L1, L2 and max (L</a:t>
            </a:r>
            <a:r>
              <a:rPr lang="en-US" baseline="-25000" dirty="0"/>
              <a:t>∞</a:t>
            </a:r>
            <a:r>
              <a:rPr lang="en-US" dirty="0"/>
              <a:t>)</a:t>
            </a:r>
          </a:p>
          <a:p>
            <a:pPr marL="533400" indent="-457200"/>
            <a:r>
              <a:rPr lang="en-US" dirty="0"/>
              <a:t>L1 is the sum of the regularization weights while L2 is the sum of the squares of the regularization weight</a:t>
            </a:r>
          </a:p>
          <a:p>
            <a:pPr marL="533400" indent="-457200"/>
            <a:r>
              <a:rPr lang="en-US" dirty="0"/>
              <a:t>L1 is typically more robust and less efficient than L2 </a:t>
            </a:r>
          </a:p>
          <a:p>
            <a:pPr marL="533400" indent="-457200"/>
            <a:r>
              <a:rPr lang="en-US" dirty="0"/>
              <a:t>L2 while less robust, will always be more efficient than L1</a:t>
            </a:r>
          </a:p>
          <a:p>
            <a:pPr marL="533400" indent="-457200"/>
            <a:r>
              <a:rPr lang="en-US" dirty="0"/>
              <a:t>L1 and L2 are often referred to as least absolute deviations and least squares error, respectively</a:t>
            </a:r>
          </a:p>
          <a:p>
            <a:pPr marL="533400" indent="-457200"/>
            <a:r>
              <a:rPr lang="en-US" dirty="0"/>
              <a:t>Note that normalization works with the columns not the rows 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5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Normalization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pPr marL="76200" indent="0">
                  <a:buNone/>
                </a:pPr>
                <a:r>
                  <a:rPr lang="en-US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The basic form of normalization </a:t>
                </a: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𝑛𝑜𝑟𝑚𝑎𝑙𝑖𝑧𝑒𝑑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762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762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  <a:p>
                <a:pPr marL="7620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l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68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Max Absolute Scaling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r>
                  <a:rPr lang="en-US" dirty="0"/>
                  <a:t>Max Absolute Scaling is very similar to max normalization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sklearn</a:t>
                </a:r>
                <a:r>
                  <a:rPr lang="en-US" dirty="0"/>
                  <a:t> function </a:t>
                </a:r>
                <a:r>
                  <a:rPr lang="en-US" dirty="0" err="1"/>
                  <a:t>sklearn.preprocessing.MaxAbsScaler</a:t>
                </a:r>
                <a:r>
                  <a:rPr lang="en-US" dirty="0"/>
                  <a:t>(), will scales to a value between -1 and 1 </a:t>
                </a:r>
              </a:p>
              <a:p>
                <a:r>
                  <a:rPr lang="en-US" dirty="0"/>
                  <a:t>This is done by dividing through the largest max value in each feature </a:t>
                </a:r>
              </a:p>
              <a:p>
                <a:r>
                  <a:rPr lang="en-US" dirty="0"/>
                  <a:t>Use this when your data is centered at 0 </a:t>
                </a:r>
              </a:p>
              <a:p>
                <a:r>
                  <a:rPr lang="en-US" dirty="0"/>
                  <a:t>Equation for </a:t>
                </a:r>
                <a:r>
                  <a:rPr lang="en-US" dirty="0" err="1"/>
                  <a:t>MaxAbsScaler</a:t>
                </a:r>
                <a:r>
                  <a:rPr lang="en-US" dirty="0"/>
                  <a:t> 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𝑠𝑐𝑎𝑙𝑒𝑑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l="-633" b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0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Binary Scaling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dirty="0"/>
              <a:t>In data science there are a number of situations where you will want to deal only with binary values </a:t>
            </a:r>
          </a:p>
          <a:p>
            <a:r>
              <a:rPr lang="en-US" dirty="0"/>
              <a:t>For example, the Bernoulli Naive Bayes machine learning technique only works with data in a Bernoulli distribution (i.e. binary) </a:t>
            </a:r>
          </a:p>
          <a:p>
            <a:r>
              <a:rPr lang="en-US" dirty="0"/>
              <a:t>This is also very handy for working with pixels in image data</a:t>
            </a:r>
          </a:p>
          <a:p>
            <a:r>
              <a:rPr lang="en-US" dirty="0" err="1"/>
              <a:t>Sklearn’s</a:t>
            </a:r>
            <a:r>
              <a:rPr lang="en-US" dirty="0"/>
              <a:t> </a:t>
            </a:r>
            <a:r>
              <a:rPr lang="en-US" dirty="0" err="1"/>
              <a:t>Binarizer</a:t>
            </a:r>
            <a:r>
              <a:rPr lang="en-US" dirty="0"/>
              <a:t> function will the data into a binary form by converting values that reach a certain threshold to 1 and those that do not to 0 </a:t>
            </a:r>
          </a:p>
          <a:p>
            <a:r>
              <a:rPr lang="en-US" dirty="0"/>
              <a:t>The default threshold is 0, but the user can adjust as needed  </a:t>
            </a:r>
          </a:p>
        </p:txBody>
      </p:sp>
    </p:spTree>
    <p:extLst>
      <p:ext uri="{BB962C8B-B14F-4D97-AF65-F5344CB8AC3E}">
        <p14:creationId xmlns:p14="http://schemas.microsoft.com/office/powerpoint/2010/main" val="406945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Developing Machine Learning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3200" dirty="0"/>
              <a:t>Please note you may have to come back (many times) to Step 5-9 depending on your results </a:t>
            </a:r>
          </a:p>
          <a:p>
            <a:pPr marL="533400" indent="-457200"/>
            <a:r>
              <a:rPr lang="en-US" sz="3600" dirty="0"/>
              <a:t>Step 6 Split your data for testing/training </a:t>
            </a:r>
          </a:p>
          <a:p>
            <a:pPr marL="990600" lvl="1" indent="-457200"/>
            <a:r>
              <a:rPr lang="en-US" sz="2800" dirty="0"/>
              <a:t>Once you are satisfied that your data is ready you need to split your dataset into a training set and a testing set</a:t>
            </a:r>
          </a:p>
          <a:p>
            <a:pPr marL="990600" lvl="1" indent="-457200"/>
            <a:r>
              <a:rPr lang="en-US" sz="2800" dirty="0"/>
              <a:t>The purpose of the training data is both teach our model about the data and to validate the initial results </a:t>
            </a:r>
          </a:p>
          <a:p>
            <a:pPr marL="990600" lvl="1" indent="-457200"/>
            <a:r>
              <a:rPr lang="en-US" sz="2800" dirty="0"/>
              <a:t>The testing data allows use to evaluate our model's performance on data that was NOT used in training </a:t>
            </a:r>
          </a:p>
          <a:p>
            <a:pPr marL="9906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Splitting the Dataset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3200" dirty="0"/>
              <a:t>A key when preparing the testing data is to ensure the data is selected randomly</a:t>
            </a:r>
          </a:p>
          <a:p>
            <a:pPr marL="533400" indent="-457200"/>
            <a:r>
              <a:rPr lang="en-US" sz="3200" dirty="0"/>
              <a:t>By doing this we ensure there is no bias in the testing data and can ensure the testing occurs in as many scenarios as possible </a:t>
            </a:r>
          </a:p>
          <a:p>
            <a:pPr marL="533400" indent="-457200"/>
            <a:r>
              <a:rPr lang="en-US" sz="3200" dirty="0"/>
              <a:t>Bias in the selection can result in a misleading models and/or test/training sets that are heavily imbalanced </a:t>
            </a:r>
          </a:p>
          <a:p>
            <a:pPr marL="533400" indent="-457200"/>
            <a:r>
              <a:rPr lang="en-US" sz="3200" dirty="0"/>
              <a:t>Ideally, we will do this pseudo-randomly, that way we can repeat training/testing using the same data </a:t>
            </a:r>
          </a:p>
        </p:txBody>
      </p:sp>
    </p:spTree>
    <p:extLst>
      <p:ext uri="{BB962C8B-B14F-4D97-AF65-F5344CB8AC3E}">
        <p14:creationId xmlns:p14="http://schemas.microsoft.com/office/powerpoint/2010/main" val="255235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daho State">
      <a:dk1>
        <a:srgbClr val="000000"/>
      </a:dk1>
      <a:lt1>
        <a:srgbClr val="FFFFFF"/>
      </a:lt1>
      <a:dk2>
        <a:srgbClr val="828282"/>
      </a:dk2>
      <a:lt2>
        <a:srgbClr val="E6E7E8"/>
      </a:lt2>
      <a:accent1>
        <a:srgbClr val="F37920"/>
      </a:accent1>
      <a:accent2>
        <a:srgbClr val="A7A7A7"/>
      </a:accent2>
      <a:accent3>
        <a:srgbClr val="A7A7A7"/>
      </a:accent3>
      <a:accent4>
        <a:srgbClr val="FFFFFF"/>
      </a:accent4>
      <a:accent5>
        <a:srgbClr val="F69240"/>
      </a:accent5>
      <a:accent6>
        <a:srgbClr val="F37920"/>
      </a:accent6>
      <a:hlink>
        <a:srgbClr val="F37920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16656</TotalTime>
  <Words>1614</Words>
  <Application>Microsoft Office PowerPoint</Application>
  <PresentationFormat>Widescreen</PresentationFormat>
  <Paragraphs>141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Roboto</vt:lpstr>
      <vt:lpstr>Roboto Slab</vt:lpstr>
      <vt:lpstr>Office Theme</vt:lpstr>
      <vt:lpstr>CS4499/5599: Data Science and Applied Machine Learning </vt:lpstr>
      <vt:lpstr>Objectives </vt:lpstr>
      <vt:lpstr>Normalization </vt:lpstr>
      <vt:lpstr>Normalization </vt:lpstr>
      <vt:lpstr>Normalization </vt:lpstr>
      <vt:lpstr>Max Absolute Scaling </vt:lpstr>
      <vt:lpstr>Binary Scaling</vt:lpstr>
      <vt:lpstr>Developing Machine Learning Models</vt:lpstr>
      <vt:lpstr>Splitting the Dataset</vt:lpstr>
      <vt:lpstr>Splitting the Dataset</vt:lpstr>
      <vt:lpstr>Splitting the Dataset</vt:lpstr>
      <vt:lpstr>Splitting the Dataset</vt:lpstr>
      <vt:lpstr>Cross Validation </vt:lpstr>
      <vt:lpstr>Cross Validation </vt:lpstr>
      <vt:lpstr>Cross Validation </vt:lpstr>
      <vt:lpstr>Model Selection </vt:lpstr>
      <vt:lpstr>Model Selection </vt:lpstr>
      <vt:lpstr>Model Testing </vt:lpstr>
      <vt:lpstr>Model Overfit</vt:lpstr>
      <vt:lpstr>Fine Tunning Models </vt:lpstr>
      <vt:lpstr>Fine Tunning Models </vt:lpstr>
      <vt:lpstr>Complete Machine Learning Process </vt:lpstr>
      <vt:lpstr>Complete Machine Learning Process </vt:lpstr>
      <vt:lpstr>Next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Pepo Mena</cp:lastModifiedBy>
  <cp:revision>451</cp:revision>
  <dcterms:created xsi:type="dcterms:W3CDTF">2019-07-31T20:40:14Z</dcterms:created>
  <dcterms:modified xsi:type="dcterms:W3CDTF">2023-03-05T21:17:55Z</dcterms:modified>
</cp:coreProperties>
</file>