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300" r:id="rId4"/>
    <p:sldId id="301" r:id="rId5"/>
    <p:sldId id="302" r:id="rId6"/>
    <p:sldId id="303" r:id="rId7"/>
    <p:sldId id="305" r:id="rId8"/>
    <p:sldId id="306" r:id="rId9"/>
    <p:sldId id="307" r:id="rId10"/>
    <p:sldId id="308" r:id="rId11"/>
    <p:sldId id="310" r:id="rId12"/>
    <p:sldId id="309" r:id="rId13"/>
    <p:sldId id="311" r:id="rId14"/>
    <p:sldId id="312" r:id="rId15"/>
    <p:sldId id="315" r:id="rId16"/>
    <p:sldId id="313" r:id="rId17"/>
    <p:sldId id="316" r:id="rId18"/>
    <p:sldId id="314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>
      <p:cViewPr varScale="1">
        <p:scale>
          <a:sx n="78" d="100"/>
          <a:sy n="78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8th,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Models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you recall from our stats lectures, we evaluate regression models using the mean squared error (MSE) and the root mean squared error (RMSE)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method to calculate the MSE from the metrics library </a:t>
            </a:r>
            <a:r>
              <a:rPr lang="en-US" i="1" dirty="0" err="1"/>
              <a:t>sklearn.metrics.mean_squared_error</a:t>
            </a:r>
            <a:r>
              <a:rPr lang="en-US" i="1" dirty="0"/>
              <a:t>()</a:t>
            </a:r>
          </a:p>
          <a:p>
            <a:pPr marL="533400" indent="-457200"/>
            <a:r>
              <a:rPr lang="en-US" dirty="0"/>
              <a:t>The 2 primary arguments are the true data and the predicted data </a:t>
            </a:r>
          </a:p>
          <a:p>
            <a:pPr marL="533400" indent="-457200"/>
            <a:r>
              <a:rPr lang="en-US" dirty="0"/>
              <a:t>We can get the RMSE by setting </a:t>
            </a:r>
            <a:r>
              <a:rPr lang="en-US" i="1" dirty="0"/>
              <a:t>squared </a:t>
            </a:r>
            <a:r>
              <a:rPr lang="en-US" dirty="0"/>
              <a:t>to false when we calculate the MSE or by taking the square root of the MSE </a:t>
            </a:r>
          </a:p>
        </p:txBody>
      </p:sp>
    </p:spTree>
    <p:extLst>
      <p:ext uri="{BB962C8B-B14F-4D97-AF65-F5344CB8AC3E}">
        <p14:creationId xmlns:p14="http://schemas.microsoft.com/office/powerpoint/2010/main" val="17631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Models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Finally, we want to determine if our model is overfit </a:t>
                </a:r>
              </a:p>
              <a:p>
                <a:pPr marL="533400" indent="-457200"/>
                <a:r>
                  <a:rPr lang="en-US" dirty="0"/>
                  <a:t>A common approach for this is to calculate the Coefficient of Determination (R</a:t>
                </a:r>
                <a:r>
                  <a:rPr lang="en-US" baseline="30000" dirty="0"/>
                  <a:t>2</a:t>
                </a:r>
                <a:r>
                  <a:rPr lang="en-US" dirty="0"/>
                  <a:t>) for the testing data and the training data </a:t>
                </a:r>
              </a:p>
              <a:p>
                <a:pPr marL="533400" indent="-457200"/>
                <a:r>
                  <a:rPr lang="en-US" dirty="0"/>
                  <a:t>R</a:t>
                </a:r>
                <a:r>
                  <a:rPr lang="en-US" baseline="30000" dirty="0"/>
                  <a:t>2 </a:t>
                </a:r>
                <a:r>
                  <a:rPr lang="en-US" dirty="0"/>
                  <a:t>looks to determine how strong the linear relationship is between two variables and is a common measurement in research </a:t>
                </a:r>
              </a:p>
              <a:p>
                <a:pPr marL="533400" indent="-457200"/>
                <a:r>
                  <a:rPr lang="en-US" dirty="0"/>
                  <a:t>R</a:t>
                </a:r>
                <a:r>
                  <a:rPr lang="en-US" baseline="30000" dirty="0"/>
                  <a:t>2 </a:t>
                </a:r>
                <a:r>
                  <a:rPr lang="en-US" dirty="0"/>
                  <a:t>is proportion of the variance in the dependent variable (y) that is predictable from the independent variable(s) (X).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7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4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Models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linear regression class in </a:t>
            </a:r>
            <a:r>
              <a:rPr lang="en-US" dirty="0" err="1"/>
              <a:t>sklearn</a:t>
            </a:r>
            <a:r>
              <a:rPr lang="en-US" dirty="0"/>
              <a:t> has a .score() method which will calculate this for us </a:t>
            </a:r>
          </a:p>
          <a:p>
            <a:pPr marL="76200" indent="0" algn="ctr">
              <a:buNone/>
            </a:pPr>
            <a:r>
              <a:rPr lang="en-US" dirty="0"/>
              <a:t>Ex: </a:t>
            </a:r>
            <a:r>
              <a:rPr lang="en-US" dirty="0" err="1"/>
              <a:t>my_model.score</a:t>
            </a:r>
            <a:r>
              <a:rPr lang="en-US" dirty="0"/>
              <a:t>(</a:t>
            </a:r>
            <a:r>
              <a:rPr lang="en-US" dirty="0" err="1"/>
              <a:t>feature_data</a:t>
            </a:r>
            <a:r>
              <a:rPr lang="en-US" dirty="0"/>
              <a:t>, </a:t>
            </a:r>
            <a:r>
              <a:rPr lang="en-US" dirty="0" err="1"/>
              <a:t>target_data</a:t>
            </a:r>
            <a:r>
              <a:rPr lang="en-US" dirty="0"/>
              <a:t>)</a:t>
            </a:r>
          </a:p>
          <a:p>
            <a:pPr marL="533400" indent="-457200"/>
            <a:r>
              <a:rPr lang="en-US" dirty="0"/>
              <a:t>A larger R</a:t>
            </a:r>
            <a:r>
              <a:rPr lang="en-US" baseline="30000" dirty="0"/>
              <a:t>2 </a:t>
            </a:r>
            <a:r>
              <a:rPr lang="en-US" dirty="0"/>
              <a:t> value means that the model explains the variability around the mean (closer to 1) </a:t>
            </a:r>
          </a:p>
          <a:p>
            <a:pPr marL="533400" indent="-457200"/>
            <a:r>
              <a:rPr lang="en-US" dirty="0"/>
              <a:t>To evaluate the quality of fit simply, score the training and target data and compare the results </a:t>
            </a:r>
          </a:p>
          <a:p>
            <a:pPr marL="533400" indent="-457200"/>
            <a:r>
              <a:rPr lang="en-US" dirty="0"/>
              <a:t>If the values are “close” the model is likely not overfit </a:t>
            </a:r>
          </a:p>
          <a:p>
            <a:pPr marL="533400" indent="-457200"/>
            <a:r>
              <a:rPr lang="en-US" dirty="0"/>
              <a:t>If the R</a:t>
            </a:r>
            <a:r>
              <a:rPr lang="en-US" baseline="30000" dirty="0"/>
              <a:t>2 </a:t>
            </a:r>
            <a:r>
              <a:rPr lang="en-US" dirty="0"/>
              <a:t> from the training data is “notably” larger than the that of the testing data, you likely have an overfit model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Other Regression Models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Regression models can take many forms other than linear regression </a:t>
            </a:r>
          </a:p>
          <a:p>
            <a:pPr marL="533400" indent="-457200"/>
            <a:r>
              <a:rPr lang="en-US" dirty="0"/>
              <a:t>Many of the classification models we will discuss in this class can produce regression models as well </a:t>
            </a:r>
          </a:p>
          <a:p>
            <a:pPr marL="533400" indent="-457200"/>
            <a:r>
              <a:rPr lang="en-US" dirty="0"/>
              <a:t>If regression is something you really want to explore in depth, the math department offers a class that focuses on the field </a:t>
            </a:r>
          </a:p>
          <a:p>
            <a:pPr marL="533400" indent="-457200"/>
            <a:r>
              <a:rPr lang="en-US" dirty="0"/>
              <a:t>Let’s go over these briefly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Polynomial Regression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Ridge Regression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Lasso Regression  </a:t>
            </a:r>
          </a:p>
        </p:txBody>
      </p:sp>
    </p:spTree>
    <p:extLst>
      <p:ext uri="{BB962C8B-B14F-4D97-AF65-F5344CB8AC3E}">
        <p14:creationId xmlns:p14="http://schemas.microsoft.com/office/powerpoint/2010/main" val="6396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Polynomial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It is not uncommon for the relationship between different features to be non-linear </a:t>
            </a:r>
          </a:p>
          <a:p>
            <a:pPr marL="533400" indent="-457200"/>
            <a:r>
              <a:rPr lang="en-US" dirty="0"/>
              <a:t>For example, our data could be quadratic in nature 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C75A6-1D72-0E3C-610C-8A8EC665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29000"/>
            <a:ext cx="601980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Polynomial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For this type of regression, the idea is the same, except in said of a line equation we will train a polynomial equation </a:t>
            </a:r>
          </a:p>
          <a:p>
            <a:pPr marL="533400" indent="-457200"/>
            <a:r>
              <a:rPr lang="en-US" dirty="0"/>
              <a:t>The advantage is this type of model can find relationships between features </a:t>
            </a:r>
          </a:p>
          <a:p>
            <a:pPr marL="533400" indent="-457200"/>
            <a:r>
              <a:rPr lang="en-US" dirty="0"/>
              <a:t>Assume we have a dataset with 2 features a and b and we have a model with 3 degrees of freedom </a:t>
            </a:r>
          </a:p>
          <a:p>
            <a:pPr marL="533400" indent="-457200"/>
            <a:r>
              <a:rPr lang="en-US" dirty="0"/>
              <a:t>A polynomial regression model will consider a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/>
              <a:t>a</a:t>
            </a:r>
            <a:r>
              <a:rPr lang="en-US" baseline="30000" dirty="0"/>
              <a:t>3 </a:t>
            </a:r>
            <a:r>
              <a:rPr lang="en-US" dirty="0"/>
              <a:t>and</a:t>
            </a:r>
            <a:r>
              <a:rPr lang="en-US" baseline="30000" dirty="0"/>
              <a:t> </a:t>
            </a:r>
            <a:r>
              <a:rPr lang="en-US" dirty="0"/>
              <a:t>b</a:t>
            </a:r>
            <a:r>
              <a:rPr lang="en-US" baseline="30000" dirty="0"/>
              <a:t>3 </a:t>
            </a:r>
            <a:r>
              <a:rPr lang="en-US" dirty="0"/>
              <a:t>combinations </a:t>
            </a:r>
            <a:endParaRPr lang="en-US" baseline="30000" dirty="0"/>
          </a:p>
          <a:p>
            <a:pPr marL="533400" indent="-457200"/>
            <a:r>
              <a:rPr lang="en-US" dirty="0"/>
              <a:t>It will also consider combinations for ab, a</a:t>
            </a:r>
            <a:r>
              <a:rPr lang="en-US" baseline="30000" dirty="0"/>
              <a:t>2</a:t>
            </a:r>
            <a:r>
              <a:rPr lang="en-US" dirty="0"/>
              <a:t>b and b</a:t>
            </a:r>
            <a:r>
              <a:rPr lang="en-US" baseline="30000" dirty="0"/>
              <a:t>2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00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Ridge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does not have a polynomial regression class (though there are work arounds),but both Ridge and Lasso regression can be trained easily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marL="533400" indent="-457200"/>
            <a:r>
              <a:rPr lang="en-US" dirty="0"/>
              <a:t>Ridge regression (or Tikhonov regularization) is useful if your dataset has a lot of multicollinearity (several independent variables with correlation) </a:t>
            </a:r>
          </a:p>
          <a:p>
            <a:pPr marL="533400" indent="-457200"/>
            <a:r>
              <a:rPr lang="en-US" dirty="0"/>
              <a:t>Multicollinearity can cause the variances to become large compared to the least squares</a:t>
            </a:r>
          </a:p>
          <a:p>
            <a:pPr marL="533400" indent="-457200"/>
            <a:r>
              <a:rPr lang="en-US" dirty="0"/>
              <a:t>This can result in the predictions ending up far away from our actual values </a:t>
            </a:r>
          </a:p>
        </p:txBody>
      </p:sp>
    </p:spTree>
    <p:extLst>
      <p:ext uri="{BB962C8B-B14F-4D97-AF65-F5344CB8AC3E}">
        <p14:creationId xmlns:p14="http://schemas.microsoft.com/office/powerpoint/2010/main" val="23683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Ridge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Ridge regression uses L2 regularization to try and normalize the parameters </a:t>
            </a:r>
          </a:p>
          <a:p>
            <a:pPr marL="533400" indent="-457200"/>
            <a:r>
              <a:rPr lang="en-US" dirty="0"/>
              <a:t>This keeps the coefficients in the equation from getting to large or complex and keeps the model more simple </a:t>
            </a:r>
          </a:p>
          <a:p>
            <a:pPr marL="533400" indent="-457200"/>
            <a:r>
              <a:rPr lang="en-US" dirty="0"/>
              <a:t>The class for ridge regression in </a:t>
            </a:r>
            <a:r>
              <a:rPr lang="en-US" dirty="0" err="1"/>
              <a:t>Sklearn</a:t>
            </a:r>
            <a:r>
              <a:rPr lang="en-US" dirty="0"/>
              <a:t> is </a:t>
            </a:r>
            <a:r>
              <a:rPr lang="en-US" dirty="0" err="1"/>
              <a:t>sklearn.linear_model.Ridge</a:t>
            </a:r>
            <a:r>
              <a:rPr lang="en-US" dirty="0"/>
              <a:t>()</a:t>
            </a:r>
          </a:p>
          <a:p>
            <a:pPr marL="533400" indent="-457200"/>
            <a:r>
              <a:rPr lang="en-US" dirty="0"/>
              <a:t>We can adjust the effect of the regularization (default 1) by changing the </a:t>
            </a:r>
            <a:r>
              <a:rPr lang="en-US" i="1" dirty="0"/>
              <a:t>alpha </a:t>
            </a:r>
            <a:r>
              <a:rPr lang="en-US" dirty="0"/>
              <a:t>hyperparameter to a different value between 0 and 1 </a:t>
            </a:r>
          </a:p>
          <a:p>
            <a:pPr marL="533400" indent="-457200"/>
            <a:r>
              <a:rPr lang="en-US" dirty="0"/>
              <a:t>Ex. </a:t>
            </a:r>
            <a:r>
              <a:rPr lang="en-US" dirty="0" err="1"/>
              <a:t>linear_model.Ridge</a:t>
            </a:r>
            <a:r>
              <a:rPr lang="en-US" dirty="0"/>
              <a:t>(alpha=0.5)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Lasso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Least Absolute Shrinkage and Selection Operator Regression or Lasso also makes use of regularization to improve upon linear regression</a:t>
            </a:r>
          </a:p>
          <a:p>
            <a:pPr marL="533400" indent="-457200"/>
            <a:r>
              <a:rPr lang="en-US" dirty="0"/>
              <a:t>The key difference between Lasso and Ridge is that Lasso uses L1 normalization instead of L2 </a:t>
            </a:r>
          </a:p>
          <a:p>
            <a:pPr marL="533400" indent="-457200"/>
            <a:r>
              <a:rPr lang="en-US" dirty="0"/>
              <a:t>Lasso regression tends to remove the weights that have the least importance (which has pros and cons) </a:t>
            </a:r>
          </a:p>
          <a:p>
            <a:pPr marL="533400" indent="-457200"/>
            <a:r>
              <a:rPr lang="en-US" dirty="0"/>
              <a:t>The class for Lasso regression is </a:t>
            </a:r>
            <a:r>
              <a:rPr lang="en-US" dirty="0" err="1"/>
              <a:t>sklearn.linear_model.Lasso</a:t>
            </a:r>
            <a:r>
              <a:rPr lang="en-US" dirty="0"/>
              <a:t>,</a:t>
            </a:r>
          </a:p>
          <a:p>
            <a:pPr marL="533400" indent="-457200"/>
            <a:r>
              <a:rPr lang="en-US" dirty="0"/>
              <a:t>Remember we evaluate all these models in the same manner (MSE, RMSE and R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3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Go over the concept of classification in machine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Model Evaluation &amp; Confusion Matrices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Hyperparameters and tunning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If time permits decision trees 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You should be able to complete Homework 6, due on 3/15 </a:t>
            </a:r>
          </a:p>
          <a:p>
            <a:r>
              <a:rPr lang="en-US" sz="3200" dirty="0"/>
              <a:t>Expect to receive your midterm project on 3/15 as well 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Finished going over feature scaling/normalization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Use </a:t>
            </a:r>
            <a:r>
              <a:rPr lang="en-US" sz="3200" dirty="0" err="1"/>
              <a:t>Sklearn</a:t>
            </a:r>
            <a:r>
              <a:rPr lang="en-US" sz="3200" dirty="0"/>
              <a:t> to split our dataset </a:t>
            </a:r>
          </a:p>
          <a:p>
            <a:pPr marL="50800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Using </a:t>
            </a:r>
            <a:r>
              <a:rPr lang="en-US" sz="2800" dirty="0" err="1"/>
              <a:t>Sklearn</a:t>
            </a:r>
            <a:r>
              <a:rPr lang="en-US" sz="2800" dirty="0"/>
              <a:t> to train regression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How to evaluate regression models with </a:t>
            </a:r>
            <a:r>
              <a:rPr lang="en-US" sz="2800" dirty="0" err="1"/>
              <a:t>Sklearn</a:t>
            </a:r>
            <a:r>
              <a:rPr lang="en-US" sz="2800" dirty="0"/>
              <a:t>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Hyperparameters and hyperparameter tunning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We have already discussed linear regression from the statistical point of view </a:t>
                </a:r>
              </a:p>
              <a:p>
                <a:pPr marL="533400" indent="-457200"/>
                <a:r>
                  <a:rPr lang="en-US" dirty="0"/>
                  <a:t>In our examples in class, we used one variable to calculate the value of another based on a series of existing data points </a:t>
                </a:r>
              </a:p>
              <a:p>
                <a:pPr marL="533400" indent="-457200"/>
                <a:r>
                  <a:rPr lang="en-US" dirty="0"/>
                  <a:t>When we bring this concept into the world of machine learning, we can greatly expand the capabilities of linear regression </a:t>
                </a:r>
              </a:p>
              <a:p>
                <a:pPr marL="533400" indent="-457200"/>
                <a:r>
                  <a:rPr lang="en-US" dirty="0"/>
                  <a:t>Consider this equation applying linear regression: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𝑆𝑎𝑡𝑖𝑠𝑓𝑎𝑐𝑡𝑖𝑜𝑛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𝑐𝑎𝑝𝑖𝑡𝑎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439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this form the equation can only account for a single variable to calculate our value </a:t>
            </a:r>
          </a:p>
          <a:p>
            <a:pPr marL="533400" indent="-457200"/>
            <a:r>
              <a:rPr lang="en-US" dirty="0"/>
              <a:t>Obviously, this is a significant limitation, as we want to consider several factors that can influence our value </a:t>
            </a:r>
          </a:p>
          <a:p>
            <a:pPr marL="533400" indent="-457200"/>
            <a:r>
              <a:rPr lang="en-US" dirty="0"/>
              <a:t>If we apply linear algebra, we can convert our slope value to a vector that can account for several features at once </a:t>
            </a:r>
          </a:p>
          <a:p>
            <a:pPr marL="533400" indent="-457200"/>
            <a:r>
              <a:rPr lang="en-US" dirty="0"/>
              <a:t>This is known as a parameter vector and contains the weights for our entire dataset </a:t>
            </a:r>
            <a:r>
              <a:rPr lang="el-GR" dirty="0"/>
              <a:t>θ</a:t>
            </a:r>
            <a:r>
              <a:rPr lang="en-US" baseline="-25000" dirty="0"/>
              <a:t>o</a:t>
            </a:r>
            <a:r>
              <a:rPr lang="en-US" dirty="0"/>
              <a:t> ,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 ,……. </a:t>
            </a:r>
            <a:r>
              <a:rPr lang="el-GR" dirty="0"/>
              <a:t>Θ</a:t>
            </a:r>
            <a:r>
              <a:rPr lang="en-US" baseline="-25000" dirty="0"/>
              <a:t>n</a:t>
            </a:r>
            <a:r>
              <a:rPr lang="en-US" dirty="0"/>
              <a:t>. Now our linear regression equation looks like:</a:t>
            </a:r>
          </a:p>
          <a:p>
            <a:pPr marL="7620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6C6FD-38BF-CF54-8EED-06A95592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017342"/>
            <a:ext cx="2790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equation can be simplified to this: </a:t>
            </a:r>
          </a:p>
          <a:p>
            <a:pPr marL="76200" indent="0" algn="ctr">
              <a:buNone/>
            </a:pPr>
            <a:endParaRPr lang="en-US" dirty="0"/>
          </a:p>
          <a:p>
            <a:pPr marL="533400" indent="-457200"/>
            <a:r>
              <a:rPr lang="en-US" dirty="0"/>
              <a:t>Remember, both </a:t>
            </a:r>
            <a:r>
              <a:rPr lang="el-GR" dirty="0"/>
              <a:t>θ</a:t>
            </a:r>
            <a:r>
              <a:rPr lang="en-US" dirty="0"/>
              <a:t> and x are vectors, and we take the dot product to determine our value </a:t>
            </a:r>
          </a:p>
          <a:p>
            <a:pPr marL="533400" indent="-457200"/>
            <a:r>
              <a:rPr lang="en-US" dirty="0"/>
              <a:t>As we add more and more features to our dataset, our model becomes more difficult to calculate (i.e., train our model)</a:t>
            </a:r>
          </a:p>
          <a:p>
            <a:pPr marL="533400" indent="-457200"/>
            <a:r>
              <a:rPr lang="en-US" dirty="0"/>
              <a:t>The goal of training is to find a value of θ that minimizes our validation measurement (MSE, RMSE, etc.)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2E7AC-BC09-4290-DF67-90F83CC6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2590800"/>
            <a:ext cx="1993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In order to find the optimal value of </a:t>
                </a:r>
                <a:r>
                  <a:rPr lang="el-GR" dirty="0"/>
                  <a:t>θ</a:t>
                </a:r>
                <a:r>
                  <a:rPr lang="en-US" dirty="0"/>
                  <a:t>  there are two methods we can mathematically use </a:t>
                </a:r>
              </a:p>
              <a:p>
                <a:pPr marL="533400" indent="-457200"/>
                <a:r>
                  <a:rPr lang="en-US" dirty="0"/>
                  <a:t>The first is the Normal Equation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533400" indent="-4572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the value of </a:t>
                </a:r>
                <a:r>
                  <a:rPr lang="el-GR" dirty="0"/>
                  <a:t>θ</a:t>
                </a:r>
                <a:r>
                  <a:rPr lang="en-US" dirty="0"/>
                  <a:t> that minimizes the cost function and y is the vector of target vectors containing y</a:t>
                </a:r>
                <a:r>
                  <a:rPr lang="en-US" baseline="30000" dirty="0"/>
                  <a:t>1</a:t>
                </a:r>
                <a:r>
                  <a:rPr lang="en-US" dirty="0"/>
                  <a:t> to 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m</a:t>
                </a:r>
                <a:r>
                  <a:rPr lang="en-US" dirty="0"/>
                  <a:t> </a:t>
                </a:r>
              </a:p>
              <a:p>
                <a:pPr marL="533400" indent="-457200"/>
                <a:r>
                  <a:rPr lang="en-US" dirty="0"/>
                  <a:t>This will work, but usually we will get some noise (this is also  inefficient) </a:t>
                </a:r>
              </a:p>
              <a:p>
                <a:pPr marL="533400" indent="-457200"/>
                <a:r>
                  <a:rPr lang="en-US" dirty="0"/>
                  <a:t>A better method is called Singular Value Decomposition (SVD) </a:t>
                </a:r>
              </a:p>
              <a:p>
                <a:pPr marL="533400" indent="-457200"/>
                <a:endParaRPr lang="en-US" dirty="0"/>
              </a:p>
              <a:p>
                <a:pPr marL="533400" indent="-457200"/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267" b="-7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SVD will decompose our training set matrix into easier to deal with sub-matrices</a:t>
            </a:r>
          </a:p>
          <a:p>
            <a:pPr marL="533400" indent="-457200"/>
            <a:r>
              <a:rPr lang="en-US" dirty="0"/>
              <a:t>The details involve more complex linear algebra, far beyond the scope of this class, but the key difference is efficiency </a:t>
            </a:r>
          </a:p>
          <a:p>
            <a:pPr marL="533400" indent="-457200"/>
            <a:r>
              <a:rPr lang="en-US" dirty="0"/>
              <a:t>SVD typically operates in O(n</a:t>
            </a:r>
            <a:r>
              <a:rPr lang="en-US" baseline="30000" dirty="0"/>
              <a:t>2</a:t>
            </a:r>
            <a:r>
              <a:rPr lang="en-US" dirty="0"/>
              <a:t>) while the normal equation can reach O(n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make use of SVD to calculate θ</a:t>
            </a:r>
          </a:p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class is </a:t>
            </a:r>
            <a:r>
              <a:rPr lang="en-US" dirty="0" err="1"/>
              <a:t>sklearn.linear_model.LinearRegression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60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Models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Once our data is in a form we are satisfied with, its time to produce our model. </a:t>
            </a:r>
          </a:p>
          <a:p>
            <a:pPr marL="533400" indent="-457200"/>
            <a:r>
              <a:rPr lang="en-US" dirty="0"/>
              <a:t>When working with </a:t>
            </a:r>
            <a:r>
              <a:rPr lang="en-US" dirty="0" err="1"/>
              <a:t>sklearn</a:t>
            </a:r>
            <a:r>
              <a:rPr lang="en-US" dirty="0"/>
              <a:t> the first thing we will do is fit our model to the data. </a:t>
            </a:r>
          </a:p>
          <a:p>
            <a:pPr marL="533400" indent="-457200"/>
            <a:r>
              <a:rPr lang="en-US" dirty="0"/>
              <a:t>Generally, we specify what kind of model we want to train and call the .fit method. </a:t>
            </a:r>
          </a:p>
          <a:p>
            <a:pPr marL="990600" lvl="2" indent="0">
              <a:buNone/>
            </a:pPr>
            <a:r>
              <a:rPr lang="en-US" sz="2400" dirty="0"/>
              <a:t>Ex: </a:t>
            </a:r>
            <a:r>
              <a:rPr lang="en-US" dirty="0" err="1"/>
              <a:t>my_model</a:t>
            </a:r>
            <a:r>
              <a:rPr lang="en-US" dirty="0"/>
              <a:t> = </a:t>
            </a:r>
            <a:r>
              <a:rPr lang="en-US" dirty="0" err="1"/>
              <a:t>sklearn.linear_model.LinearRegression</a:t>
            </a:r>
            <a:r>
              <a:rPr lang="en-US" dirty="0"/>
              <a:t>().fit(feature data, target data) </a:t>
            </a:r>
          </a:p>
          <a:p>
            <a:pPr marL="533400" indent="-457200"/>
            <a:r>
              <a:rPr lang="en-US" dirty="0"/>
              <a:t>Most </a:t>
            </a:r>
            <a:r>
              <a:rPr lang="en-US" dirty="0" err="1"/>
              <a:t>sklearn</a:t>
            </a:r>
            <a:r>
              <a:rPr lang="en-US" dirty="0"/>
              <a:t> model techniques have parameters we can adjust (hyperparameters), for right now we will leave things at the default value </a:t>
            </a:r>
          </a:p>
          <a:p>
            <a:pPr marL="762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Training Models with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At this point we have our model trained and is ready for testing. </a:t>
            </a:r>
          </a:p>
          <a:p>
            <a:pPr marL="533400" indent="-457200"/>
            <a:r>
              <a:rPr lang="en-US" dirty="0"/>
              <a:t>The first step in testing is to make predictions with our testing data. </a:t>
            </a:r>
            <a:r>
              <a:rPr lang="en-US" dirty="0" err="1"/>
              <a:t>Sklearn</a:t>
            </a:r>
            <a:r>
              <a:rPr lang="en-US" dirty="0"/>
              <a:t> has a handy method we can use .predict </a:t>
            </a:r>
          </a:p>
          <a:p>
            <a:pPr marL="76200" indent="0" algn="ctr">
              <a:buNone/>
            </a:pPr>
            <a:r>
              <a:rPr lang="en-US" dirty="0"/>
              <a:t>Ex. </a:t>
            </a:r>
            <a:r>
              <a:rPr lang="en-US" dirty="0" err="1"/>
              <a:t>my_model.predict</a:t>
            </a:r>
            <a:r>
              <a:rPr lang="en-US" dirty="0"/>
              <a:t>(</a:t>
            </a:r>
            <a:r>
              <a:rPr lang="en-US" dirty="0" err="1"/>
              <a:t>testing_feature_data</a:t>
            </a:r>
            <a:r>
              <a:rPr lang="en-US" dirty="0"/>
              <a:t>)</a:t>
            </a:r>
          </a:p>
          <a:p>
            <a:pPr marL="533400" indent="-457200"/>
            <a:r>
              <a:rPr lang="en-US" dirty="0"/>
              <a:t>Since we are dealing with supervised learning, we need to compare our predictions to the actual results to determine the quality of our model </a:t>
            </a:r>
          </a:p>
          <a:p>
            <a:pPr marL="533400" indent="-457200"/>
            <a:r>
              <a:rPr lang="en-US" dirty="0"/>
              <a:t>This is where our testing target data comes into play </a:t>
            </a:r>
          </a:p>
        </p:txBody>
      </p:sp>
    </p:spTree>
    <p:extLst>
      <p:ext uri="{BB962C8B-B14F-4D97-AF65-F5344CB8AC3E}">
        <p14:creationId xmlns:p14="http://schemas.microsoft.com/office/powerpoint/2010/main" val="38988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18023</TotalTime>
  <Words>1418</Words>
  <Application>Microsoft Office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Linear Regression </vt:lpstr>
      <vt:lpstr>Linear Regression </vt:lpstr>
      <vt:lpstr>Linear Regression </vt:lpstr>
      <vt:lpstr>Linear Regression </vt:lpstr>
      <vt:lpstr>Linear Regression </vt:lpstr>
      <vt:lpstr>Training Models with Sklearn </vt:lpstr>
      <vt:lpstr>Training Models with Sklearn </vt:lpstr>
      <vt:lpstr>Training Models with Sklearn </vt:lpstr>
      <vt:lpstr>Training Models with Sklearn </vt:lpstr>
      <vt:lpstr>Training Models with Sklearn </vt:lpstr>
      <vt:lpstr>Other Regression Models </vt:lpstr>
      <vt:lpstr>Polynomial Regression </vt:lpstr>
      <vt:lpstr>Polynomial Regression </vt:lpstr>
      <vt:lpstr>Ridge Regression </vt:lpstr>
      <vt:lpstr>Ridge Regression </vt:lpstr>
      <vt:lpstr>Lasso Regression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493</cp:revision>
  <dcterms:created xsi:type="dcterms:W3CDTF">2019-07-31T20:40:14Z</dcterms:created>
  <dcterms:modified xsi:type="dcterms:W3CDTF">2023-03-07T21:00:48Z</dcterms:modified>
</cp:coreProperties>
</file>