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24" r:id="rId21"/>
    <p:sldId id="317" r:id="rId22"/>
    <p:sldId id="318" r:id="rId23"/>
    <p:sldId id="319" r:id="rId24"/>
    <p:sldId id="320" r:id="rId25"/>
    <p:sldId id="321" r:id="rId26"/>
    <p:sldId id="325" r:id="rId27"/>
    <p:sldId id="322" r:id="rId28"/>
    <p:sldId id="323" r:id="rId29"/>
    <p:sldId id="279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>
      <p:cViewPr varScale="1">
        <p:scale>
          <a:sx n="78" d="100"/>
          <a:sy n="78" d="100"/>
        </p:scale>
        <p:origin x="9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March 13th,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Classification Models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00800" y="2209800"/>
            <a:ext cx="5181600" cy="4063543"/>
          </a:xfrm>
        </p:spPr>
        <p:txBody>
          <a:bodyPr/>
          <a:lstStyle/>
          <a:p>
            <a:r>
              <a:rPr lang="en-US" sz="2400" dirty="0"/>
              <a:t>The vertical will test us the number of false positives </a:t>
            </a:r>
          </a:p>
          <a:p>
            <a:r>
              <a:rPr lang="en-US" sz="2400" dirty="0"/>
              <a:t>Along the horizontal of the matrix, we have the number of false negatives </a:t>
            </a:r>
          </a:p>
          <a:p>
            <a:r>
              <a:rPr lang="en-US" sz="2400" dirty="0"/>
              <a:t>The power of this is not only do we know how each class performed, but we can also see which classes are giving us the most issues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DADF87-0CD1-2125-4E52-9D481AB3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1" y="2104663"/>
            <a:ext cx="5437239" cy="4077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A3A16-F724-34FC-0985-73ED6E4D0613}"/>
              </a:ext>
            </a:extLst>
          </p:cNvPr>
          <p:cNvSpPr txBox="1"/>
          <p:nvPr/>
        </p:nvSpPr>
        <p:spPr>
          <a:xfrm>
            <a:off x="8382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Sklearn</a:t>
            </a:r>
            <a:r>
              <a:rPr lang="en-US" dirty="0"/>
              <a:t>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181282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Classification Models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In classification, accuracy should never be the only validation measurement taken</a:t>
            </a:r>
          </a:p>
          <a:p>
            <a:r>
              <a:rPr lang="en-US" dirty="0"/>
              <a:t>There are three other common validation scores that should be measured with your model:</a:t>
            </a:r>
          </a:p>
          <a:p>
            <a:pPr marL="1473200" lvl="2" indent="-457200">
              <a:buFont typeface="+mj-lt"/>
              <a:buAutoNum type="arabicPeriod"/>
            </a:pPr>
            <a:r>
              <a:rPr lang="en-US" sz="2400" dirty="0"/>
              <a:t>Precision</a:t>
            </a:r>
          </a:p>
          <a:p>
            <a:pPr marL="1473200" lvl="2" indent="-457200">
              <a:buFont typeface="+mj-lt"/>
              <a:buAutoNum type="arabicPeriod"/>
            </a:pPr>
            <a:r>
              <a:rPr lang="en-US" sz="2400" dirty="0"/>
              <a:t>Recall </a:t>
            </a:r>
          </a:p>
          <a:p>
            <a:pPr marL="1473200" lvl="2" indent="-457200">
              <a:buFont typeface="+mj-lt"/>
              <a:buAutoNum type="arabicPeriod"/>
            </a:pPr>
            <a:r>
              <a:rPr lang="en-US" sz="2400" dirty="0"/>
              <a:t>F1-score </a:t>
            </a:r>
          </a:p>
          <a:p>
            <a:pPr marL="558800" indent="-457200"/>
            <a:r>
              <a:rPr lang="en-US" dirty="0" err="1"/>
              <a:t>Sklearn</a:t>
            </a:r>
            <a:r>
              <a:rPr lang="en-US" dirty="0"/>
              <a:t> has methods for all these scores, that will make our life much easier  </a:t>
            </a:r>
          </a:p>
        </p:txBody>
      </p:sp>
    </p:spTree>
    <p:extLst>
      <p:ext uri="{BB962C8B-B14F-4D97-AF65-F5344CB8AC3E}">
        <p14:creationId xmlns:p14="http://schemas.microsoft.com/office/powerpoint/2010/main" val="345418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Precision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Precision allows us to see how well the model correctly classified samples, by taking the ratio of true positives to total positives </a:t>
                </a:r>
              </a:p>
              <a:p>
                <a:r>
                  <a:rPr lang="en-US" dirty="0"/>
                  <a:t>Precision is calculated with the following expression: 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𝑃𝑜𝑠𝑖𝑡𝑖𝑣𝑖𝑒𝑠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False positives are often referred to as Type I error </a:t>
                </a:r>
              </a:p>
              <a:p>
                <a:r>
                  <a:rPr lang="en-US" sz="2600" dirty="0"/>
                  <a:t>The </a:t>
                </a:r>
                <a:r>
                  <a:rPr lang="en-US" sz="2600" dirty="0" err="1"/>
                  <a:t>sklearn</a:t>
                </a:r>
                <a:r>
                  <a:rPr lang="en-US" sz="2600" dirty="0"/>
                  <a:t> class for precision is </a:t>
                </a:r>
                <a:r>
                  <a:rPr lang="en-US" sz="2600" dirty="0" err="1"/>
                  <a:t>sklearn.metrics.precision_score</a:t>
                </a:r>
                <a:r>
                  <a:rPr lang="en-US" sz="2600" dirty="0"/>
                  <a:t>()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633" r="-461" b="-6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Recall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Precision is typically used with another validation score, recall </a:t>
                </a:r>
              </a:p>
              <a:p>
                <a:r>
                  <a:rPr lang="en-US" dirty="0"/>
                  <a:t>Recall (sometimes known as sensitivity) lets use measure how model performed with regards to false negatives </a:t>
                </a:r>
              </a:p>
              <a:p>
                <a:r>
                  <a:rPr lang="en-US" dirty="0"/>
                  <a:t>We can find recall with the following equation: 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False negatives are commonly referred to as Type II error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sklearn</a:t>
                </a:r>
                <a:r>
                  <a:rPr lang="en-US" dirty="0"/>
                  <a:t> method for recall is: </a:t>
                </a:r>
                <a:r>
                  <a:rPr lang="en-US" sz="2800" dirty="0" err="1"/>
                  <a:t>sklearn.metrics.recall_score</a:t>
                </a:r>
                <a:r>
                  <a:rPr lang="en-US" sz="2800" dirty="0"/>
                  <a:t>()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633" r="-979" b="-2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F1-Score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If many situations, it is likely that we will want to account for both Type I and Type II error </a:t>
                </a:r>
              </a:p>
              <a:p>
                <a:r>
                  <a:rPr lang="en-US" dirty="0"/>
                  <a:t>In these situations, its often useful to combine precision and recall into a single score, f1-score </a:t>
                </a:r>
              </a:p>
              <a:p>
                <a:r>
                  <a:rPr lang="en-US" dirty="0"/>
                  <a:t>F1-score is the harmonic mean between precision and recall, if both precision and recall are high you will have a high f1-score </a:t>
                </a:r>
              </a:p>
              <a:p>
                <a:r>
                  <a:rPr lang="en-US" dirty="0"/>
                  <a:t>The formula for f1 score is: </a:t>
                </a:r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sklearn</a:t>
                </a:r>
                <a:r>
                  <a:rPr lang="en-US" dirty="0"/>
                  <a:t> method for f1-score is sklearn.metrics.f1_score()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633" r="-51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6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Precision/Recall Trade-Off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The threshold for a classification is an important consideration</a:t>
            </a:r>
          </a:p>
          <a:p>
            <a:r>
              <a:rPr lang="en-US" dirty="0"/>
              <a:t>For example, lowering the threshold will likely reduce precision and increase recall (and vice-versa)</a:t>
            </a:r>
          </a:p>
          <a:p>
            <a:r>
              <a:rPr lang="en-US" dirty="0"/>
              <a:t>Determining if our machine learning model is effective, depends on the application for the model </a:t>
            </a:r>
          </a:p>
          <a:p>
            <a:r>
              <a:rPr lang="en-US" dirty="0"/>
              <a:t>If our model is intended to detect shoplifting using images, we likely want a higher recall, while if we are working on a content moderation system, we may focus more on precision </a:t>
            </a:r>
          </a:p>
          <a:p>
            <a:r>
              <a:rPr lang="en-US" dirty="0"/>
              <a:t>Understanding the objective and goals of the model, can help you determine your model is effective  </a:t>
            </a:r>
          </a:p>
        </p:txBody>
      </p:sp>
    </p:spTree>
    <p:extLst>
      <p:ext uri="{BB962C8B-B14F-4D97-AF65-F5344CB8AC3E}">
        <p14:creationId xmlns:p14="http://schemas.microsoft.com/office/powerpoint/2010/main" val="17893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ROC Curve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A validation measurement that has seen a major increase in popularity is the receiving operating characteristic (ROC) curve</a:t>
            </a:r>
          </a:p>
          <a:p>
            <a:r>
              <a:rPr lang="en-US" dirty="0"/>
              <a:t>This plot compares the true positive rate (recall) to the false positive rate </a:t>
            </a:r>
          </a:p>
          <a:p>
            <a:r>
              <a:rPr lang="en-US" dirty="0"/>
              <a:t>This is very useful if we need to compare different classifiers </a:t>
            </a:r>
          </a:p>
          <a:p>
            <a:r>
              <a:rPr lang="en-US" dirty="0"/>
              <a:t>We can measure the area under the curve and compare this value </a:t>
            </a:r>
          </a:p>
          <a:p>
            <a:r>
              <a:rPr lang="en-US" dirty="0"/>
              <a:t>Perfect models will have an AUC of 1 while random models will have an AUC equal to 1/n, where n is the number of classes </a:t>
            </a:r>
          </a:p>
          <a:p>
            <a:r>
              <a:rPr lang="en-US" dirty="0"/>
              <a:t>We won’t make use of this in the class, but know it exist 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Hyperparmeters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At this point in machine learning its important we understand the difference between a parameter and a hyperparameter </a:t>
            </a:r>
          </a:p>
          <a:p>
            <a:r>
              <a:rPr lang="en-US" dirty="0"/>
              <a:t>A hyperparameter is a type of configuration for our machine learning model</a:t>
            </a:r>
          </a:p>
          <a:p>
            <a:r>
              <a:rPr lang="en-US" dirty="0"/>
              <a:t>The issue is, we cannot see the impact a change in a </a:t>
            </a:r>
            <a:r>
              <a:rPr lang="en-US" dirty="0" err="1"/>
              <a:t>hyperparmeter</a:t>
            </a:r>
            <a:r>
              <a:rPr lang="en-US" dirty="0"/>
              <a:t> will have on model performance until we train and test the model </a:t>
            </a:r>
          </a:p>
          <a:p>
            <a:r>
              <a:rPr lang="en-US" dirty="0"/>
              <a:t>This can make selecting the optimal hyperparameter very time consuming, especially with more complex models </a:t>
            </a:r>
          </a:p>
        </p:txBody>
      </p:sp>
    </p:spTree>
    <p:extLst>
      <p:ext uri="{BB962C8B-B14F-4D97-AF65-F5344CB8AC3E}">
        <p14:creationId xmlns:p14="http://schemas.microsoft.com/office/powerpoint/2010/main" val="42638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Hyperparmeters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 err="1"/>
              <a:t>Hyperparmeters</a:t>
            </a:r>
            <a:r>
              <a:rPr lang="en-US" dirty="0"/>
              <a:t> are a major part of most classification models</a:t>
            </a:r>
          </a:p>
          <a:p>
            <a:r>
              <a:rPr lang="en-US" dirty="0"/>
              <a:t>The regression models we have looked at so far have relatively few hyperparameters</a:t>
            </a:r>
          </a:p>
          <a:p>
            <a:r>
              <a:rPr lang="en-US" dirty="0"/>
              <a:t>Most of the classification models we will look at will have several different </a:t>
            </a:r>
            <a:r>
              <a:rPr lang="en-US" dirty="0" err="1"/>
              <a:t>hyperparaters</a:t>
            </a:r>
            <a:r>
              <a:rPr lang="en-US" dirty="0"/>
              <a:t> that we can “tune”</a:t>
            </a:r>
          </a:p>
          <a:p>
            <a:r>
              <a:rPr lang="en-US" dirty="0"/>
              <a:t>There are techniques such as grid search and gradient descent that help us find good values for the </a:t>
            </a:r>
            <a:r>
              <a:rPr lang="en-US" dirty="0" err="1"/>
              <a:t>hyperparmeters</a:t>
            </a:r>
            <a:r>
              <a:rPr lang="en-US" dirty="0"/>
              <a:t>, but for now we will focus on trial and error </a:t>
            </a:r>
          </a:p>
          <a:p>
            <a:r>
              <a:rPr lang="en-US" dirty="0"/>
              <a:t>As we discuss different types of classification models, we will also take a close look at important </a:t>
            </a:r>
            <a:r>
              <a:rPr lang="en-US" dirty="0" err="1"/>
              <a:t>hyperparamters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40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One of the simplest machine learning models in use today, is also one of the most powerful </a:t>
            </a:r>
          </a:p>
          <a:p>
            <a:r>
              <a:rPr lang="en-US" dirty="0"/>
              <a:t>Everyday we make choices based on the answers to certain questions</a:t>
            </a:r>
          </a:p>
          <a:p>
            <a:pPr lvl="2"/>
            <a:r>
              <a:rPr lang="en-US" sz="2400" dirty="0"/>
              <a:t>What am I going to eat today?</a:t>
            </a:r>
          </a:p>
          <a:p>
            <a:pPr lvl="2"/>
            <a:r>
              <a:rPr lang="en-US" sz="2400" dirty="0"/>
              <a:t>What am I going to wear today?</a:t>
            </a:r>
          </a:p>
          <a:p>
            <a:pPr lvl="2"/>
            <a:r>
              <a:rPr lang="en-US" sz="2400" dirty="0"/>
              <a:t>What time will I leave my home?</a:t>
            </a:r>
          </a:p>
          <a:p>
            <a:r>
              <a:rPr lang="en-US" dirty="0"/>
              <a:t>A decision tree make a classification in the same manner, by working through questions until a classification can be made</a:t>
            </a:r>
          </a:p>
          <a:p>
            <a:r>
              <a:rPr lang="en-US" dirty="0"/>
              <a:t>Let’s work through an example by hand.</a:t>
            </a:r>
          </a:p>
        </p:txBody>
      </p:sp>
    </p:spTree>
    <p:extLst>
      <p:ext uri="{BB962C8B-B14F-4D97-AF65-F5344CB8AC3E}">
        <p14:creationId xmlns:p14="http://schemas.microsoft.com/office/powerpoint/2010/main" val="39831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Training Linear Regression Models with </a:t>
            </a:r>
            <a:r>
              <a:rPr lang="en-US" sz="3200" dirty="0" err="1"/>
              <a:t>Sklearn</a:t>
            </a:r>
            <a:endParaRPr lang="en-US" sz="3200" dirty="0"/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Polynomial, Lasso and Ridge regression </a:t>
            </a:r>
          </a:p>
          <a:p>
            <a:pPr marL="50800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Using R</a:t>
            </a:r>
            <a:r>
              <a:rPr lang="en-US" sz="2800" baseline="30000" dirty="0"/>
              <a:t>2 </a:t>
            </a:r>
            <a:r>
              <a:rPr lang="en-US" sz="2800" dirty="0"/>
              <a:t>to evaluate regression models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Introduction to Classification </a:t>
            </a:r>
          </a:p>
          <a:p>
            <a:pPr marL="1022350" lvl="1" indent="-514350">
              <a:buFont typeface="+mj-lt"/>
              <a:buAutoNum type="arabicPeriod"/>
            </a:pPr>
            <a:endParaRPr lang="en-US" sz="2800" dirty="0"/>
          </a:p>
          <a:p>
            <a:pPr marL="102235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7B672-9C37-3C1C-3675-6D051123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57400"/>
            <a:ext cx="7486650" cy="351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FC87D-839C-0592-C8C2-EE23F45E3D40}"/>
              </a:ext>
            </a:extLst>
          </p:cNvPr>
          <p:cNvSpPr txBox="1"/>
          <p:nvPr/>
        </p:nvSpPr>
        <p:spPr>
          <a:xfrm>
            <a:off x="2133600" y="5633365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Decision Tree from the </a:t>
            </a:r>
            <a:r>
              <a:rPr lang="en-US" dirty="0" err="1"/>
              <a:t>Geron</a:t>
            </a:r>
            <a:r>
              <a:rPr lang="en-US" dirty="0"/>
              <a:t> Textbook </a:t>
            </a:r>
          </a:p>
        </p:txBody>
      </p:sp>
    </p:spTree>
    <p:extLst>
      <p:ext uri="{BB962C8B-B14F-4D97-AF65-F5344CB8AC3E}">
        <p14:creationId xmlns:p14="http://schemas.microsoft.com/office/powerpoint/2010/main" val="18551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A decision tree model for machine learning will derive the questions based on the data that is provided  </a:t>
            </a:r>
          </a:p>
          <a:p>
            <a:r>
              <a:rPr lang="en-US" dirty="0"/>
              <a:t>The predictions are based simply by the target at the end of the tree path </a:t>
            </a:r>
          </a:p>
          <a:p>
            <a:r>
              <a:rPr lang="en-US" dirty="0"/>
              <a:t>The nice thing is that decision trees tend not to need very much feature engineering or data scaling </a:t>
            </a:r>
          </a:p>
          <a:p>
            <a:r>
              <a:rPr lang="en-US" dirty="0"/>
              <a:t>Some decision tree packages even have support for categorical data as well </a:t>
            </a:r>
          </a:p>
          <a:p>
            <a:r>
              <a:rPr lang="en-US" dirty="0"/>
              <a:t>Another advantage of decision trees is that once trained, it is very quick to get a prediction (traversing a tree is a O(log n) algorithm) </a:t>
            </a:r>
          </a:p>
        </p:txBody>
      </p:sp>
    </p:spTree>
    <p:extLst>
      <p:ext uri="{BB962C8B-B14F-4D97-AF65-F5344CB8AC3E}">
        <p14:creationId xmlns:p14="http://schemas.microsoft.com/office/powerpoint/2010/main" val="5200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The questions that we follow in our tree are based on the data we provide</a:t>
            </a:r>
          </a:p>
          <a:p>
            <a:r>
              <a:rPr lang="en-US" dirty="0"/>
              <a:t>However, this leaves one major questions, how do we determine the order of questions the decision tree should ask? (the order our features split each node) </a:t>
            </a:r>
          </a:p>
          <a:p>
            <a:r>
              <a:rPr lang="en-US" dirty="0"/>
              <a:t>Afterall with our example we could have posed any of our criteria questions and created a tree that would arrive at similar outcomes </a:t>
            </a:r>
          </a:p>
          <a:p>
            <a:r>
              <a:rPr lang="en-US" dirty="0"/>
              <a:t>The answer lies in efficiency, we want the tree that will give us the quickest classification possible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Ideally, we want an algorithm to determine which questions will give use the most “gain” toward our solution </a:t>
            </a:r>
          </a:p>
          <a:p>
            <a:r>
              <a:rPr lang="en-US" dirty="0"/>
              <a:t>There are two popular metrics we can use to determine this: </a:t>
            </a:r>
          </a:p>
          <a:p>
            <a:pPr marL="1479550" lvl="2" indent="-514350">
              <a:buFont typeface="+mj-lt"/>
              <a:buAutoNum type="arabicPeriod"/>
            </a:pPr>
            <a:r>
              <a:rPr lang="en-US" sz="2400" dirty="0"/>
              <a:t>Gini Impurity (CART algorithm) </a:t>
            </a:r>
          </a:p>
          <a:p>
            <a:pPr marL="1479550" lvl="2" indent="-514350">
              <a:buFont typeface="+mj-lt"/>
              <a:buAutoNum type="arabicPeriod"/>
            </a:pPr>
            <a:r>
              <a:rPr lang="en-US" sz="2400" dirty="0"/>
              <a:t>Entropy (ID3 algorithm)</a:t>
            </a:r>
          </a:p>
          <a:p>
            <a:r>
              <a:rPr lang="en-US" dirty="0"/>
              <a:t>The difference between the two is usually minimal </a:t>
            </a:r>
          </a:p>
          <a:p>
            <a:r>
              <a:rPr lang="en-US" dirty="0" err="1"/>
              <a:t>Sklearn</a:t>
            </a:r>
            <a:r>
              <a:rPr lang="en-US" dirty="0"/>
              <a:t> has support for both, but the CART algorithm is most commonly used </a:t>
            </a:r>
          </a:p>
          <a:p>
            <a:r>
              <a:rPr lang="en-US" dirty="0"/>
              <a:t>This is just one of the hyperparameters we need to choose when training our decision tree </a:t>
            </a:r>
          </a:p>
        </p:txBody>
      </p:sp>
    </p:spTree>
    <p:extLst>
      <p:ext uri="{BB962C8B-B14F-4D97-AF65-F5344CB8AC3E}">
        <p14:creationId xmlns:p14="http://schemas.microsoft.com/office/powerpoint/2010/main" val="16976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Gini Impurity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Gini Impurity uses the features provided to calculate the probability of a misclassification.</a:t>
            </a:r>
          </a:p>
          <a:p>
            <a:r>
              <a:rPr lang="en-US" dirty="0"/>
              <a:t> A node’s impurity is a calculated value using the following equation: </a:t>
            </a:r>
          </a:p>
          <a:p>
            <a:pPr marL="965200" lvl="2" indent="0">
              <a:buNone/>
            </a:pPr>
            <a:endParaRPr lang="en-US" sz="2400" dirty="0"/>
          </a:p>
          <a:p>
            <a:pPr marL="965200" lvl="2" indent="0">
              <a:buNone/>
            </a:pPr>
            <a:r>
              <a:rPr lang="en-US" sz="2400" dirty="0"/>
              <a:t>Where: </a:t>
            </a:r>
            <a:r>
              <a:rPr lang="en-US" sz="2400" i="1" dirty="0"/>
              <a:t>p </a:t>
            </a:r>
            <a:r>
              <a:rPr lang="en-US" sz="2400" dirty="0"/>
              <a:t> is the ratio of class k instances among the training instance in the </a:t>
            </a:r>
            <a:r>
              <a:rPr lang="en-US" sz="2400" dirty="0" err="1"/>
              <a:t>ith</a:t>
            </a:r>
            <a:r>
              <a:rPr lang="en-US" sz="2400" dirty="0"/>
              <a:t> node </a:t>
            </a:r>
          </a:p>
          <a:p>
            <a:r>
              <a:rPr lang="en-US" dirty="0"/>
              <a:t>The closer your Gini value is to 0 the “purer” your node is</a:t>
            </a:r>
          </a:p>
          <a:p>
            <a:r>
              <a:rPr lang="en-US" dirty="0"/>
              <a:t>The node with the lowest Gini value is chosen for the split (i.e. the question that is asked first) The process is repeated to determine the next split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8FACD-6AB2-7F7D-34D5-7F96953F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2" y="3429000"/>
            <a:ext cx="17049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Pruning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Decision tree can become very tall (have lots of nodes)</a:t>
            </a:r>
          </a:p>
          <a:p>
            <a:r>
              <a:rPr lang="en-US" dirty="0"/>
              <a:t>This can result in models becoming overfit and inflexible </a:t>
            </a:r>
          </a:p>
          <a:p>
            <a:r>
              <a:rPr lang="en-US" dirty="0"/>
              <a:t>An effective strategy to manage this is “prune” the tree</a:t>
            </a:r>
          </a:p>
          <a:p>
            <a:r>
              <a:rPr lang="en-US" dirty="0"/>
              <a:t>Here we remove the sections of the tree that provide the least gain (either have low entropy values or high Gini Impurity) </a:t>
            </a:r>
          </a:p>
          <a:p>
            <a:r>
              <a:rPr lang="en-US" dirty="0"/>
              <a:t>A common approach to prune a tree trained with </a:t>
            </a:r>
            <a:r>
              <a:rPr lang="en-US" dirty="0" err="1"/>
              <a:t>Sklearn</a:t>
            </a:r>
            <a:r>
              <a:rPr lang="en-US" dirty="0"/>
              <a:t> is to make use of the </a:t>
            </a:r>
            <a:r>
              <a:rPr lang="en-US" dirty="0" err="1"/>
              <a:t>max_depth</a:t>
            </a:r>
            <a:r>
              <a:rPr lang="en-US" dirty="0"/>
              <a:t> hyperparameter </a:t>
            </a:r>
          </a:p>
          <a:p>
            <a:r>
              <a:rPr lang="en-US" dirty="0"/>
              <a:t>If this is not specified, the tree will continue grow until all leaves are pure (assuming you are using Gini Impurity)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Pruning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1D16D-49BF-1053-1FEC-8AFB7731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7" y="2006830"/>
            <a:ext cx="10686894" cy="3200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E83B3-5D0A-1BFC-F740-CD6F3AC19C6F}"/>
              </a:ext>
            </a:extLst>
          </p:cNvPr>
          <p:cNvSpPr txBox="1"/>
          <p:nvPr/>
        </p:nvSpPr>
        <p:spPr>
          <a:xfrm>
            <a:off x="1066800" y="52578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Carnegie Melon University </a:t>
            </a:r>
          </a:p>
        </p:txBody>
      </p:sp>
    </p:spTree>
    <p:extLst>
      <p:ext uri="{BB962C8B-B14F-4D97-AF65-F5344CB8AC3E}">
        <p14:creationId xmlns:p14="http://schemas.microsoft.com/office/powerpoint/2010/main" val="191304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Pros &amp; Cons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Advantages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Decision Trees are among the most accurate non-neural network-based classification models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These are non-parametric models, that requires few assumptions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Less data preparation is needed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Can be easily visualized and explained</a:t>
            </a:r>
          </a:p>
          <a:p>
            <a:pPr marL="508000" lvl="1" indent="0">
              <a:buNone/>
            </a:pPr>
            <a:r>
              <a:rPr lang="en-US" dirty="0"/>
              <a:t>This last one is especially important, many machine learning models suffer from the black box effect,</a:t>
            </a:r>
          </a:p>
          <a:p>
            <a:pPr marL="508000" lvl="1" indent="0">
              <a:buNone/>
            </a:pPr>
            <a:r>
              <a:rPr lang="en-US" dirty="0"/>
              <a:t>The more involved your application is the more scrutiny your model will be under. White-box models like DTs are tend not to have as much difficulty with this unlike black box models like neural networks </a:t>
            </a:r>
          </a:p>
          <a:p>
            <a:pPr marL="102235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 Pros &amp; Cons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0800" indent="0">
              <a:buNone/>
            </a:pPr>
            <a:r>
              <a:rPr lang="en-US" sz="3200" dirty="0"/>
              <a:t>Disadvantages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Decision tree models tend to overfit very easily (we will visualize this soon)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Training a decision tree model can be more time consuming than over other non-neural network models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These models can become unstable over time, as changes in the data can have a major impact on the predictions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Decision Tree Regression models have been known to be less effective </a:t>
            </a:r>
            <a:endParaRPr lang="en-US" sz="3200" dirty="0"/>
          </a:p>
          <a:p>
            <a:pPr marL="9652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Go over the concept of classification in machine learning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Assign the midterm project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Go over how to train regression models with DTs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3200" dirty="0"/>
              <a:t>Code up examples using </a:t>
            </a:r>
            <a:r>
              <a:rPr lang="en-US" sz="3200" dirty="0" err="1"/>
              <a:t>Sklearn</a:t>
            </a:r>
            <a:r>
              <a:rPr lang="en-US" sz="3200" dirty="0"/>
              <a:t> </a:t>
            </a:r>
          </a:p>
          <a:p>
            <a:pPr marL="508000" lvl="1" indent="0">
              <a:buNone/>
            </a:pPr>
            <a:endParaRPr lang="en-US" sz="3200" dirty="0"/>
          </a:p>
          <a:p>
            <a:r>
              <a:rPr lang="en-US" sz="3200" dirty="0"/>
              <a:t>Homework 6 is due before class on 03/15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In this class, we have focused on regression models, however the area of machine learning that has excited industry is classification </a:t>
            </a:r>
          </a:p>
          <a:p>
            <a:pPr marL="533400" indent="-457200"/>
            <a:r>
              <a:rPr lang="en-US" dirty="0"/>
              <a:t>Classification models attempt to learn the characteristics of a target (commonly referred to as class) based off feature data </a:t>
            </a:r>
          </a:p>
          <a:p>
            <a:pPr marL="533400" indent="-457200"/>
            <a:r>
              <a:rPr lang="en-US" dirty="0"/>
              <a:t>Then the model can then be used to predict what class a provided sample belongs to </a:t>
            </a:r>
          </a:p>
          <a:p>
            <a:pPr marL="533400" indent="-457200"/>
            <a:r>
              <a:rPr lang="en-US" dirty="0"/>
              <a:t>Supervised classification models use known classes, while unsupervised learning models try to define new classes based off of the data </a:t>
            </a:r>
          </a:p>
        </p:txBody>
      </p:sp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Our focus for the next month will be on supervised approaches for classification </a:t>
            </a:r>
          </a:p>
          <a:p>
            <a:pPr marL="533400" indent="-457200"/>
            <a:r>
              <a:rPr lang="en-US" dirty="0"/>
              <a:t>There are several different techniques that can be used to train this type of model: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Decision Trees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Random Forest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Logistic Regression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Naïve Bayes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k nearest neighbors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sz="2400" dirty="0"/>
              <a:t>Support Vector Machines </a:t>
            </a:r>
          </a:p>
          <a:p>
            <a:pPr marL="990600" lvl="2" indent="0">
              <a:buNone/>
            </a:pPr>
            <a:r>
              <a:rPr lang="en-US" sz="2400" dirty="0"/>
              <a:t>And many man more! </a:t>
            </a:r>
          </a:p>
        </p:txBody>
      </p:sp>
    </p:spTree>
    <p:extLst>
      <p:ext uri="{BB962C8B-B14F-4D97-AF65-F5344CB8AC3E}">
        <p14:creationId xmlns:p14="http://schemas.microsoft.com/office/powerpoint/2010/main" val="8511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Classification models come in two forms: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Binary Classification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Multi-class Classification </a:t>
            </a:r>
          </a:p>
          <a:p>
            <a:pPr marL="533400" indent="-457200"/>
            <a:r>
              <a:rPr lang="en-US" dirty="0"/>
              <a:t>Some models can only handle binary classification while others are better optimized to handle multiple classes </a:t>
            </a:r>
          </a:p>
          <a:p>
            <a:pPr marL="533400" indent="-457200"/>
            <a:r>
              <a:rPr lang="en-US" dirty="0"/>
              <a:t>Just like regression models, there is no one-size fits all model for classification </a:t>
            </a:r>
          </a:p>
          <a:p>
            <a:pPr marL="533400" indent="-457200"/>
            <a:r>
              <a:rPr lang="en-US" dirty="0"/>
              <a:t>The performance of your model will largely depend on your data, though there are other factors more within our control</a:t>
            </a:r>
          </a:p>
          <a:p>
            <a:pPr marL="990600" lvl="1" indent="-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9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Classification Models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r>
                  <a:rPr lang="en-US" dirty="0"/>
                  <a:t>One of the key differences between regression and classification models is how we evaluate their performance </a:t>
                </a:r>
              </a:p>
              <a:p>
                <a:r>
                  <a:rPr lang="en-US" dirty="0"/>
                  <a:t>In regression we rely on the residuals to indicate performance (MSE, RSME, R</a:t>
                </a:r>
                <a:r>
                  <a:rPr lang="en-US" baseline="30000" dirty="0"/>
                  <a:t>2</a:t>
                </a:r>
                <a:r>
                  <a:rPr lang="en-US" dirty="0"/>
                  <a:t>), but this won’t tell us what we want to know </a:t>
                </a:r>
              </a:p>
              <a:p>
                <a:r>
                  <a:rPr lang="en-US" dirty="0"/>
                  <a:t>Instead, we rely on an accuracy score to tell us how well our model can correctly classify classes  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𝐶𝑜𝑟𝑟𝑒𝑐𝑡𝑙𝑦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𝐶𝑙𝑎𝑠𝑠𝑖𝑓𝑖𝑒𝑑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Classification Models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However, we cannot just rely upon the total accuracy of our model, we need to dig deeper into our model's performance to determine if the model is effective </a:t>
            </a:r>
          </a:p>
          <a:p>
            <a:r>
              <a:rPr lang="en-US" dirty="0"/>
              <a:t>Consider a binary classification model used to diagnosis a rare deadly illness with an accuracy score of 95% </a:t>
            </a:r>
          </a:p>
          <a:p>
            <a:r>
              <a:rPr lang="en-US" dirty="0"/>
              <a:t>On the surface this looks great, however, if we don’t carefully examine this model, we could have trouble </a:t>
            </a:r>
          </a:p>
          <a:p>
            <a:r>
              <a:rPr lang="en-US" dirty="0"/>
              <a:t>Since the illness is rare it is unlikely, my data is balanced (the same number of people with the illness as without it) </a:t>
            </a:r>
          </a:p>
          <a:p>
            <a:r>
              <a:rPr lang="en-US" dirty="0"/>
              <a:t>Unbalanced data is not uncommon in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6441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Classification Models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dirty="0"/>
              <a:t>Now assume that our training data consisted of 90% healthy people and 10% of sick people </a:t>
            </a:r>
          </a:p>
          <a:p>
            <a:r>
              <a:rPr lang="en-US" dirty="0"/>
              <a:t>If our model can only correctly classify healthy people, the model is likely not very helpful </a:t>
            </a:r>
          </a:p>
          <a:p>
            <a:r>
              <a:rPr lang="en-US" dirty="0"/>
              <a:t>In these situations, it can be useful to examine the individual accuracy of each class measure in our model</a:t>
            </a:r>
          </a:p>
          <a:p>
            <a:r>
              <a:rPr lang="en-US" dirty="0"/>
              <a:t>This can give us a more complete picture of our model’s performance </a:t>
            </a:r>
          </a:p>
          <a:p>
            <a:r>
              <a:rPr lang="en-US" dirty="0"/>
              <a:t>A handy tool to help with that is a 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6374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Evaluating Classification Models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00800" y="2209800"/>
            <a:ext cx="5181600" cy="4063543"/>
          </a:xfrm>
        </p:spPr>
        <p:txBody>
          <a:bodyPr/>
          <a:lstStyle/>
          <a:p>
            <a:r>
              <a:rPr lang="en-US" sz="2400" dirty="0"/>
              <a:t>The confusion matrix will tell use the number of predictions that were correctly classified by our model </a:t>
            </a:r>
          </a:p>
          <a:p>
            <a:r>
              <a:rPr lang="en-US" sz="2400" dirty="0"/>
              <a:t>The dimensions of the matrix depending on the number of classes, it will always be (n by n) </a:t>
            </a:r>
          </a:p>
          <a:p>
            <a:r>
              <a:rPr lang="en-US" sz="2400" dirty="0"/>
              <a:t>Along the diagonal of the matrix, we have the number of true positives for each class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DADF87-0CD1-2125-4E52-9D481AB3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1" y="2104663"/>
            <a:ext cx="5437239" cy="4077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A3A16-F724-34FC-0985-73ED6E4D0613}"/>
              </a:ext>
            </a:extLst>
          </p:cNvPr>
          <p:cNvSpPr txBox="1"/>
          <p:nvPr/>
        </p:nvSpPr>
        <p:spPr>
          <a:xfrm>
            <a:off x="8382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Sklearn</a:t>
            </a:r>
            <a:r>
              <a:rPr lang="en-US" dirty="0"/>
              <a:t>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23621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18614</TotalTime>
  <Words>2007</Words>
  <Application>Microsoft Office PowerPoint</Application>
  <PresentationFormat>Widescreen</PresentationFormat>
  <Paragraphs>185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Classification </vt:lpstr>
      <vt:lpstr>Classification </vt:lpstr>
      <vt:lpstr>Classification </vt:lpstr>
      <vt:lpstr>Evaluating Classification Models  </vt:lpstr>
      <vt:lpstr>Evaluating Classification Models  </vt:lpstr>
      <vt:lpstr>Evaluating Classification Models  </vt:lpstr>
      <vt:lpstr>Evaluating Classification Models  </vt:lpstr>
      <vt:lpstr>Evaluating Classification Models  </vt:lpstr>
      <vt:lpstr>Evaluating Classification Models  </vt:lpstr>
      <vt:lpstr>Precision  </vt:lpstr>
      <vt:lpstr>Recall   </vt:lpstr>
      <vt:lpstr>F1-Score    </vt:lpstr>
      <vt:lpstr>Precision/Recall Trade-Off    </vt:lpstr>
      <vt:lpstr>ROC Curve </vt:lpstr>
      <vt:lpstr>Hyperparmeters </vt:lpstr>
      <vt:lpstr>Hyperparmeters </vt:lpstr>
      <vt:lpstr>Decision Trees  </vt:lpstr>
      <vt:lpstr>Decision Trees  </vt:lpstr>
      <vt:lpstr>Decision Trees  </vt:lpstr>
      <vt:lpstr>Decision Trees  </vt:lpstr>
      <vt:lpstr>Decision Trees  </vt:lpstr>
      <vt:lpstr>Gini Impurity</vt:lpstr>
      <vt:lpstr>Decision Tree Pruning </vt:lpstr>
      <vt:lpstr>Decision Tree Pruning </vt:lpstr>
      <vt:lpstr>Decision Tree Pros &amp; Cons </vt:lpstr>
      <vt:lpstr>Decision Tree Pros &amp; Cons 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554</cp:revision>
  <dcterms:created xsi:type="dcterms:W3CDTF">2019-07-31T20:40:14Z</dcterms:created>
  <dcterms:modified xsi:type="dcterms:W3CDTF">2023-03-13T17:57:51Z</dcterms:modified>
</cp:coreProperties>
</file>