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300" r:id="rId4"/>
    <p:sldId id="304" r:id="rId5"/>
    <p:sldId id="305" r:id="rId6"/>
    <p:sldId id="301" r:id="rId7"/>
    <p:sldId id="302" r:id="rId8"/>
    <p:sldId id="303" r:id="rId9"/>
    <p:sldId id="306" r:id="rId10"/>
    <p:sldId id="307" r:id="rId11"/>
    <p:sldId id="27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>
      <p:cViewPr varScale="1">
        <p:scale>
          <a:sx n="78" d="100"/>
          <a:sy n="78" d="100"/>
        </p:scale>
        <p:origin x="9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15th,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Now let’s compare an overfit regression model with a “pruned” model: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Just as was the case with linear regression, we don’t want major fluctuation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C2DC-7DCE-2F01-F3D1-8752D2E9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81322"/>
            <a:ext cx="7277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Continue discussing classification in machine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Discuss the concept of ensemble models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Random Forest (both regression and classification)</a:t>
            </a:r>
          </a:p>
          <a:p>
            <a:pPr marL="508000" lvl="1" indent="0">
              <a:buNone/>
            </a:pPr>
            <a:endParaRPr lang="en-US" sz="3200" dirty="0"/>
          </a:p>
          <a:p>
            <a:r>
              <a:rPr lang="en-US" sz="3200" dirty="0"/>
              <a:t>Remember the </a:t>
            </a:r>
            <a:r>
              <a:rPr lang="en-US" sz="3200" dirty="0" err="1"/>
              <a:t>midproject</a:t>
            </a:r>
            <a:r>
              <a:rPr lang="en-US" sz="3200" dirty="0"/>
              <a:t> is due </a:t>
            </a:r>
            <a:r>
              <a:rPr lang="en-US" sz="3200"/>
              <a:t>on 4/5</a:t>
            </a:r>
            <a:endParaRPr lang="en-US" sz="3200" dirty="0"/>
          </a:p>
          <a:p>
            <a:r>
              <a:rPr lang="en-US" sz="3200" dirty="0"/>
              <a:t>Have a great spring break!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Went over the concept of classification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Discussed how to evaluate classification models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Introduced Decision Trees </a:t>
            </a:r>
          </a:p>
          <a:p>
            <a:pPr marL="50800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Finish our Decision Tree example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the midterm project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regression with decision trees (as time permits)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Midproject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This assignment is designed to test your ability to prepare data and train a simple classification model </a:t>
            </a:r>
          </a:p>
          <a:p>
            <a:pPr marL="533400" indent="-457200"/>
            <a:r>
              <a:rPr lang="en-US" dirty="0"/>
              <a:t>This assignment is more involved than our previous homework assignments, so you will have until April 5th (3 weeks) to complete the assignment </a:t>
            </a:r>
          </a:p>
          <a:p>
            <a:pPr marL="533400" indent="-457200"/>
            <a:r>
              <a:rPr lang="en-US" dirty="0"/>
              <a:t>This will likely take some time, so start working early</a:t>
            </a:r>
          </a:p>
          <a:p>
            <a:pPr marL="533400" indent="-457200"/>
            <a:r>
              <a:rPr lang="en-US" dirty="0"/>
              <a:t>This assignment is worth 20% of your grade, so take it seriously </a:t>
            </a:r>
          </a:p>
          <a:p>
            <a:pPr marL="533400" indent="-457200"/>
            <a:r>
              <a:rPr lang="en-US" dirty="0"/>
              <a:t>Late projects will be accepted with the normal penalty</a:t>
            </a:r>
          </a:p>
          <a:p>
            <a:pPr marL="533400" indent="-457200"/>
            <a:r>
              <a:rPr lang="en-US" dirty="0"/>
              <a:t>The TA and myself will try and address questions  </a:t>
            </a:r>
          </a:p>
        </p:txBody>
      </p:sp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Midproject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6172200" cy="4063543"/>
          </a:xfrm>
        </p:spPr>
        <p:txBody>
          <a:bodyPr/>
          <a:lstStyle/>
          <a:p>
            <a:pPr marL="533400" indent="-457200"/>
            <a:r>
              <a:rPr lang="en-US" dirty="0"/>
              <a:t>Your goal in this project is to develop a model that predicts if the home team in the NBA will win their game</a:t>
            </a:r>
          </a:p>
          <a:p>
            <a:pPr marL="533400" indent="-457200"/>
            <a:r>
              <a:rPr lang="en-US" dirty="0"/>
              <a:t>This is a similar idea that odds-makers use to make their own predictions </a:t>
            </a:r>
          </a:p>
          <a:p>
            <a:pPr marL="533400" indent="-457200"/>
            <a:r>
              <a:rPr lang="en-US" dirty="0"/>
              <a:t>Now that many states are allowing betting on sports, this is an interesting topic to examine </a:t>
            </a:r>
          </a:p>
          <a:p>
            <a:pPr marL="533400" indent="-457200"/>
            <a:endParaRPr lang="en-US" dirty="0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229B330-FC7D-0983-C874-DB949C40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286000"/>
            <a:ext cx="4967630" cy="33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Midproject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6172200" cy="4063543"/>
          </a:xfrm>
        </p:spPr>
        <p:txBody>
          <a:bodyPr/>
          <a:lstStyle/>
          <a:p>
            <a:pPr marL="533400" indent="-457200"/>
            <a:r>
              <a:rPr lang="en-US" dirty="0"/>
              <a:t>Remember odds makers (namely casinos) use several, very complex models and criteria </a:t>
            </a:r>
          </a:p>
          <a:p>
            <a:pPr marL="533400" indent="-457200"/>
            <a:r>
              <a:rPr lang="en-US" dirty="0"/>
              <a:t>Odds are your model will not actually be effective in real life (I would NOT recommend trying it) </a:t>
            </a:r>
          </a:p>
          <a:p>
            <a:pPr marL="533400" indent="-457200"/>
            <a:r>
              <a:rPr lang="en-US" dirty="0"/>
              <a:t>The goal of this project is to practice the process of putting together data and training a model </a:t>
            </a:r>
          </a:p>
          <a:p>
            <a:pPr marL="533400" indent="-457200"/>
            <a:r>
              <a:rPr lang="en-US" dirty="0"/>
              <a:t>Your grade is based on this, not the performance of the model </a:t>
            </a:r>
          </a:p>
        </p:txBody>
      </p:sp>
      <p:pic>
        <p:nvPicPr>
          <p:cNvPr id="6" name="Picture 5" descr="A picture containing text, person, indoor, bar&#10;&#10;Description automatically generated">
            <a:extLst>
              <a:ext uri="{FF2B5EF4-FFF2-40B4-BE49-F238E27FC236}">
                <a16:creationId xmlns:a16="http://schemas.microsoft.com/office/drawing/2014/main" id="{004BBBB0-0B90-B485-0D36-1EA55C05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94" y="2209800"/>
            <a:ext cx="4916910" cy="32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Decision tree are one of the classification models that can also be used for training regression models </a:t>
            </a:r>
          </a:p>
          <a:p>
            <a:pPr marL="533400" indent="-457200"/>
            <a:r>
              <a:rPr lang="en-US" dirty="0"/>
              <a:t>Remember the goal of regression is to determine a value</a:t>
            </a:r>
          </a:p>
          <a:p>
            <a:pPr marL="533400" indent="-457200"/>
            <a:r>
              <a:rPr lang="en-US" dirty="0"/>
              <a:t>The concept is the same, we still are looking to split down our data into small pieces until we have a definitive answer </a:t>
            </a:r>
          </a:p>
          <a:p>
            <a:pPr marL="533400" indent="-457200"/>
            <a:r>
              <a:rPr lang="en-US" dirty="0"/>
              <a:t>The difference is how we use our equation (CART if we are using Gini Impurity or ID3 if we are using Entropy) </a:t>
            </a:r>
          </a:p>
          <a:p>
            <a:pPr marL="533400" indent="-457200"/>
            <a:r>
              <a:rPr lang="en-US" dirty="0"/>
              <a:t>With regression decision trees we calculate MSE for both paths down the tree (we can have more, if we want)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goal is to minimize the MSE instead of the impurity </a:t>
            </a:r>
          </a:p>
          <a:p>
            <a:pPr marL="533400" indent="-457200"/>
            <a:r>
              <a:rPr lang="en-US" dirty="0"/>
              <a:t>The CART algorithm uses the cost function following equation: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533400" indent="-457200"/>
            <a:r>
              <a:rPr lang="en-US" dirty="0"/>
              <a:t>Regression decision trees have the same pros and cons as classification trees </a:t>
            </a:r>
          </a:p>
          <a:p>
            <a:pPr marL="533400" indent="-457200"/>
            <a:r>
              <a:rPr lang="en-US" dirty="0"/>
              <a:t>This includes the tendency to become overfit easily and require tuning to produce better models 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174F-C9FC-95DE-3360-5C4E9038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81400"/>
            <a:ext cx="7181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3400" indent="-457200" algn="l"/>
            <a:r>
              <a:rPr lang="en-US" dirty="0"/>
              <a:t>Sample regression tree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3618" y="2052612"/>
            <a:ext cx="3986981" cy="4063543"/>
          </a:xfrm>
        </p:spPr>
        <p:txBody>
          <a:bodyPr/>
          <a:lstStyle/>
          <a:p>
            <a:pPr marL="533400" indent="-457200"/>
            <a:r>
              <a:rPr lang="en-US" sz="2400" dirty="0"/>
              <a:t>Notice that each node predict a value </a:t>
            </a:r>
          </a:p>
          <a:p>
            <a:pPr marL="533400" indent="-457200"/>
            <a:r>
              <a:rPr lang="en-US" sz="2400" dirty="0"/>
              <a:t>Assume we have a  x1 value of 0.6. What is the predicted value?</a:t>
            </a:r>
          </a:p>
          <a:p>
            <a:pPr marL="533400" indent="-457200"/>
            <a:r>
              <a:rPr lang="en-US" sz="2400" dirty="0"/>
              <a:t>This is the average target value of the number of samples </a:t>
            </a:r>
          </a:p>
          <a:p>
            <a:pPr marL="533400" indent="-457200"/>
            <a:r>
              <a:rPr lang="en-US" sz="2400" dirty="0"/>
              <a:t>Notice we also have a validation value to work with as well (MSE)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041C-9CEE-190D-577A-4346F64A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86000"/>
            <a:ext cx="74009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32F5D-E799-AA38-6E74-8B11D04DC51A}"/>
              </a:ext>
            </a:extLst>
          </p:cNvPr>
          <p:cNvSpPr txBox="1"/>
          <p:nvPr/>
        </p:nvSpPr>
        <p:spPr>
          <a:xfrm>
            <a:off x="9751449" y="28194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Geron</a:t>
            </a:r>
            <a:r>
              <a:rPr lang="en-US" dirty="0"/>
              <a:t> textbook</a:t>
            </a:r>
          </a:p>
        </p:txBody>
      </p:sp>
    </p:spTree>
    <p:extLst>
      <p:ext uri="{BB962C8B-B14F-4D97-AF65-F5344CB8AC3E}">
        <p14:creationId xmlns:p14="http://schemas.microsoft.com/office/powerpoint/2010/main" val="1545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Let’s look at a graph of the predictions: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The prediction is always the average target value of the points in that region </a:t>
            </a:r>
          </a:p>
          <a:p>
            <a:pPr marL="533400" indent="-45720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DC8B3-A5B1-178C-5834-FBB9069B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30703"/>
            <a:ext cx="7486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19871</TotalTime>
  <Words>563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Midproject  </vt:lpstr>
      <vt:lpstr>Midproject  </vt:lpstr>
      <vt:lpstr>Midproject  </vt:lpstr>
      <vt:lpstr>Decision Tree Regression  </vt:lpstr>
      <vt:lpstr>Decision Tree Regression  </vt:lpstr>
      <vt:lpstr>Sample regression tree plot</vt:lpstr>
      <vt:lpstr>Decision Tree Regression  </vt:lpstr>
      <vt:lpstr>Decision Tree Regression 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564</cp:revision>
  <dcterms:created xsi:type="dcterms:W3CDTF">2019-07-31T20:40:14Z</dcterms:created>
  <dcterms:modified xsi:type="dcterms:W3CDTF">2023-03-14T21:02:25Z</dcterms:modified>
</cp:coreProperties>
</file>