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319" r:id="rId4"/>
    <p:sldId id="320" r:id="rId5"/>
    <p:sldId id="321" r:id="rId6"/>
    <p:sldId id="322" r:id="rId7"/>
    <p:sldId id="323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7" r:id="rId24"/>
    <p:sldId id="318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>
      <p:cViewPr>
        <p:scale>
          <a:sx n="78" d="100"/>
          <a:sy n="78" d="100"/>
        </p:scale>
        <p:origin x="9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March 27th,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Voting Classifiers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The most basic type of ensemble learning are voting classifiers </a:t>
            </a:r>
          </a:p>
          <a:p>
            <a:pPr marL="533400" indent="-457200"/>
            <a:r>
              <a:rPr lang="en-US" dirty="0"/>
              <a:t>In this case you may have several different machine learning models, such as a decision tree, support vector machine, etc. 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EB8A0-E26A-0FB0-B8FC-479AEFFF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908652"/>
            <a:ext cx="6477000" cy="29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Voting Classifiers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We can potentially create a better classifier by sample aggregating all of the classification models </a:t>
            </a:r>
          </a:p>
          <a:p>
            <a:pPr marL="533400" indent="-457200"/>
            <a:r>
              <a:rPr lang="en-US" sz="2800" dirty="0"/>
              <a:t>This is typically done by majority vote, each model make a separate and independent prediction and the prediction that gets the most votes is the decision </a:t>
            </a:r>
          </a:p>
          <a:p>
            <a:pPr marL="533400" indent="-457200"/>
            <a:r>
              <a:rPr lang="en-US" sz="2800" dirty="0"/>
              <a:t>In many</a:t>
            </a:r>
            <a:r>
              <a:rPr lang="en-US" dirty="0"/>
              <a:t> cases this can produce results with higher accuracy, than even the best classifier </a:t>
            </a:r>
          </a:p>
          <a:p>
            <a:pPr marL="533400" indent="-457200"/>
            <a:r>
              <a:rPr lang="en-US" sz="2800" dirty="0"/>
              <a:t>The </a:t>
            </a:r>
            <a:r>
              <a:rPr lang="en-US" dirty="0"/>
              <a:t>key advantage here is that the models using in the ensemble don’t have to be “strong learners”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05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Voting Classifiers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Even if the ensemble is made up of onl</a:t>
            </a:r>
            <a:r>
              <a:rPr lang="en-US" dirty="0"/>
              <a:t>y “weak learners”, as long as you have enough models you can get good results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4E5A0-041D-5E8A-ACEC-19F32902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71800"/>
            <a:ext cx="6767513" cy="36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Voting Classifiers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You might be wondering if this is actually true</a:t>
            </a:r>
            <a:endParaRPr lang="en-US" dirty="0"/>
          </a:p>
          <a:p>
            <a:pPr marL="533400" indent="-457200"/>
            <a:r>
              <a:rPr lang="en-US" sz="2800" dirty="0" err="1"/>
              <a:t>Geron</a:t>
            </a:r>
            <a:r>
              <a:rPr lang="en-US" sz="2800" dirty="0"/>
              <a:t> gives a good analogy to demonstrate how </a:t>
            </a:r>
            <a:r>
              <a:rPr lang="en-US" dirty="0"/>
              <a:t>a group of weak learners can provide effective models </a:t>
            </a:r>
          </a:p>
          <a:p>
            <a:pPr marL="533400" indent="-457200"/>
            <a:r>
              <a:rPr lang="en-US" sz="2800" dirty="0"/>
              <a:t>First consider a slightly biased coin (51% probability of flipping heads, 49% of flipping tails</a:t>
            </a:r>
            <a:r>
              <a:rPr lang="en-US" dirty="0"/>
              <a:t>) </a:t>
            </a:r>
          </a:p>
          <a:p>
            <a:pPr marL="533400" indent="-457200"/>
            <a:r>
              <a:rPr lang="en-US" sz="2800" dirty="0"/>
              <a:t>If we were to flip the coin 1000 times, what is the value we expect? </a:t>
            </a:r>
          </a:p>
          <a:p>
            <a:pPr marL="533400" indent="-457200"/>
            <a:r>
              <a:rPr lang="en-US" dirty="0"/>
              <a:t>In fact, as the number of tosses increases the probability of having a </a:t>
            </a:r>
            <a:r>
              <a:rPr lang="en-US" b="1" i="1" dirty="0"/>
              <a:t>majority</a:t>
            </a:r>
            <a:r>
              <a:rPr lang="en-US" dirty="0"/>
              <a:t> of flips come out head increases (if we worked through the math, it would around 75% for n=1000)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46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Voting Classifiers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If you look at our figure your will notice, that fluctuations decrease (by n=8000 to 10000 are ratio is what we expect) </a:t>
            </a:r>
          </a:p>
          <a:p>
            <a:pPr marL="533400" indent="-457200"/>
            <a:r>
              <a:rPr lang="en-US" dirty="0"/>
              <a:t> This is due to the</a:t>
            </a:r>
            <a:r>
              <a:rPr lang="en-US" i="1" dirty="0"/>
              <a:t> Law of Large Numbers </a:t>
            </a:r>
            <a:endParaRPr lang="en-US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366C3-B19A-9E8D-54B5-C5E0599C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429000"/>
            <a:ext cx="7467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Voting Classifiers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Now the same concept applies in machine learning </a:t>
            </a:r>
          </a:p>
          <a:p>
            <a:pPr marL="533400" indent="-457200"/>
            <a:r>
              <a:rPr lang="en-US" sz="2800" dirty="0"/>
              <a:t>If I </a:t>
            </a:r>
            <a:r>
              <a:rPr lang="en-US" dirty="0"/>
              <a:t>train 1000 classifiers that are correct only 51% of the time (assuming binary classification), then the probability of a correct classification will be fairly high (again around 75%) </a:t>
            </a:r>
          </a:p>
          <a:p>
            <a:pPr marL="533400" indent="-457200"/>
            <a:r>
              <a:rPr lang="en-US" sz="2800" dirty="0"/>
              <a:t>Now there is a major catch</a:t>
            </a:r>
            <a:r>
              <a:rPr lang="en-US" dirty="0"/>
              <a:t>, this assumes our models are completely independent</a:t>
            </a:r>
          </a:p>
          <a:p>
            <a:pPr marL="533400" indent="-457200"/>
            <a:r>
              <a:rPr lang="en-US" sz="2800" dirty="0"/>
              <a:t>This is very unlikely since we are using the same data to train the classifiers and will likely get tripped up by the same thing, so the </a:t>
            </a:r>
            <a:r>
              <a:rPr lang="en-US" dirty="0"/>
              <a:t>impact on accuracy will likely not be as dramatic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88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Voting Classifiers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To improve you chances of training a higher quality model, you want to use as many different classifiers as possible </a:t>
            </a:r>
          </a:p>
          <a:p>
            <a:pPr marL="533400" indent="-457200"/>
            <a:r>
              <a:rPr lang="en-US" dirty="0"/>
              <a:t>We will spend the next week or so going over several other common supervised learning models that you could potentially use? </a:t>
            </a:r>
          </a:p>
          <a:p>
            <a:pPr marL="533400" indent="-457200"/>
            <a:r>
              <a:rPr lang="en-US" sz="2800" dirty="0"/>
              <a:t>Scikit Learn has a useful </a:t>
            </a:r>
            <a:r>
              <a:rPr lang="en-US" dirty="0"/>
              <a:t>class for majority voting classification </a:t>
            </a:r>
            <a:r>
              <a:rPr lang="en-US" sz="2800" dirty="0" err="1"/>
              <a:t>sklearn.ensemble.VotingClassifier</a:t>
            </a:r>
            <a:r>
              <a:rPr lang="en-US" sz="2800" dirty="0"/>
              <a:t>()</a:t>
            </a:r>
          </a:p>
          <a:p>
            <a:pPr marL="533400" indent="-457200"/>
            <a:r>
              <a:rPr lang="en-US" dirty="0"/>
              <a:t>By default, the class uses majority vote, but the class allows you to specify the weights for each classifier used if that is a consideration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263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Ensemble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Ensemble methods are not limited to just classification, we apply this technique to regression models </a:t>
            </a:r>
          </a:p>
          <a:p>
            <a:pPr marL="533400" indent="-457200"/>
            <a:r>
              <a:rPr lang="en-US" sz="2800" dirty="0"/>
              <a:t>With e</a:t>
            </a:r>
            <a:r>
              <a:rPr lang="en-US" dirty="0"/>
              <a:t>nsemble regression, we still train multiple models to determine our value</a:t>
            </a:r>
          </a:p>
          <a:p>
            <a:pPr marL="533400" indent="-457200"/>
            <a:r>
              <a:rPr lang="en-US" sz="2800" dirty="0"/>
              <a:t>Once we have our predicted</a:t>
            </a:r>
            <a:r>
              <a:rPr lang="en-US" dirty="0"/>
              <a:t> values from our models, we simply average out the result to get our prediction </a:t>
            </a:r>
          </a:p>
          <a:p>
            <a:pPr marL="533400" indent="-457200"/>
            <a:r>
              <a:rPr lang="en-US" sz="2800" dirty="0"/>
              <a:t>The </a:t>
            </a:r>
            <a:r>
              <a:rPr lang="en-US" sz="2800" dirty="0" err="1"/>
              <a:t>sklearn</a:t>
            </a:r>
            <a:r>
              <a:rPr lang="en-US" sz="2800" dirty="0"/>
              <a:t> class for voting regression is </a:t>
            </a:r>
            <a:r>
              <a:rPr lang="en-US" sz="2800" dirty="0" err="1"/>
              <a:t>sklearn.ensemble.VotingRegressor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32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Bagging &amp; Pasting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One of the challenges with ensemble learning is getting enough classifiers,</a:t>
            </a:r>
          </a:p>
          <a:p>
            <a:pPr marL="533400" indent="-457200"/>
            <a:r>
              <a:rPr lang="en-US" dirty="0"/>
              <a:t>If you do not have enough there is a chance that your model will occasionally lean toward the incorrect choice  </a:t>
            </a:r>
          </a:p>
          <a:p>
            <a:pPr marL="533400" indent="-457200"/>
            <a:r>
              <a:rPr lang="en-US" sz="2800" dirty="0"/>
              <a:t>Of course, we could spen</a:t>
            </a:r>
            <a:r>
              <a:rPr lang="en-US" dirty="0"/>
              <a:t>d hours training different classifiers until we are confident, but there is a better solution </a:t>
            </a:r>
          </a:p>
          <a:p>
            <a:pPr marL="533400" indent="-457200"/>
            <a:r>
              <a:rPr lang="en-US" dirty="0"/>
              <a:t>Instead, we could use the same algorithm and train it on different (random) subsets of our training data</a:t>
            </a:r>
          </a:p>
          <a:p>
            <a:pPr marL="533400" indent="-457200"/>
            <a:r>
              <a:rPr lang="en-US" dirty="0"/>
              <a:t>When training is performed with replacement, it is known as bootstrapping or more commonly bagging </a:t>
            </a:r>
          </a:p>
        </p:txBody>
      </p:sp>
    </p:spTree>
    <p:extLst>
      <p:ext uri="{BB962C8B-B14F-4D97-AF65-F5344CB8AC3E}">
        <p14:creationId xmlns:p14="http://schemas.microsoft.com/office/powerpoint/2010/main" val="95180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Bagging &amp; Pasting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If we decide not to replace the data, it is known as pasting </a:t>
            </a:r>
          </a:p>
          <a:p>
            <a:pPr marL="533400" indent="-457200"/>
            <a:r>
              <a:rPr lang="en-US" dirty="0"/>
              <a:t>Both approaches give us the ability to train the same sample across different predictors, but bagging allows us to use the sample multiple times for the same predictor </a:t>
            </a:r>
          </a:p>
          <a:p>
            <a:pPr marL="533400" indent="-457200"/>
            <a:r>
              <a:rPr lang="en-US" dirty="0"/>
              <a:t>Using bagging and/or pasting give us multiple predictions we can aggregate, just like we did with the </a:t>
            </a:r>
            <a:r>
              <a:rPr lang="en-US" dirty="0" err="1"/>
              <a:t>VoterClassifier</a:t>
            </a:r>
            <a:r>
              <a:rPr lang="en-US" dirty="0"/>
              <a:t> </a:t>
            </a:r>
          </a:p>
          <a:p>
            <a:pPr marL="533400" indent="-457200"/>
            <a:r>
              <a:rPr lang="en-US" dirty="0"/>
              <a:t>Usually, bagged models have lower variance and similar bias to single predictors </a:t>
            </a:r>
          </a:p>
          <a:p>
            <a:pPr marL="533400" indent="-457200"/>
            <a:r>
              <a:rPr lang="en-US" dirty="0"/>
              <a:t>An advantage of bagging is the ability to utilize multi-core CPUs, Cloud Computing or other forms of parallel processing </a:t>
            </a:r>
          </a:p>
        </p:txBody>
      </p:sp>
    </p:spTree>
    <p:extLst>
      <p:ext uri="{BB962C8B-B14F-4D97-AF65-F5344CB8AC3E}">
        <p14:creationId xmlns:p14="http://schemas.microsoft.com/office/powerpoint/2010/main" val="348223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Assigned the </a:t>
            </a:r>
            <a:r>
              <a:rPr lang="en-US" sz="3200" dirty="0" err="1"/>
              <a:t>midproject</a:t>
            </a:r>
            <a:r>
              <a:rPr lang="en-US" sz="3200" dirty="0"/>
              <a:t> (due 4/5)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Went over some examples in training DT models </a:t>
            </a:r>
          </a:p>
          <a:p>
            <a:pPr marL="50800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  <a:endParaRPr lang="en-US" sz="2800" dirty="0"/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Go over regression with Decision Trees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Discuss the concept of ensemble machine learning models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Discuss bagging and Pasting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If time permits go over Random Forest  </a:t>
            </a:r>
          </a:p>
          <a:p>
            <a:pPr marL="102235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Bagging &amp; Pasting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4CA04-2A07-5528-6BF7-ABD23349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92553"/>
            <a:ext cx="7400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Bagging &amp; Pasting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If we compare a standard decision tree model to that with one that uses bagging, what do we see?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C9E5E-D002-0AE1-61FC-64148431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895600"/>
            <a:ext cx="7372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Bagging &amp; Pasting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It is likely that the single decision tree may perform slightly better than the bagged decision tree </a:t>
            </a:r>
          </a:p>
          <a:p>
            <a:pPr marL="533400" indent="-457200"/>
            <a:r>
              <a:rPr lang="en-US" dirty="0"/>
              <a:t>However, the bagged tree as we saw above generalizes much better, this is far more valuable that a point of accuracy</a:t>
            </a:r>
          </a:p>
          <a:p>
            <a:pPr marL="533400" indent="-457200"/>
            <a:r>
              <a:rPr lang="en-US" dirty="0"/>
              <a:t>When using bagging the extra diversity added to the dataset can add bias to the data (slightly) than if we just used pasting </a:t>
            </a:r>
          </a:p>
          <a:p>
            <a:pPr marL="533400" indent="-457200"/>
            <a:r>
              <a:rPr lang="en-US" dirty="0"/>
              <a:t>However, this also gives us predictors that are less correlated, so variance is reduced</a:t>
            </a:r>
          </a:p>
          <a:p>
            <a:pPr marL="533400" indent="-457200"/>
            <a:r>
              <a:rPr lang="en-US" dirty="0"/>
              <a:t>Generally boosting is faster and gives “better” models, but you can cross validate the two models and compare to make a decision on which model to use  </a:t>
            </a:r>
          </a:p>
        </p:txBody>
      </p:sp>
    </p:spTree>
    <p:extLst>
      <p:ext uri="{BB962C8B-B14F-4D97-AF65-F5344CB8AC3E}">
        <p14:creationId xmlns:p14="http://schemas.microsoft.com/office/powerpoint/2010/main" val="4754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 of Bag Evaluation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One potential issue with bagging is that some sample can be repeated, while other may not be used at all </a:t>
            </a:r>
          </a:p>
          <a:p>
            <a:pPr marL="533400" indent="-457200"/>
            <a:r>
              <a:rPr lang="en-US" dirty="0"/>
              <a:t>On average the percentage of total samples used when training a bagging model might be as low as 63% </a:t>
            </a:r>
          </a:p>
          <a:p>
            <a:pPr marL="533400" indent="-457200"/>
            <a:r>
              <a:rPr lang="en-US" dirty="0"/>
              <a:t>The remaining samples are commonly referred to as </a:t>
            </a:r>
            <a:r>
              <a:rPr lang="en-US" i="1" dirty="0"/>
              <a:t>out of bag</a:t>
            </a:r>
            <a:r>
              <a:rPr lang="en-US" dirty="0"/>
              <a:t> samples </a:t>
            </a:r>
          </a:p>
          <a:p>
            <a:pPr marL="533400" indent="-457200"/>
            <a:r>
              <a:rPr lang="en-US" dirty="0"/>
              <a:t>It is possible to evaluate a model with these data points, the </a:t>
            </a:r>
            <a:r>
              <a:rPr lang="en-US" dirty="0" err="1"/>
              <a:t>BaggingClassifier</a:t>
            </a:r>
            <a:r>
              <a:rPr lang="en-US" dirty="0"/>
              <a:t> has a parameter “</a:t>
            </a:r>
            <a:r>
              <a:rPr lang="en-US" dirty="0" err="1"/>
              <a:t>obb</a:t>
            </a:r>
            <a:r>
              <a:rPr lang="en-US" dirty="0"/>
              <a:t>” that can be set to true</a:t>
            </a:r>
          </a:p>
          <a:p>
            <a:pPr marL="533400" indent="-457200"/>
            <a:r>
              <a:rPr lang="en-US" dirty="0"/>
              <a:t>When enabled we can score the model based on these points  </a:t>
            </a:r>
          </a:p>
        </p:txBody>
      </p:sp>
    </p:spTree>
    <p:extLst>
      <p:ext uri="{BB962C8B-B14F-4D97-AF65-F5344CB8AC3E}">
        <p14:creationId xmlns:p14="http://schemas.microsoft.com/office/powerpoint/2010/main" val="27498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 Patches &amp; Subspaces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BaggingClassifier</a:t>
            </a:r>
            <a:r>
              <a:rPr lang="en-US" dirty="0"/>
              <a:t>  also supports the sampling of features within a dataset </a:t>
            </a:r>
          </a:p>
          <a:p>
            <a:pPr marL="533400" indent="-457200"/>
            <a:r>
              <a:rPr lang="en-US" dirty="0"/>
              <a:t>This is controlled with two hyperparameters </a:t>
            </a:r>
            <a:r>
              <a:rPr lang="en-US" i="1" dirty="0" err="1"/>
              <a:t>max_features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 </a:t>
            </a:r>
            <a:r>
              <a:rPr lang="en-US" i="1" dirty="0" err="1"/>
              <a:t>bootstrap_features</a:t>
            </a:r>
            <a:r>
              <a:rPr lang="en-US" i="1" dirty="0"/>
              <a:t> </a:t>
            </a:r>
          </a:p>
          <a:p>
            <a:pPr marL="533400" indent="-457200"/>
            <a:r>
              <a:rPr lang="en-US" dirty="0"/>
              <a:t>Utilizing both random instances and features is known as random patches, while sampling only features is known as random subspaces </a:t>
            </a:r>
            <a:endParaRPr lang="en-US" i="1" dirty="0"/>
          </a:p>
          <a:p>
            <a:pPr marL="533400" indent="-457200"/>
            <a:r>
              <a:rPr lang="en-US" dirty="0"/>
              <a:t>When these are used the model will be trained with a random subset of features </a:t>
            </a:r>
          </a:p>
          <a:p>
            <a:pPr marL="533400" indent="-457200"/>
            <a:r>
              <a:rPr lang="en-US" dirty="0"/>
              <a:t>This is useful if you are working with high dimension data and need to manage overfit </a:t>
            </a:r>
          </a:p>
        </p:txBody>
      </p:sp>
    </p:spTree>
    <p:extLst>
      <p:ext uri="{BB962C8B-B14F-4D97-AF65-F5344CB8AC3E}">
        <p14:creationId xmlns:p14="http://schemas.microsoft.com/office/powerpoint/2010/main" val="40401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Continue discussing classification in machine learning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Continue with ensembles with Random Forest Models and Boosting</a:t>
            </a:r>
          </a:p>
          <a:p>
            <a:pPr marL="508000" lvl="1" indent="0">
              <a:buNone/>
            </a:pPr>
            <a:endParaRPr lang="en-US" sz="3200" dirty="0"/>
          </a:p>
          <a:p>
            <a:r>
              <a:rPr lang="en-US" sz="3200" dirty="0"/>
              <a:t>Remember the </a:t>
            </a:r>
            <a:r>
              <a:rPr lang="en-US" sz="3200" dirty="0" err="1"/>
              <a:t>midproject</a:t>
            </a:r>
            <a:r>
              <a:rPr lang="en-US" sz="3200" dirty="0"/>
              <a:t> is due next Wednesday on 4/5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Regression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Decision tree are one of the classification models that can also be used for training regression models </a:t>
            </a:r>
          </a:p>
          <a:p>
            <a:pPr marL="533400" indent="-457200"/>
            <a:r>
              <a:rPr lang="en-US" dirty="0"/>
              <a:t>Remember the goal of regression is to determine a value</a:t>
            </a:r>
          </a:p>
          <a:p>
            <a:pPr marL="533400" indent="-457200"/>
            <a:r>
              <a:rPr lang="en-US" dirty="0"/>
              <a:t>The concept is the same, we still are looking to split down our data into small pieces until we have a definitive answer </a:t>
            </a:r>
          </a:p>
          <a:p>
            <a:pPr marL="533400" indent="-457200"/>
            <a:r>
              <a:rPr lang="en-US" dirty="0"/>
              <a:t>The difference is how we use our equation (CART if we are using Gini Impurity or ID3 if we are using Entropy) </a:t>
            </a:r>
          </a:p>
          <a:p>
            <a:pPr marL="533400" indent="-457200"/>
            <a:r>
              <a:rPr lang="en-US" dirty="0"/>
              <a:t>With regression decision trees we calculate MSE for both paths down the tree (we can have more, if we want)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Regression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goal is to minimize the MSE instead of the impurity </a:t>
            </a:r>
          </a:p>
          <a:p>
            <a:pPr marL="533400" indent="-457200"/>
            <a:r>
              <a:rPr lang="en-US" dirty="0"/>
              <a:t>The CART algorithm uses the cost function following equation: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533400" indent="-457200"/>
            <a:r>
              <a:rPr lang="en-US" dirty="0"/>
              <a:t>Regression decision trees have the same pros and cons as classification trees </a:t>
            </a:r>
          </a:p>
          <a:p>
            <a:pPr marL="533400" indent="-457200"/>
            <a:r>
              <a:rPr lang="en-US" dirty="0"/>
              <a:t>This includes the tendency to become overfit easily and require tuning to produce better models 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1174F-C9FC-95DE-3360-5C4E9038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581400"/>
            <a:ext cx="71818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3400" indent="-457200" algn="l"/>
            <a:r>
              <a:rPr lang="en-US" dirty="0"/>
              <a:t>Sample Regression Tree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3618" y="2052612"/>
            <a:ext cx="3986981" cy="4063543"/>
          </a:xfrm>
        </p:spPr>
        <p:txBody>
          <a:bodyPr/>
          <a:lstStyle/>
          <a:p>
            <a:pPr marL="533400" indent="-457200"/>
            <a:r>
              <a:rPr lang="en-US" sz="2400" dirty="0"/>
              <a:t>Notice that each node predict a value </a:t>
            </a:r>
          </a:p>
          <a:p>
            <a:pPr marL="533400" indent="-457200"/>
            <a:r>
              <a:rPr lang="en-US" sz="2400" dirty="0"/>
              <a:t>Assume we have a  x1 value of 0.6. What is the predicted value?</a:t>
            </a:r>
          </a:p>
          <a:p>
            <a:pPr marL="533400" indent="-457200"/>
            <a:r>
              <a:rPr lang="en-US" sz="2400" dirty="0"/>
              <a:t>This is the average target value of the number of samples </a:t>
            </a:r>
          </a:p>
          <a:p>
            <a:pPr marL="533400" indent="-457200"/>
            <a:r>
              <a:rPr lang="en-US" sz="2400" dirty="0"/>
              <a:t>Notice we also have a validation value to work with as well (MSE)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D041C-9CEE-190D-577A-4346F64A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86000"/>
            <a:ext cx="7400925" cy="375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332F5D-E799-AA38-6E74-8B11D04DC51A}"/>
              </a:ext>
            </a:extLst>
          </p:cNvPr>
          <p:cNvSpPr txBox="1"/>
          <p:nvPr/>
        </p:nvSpPr>
        <p:spPr>
          <a:xfrm>
            <a:off x="9751449" y="28194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Geron</a:t>
            </a:r>
            <a:r>
              <a:rPr lang="en-US" dirty="0"/>
              <a:t> textbook</a:t>
            </a:r>
          </a:p>
        </p:txBody>
      </p:sp>
    </p:spTree>
    <p:extLst>
      <p:ext uri="{BB962C8B-B14F-4D97-AF65-F5344CB8AC3E}">
        <p14:creationId xmlns:p14="http://schemas.microsoft.com/office/powerpoint/2010/main" val="1545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Regression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Let’s look at a graph of the predictions: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The prediction is always the average target value of the points in that region </a:t>
            </a:r>
          </a:p>
          <a:p>
            <a:pPr marL="533400" indent="-45720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DC8B3-A5B1-178C-5834-FBB9069B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30703"/>
            <a:ext cx="7486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Regression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Now let’s compare an overfit regression model with a “pruned” model: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Just as was the case with linear regression, we don’t want major fluctuation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BC2DC-7DCE-2F01-F3D1-8752D2E9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81322"/>
            <a:ext cx="7277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Ensemble Learning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Consider a complex problem you are looking to get a solution for </a:t>
            </a:r>
          </a:p>
          <a:p>
            <a:pPr marL="533400" indent="-457200"/>
            <a:r>
              <a:rPr lang="en-US" dirty="0"/>
              <a:t>What are some strategies you might use to get an answer?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You may consult with an expert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800" dirty="0"/>
              <a:t>More ideally you will consult multiple people to get their input and take all the input into consideration </a:t>
            </a:r>
          </a:p>
          <a:p>
            <a:pPr marL="647700" indent="-571500"/>
            <a:r>
              <a:rPr lang="en-US" dirty="0"/>
              <a:t>In many cases you will find that a large aggregate will produce better results than a sole expert </a:t>
            </a:r>
          </a:p>
          <a:p>
            <a:pPr marL="647700" indent="-571500"/>
            <a:r>
              <a:rPr lang="en-US" dirty="0"/>
              <a:t>This has been referred to as the </a:t>
            </a:r>
            <a:r>
              <a:rPr lang="en-US" i="1" dirty="0"/>
              <a:t>Wisdom of the Crowd </a:t>
            </a:r>
            <a:endParaRPr lang="en-US" dirty="0"/>
          </a:p>
          <a:p>
            <a:pPr marL="1504950" lvl="2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9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Ensemble Learning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The same logic applies to machine learning models </a:t>
            </a:r>
          </a:p>
          <a:p>
            <a:pPr marL="533400" indent="-457200"/>
            <a:r>
              <a:rPr lang="en-US" dirty="0"/>
              <a:t>You may have a single model that makes good predictions, or you may have a several models that make average predictions </a:t>
            </a:r>
          </a:p>
          <a:p>
            <a:pPr marL="533400" indent="-457200"/>
            <a:r>
              <a:rPr lang="en-US" dirty="0"/>
              <a:t>Many of the most power machine learning models, are just an aggregate of several models  </a:t>
            </a:r>
          </a:p>
          <a:p>
            <a:pPr marL="533400" indent="-457200"/>
            <a:r>
              <a:rPr lang="en-US" sz="2800" dirty="0"/>
              <a:t>In machine learning we refer to </a:t>
            </a:r>
            <a:r>
              <a:rPr lang="en-US" dirty="0"/>
              <a:t>use of a </a:t>
            </a:r>
            <a:r>
              <a:rPr lang="en-US" sz="2800" dirty="0"/>
              <a:t> group of predictors as an ensemble or ensemble learning </a:t>
            </a:r>
            <a:endParaRPr lang="en-US" dirty="0"/>
          </a:p>
          <a:p>
            <a:pPr marL="5334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401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20574</TotalTime>
  <Words>1540</Words>
  <Application>Microsoft Office PowerPoint</Application>
  <PresentationFormat>Widescreen</PresentationFormat>
  <Paragraphs>138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Decision Tree Regression  </vt:lpstr>
      <vt:lpstr>Decision Tree Regression  </vt:lpstr>
      <vt:lpstr>Sample Regression Tree Plot</vt:lpstr>
      <vt:lpstr>Decision Tree Regression  </vt:lpstr>
      <vt:lpstr>Decision Tree Regression  </vt:lpstr>
      <vt:lpstr>Ensemble Learning   </vt:lpstr>
      <vt:lpstr>Ensemble Learning   </vt:lpstr>
      <vt:lpstr>Voting Classifiers </vt:lpstr>
      <vt:lpstr>Voting Classifiers </vt:lpstr>
      <vt:lpstr>Voting Classifiers </vt:lpstr>
      <vt:lpstr>Voting Classifiers </vt:lpstr>
      <vt:lpstr>Voting Classifiers </vt:lpstr>
      <vt:lpstr>Voting Classifiers </vt:lpstr>
      <vt:lpstr>Voting Classifiers </vt:lpstr>
      <vt:lpstr>Ensemble Regression </vt:lpstr>
      <vt:lpstr>Bagging &amp; Pasting </vt:lpstr>
      <vt:lpstr>Bagging &amp; Pasting </vt:lpstr>
      <vt:lpstr>Bagging &amp; Pasting </vt:lpstr>
      <vt:lpstr>Bagging &amp; Pasting </vt:lpstr>
      <vt:lpstr>Bagging &amp; Pasting </vt:lpstr>
      <vt:lpstr>Out of Bag Evaluation </vt:lpstr>
      <vt:lpstr>Random Patches &amp; Subspaces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613</cp:revision>
  <dcterms:created xsi:type="dcterms:W3CDTF">2019-07-31T20:40:14Z</dcterms:created>
  <dcterms:modified xsi:type="dcterms:W3CDTF">2023-03-27T16:22:37Z</dcterms:modified>
</cp:coreProperties>
</file>