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00" r:id="rId4"/>
    <p:sldId id="302" r:id="rId5"/>
    <p:sldId id="301" r:id="rId6"/>
    <p:sldId id="303" r:id="rId7"/>
    <p:sldId id="304" r:id="rId8"/>
    <p:sldId id="305" r:id="rId9"/>
    <p:sldId id="307" r:id="rId10"/>
    <p:sldId id="306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27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>
      <p:cViewPr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March 29th,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Benefits of Random Forest Models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To summarize, random forest models have several advantages over other ensemble approaches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Easy to implement ensemble method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Can help address overfit compared to single decision tree models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Can be visualized and easily explained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Feature importance can provide insight on our model and its performance </a:t>
            </a:r>
          </a:p>
          <a:p>
            <a:pPr marL="590550" indent="-514350"/>
            <a:r>
              <a:rPr lang="en-US" dirty="0"/>
              <a:t>Note that like all ensemble methods, a random forest will take more time to train single trees </a:t>
            </a:r>
          </a:p>
        </p:txBody>
      </p:sp>
    </p:spTree>
    <p:extLst>
      <p:ext uri="{BB962C8B-B14F-4D97-AF65-F5344CB8AC3E}">
        <p14:creationId xmlns:p14="http://schemas.microsoft.com/office/powerpoint/2010/main" val="30078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Iris 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Today we will utilize a very famous dataset used in machine learning, the Iris dataset collected by Ronald Fisher </a:t>
            </a:r>
          </a:p>
          <a:p>
            <a:pPr marL="533400" indent="-457200"/>
            <a:r>
              <a:rPr lang="en-US" dirty="0"/>
              <a:t>This data contains 50 samples of three different iris species (virginica, versicolor and </a:t>
            </a:r>
            <a:r>
              <a:rPr lang="en-US" dirty="0" err="1"/>
              <a:t>setosa</a:t>
            </a:r>
            <a:r>
              <a:rPr lang="en-US" dirty="0"/>
              <a:t>) </a:t>
            </a:r>
          </a:p>
          <a:p>
            <a:pPr marL="533400" indent="-457200"/>
            <a:r>
              <a:rPr lang="en-US" dirty="0"/>
              <a:t>Each sample has four features (the length and width of the petals and sepals)</a:t>
            </a:r>
          </a:p>
          <a:p>
            <a:pPr marL="533400" indent="-457200"/>
            <a:r>
              <a:rPr lang="en-US" dirty="0"/>
              <a:t>The original goal when this data was collected was to develop a model that could classify an iris based on these features </a:t>
            </a:r>
          </a:p>
          <a:p>
            <a:pPr marL="533400" indent="-457200"/>
            <a:r>
              <a:rPr lang="en-US" dirty="0"/>
              <a:t>This data was collected in 1936 and was one of the first attempts at developing a classification model ever published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0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Boosting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Hypothesis Boosting (or just Boosting) refers to any ensemble method that combines several weak learners into a strong learner </a:t>
            </a:r>
          </a:p>
          <a:p>
            <a:pPr marL="533400" indent="-457200"/>
            <a:r>
              <a:rPr lang="en-US" dirty="0"/>
              <a:t>The key difference with Boosting is our approach, with Boosting we train our </a:t>
            </a:r>
            <a:r>
              <a:rPr lang="en-US" dirty="0" err="1"/>
              <a:t>predictiors</a:t>
            </a:r>
            <a:r>
              <a:rPr lang="en-US" dirty="0"/>
              <a:t> sequentially, with each predictor trying to correct its predecessor</a:t>
            </a:r>
          </a:p>
          <a:p>
            <a:pPr marL="533400" indent="-457200"/>
            <a:r>
              <a:rPr lang="en-US" dirty="0"/>
              <a:t>Today there are two popular approaches for boosting: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800" dirty="0"/>
              <a:t>AdaBoost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800" dirty="0"/>
              <a:t>Gradient Boost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5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AdaBoosting</a:t>
            </a:r>
            <a:r>
              <a:rPr lang="en-US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Adaptive Boosting or AdaBoost is a technique that tries to improve upon the predecessor by focusing in on predictors that were underfit </a:t>
            </a:r>
          </a:p>
          <a:p>
            <a:pPr marL="533400" indent="-457200"/>
            <a:r>
              <a:rPr lang="en-US" dirty="0"/>
              <a:t>The advantage of this is it allows our model to focus on the areas where it has issues (the instances that are hard to classify) </a:t>
            </a:r>
          </a:p>
          <a:p>
            <a:pPr marL="533400" indent="-457200"/>
            <a:r>
              <a:rPr lang="en-US" dirty="0"/>
              <a:t>For example, assume we train a decision tree and make predictions using testing data, </a:t>
            </a:r>
            <a:r>
              <a:rPr lang="en-US" dirty="0" err="1"/>
              <a:t>AdaBoosting</a:t>
            </a:r>
            <a:r>
              <a:rPr lang="en-US" dirty="0"/>
              <a:t> will then increase the weights of the incorrect classifications </a:t>
            </a:r>
          </a:p>
          <a:p>
            <a:pPr marL="533400" indent="-457200"/>
            <a:r>
              <a:rPr lang="en-US" dirty="0"/>
              <a:t>Then the model is re-trained using the new weights, this process is then repeated as much as needed </a:t>
            </a:r>
          </a:p>
        </p:txBody>
      </p:sp>
    </p:spTree>
    <p:extLst>
      <p:ext uri="{BB962C8B-B14F-4D97-AF65-F5344CB8AC3E}">
        <p14:creationId xmlns:p14="http://schemas.microsoft.com/office/powerpoint/2010/main" val="396572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AdaBoosting</a:t>
            </a:r>
            <a:r>
              <a:rPr lang="en-US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26BDC-C7D3-D796-6A87-B2144892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831261"/>
            <a:ext cx="73533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F03649-27F8-ED50-2674-327ECD90D9EC}"/>
              </a:ext>
            </a:extLst>
          </p:cNvPr>
          <p:cNvSpPr txBox="1"/>
          <p:nvPr/>
        </p:nvSpPr>
        <p:spPr>
          <a:xfrm>
            <a:off x="2561303" y="618940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the AdaBoost Algorithm from </a:t>
            </a:r>
            <a:r>
              <a:rPr lang="en-US" dirty="0" err="1"/>
              <a:t>Geron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0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AdaBoosting</a:t>
            </a:r>
            <a:r>
              <a:rPr lang="en-US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Its important to note that the learning rate for the weights does decrease with each iteration </a:t>
            </a:r>
          </a:p>
          <a:p>
            <a:pPr marL="533400" indent="-457200"/>
            <a:r>
              <a:rPr lang="en-US" dirty="0"/>
              <a:t>Once all the predictors are trained AdaBoost models behave similar to bagging models </a:t>
            </a:r>
          </a:p>
          <a:p>
            <a:pPr marL="533400" indent="-457200"/>
            <a:r>
              <a:rPr lang="en-US" dirty="0"/>
              <a:t>There is one major drawback when using approaches like AdaBoost, that is processing time </a:t>
            </a:r>
          </a:p>
          <a:p>
            <a:pPr marL="533400" indent="-457200"/>
            <a:r>
              <a:rPr lang="en-US" dirty="0"/>
              <a:t>Since each iteration is dependent on its predecessor, we cannot make use of parallel processing to speed up training </a:t>
            </a:r>
          </a:p>
          <a:p>
            <a:pPr marL="533400" indent="-457200"/>
            <a:r>
              <a:rPr lang="en-US" dirty="0"/>
              <a:t>AdaBoost models also have a tendency to become overfit with each iteration </a:t>
            </a:r>
          </a:p>
        </p:txBody>
      </p:sp>
    </p:spTree>
    <p:extLst>
      <p:ext uri="{BB962C8B-B14F-4D97-AF65-F5344CB8AC3E}">
        <p14:creationId xmlns:p14="http://schemas.microsoft.com/office/powerpoint/2010/main" val="14047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AdaBoosting</a:t>
            </a:r>
            <a:r>
              <a:rPr lang="en-US" dirty="0"/>
              <a:t> Algorithm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AdaBoost uses this equation to calculate the initial error rate (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), the initial weight is set to 1/m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AdaBoost will then calculate a predictor weight (learning rate </a:t>
            </a:r>
            <a:r>
              <a:rPr lang="el-GR" dirty="0"/>
              <a:t>η</a:t>
            </a:r>
            <a:r>
              <a:rPr lang="en-US" dirty="0"/>
              <a:t> can be adjusted) 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3DC81-7BCD-AD00-3A3F-FF435013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971800"/>
            <a:ext cx="7296150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BCD6BF-C2EC-D750-6215-A598F07EF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28" y="5725206"/>
            <a:ext cx="2013772" cy="8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AdaBoosting</a:t>
            </a:r>
            <a:r>
              <a:rPr lang="en-US" dirty="0"/>
              <a:t> Algorithm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Next </a:t>
            </a:r>
            <a:r>
              <a:rPr lang="en-US" dirty="0" err="1"/>
              <a:t>AdaBoosting</a:t>
            </a:r>
            <a:r>
              <a:rPr lang="en-US" dirty="0"/>
              <a:t> updates the weights based on the following rules: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The algorithm normalizes the weights, and training is repeated </a:t>
            </a:r>
          </a:p>
          <a:p>
            <a:pPr marL="76200" indent="0">
              <a:buNone/>
            </a:pPr>
            <a:r>
              <a:rPr lang="en-US" dirty="0"/>
              <a:t>The algorithm stops when the it reaches the specified number of iterations </a:t>
            </a:r>
          </a:p>
          <a:p>
            <a:pPr marL="76200" indent="0">
              <a:buNone/>
            </a:pPr>
            <a:r>
              <a:rPr lang="en-US" dirty="0"/>
              <a:t>Predictions are made based on a weighted majority vote of all the predictors: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AB2C9-AA44-2604-E86F-BC4D87779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514600"/>
            <a:ext cx="3550730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6614E-34C2-064E-A89E-BF5D169F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576887"/>
            <a:ext cx="5638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AdaBoosting</a:t>
            </a:r>
            <a:r>
              <a:rPr lang="en-US" dirty="0"/>
              <a:t> in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</a:t>
            </a:r>
            <a:r>
              <a:rPr lang="en-US" dirty="0" err="1"/>
              <a:t>sklearn</a:t>
            </a:r>
            <a:r>
              <a:rPr lang="en-US" dirty="0"/>
              <a:t> class </a:t>
            </a:r>
            <a:r>
              <a:rPr lang="en-US" dirty="0" err="1"/>
              <a:t>sklearn.ensemble.AdaBoostClassifier</a:t>
            </a:r>
            <a:r>
              <a:rPr lang="en-US" dirty="0"/>
              <a:t> allows for applying AdaBoost to a machine learning model </a:t>
            </a:r>
          </a:p>
          <a:p>
            <a:pPr marL="533400" indent="-457200"/>
            <a:r>
              <a:rPr lang="en-US" dirty="0"/>
              <a:t>This class makes use of the SAMME (Stagewise Additive Modeling using Multiclass Exponential) Loss Function</a:t>
            </a:r>
          </a:p>
          <a:p>
            <a:pPr marL="533400" indent="-457200"/>
            <a:r>
              <a:rPr lang="en-US" dirty="0"/>
              <a:t>If we are performing binary classification, this is the AdaBoost algorithm we went over</a:t>
            </a:r>
          </a:p>
          <a:p>
            <a:pPr marL="533400" indent="-457200"/>
            <a:r>
              <a:rPr lang="en-US" dirty="0"/>
              <a:t>However, this lets us perform multiclass classification as well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also has a </a:t>
            </a:r>
            <a:r>
              <a:rPr lang="en-US" dirty="0" err="1"/>
              <a:t>SAMME.r</a:t>
            </a:r>
            <a:r>
              <a:rPr lang="en-US" dirty="0"/>
              <a:t> (for real) which makes use of probabilities rather than weights </a:t>
            </a:r>
          </a:p>
        </p:txBody>
      </p:sp>
    </p:spTree>
    <p:extLst>
      <p:ext uri="{BB962C8B-B14F-4D97-AF65-F5344CB8AC3E}">
        <p14:creationId xmlns:p14="http://schemas.microsoft.com/office/powerpoint/2010/main" val="43723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AdaBoosting</a:t>
            </a:r>
            <a:r>
              <a:rPr lang="en-US" dirty="0"/>
              <a:t> in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AdaBoost can also be applied to regression models </a:t>
            </a:r>
          </a:p>
          <a:p>
            <a:pPr marL="533400" indent="-457200"/>
            <a:r>
              <a:rPr lang="en-US" dirty="0"/>
              <a:t>In regression cases, the algorithm just adjust the weights based on the loss (can be linear, polynomial, etc.) </a:t>
            </a:r>
          </a:p>
          <a:p>
            <a:pPr marL="533400" indent="-457200"/>
            <a:r>
              <a:rPr lang="en-US" dirty="0"/>
              <a:t>Otherwise, the algorithm behaves the same as it would in classification</a:t>
            </a:r>
          </a:p>
          <a:p>
            <a:pPr marL="533400" indent="-457200"/>
            <a:r>
              <a:rPr lang="en-US" dirty="0"/>
              <a:t>The user can fine tune the model the same way as with the classifier including the number </a:t>
            </a:r>
            <a:r>
              <a:rPr lang="en-US"/>
              <a:t>of estimator and </a:t>
            </a:r>
            <a:r>
              <a:rPr lang="en-US" dirty="0"/>
              <a:t>whether to use weights or probabilities </a:t>
            </a:r>
          </a:p>
          <a:p>
            <a:pPr marL="533400" indent="-457200"/>
            <a:r>
              <a:rPr lang="en-US" dirty="0"/>
              <a:t>The </a:t>
            </a:r>
            <a:r>
              <a:rPr lang="en-US" dirty="0" err="1"/>
              <a:t>sklearn</a:t>
            </a:r>
            <a:r>
              <a:rPr lang="en-US" dirty="0"/>
              <a:t> class for </a:t>
            </a:r>
            <a:r>
              <a:rPr lang="en-US" dirty="0" err="1"/>
              <a:t>AdaBoot</a:t>
            </a:r>
            <a:r>
              <a:rPr lang="en-US" dirty="0"/>
              <a:t> regression is </a:t>
            </a:r>
            <a:r>
              <a:rPr lang="en-US" dirty="0" err="1"/>
              <a:t>sklearn.ensemble.AdaBoostRegressor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Discussed the concept of ensemble learning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Coded up an example using the </a:t>
            </a:r>
            <a:r>
              <a:rPr lang="en-US" sz="3200" dirty="0" err="1"/>
              <a:t>VoterClassifier</a:t>
            </a:r>
            <a:endParaRPr lang="en-US" sz="3200" dirty="0"/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Discussed bagging and pasting with machine learning models</a:t>
            </a:r>
          </a:p>
          <a:p>
            <a:pPr marL="508000" lvl="1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Continue with ensemble learning using Random Forest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Go over the concept of boosting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Wrap up Ensemble Methods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Gradient Boosting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Stacking </a:t>
            </a:r>
          </a:p>
          <a:p>
            <a:r>
              <a:rPr lang="en-US" sz="3200" dirty="0"/>
              <a:t>Start discussing other classifiers such as: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3200" dirty="0"/>
              <a:t>Logistic Regression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3200" dirty="0"/>
              <a:t>K- nearest neighbors </a:t>
            </a:r>
          </a:p>
          <a:p>
            <a:pPr marL="533400" lvl="1" indent="0">
              <a:buNone/>
            </a:pPr>
            <a:endParaRPr lang="en-US" sz="3200" dirty="0"/>
          </a:p>
          <a:p>
            <a:r>
              <a:rPr lang="en-US" sz="3200" dirty="0"/>
              <a:t>Remember the </a:t>
            </a:r>
            <a:r>
              <a:rPr lang="en-US" sz="3200" dirty="0" err="1"/>
              <a:t>midproject</a:t>
            </a:r>
            <a:r>
              <a:rPr lang="en-US" sz="3200" dirty="0"/>
              <a:t> is on Wednesday before class!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Random Forest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In this class we have spent a good</a:t>
            </a:r>
            <a:r>
              <a:rPr lang="en-US" dirty="0"/>
              <a:t> amount of time discussing and using decision trees for our classification </a:t>
            </a:r>
          </a:p>
          <a:p>
            <a:pPr marL="533400" indent="-457200"/>
            <a:r>
              <a:rPr lang="en-US" dirty="0"/>
              <a:t>Decision trees also a good candidate for use in ensemble learning with what is known as random forest </a:t>
            </a:r>
          </a:p>
          <a:p>
            <a:pPr marL="533400" indent="-457200"/>
            <a:r>
              <a:rPr lang="en-US" sz="2800" dirty="0"/>
              <a:t>One issues with </a:t>
            </a:r>
            <a:r>
              <a:rPr lang="en-US" dirty="0"/>
              <a:t>ensemble learning is the need for several learners to make an effective model </a:t>
            </a:r>
          </a:p>
          <a:p>
            <a:pPr marL="533400" indent="-457200"/>
            <a:r>
              <a:rPr lang="en-US" dirty="0"/>
              <a:t>If you recall when we train a decision tree, we normally will split our data based on the highest entropy or lowest impurity </a:t>
            </a:r>
          </a:p>
          <a:p>
            <a:pPr marL="533400" indent="-457200"/>
            <a:r>
              <a:rPr lang="en-US" sz="2800" dirty="0"/>
              <a:t>However, we can </a:t>
            </a:r>
            <a:r>
              <a:rPr lang="en-US" dirty="0"/>
              <a:t>train different tree combinations to get the learners we need for ensemble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99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Random Forest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As with the other ensembles we have discussed, random forests aggregate the solution to derive the final result </a:t>
            </a:r>
          </a:p>
          <a:p>
            <a:pPr marL="533400" indent="-457200"/>
            <a:r>
              <a:rPr lang="en-US" sz="2800" dirty="0"/>
              <a:t>Random f</a:t>
            </a:r>
            <a:r>
              <a:rPr lang="en-US" dirty="0"/>
              <a:t>orest make use of Random Sub-spacing (i.e., random features and bagging) for the aggregation </a:t>
            </a:r>
          </a:p>
          <a:p>
            <a:pPr marL="533400" indent="-457200"/>
            <a:r>
              <a:rPr lang="en-US" sz="2800" dirty="0"/>
              <a:t>One of the key differences </a:t>
            </a:r>
            <a:r>
              <a:rPr lang="en-US" dirty="0"/>
              <a:t>between a single decision tree and a random forest is that decision tree algorithms seeks to find the best split in the data </a:t>
            </a:r>
          </a:p>
          <a:p>
            <a:pPr marL="533400" indent="-457200"/>
            <a:r>
              <a:rPr lang="en-US" dirty="0"/>
              <a:t>A random forest model looks to increase randomness when training the model, which gives us more diversity in our trees and a better performing model </a:t>
            </a:r>
          </a:p>
        </p:txBody>
      </p:sp>
    </p:spTree>
    <p:extLst>
      <p:ext uri="{BB962C8B-B14F-4D97-AF65-F5344CB8AC3E}">
        <p14:creationId xmlns:p14="http://schemas.microsoft.com/office/powerpoint/2010/main" val="20226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Random Forest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71B89BC-E0D4-B114-6764-E5E6AB1C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6257"/>
            <a:ext cx="8686800" cy="4052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B7B4A-5CAF-6A18-EB99-3D0FCBB2A490}"/>
              </a:ext>
            </a:extLst>
          </p:cNvPr>
          <p:cNvSpPr txBox="1"/>
          <p:nvPr/>
        </p:nvSpPr>
        <p:spPr>
          <a:xfrm>
            <a:off x="990600" y="60960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IBM Cloud Education</a:t>
            </a:r>
            <a:r>
              <a:rPr lang="en-US" i="1" dirty="0"/>
              <a:t>:  “Random Forest “</a:t>
            </a:r>
          </a:p>
        </p:txBody>
      </p:sp>
    </p:spTree>
    <p:extLst>
      <p:ext uri="{BB962C8B-B14F-4D97-AF65-F5344CB8AC3E}">
        <p14:creationId xmlns:p14="http://schemas.microsoft.com/office/powerpoint/2010/main" val="6613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Random Forest Classifier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At its core, the </a:t>
            </a:r>
            <a:r>
              <a:rPr lang="en-US" dirty="0" err="1"/>
              <a:t>sklearn</a:t>
            </a:r>
            <a:r>
              <a:rPr lang="en-US" dirty="0"/>
              <a:t> random forest model simply uses the </a:t>
            </a:r>
            <a:r>
              <a:rPr lang="en-US" dirty="0" err="1"/>
              <a:t>BaggingClassifier</a:t>
            </a:r>
            <a:r>
              <a:rPr lang="en-US" dirty="0"/>
              <a:t> we discussed last time with a decision tree model </a:t>
            </a:r>
          </a:p>
          <a:p>
            <a:pPr marL="533400" indent="-457200"/>
            <a:r>
              <a:rPr lang="en-US" dirty="0"/>
              <a:t>However, </a:t>
            </a:r>
            <a:r>
              <a:rPr lang="en-US" dirty="0" err="1"/>
              <a:t>sklearn</a:t>
            </a:r>
            <a:r>
              <a:rPr lang="en-US" dirty="0"/>
              <a:t> has created a class that we can use for a random forest </a:t>
            </a:r>
            <a:r>
              <a:rPr lang="en-US" i="1" dirty="0" err="1"/>
              <a:t>sklearn.ensemble.RandomForestClassifier</a:t>
            </a:r>
            <a:endParaRPr lang="en-US" i="1" dirty="0"/>
          </a:p>
          <a:p>
            <a:pPr marL="533400" indent="-457200"/>
            <a:r>
              <a:rPr lang="en-US" dirty="0"/>
              <a:t>The hyperparameters for the random forest classifier are very similar to those of the decision tree </a:t>
            </a:r>
          </a:p>
          <a:p>
            <a:pPr marL="533400" indent="-457200"/>
            <a:r>
              <a:rPr lang="en-US" dirty="0"/>
              <a:t>We can select to train our tree using Gini Impurity or Entropy and we can also select a max depth for the trees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also allows us to limit the number of trees in our model as well as the number of features used </a:t>
            </a:r>
          </a:p>
        </p:txBody>
      </p:sp>
    </p:spTree>
    <p:extLst>
      <p:ext uri="{BB962C8B-B14F-4D97-AF65-F5344CB8AC3E}">
        <p14:creationId xmlns:p14="http://schemas.microsoft.com/office/powerpoint/2010/main" val="52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Extra Trees Classifier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another ensemble tree classifier known as Extremely Randomized Trees Classifier or Extra Trees Classifier </a:t>
            </a:r>
          </a:p>
          <a:p>
            <a:pPr marL="533400" indent="-457200"/>
            <a:r>
              <a:rPr lang="en-US" dirty="0"/>
              <a:t>This method is very similar to random forest, except in the way the tree is constructed</a:t>
            </a:r>
          </a:p>
          <a:p>
            <a:pPr marL="533400" indent="-457200"/>
            <a:r>
              <a:rPr lang="en-US" dirty="0"/>
              <a:t>The Extra Tree Classifier will try random thresholds for each feature rather than using the best one as a single tree does </a:t>
            </a:r>
          </a:p>
          <a:p>
            <a:pPr marL="533400" indent="-457200"/>
            <a:r>
              <a:rPr lang="en-US" dirty="0"/>
              <a:t>This introduces more randomness to our trees and is faster than a random forest model </a:t>
            </a:r>
          </a:p>
          <a:p>
            <a:pPr marL="533400" indent="-457200"/>
            <a:r>
              <a:rPr lang="en-US" dirty="0"/>
              <a:t>It should be noted that the only way to know which approach is better is to actually train the model and evaluate </a:t>
            </a:r>
          </a:p>
        </p:txBody>
      </p:sp>
    </p:spTree>
    <p:extLst>
      <p:ext uri="{BB962C8B-B14F-4D97-AF65-F5344CB8AC3E}">
        <p14:creationId xmlns:p14="http://schemas.microsoft.com/office/powerpoint/2010/main" val="23769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Random Forest Regression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 class that support training of regression models using forests </a:t>
            </a:r>
            <a:r>
              <a:rPr lang="en-US" i="1" dirty="0" err="1"/>
              <a:t>sklearn.ensemble.RandomForestRegressor</a:t>
            </a:r>
            <a:endParaRPr lang="en-US" i="1" dirty="0"/>
          </a:p>
          <a:p>
            <a:pPr marL="533400" indent="-457200"/>
            <a:r>
              <a:rPr lang="en-US" dirty="0"/>
              <a:t>The class works the same has the classifier except we evaluate using MSE, RMSE and R</a:t>
            </a:r>
            <a:r>
              <a:rPr lang="en-US" baseline="30000" dirty="0"/>
              <a:t>2 </a:t>
            </a:r>
            <a:r>
              <a:rPr lang="en-US" dirty="0"/>
              <a:t> rather than accuracy </a:t>
            </a:r>
          </a:p>
          <a:p>
            <a:pPr marL="533400" indent="-457200"/>
            <a:r>
              <a:rPr lang="en-US" dirty="0"/>
              <a:t>Just like with classification we aggregate the results of our different trees to derive a value based on our data</a:t>
            </a:r>
          </a:p>
          <a:p>
            <a:pPr marL="533400" indent="-457200"/>
            <a:r>
              <a:rPr lang="en-US" dirty="0"/>
              <a:t>The hyperparameters for this type of model are the same as the classification model and </a:t>
            </a:r>
            <a:r>
              <a:rPr lang="en-US" dirty="0" err="1"/>
              <a:t>sklearn</a:t>
            </a:r>
            <a:r>
              <a:rPr lang="en-US" dirty="0"/>
              <a:t> has support for Out of Bag evaluation, pasting, etc. 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Importance &amp; Plotting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 major advantage of random forest models (and all tree-based models) is the ability to measure feature importance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measures importance by taking a weighted average of the decrease in each node’s impurity (across all trees) </a:t>
            </a:r>
          </a:p>
          <a:p>
            <a:pPr marL="533400" indent="-457200"/>
            <a:r>
              <a:rPr lang="en-US" dirty="0"/>
              <a:t>The higher importance, the more impact the feature is expected to have on the model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also has support to plot individual trees from a random forest model </a:t>
            </a:r>
          </a:p>
          <a:p>
            <a:pPr marL="533400" indent="-457200"/>
            <a:r>
              <a:rPr lang="en-US" dirty="0"/>
              <a:t>This process can be a little more involved since we need to extract the specific tree, we want from the graph that stores the model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22694</TotalTime>
  <Words>1332</Words>
  <Application>Microsoft Office PowerPoint</Application>
  <PresentationFormat>Widescreen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Random Forest </vt:lpstr>
      <vt:lpstr>Random Forest </vt:lpstr>
      <vt:lpstr>Random Forest </vt:lpstr>
      <vt:lpstr>Random Forest Classifier </vt:lpstr>
      <vt:lpstr>Extra Trees Classifier </vt:lpstr>
      <vt:lpstr>Random Forest Regression </vt:lpstr>
      <vt:lpstr>Feature Importance &amp; Plotting </vt:lpstr>
      <vt:lpstr>Benefits of Random Forest Models </vt:lpstr>
      <vt:lpstr>The Iris Dataset</vt:lpstr>
      <vt:lpstr>Boosting </vt:lpstr>
      <vt:lpstr>AdaBoosting  </vt:lpstr>
      <vt:lpstr>AdaBoosting  </vt:lpstr>
      <vt:lpstr>AdaBoosting  </vt:lpstr>
      <vt:lpstr>AdaBoosting Algorithm   </vt:lpstr>
      <vt:lpstr>AdaBoosting Algorithm   </vt:lpstr>
      <vt:lpstr>AdaBoosting in Sklearn </vt:lpstr>
      <vt:lpstr>AdaBoosting in Sklearn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649</cp:revision>
  <dcterms:created xsi:type="dcterms:W3CDTF">2019-07-31T20:40:14Z</dcterms:created>
  <dcterms:modified xsi:type="dcterms:W3CDTF">2023-03-29T18:06:24Z</dcterms:modified>
</cp:coreProperties>
</file>