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27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April 3rd,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Another advantage of </a:t>
            </a:r>
            <a:r>
              <a:rPr lang="en-US" dirty="0" err="1"/>
              <a:t>XGBoost</a:t>
            </a:r>
            <a:r>
              <a:rPr lang="en-US" dirty="0"/>
              <a:t>, is that the package is designed to work with GPUs </a:t>
            </a:r>
          </a:p>
          <a:p>
            <a:pPr marL="533400" indent="-457200"/>
            <a:r>
              <a:rPr lang="en-US" dirty="0"/>
              <a:t>There are several types of machine learning models that work better with GPUs rather than a CPU (more on this later) </a:t>
            </a:r>
          </a:p>
          <a:p>
            <a:pPr marL="533400" indent="-457200"/>
            <a:r>
              <a:rPr lang="en-US" dirty="0"/>
              <a:t>The API is designed in a way that is very similar to </a:t>
            </a:r>
            <a:r>
              <a:rPr lang="en-US" dirty="0" err="1"/>
              <a:t>Sklearn</a:t>
            </a:r>
            <a:r>
              <a:rPr lang="en-US" dirty="0"/>
              <a:t>, so training models with </a:t>
            </a:r>
            <a:r>
              <a:rPr lang="en-US" dirty="0" err="1"/>
              <a:t>XGBoost</a:t>
            </a:r>
            <a:r>
              <a:rPr lang="en-US" dirty="0"/>
              <a:t> should not be too difficult </a:t>
            </a:r>
          </a:p>
          <a:p>
            <a:pPr marL="533400" indent="-457200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already has </a:t>
            </a:r>
            <a:r>
              <a:rPr lang="en-US" dirty="0" err="1"/>
              <a:t>XGBoost</a:t>
            </a:r>
            <a:r>
              <a:rPr lang="en-US" dirty="0"/>
              <a:t> installed, so you can use it without making any changes </a:t>
            </a:r>
          </a:p>
          <a:p>
            <a:pPr marL="76200" indent="0">
              <a:buNone/>
            </a:pPr>
            <a:r>
              <a:rPr lang="en-US" dirty="0" err="1"/>
              <a:t>XGBoost</a:t>
            </a:r>
            <a:r>
              <a:rPr lang="en-US" dirty="0"/>
              <a:t> documentation:</a:t>
            </a:r>
          </a:p>
          <a:p>
            <a:pPr marL="76200" indent="0">
              <a:buNone/>
            </a:pPr>
            <a:r>
              <a:rPr lang="en-US" dirty="0"/>
              <a:t> https://xgboost.readthedocs.io/en/stable/index.html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Stacking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final approach to ensemble learning, we will go over for know is stacking generalization or just stacking </a:t>
            </a:r>
          </a:p>
          <a:p>
            <a:pPr marL="533400" indent="-457200"/>
            <a:r>
              <a:rPr lang="en-US" dirty="0"/>
              <a:t>With stacking we still want to perform an aggregation of several learners,</a:t>
            </a:r>
          </a:p>
          <a:p>
            <a:pPr marL="533400" indent="-457200"/>
            <a:r>
              <a:rPr lang="en-US" dirty="0"/>
              <a:t> However, instead of performing this after training through majority vote, stacking looks to perform the aggregation through model training  </a:t>
            </a:r>
          </a:p>
          <a:p>
            <a:pPr marL="533400" indent="-457200"/>
            <a:r>
              <a:rPr lang="en-US" dirty="0"/>
              <a:t>We still train our models to get our predictions, but then we use a meta-learner or “blender” to use these values to determine our final prediction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Stacking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1699C-FC9A-0A90-13CB-72C4A627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6425"/>
            <a:ext cx="7467600" cy="414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43457-9DF0-6915-266E-2928647541EC}"/>
              </a:ext>
            </a:extLst>
          </p:cNvPr>
          <p:cNvSpPr txBox="1"/>
          <p:nvPr/>
        </p:nvSpPr>
        <p:spPr>
          <a:xfrm>
            <a:off x="2514600" y="609600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a Stacking model from </a:t>
            </a:r>
            <a:r>
              <a:rPr lang="en-US" dirty="0" err="1"/>
              <a:t>Geron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20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Stacking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Typical stacking algorithms usually set aside a sub-set of data known as a “hold-out” set</a:t>
            </a:r>
          </a:p>
          <a:p>
            <a:pPr marL="533400" indent="-457200"/>
            <a:r>
              <a:rPr lang="en-US" dirty="0"/>
              <a:t>The first sub-set of data is used for our initial training, the hold-out set is then used for predictions </a:t>
            </a:r>
          </a:p>
          <a:p>
            <a:pPr marL="533400" indent="-457200"/>
            <a:r>
              <a:rPr lang="en-US" dirty="0"/>
              <a:t>These predictions can then be used in training, creating the next training set, which is then used to train the blender </a:t>
            </a:r>
          </a:p>
          <a:p>
            <a:pPr marL="533400" indent="-457200"/>
            <a:r>
              <a:rPr lang="en-US" dirty="0"/>
              <a:t>If desired, we could have multiple blenders, to bring together results from different model types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at last look doesn’t support stacking, but there are open-source options like </a:t>
            </a:r>
            <a:r>
              <a:rPr lang="en-US" dirty="0" err="1"/>
              <a:t>DESlib</a:t>
            </a:r>
            <a:r>
              <a:rPr lang="en-US" dirty="0"/>
              <a:t> that could be used </a:t>
            </a:r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Ensemble Learning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Ensemble learning is a powerful technique in machine learning regardless of the type of model you are training </a:t>
            </a:r>
          </a:p>
          <a:p>
            <a:pPr marL="533400" indent="-457200"/>
            <a:r>
              <a:rPr lang="en-US" dirty="0"/>
              <a:t>There are several different approaches that you can use and even more </a:t>
            </a:r>
            <a:r>
              <a:rPr lang="en-US" dirty="0" err="1"/>
              <a:t>hyperparamters</a:t>
            </a:r>
            <a:r>
              <a:rPr lang="en-US" dirty="0"/>
              <a:t> you can tune to train your model </a:t>
            </a:r>
          </a:p>
          <a:p>
            <a:pPr marL="533400" indent="-457200"/>
            <a:r>
              <a:rPr lang="en-US" dirty="0"/>
              <a:t>As is the case with most things in machine learning, the best approach for ensemble learning is data dependent </a:t>
            </a:r>
          </a:p>
          <a:p>
            <a:pPr marL="533400" indent="-457200"/>
            <a:r>
              <a:rPr lang="en-US" dirty="0"/>
              <a:t>Of the approaches we discussed the most common are probably random forest, AdaBoost and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Moving Forward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For the next few classes, we are going to shift gears and discuss other types of classification models </a:t>
            </a:r>
          </a:p>
          <a:p>
            <a:pPr marL="533400" indent="-457200"/>
            <a:r>
              <a:rPr lang="en-US" dirty="0"/>
              <a:t>With advancements in neural network models, there are some who will say these approaches are outdated </a:t>
            </a:r>
          </a:p>
          <a:p>
            <a:pPr marL="533400" indent="-457200"/>
            <a:r>
              <a:rPr lang="en-US" dirty="0"/>
              <a:t>This is simply not true, while neural network models have powerful applications, the techniques we will discuss can still produce effective models </a:t>
            </a:r>
          </a:p>
          <a:p>
            <a:pPr marL="533400" indent="-457200"/>
            <a:r>
              <a:rPr lang="en-US" dirty="0"/>
              <a:t>These models can also much quicker to train and are much easier to explain and visualize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Logistic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first of these techniques we will cover is logistic regression</a:t>
            </a:r>
          </a:p>
          <a:p>
            <a:pPr marL="533400" indent="-457200"/>
            <a:r>
              <a:rPr lang="en-US" dirty="0"/>
              <a:t>Although the name suggest this would a regression model, it is actually much better suited for classification </a:t>
            </a:r>
          </a:p>
          <a:p>
            <a:pPr marL="533400" indent="-457200"/>
            <a:r>
              <a:rPr lang="en-US" dirty="0"/>
              <a:t>Logistic regression is used to estimate the probability that an instance belongs to a class </a:t>
            </a:r>
          </a:p>
          <a:p>
            <a:pPr marL="533400" indent="-457200"/>
            <a:r>
              <a:rPr lang="en-US" dirty="0"/>
              <a:t>Although logistic regression was originally intended only to be a binary classifier, there are approaches we can use to make it multi-class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Logistic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Logistic regression is similar to linear regression in that a model calculates the weighted sum of the input data </a:t>
            </a:r>
          </a:p>
          <a:p>
            <a:pPr marL="533400" indent="-457200"/>
            <a:r>
              <a:rPr lang="en-US" dirty="0"/>
              <a:t>However, this is used to calculate a probability using this equation: </a:t>
            </a:r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The logistic (σ) is a sigmoid function that outputs a number between 0 and 1 </a:t>
            </a:r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E4F5B-3ECB-6F22-715E-18173305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505200"/>
            <a:ext cx="2699326" cy="716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26A44-648E-5750-E119-D6E3D42D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19" y="5029200"/>
            <a:ext cx="28479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Logistic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graph of the logistic function looks like: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Assuming binary classification, the classification can be done easily once the probability is calculated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EF399C-1B3E-4FF3-DA6A-C9886F30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90800"/>
            <a:ext cx="7448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Logistic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If the probability value is less than 0.5 than the instance is classified to be false, otherwise it is classified as true </a:t>
            </a:r>
          </a:p>
          <a:p>
            <a:pPr marL="533400" indent="-457200"/>
            <a:r>
              <a:rPr lang="en-US" dirty="0"/>
              <a:t>The goal of the classifier is to set the parameter vector </a:t>
            </a:r>
            <a:r>
              <a:rPr lang="el-GR" dirty="0"/>
              <a:t>θ</a:t>
            </a:r>
            <a:r>
              <a:rPr lang="en-US" dirty="0"/>
              <a:t> so that our model estimates high probabilities for true instance and low for false</a:t>
            </a:r>
          </a:p>
          <a:p>
            <a:pPr marL="533400" indent="-457200"/>
            <a:r>
              <a:rPr lang="en-US" dirty="0"/>
              <a:t>We can use this cost function (for a single instance) to do so: </a:t>
            </a:r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  <a:p>
            <a:pPr marL="590550" indent="-514350"/>
            <a:r>
              <a:rPr lang="en-US" dirty="0"/>
              <a:t>–log(t) grows large as t approaches 0, so cost will be large if a probability close to 0 is estimated (for a true instance)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DF504-C526-A2E6-9646-2888C8359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800600"/>
            <a:ext cx="2047875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Went over Random Forest Models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Introduced Boosting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Discussed AdaBoost</a:t>
            </a:r>
          </a:p>
          <a:p>
            <a:pPr marL="508000" lvl="1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Wrap up ensembles by going over Gradient Boosting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Model Stacking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Start on Logistic Regression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Cost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cost function for the entire training set is: </a:t>
            </a:r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Now its important to note that there is no closed form o this equation to minimize </a:t>
            </a:r>
            <a:r>
              <a:rPr lang="el-GR" dirty="0"/>
              <a:t>θ</a:t>
            </a:r>
            <a:endParaRPr lang="en-US" dirty="0"/>
          </a:p>
          <a:p>
            <a:pPr marL="533400" indent="-457200"/>
            <a:r>
              <a:rPr lang="en-US" dirty="0"/>
              <a:t>However, using an optimization method (i.e., a calculus-based method) you will find a global min (the function is convex)</a:t>
            </a:r>
          </a:p>
          <a:p>
            <a:pPr marL="533400" indent="-457200"/>
            <a:r>
              <a:rPr lang="en-US" dirty="0"/>
              <a:t>The potential issue is you will might just have to wait a bit to find (in many cases this can increase the training time significantly) 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60965-AAD4-AEE9-52F5-0E1B4F26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2667000"/>
            <a:ext cx="44767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Continue with logistic regression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Multi-class classification with Logistic Regression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Start </a:t>
            </a:r>
            <a:r>
              <a:rPr lang="en-US" sz="2800"/>
              <a:t>going over </a:t>
            </a:r>
            <a:r>
              <a:rPr lang="en-US" sz="2800" dirty="0"/>
              <a:t>k-nearest neighbors </a:t>
            </a:r>
          </a:p>
          <a:p>
            <a:pPr marL="533400" lvl="1" indent="0">
              <a:buNone/>
            </a:pPr>
            <a:endParaRPr lang="en-US" sz="3200" dirty="0"/>
          </a:p>
          <a:p>
            <a:r>
              <a:rPr lang="en-US" sz="3200" dirty="0"/>
              <a:t>Homework 7 will be assigned during the next class 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Gradient Boosting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Another common model boosting technique is Gradient Boosting </a:t>
            </a:r>
          </a:p>
          <a:p>
            <a:pPr marL="533400" indent="-457200"/>
            <a:r>
              <a:rPr lang="en-US" sz="2800" dirty="0"/>
              <a:t>Gradient Boosting works similar to </a:t>
            </a:r>
            <a:r>
              <a:rPr lang="en-US" sz="2800" dirty="0" err="1"/>
              <a:t>Adaboost</a:t>
            </a:r>
            <a:r>
              <a:rPr lang="en-US" sz="2800" dirty="0"/>
              <a:t> in that the </a:t>
            </a:r>
            <a:r>
              <a:rPr lang="en-US" dirty="0"/>
              <a:t>algorithm sequentially adds predictors to correct errors </a:t>
            </a:r>
          </a:p>
          <a:p>
            <a:pPr marL="533400" indent="-457200"/>
            <a:r>
              <a:rPr lang="en-US" sz="2800" dirty="0"/>
              <a:t>However, instead of adjusting the weights after every iteration, Gradient Boosting attempts to fit the new predictor to the residual error made by the preceding prediction </a:t>
            </a:r>
          </a:p>
          <a:p>
            <a:pPr marL="533400" indent="-457200"/>
            <a:r>
              <a:rPr lang="en-US" dirty="0"/>
              <a:t>As was the case with </a:t>
            </a:r>
            <a:r>
              <a:rPr lang="en-US" dirty="0" err="1"/>
              <a:t>Adaboost</a:t>
            </a:r>
            <a:r>
              <a:rPr lang="en-US" dirty="0"/>
              <a:t>, we can use Gradient Boosting for either regression or classification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99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Gradient Boosting Example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sz="2800" dirty="0"/>
                  <a:t>Consider we have a simple decision tree regression model (assume we limit the depth to 2 nodes)</a:t>
                </a:r>
              </a:p>
              <a:p>
                <a:pPr marL="533400" indent="-457200"/>
                <a:r>
                  <a:rPr lang="en-US" dirty="0"/>
                  <a:t>Then we train a new decision tree model using the residual error: 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𝑝𝑟𝑒𝑑𝑖𝑐𝑡𝑖𝑜𝑛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533400" indent="-457200"/>
                <a:r>
                  <a:rPr lang="en-US" sz="2800" dirty="0"/>
                  <a:t>We then repeat the process for y</a:t>
                </a:r>
                <a:r>
                  <a:rPr lang="en-US" sz="2800" baseline="-25000" dirty="0"/>
                  <a:t>3, </a:t>
                </a:r>
                <a:r>
                  <a:rPr lang="en-US" sz="2800" dirty="0"/>
                  <a:t> </a:t>
                </a:r>
              </a:p>
              <a:p>
                <a:pPr marL="533400" indent="-457200"/>
                <a:r>
                  <a:rPr lang="en-US" dirty="0"/>
                  <a:t>At this point we have three different decision tree models (an ensemble of trees), our boosted model can make predictions by adding up all the predictions 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b="-4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5CD85-3BC4-2DDD-508E-4A93BD0D6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84" y="177696"/>
            <a:ext cx="5496232" cy="1926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1D9B8-4E44-48B6-B2A7-93215287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84" y="2354877"/>
            <a:ext cx="5731098" cy="1874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598AE-B22E-1091-7E5D-E4422B691988}"/>
              </a:ext>
            </a:extLst>
          </p:cNvPr>
          <p:cNvSpPr txBox="1"/>
          <p:nvPr/>
        </p:nvSpPr>
        <p:spPr>
          <a:xfrm>
            <a:off x="9448800" y="243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7590B-19BA-B09E-5ED1-9FB6F932E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547" y="4474697"/>
            <a:ext cx="5657809" cy="19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Gradient Boosting Example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a Gradient boosting class that will do most of this for us </a:t>
            </a:r>
            <a:r>
              <a:rPr lang="en-US" i="1" dirty="0" err="1"/>
              <a:t>sklearn.ensemble.GradientBoostingClassifier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 err="1"/>
              <a:t>sklearn.ensemble.GradientBoostingRegressor</a:t>
            </a:r>
            <a:r>
              <a:rPr lang="en-US" i="1" dirty="0"/>
              <a:t> </a:t>
            </a:r>
          </a:p>
          <a:p>
            <a:pPr marL="533400" indent="-457200"/>
            <a:r>
              <a:rPr lang="en-US" dirty="0"/>
              <a:t>It’s important to note that Gradient Boosting models act in a similar way as a decision tree, as such we can  control hyperparameters such as: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The max depth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Minimum samples leaf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The number of estimators (number of trees)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Learning rate </a:t>
            </a:r>
          </a:p>
          <a:p>
            <a:pPr marL="990600" lvl="2" indent="0">
              <a:buNone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Considerations for Gradient Boosting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One issue with Gradient Boosting is determining the optimal balance between learning rate and the number of trees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1661D-FA73-B2C2-D6B0-5253CB66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08056"/>
            <a:ext cx="74961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Considerations for Gradient Boosting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Reducing the learning rate generally results in better predictions, but will require more trees, this is usually referred to as shrinkage </a:t>
            </a:r>
          </a:p>
          <a:p>
            <a:pPr marL="533400" indent="-457200"/>
            <a:r>
              <a:rPr lang="en-US" dirty="0"/>
              <a:t>However, too many trees will likely lead to the model becoming severely overfit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a number of strategies we can use to help find optimal value for these </a:t>
            </a:r>
            <a:r>
              <a:rPr lang="en-US" dirty="0" err="1"/>
              <a:t>hyperparametes</a:t>
            </a:r>
            <a:r>
              <a:rPr lang="en-US" dirty="0"/>
              <a:t>: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Use the </a:t>
            </a:r>
            <a:r>
              <a:rPr lang="en-US" sz="2800" dirty="0" err="1"/>
              <a:t>stage_predict</a:t>
            </a:r>
            <a:r>
              <a:rPr lang="en-US" sz="2800" dirty="0"/>
              <a:t>() method,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Early Stopping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Incremental Training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While </a:t>
            </a:r>
            <a:r>
              <a:rPr lang="en-US" dirty="0" err="1"/>
              <a:t>sklearn</a:t>
            </a:r>
            <a:r>
              <a:rPr lang="en-US" dirty="0"/>
              <a:t> has a useful Gradient Boosting class, the Python package </a:t>
            </a:r>
            <a:r>
              <a:rPr lang="en-US" dirty="0" err="1"/>
              <a:t>XGBoost</a:t>
            </a:r>
            <a:r>
              <a:rPr lang="en-US" dirty="0"/>
              <a:t> is even better </a:t>
            </a:r>
          </a:p>
          <a:p>
            <a:pPr marL="533400" indent="-457200"/>
            <a:r>
              <a:rPr lang="en-US" dirty="0" err="1"/>
              <a:t>XGBoost</a:t>
            </a:r>
            <a:r>
              <a:rPr lang="en-US" dirty="0"/>
              <a:t> or Extreme Gradient Boosting is an optimized approach for Gradient Boosting which is faster, easier to scale and more portable than other algorithms </a:t>
            </a:r>
          </a:p>
          <a:p>
            <a:pPr marL="533400" indent="-457200"/>
            <a:r>
              <a:rPr lang="en-US" dirty="0"/>
              <a:t>According to NVIDA, </a:t>
            </a:r>
            <a:r>
              <a:rPr lang="en-US" dirty="0" err="1"/>
              <a:t>XGBoost</a:t>
            </a:r>
            <a:r>
              <a:rPr lang="en-US" dirty="0"/>
              <a:t> has been used in all winning models in Kaggle data science competitions </a:t>
            </a:r>
          </a:p>
          <a:p>
            <a:pPr marL="533400" indent="-457200"/>
            <a:r>
              <a:rPr lang="en-US" dirty="0" err="1"/>
              <a:t>XGBoost</a:t>
            </a:r>
            <a:r>
              <a:rPr lang="en-US" dirty="0"/>
              <a:t> is very open and versatile, can be used with almost every environment used in data science </a:t>
            </a:r>
          </a:p>
          <a:p>
            <a:pPr marL="76200" indent="0">
              <a:buNone/>
            </a:pPr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400" dirty="0"/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2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22567</TotalTime>
  <Words>1233</Words>
  <Application>Microsoft Office PowerPoint</Application>
  <PresentationFormat>Widescreen</PresentationFormat>
  <Paragraphs>137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Roboto</vt:lpstr>
      <vt:lpstr>Roboto Slab</vt:lpstr>
      <vt:lpstr>Office Theme</vt:lpstr>
      <vt:lpstr>CS4499/5599: Data Science and Applied Machine Learning </vt:lpstr>
      <vt:lpstr>Objectives </vt:lpstr>
      <vt:lpstr>Gradient Boosting </vt:lpstr>
      <vt:lpstr>Gradient Boosting Example  </vt:lpstr>
      <vt:lpstr>PowerPoint Presentation</vt:lpstr>
      <vt:lpstr>Gradient Boosting Example  </vt:lpstr>
      <vt:lpstr>Considerations for Gradient Boosting </vt:lpstr>
      <vt:lpstr>Considerations for Gradient Boosting </vt:lpstr>
      <vt:lpstr>XGBoost</vt:lpstr>
      <vt:lpstr>XGBoost</vt:lpstr>
      <vt:lpstr>Stacking </vt:lpstr>
      <vt:lpstr>Stacking </vt:lpstr>
      <vt:lpstr>Stacking </vt:lpstr>
      <vt:lpstr>Summary of Ensemble Learning</vt:lpstr>
      <vt:lpstr>Moving Forward</vt:lpstr>
      <vt:lpstr>Logistic Regression </vt:lpstr>
      <vt:lpstr>Logistic Regression </vt:lpstr>
      <vt:lpstr>Logistic Regression </vt:lpstr>
      <vt:lpstr>Logistic Regression </vt:lpstr>
      <vt:lpstr>Cost Function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686</cp:revision>
  <dcterms:created xsi:type="dcterms:W3CDTF">2019-07-31T20:40:14Z</dcterms:created>
  <dcterms:modified xsi:type="dcterms:W3CDTF">2023-04-03T18:54:27Z</dcterms:modified>
</cp:coreProperties>
</file>