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300" r:id="rId4"/>
    <p:sldId id="301" r:id="rId5"/>
    <p:sldId id="304" r:id="rId6"/>
    <p:sldId id="305" r:id="rId7"/>
    <p:sldId id="302" r:id="rId8"/>
    <p:sldId id="303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27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April 5</a:t>
            </a:r>
            <a:r>
              <a:rPr lang="en-US" sz="3200" baseline="30000" dirty="0">
                <a:solidFill>
                  <a:schemeClr val="tx1"/>
                </a:solidFill>
              </a:rPr>
              <a:t>th</a:t>
            </a:r>
            <a:r>
              <a:rPr lang="en-US" sz="3200" dirty="0">
                <a:solidFill>
                  <a:schemeClr val="tx1"/>
                </a:solidFill>
              </a:rPr>
              <a:t>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Just like the two </a:t>
            </a:r>
            <a:r>
              <a:rPr lang="en-US" sz="2800" dirty="0"/>
              <a:t>heuristic</a:t>
            </a:r>
            <a:r>
              <a:rPr lang="en-US" dirty="0"/>
              <a:t> techniques, the class with the highest probability is chosen for the classification </a:t>
            </a:r>
          </a:p>
          <a:p>
            <a:pPr marL="1447800" lvl="2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DFFC4-BED3-B1B3-59D1-738908A6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71800"/>
            <a:ext cx="7400925" cy="2924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5FDB6D-123A-B8A9-85ED-4C409152BE40}"/>
              </a:ext>
            </a:extLst>
          </p:cNvPr>
          <p:cNvSpPr txBox="1"/>
          <p:nvPr/>
        </p:nvSpPr>
        <p:spPr>
          <a:xfrm>
            <a:off x="2133600" y="60198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</a:t>
            </a:r>
            <a:r>
              <a:rPr lang="en-US" dirty="0" err="1"/>
              <a:t>Softmax</a:t>
            </a:r>
            <a:r>
              <a:rPr lang="en-US" dirty="0"/>
              <a:t> regression’s decision boundaries </a:t>
            </a:r>
          </a:p>
        </p:txBody>
      </p:sp>
    </p:spTree>
    <p:extLst>
      <p:ext uri="{BB962C8B-B14F-4D97-AF65-F5344CB8AC3E}">
        <p14:creationId xmlns:p14="http://schemas.microsoft.com/office/powerpoint/2010/main" val="1303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</a:t>
            </a:r>
            <a:r>
              <a:rPr lang="en-US" dirty="0" err="1"/>
              <a:t>sklearn</a:t>
            </a:r>
            <a:r>
              <a:rPr lang="en-US" dirty="0"/>
              <a:t> logistic regression class supports using </a:t>
            </a:r>
            <a:r>
              <a:rPr lang="en-US" dirty="0" err="1"/>
              <a:t>softmax</a:t>
            </a:r>
            <a:r>
              <a:rPr lang="en-US" dirty="0"/>
              <a:t> regression by specifying multi-nominal for the </a:t>
            </a:r>
            <a:r>
              <a:rPr lang="en-US" dirty="0" err="1"/>
              <a:t>multi_class</a:t>
            </a:r>
            <a:r>
              <a:rPr lang="en-US" dirty="0"/>
              <a:t> hyperparameter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also has several optimizers that can be used to improve the training of the model such as </a:t>
            </a:r>
            <a:r>
              <a:rPr lang="en-US" dirty="0" err="1"/>
              <a:t>lbfgs</a:t>
            </a:r>
            <a:r>
              <a:rPr lang="en-US" dirty="0"/>
              <a:t> and newton-</a:t>
            </a:r>
            <a:r>
              <a:rPr lang="en-US" dirty="0" err="1"/>
              <a:t>cholesky</a:t>
            </a:r>
            <a:endParaRPr lang="en-US" dirty="0"/>
          </a:p>
          <a:p>
            <a:pPr marL="533400" indent="-457200"/>
            <a:r>
              <a:rPr lang="en-US" dirty="0"/>
              <a:t>Once we train the model, we can use the .</a:t>
            </a:r>
            <a:r>
              <a:rPr lang="en-US" dirty="0" err="1"/>
              <a:t>predict_prob</a:t>
            </a:r>
            <a:r>
              <a:rPr lang="en-US" dirty="0"/>
              <a:t> method to get an array of the different probabilities for each class </a:t>
            </a:r>
          </a:p>
          <a:p>
            <a:pPr marL="533400" indent="-457200"/>
            <a:r>
              <a:rPr lang="en-US" dirty="0"/>
              <a:t>Logistic regression models assume that are variables are statistically independent from one another, also these type of models do not handle major outliers well  </a:t>
            </a:r>
          </a:p>
        </p:txBody>
      </p:sp>
    </p:spTree>
    <p:extLst>
      <p:ext uri="{BB962C8B-B14F-4D97-AF65-F5344CB8AC3E}">
        <p14:creationId xmlns:p14="http://schemas.microsoft.com/office/powerpoint/2010/main" val="285787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K-nearest neighbors(</a:t>
            </a:r>
            <a:r>
              <a:rPr lang="en-US" dirty="0" err="1"/>
              <a:t>kNN</a:t>
            </a:r>
            <a:r>
              <a:rPr lang="en-US" dirty="0"/>
              <a:t>) is another common machine learning technique that can be used for both regression and classification </a:t>
            </a:r>
          </a:p>
          <a:p>
            <a:pPr marL="533400" indent="-457200"/>
            <a:r>
              <a:rPr lang="en-US" dirty="0"/>
              <a:t>Like the decision tree model, </a:t>
            </a:r>
            <a:r>
              <a:rPr lang="en-US" dirty="0" err="1"/>
              <a:t>kNN</a:t>
            </a:r>
            <a:r>
              <a:rPr lang="en-US" dirty="0"/>
              <a:t> is non-parametric, meaning that the model doesn’t rely on mathematical assumptions (as logistic regression)</a:t>
            </a:r>
          </a:p>
          <a:p>
            <a:pPr marL="533400" indent="-457200"/>
            <a:r>
              <a:rPr lang="en-US" dirty="0"/>
              <a:t>This method was first developed in the early 1950s and has been built upon ever since </a:t>
            </a:r>
          </a:p>
          <a:p>
            <a:pPr marL="533400" indent="-457200"/>
            <a:r>
              <a:rPr lang="en-US" dirty="0" err="1"/>
              <a:t>kNN</a:t>
            </a:r>
            <a:r>
              <a:rPr lang="en-US" dirty="0"/>
              <a:t> is a supervised learning model, but can be confused with a similar unsupervised approach k-means </a:t>
            </a:r>
          </a:p>
        </p:txBody>
      </p:sp>
    </p:spTree>
    <p:extLst>
      <p:ext uri="{BB962C8B-B14F-4D97-AF65-F5344CB8AC3E}">
        <p14:creationId xmlns:p14="http://schemas.microsoft.com/office/powerpoint/2010/main" val="18100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kNN</a:t>
            </a:r>
            <a:r>
              <a:rPr lang="en-US" dirty="0"/>
              <a:t> relies on the assumption that items of a class will have similar characteristics to each other (i.e., similar features) </a:t>
            </a:r>
          </a:p>
          <a:p>
            <a:pPr marL="533400" indent="-457200"/>
            <a:r>
              <a:rPr lang="en-US" dirty="0" err="1"/>
              <a:t>kNN</a:t>
            </a:r>
            <a:r>
              <a:rPr lang="en-US" dirty="0"/>
              <a:t> is known as a “lazy” operator, as the only major step in training the model is storing data </a:t>
            </a:r>
          </a:p>
          <a:p>
            <a:pPr marL="533400" indent="-457200"/>
            <a:r>
              <a:rPr lang="en-US" dirty="0"/>
              <a:t>A good way of visualizing a </a:t>
            </a:r>
            <a:r>
              <a:rPr lang="en-US" dirty="0" err="1"/>
              <a:t>kNN</a:t>
            </a:r>
            <a:r>
              <a:rPr lang="en-US" dirty="0"/>
              <a:t> model is to think of it as graphing data on a standard X,Y plot </a:t>
            </a:r>
          </a:p>
          <a:p>
            <a:pPr marL="533400" indent="-457200"/>
            <a:r>
              <a:rPr lang="en-US" dirty="0"/>
              <a:t>While we can only visualize a small number of dimensions we can have as many dimensions as we want </a:t>
            </a:r>
          </a:p>
          <a:p>
            <a:pPr marL="533400" indent="-457200"/>
            <a:r>
              <a:rPr lang="en-US" dirty="0"/>
              <a:t>Once our data is plotted, we make our predictions based on the distance between the testing point and our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5352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The distance between a testing point and the training data can be calculated several ways, the most common are:</a:t>
                </a:r>
              </a:p>
              <a:p>
                <a:pPr marL="1447800" lvl="2" indent="-457200">
                  <a:buFont typeface="+mj-lt"/>
                  <a:buAutoNum type="arabicPeriod"/>
                </a:pPr>
                <a:r>
                  <a:rPr lang="en-US" sz="2400" dirty="0"/>
                  <a:t>Euclidian Distance</a:t>
                </a:r>
              </a:p>
              <a:p>
                <a:pPr marL="9906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990600" lvl="2" indent="0">
                  <a:buNone/>
                </a:pPr>
                <a:r>
                  <a:rPr lang="en-US" sz="2400" dirty="0"/>
                  <a:t>2. Manhattan distance: </a:t>
                </a:r>
              </a:p>
              <a:p>
                <a:pPr marL="9906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r="-1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9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There are other approaches (Hamming, </a:t>
            </a:r>
            <a:r>
              <a:rPr lang="en-US" dirty="0" err="1"/>
              <a:t>Minkowski</a:t>
            </a:r>
            <a:r>
              <a:rPr lang="en-US" dirty="0"/>
              <a:t>, etc.), but these two are most common </a:t>
            </a:r>
          </a:p>
          <a:p>
            <a:pPr marL="533400" indent="-457200"/>
            <a:r>
              <a:rPr lang="en-US" dirty="0"/>
              <a:t>Once the distance between points is known, the classification is based on the number of point that is closest to the testing sample</a:t>
            </a:r>
          </a:p>
          <a:p>
            <a:pPr marL="533400" indent="-457200"/>
            <a:r>
              <a:rPr lang="en-US" dirty="0"/>
              <a:t>This number of points is known as ‘k’, and can be set at any integer the users wants </a:t>
            </a:r>
          </a:p>
          <a:p>
            <a:pPr marL="533400" indent="-457200"/>
            <a:r>
              <a:rPr lang="en-US" dirty="0"/>
              <a:t>However, the classification is based of majority vote (or </a:t>
            </a:r>
            <a:r>
              <a:rPr lang="en-US" dirty="0">
                <a:latin typeface="Arial" panose="020B0604020202020204" pitchFamily="34" charset="0"/>
              </a:rPr>
              <a:t>p</a:t>
            </a:r>
            <a:r>
              <a:rPr lang="en-US" dirty="0">
                <a:effectLst/>
                <a:latin typeface="Arial" panose="020B0604020202020204" pitchFamily="34" charset="0"/>
              </a:rPr>
              <a:t>lurality for multi-class)</a:t>
            </a:r>
            <a:r>
              <a:rPr lang="en-US" dirty="0"/>
              <a:t>, so it is HIGHLY recommended to use an odd value to deal with any ties </a:t>
            </a:r>
          </a:p>
          <a:p>
            <a:pPr marL="533400" indent="-4572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5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9B0D4-793B-26C0-5155-3F47E046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56257"/>
            <a:ext cx="5302533" cy="4508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90DEA-4505-FBD7-3284-65AF22580843}"/>
              </a:ext>
            </a:extLst>
          </p:cNvPr>
          <p:cNvSpPr txBox="1"/>
          <p:nvPr/>
        </p:nvSpPr>
        <p:spPr>
          <a:xfrm>
            <a:off x="8426733" y="3616405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effectLst/>
                <a:latin typeface="Arial" panose="020B0604020202020204" pitchFamily="34" charset="0"/>
              </a:rPr>
              <a:t>Sebastian </a:t>
            </a:r>
            <a:r>
              <a:rPr lang="en-US" dirty="0" err="1">
                <a:effectLst/>
                <a:latin typeface="Arial" panose="020B0604020202020204" pitchFamily="34" charset="0"/>
              </a:rPr>
              <a:t>Raschka</a:t>
            </a:r>
            <a:r>
              <a:rPr lang="en-US" dirty="0">
                <a:effectLst/>
                <a:latin typeface="Arial" panose="020B0604020202020204" pitchFamily="34" charset="0"/>
              </a:rPr>
              <a:t>, University of Wisconsin-Madison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endParaRPr lang="en-US" sz="2400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70A1A99-6ADA-137C-52E0-3C826523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413" y="457200"/>
            <a:ext cx="12192000" cy="6853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97AAE5-73B0-6220-00F4-5364CE3CF260}"/>
              </a:ext>
            </a:extLst>
          </p:cNvPr>
          <p:cNvSpPr txBox="1"/>
          <p:nvPr/>
        </p:nvSpPr>
        <p:spPr>
          <a:xfrm>
            <a:off x="1066800" y="60960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IBM -Nearest Neighbors Algorithm</a:t>
            </a:r>
          </a:p>
        </p:txBody>
      </p:sp>
    </p:spTree>
    <p:extLst>
      <p:ext uri="{BB962C8B-B14F-4D97-AF65-F5344CB8AC3E}">
        <p14:creationId xmlns:p14="http://schemas.microsoft.com/office/powerpoint/2010/main" val="36173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kNN</a:t>
            </a:r>
            <a:r>
              <a:rPr lang="en-US" dirty="0"/>
              <a:t>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kNN</a:t>
            </a:r>
            <a:r>
              <a:rPr lang="en-US" dirty="0"/>
              <a:t> can also be applied to regression problems </a:t>
            </a:r>
          </a:p>
          <a:p>
            <a:pPr marL="533400" indent="-457200"/>
            <a:r>
              <a:rPr lang="en-US" dirty="0"/>
              <a:t>The goal of the training data is still the same (i.e., we are still looking for the nearest points relative to our sample)</a:t>
            </a:r>
          </a:p>
          <a:p>
            <a:pPr marL="533400" indent="-457200"/>
            <a:r>
              <a:rPr lang="en-US" dirty="0"/>
              <a:t>However, once we have the nearest “neighbors” we average out their value to derive the prediction for our sample </a:t>
            </a:r>
          </a:p>
          <a:p>
            <a:pPr marL="533400" indent="-457200"/>
            <a:r>
              <a:rPr lang="en-US" dirty="0"/>
              <a:t>Many algorithms have support to make this a weighted average (i.e., the closer points will have more impact than the farther away neighbors)</a:t>
            </a:r>
          </a:p>
          <a:p>
            <a:pPr marL="533400" indent="-457200"/>
            <a:r>
              <a:rPr lang="en-US" dirty="0"/>
              <a:t>We still evaluate the models based of MSE, RMSE and R</a:t>
            </a:r>
            <a:r>
              <a:rPr lang="en-US" baseline="30000" dirty="0"/>
              <a:t>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kNN</a:t>
            </a:r>
            <a:r>
              <a:rPr lang="en-US" dirty="0"/>
              <a:t> Pros &amp; Cons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kNN</a:t>
            </a:r>
            <a:r>
              <a:rPr lang="en-US" dirty="0"/>
              <a:t> has a number of advantages that make it a powerful option for machine learning: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Simple to implement (O(n) typically) 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Easy to adapt to new data (quick training)</a:t>
            </a:r>
          </a:p>
          <a:p>
            <a:pPr marL="1447800" lvl="2" indent="-457200">
              <a:buFont typeface="+mj-lt"/>
              <a:buAutoNum type="arabicPeriod"/>
            </a:pPr>
            <a:r>
              <a:rPr lang="en-US" sz="2400" dirty="0"/>
              <a:t>Few major hyperparameters (really just k and the distance metric) </a:t>
            </a:r>
          </a:p>
          <a:p>
            <a:r>
              <a:rPr lang="en-US" dirty="0"/>
              <a:t>Some disadvantages of </a:t>
            </a:r>
            <a:r>
              <a:rPr lang="en-US" dirty="0" err="1"/>
              <a:t>kNN</a:t>
            </a:r>
            <a:r>
              <a:rPr lang="en-US" dirty="0"/>
              <a:t> include: </a:t>
            </a:r>
          </a:p>
          <a:p>
            <a:pPr marL="1479550" lvl="2" indent="-514350">
              <a:buFont typeface="+mj-lt"/>
              <a:buAutoNum type="arabicPeriod"/>
            </a:pPr>
            <a:r>
              <a:rPr lang="en-US" sz="2400" dirty="0"/>
              <a:t>The model will take up more space as more dimensions are added (if you have a huge dataset, you might have issues) </a:t>
            </a:r>
          </a:p>
          <a:p>
            <a:pPr marL="1479550" lvl="2" indent="-514350">
              <a:buFont typeface="+mj-lt"/>
              <a:buAutoNum type="arabicPeriod"/>
            </a:pPr>
            <a:r>
              <a:rPr lang="en-US" sz="2400" dirty="0" err="1"/>
              <a:t>kNN</a:t>
            </a:r>
            <a:r>
              <a:rPr lang="en-US" sz="2400" dirty="0"/>
              <a:t> starts to overfit badly once the number of features gets high (The Curse of Dimensionality) </a:t>
            </a:r>
          </a:p>
          <a:p>
            <a:pPr marL="1479550" lvl="2" indent="-514350">
              <a:buFont typeface="+mj-lt"/>
              <a:buAutoNum type="arabicPeriod"/>
            </a:pPr>
            <a:r>
              <a:rPr lang="en-US" sz="2400" dirty="0"/>
              <a:t>Very susceptible to changes in k (especially regression)  </a:t>
            </a:r>
          </a:p>
        </p:txBody>
      </p:sp>
    </p:spTree>
    <p:extLst>
      <p:ext uri="{BB962C8B-B14F-4D97-AF65-F5344CB8AC3E}">
        <p14:creationId xmlns:p14="http://schemas.microsoft.com/office/powerpoint/2010/main" val="11144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Finished up ensembles methods by going over gradient boosting and stacking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Began discussing logistic regression </a:t>
            </a:r>
          </a:p>
          <a:p>
            <a:pPr marL="508000" lvl="1" indent="0" fontAlgn="base">
              <a:buNone/>
            </a:pPr>
            <a:r>
              <a:rPr lang="en-US" sz="3600" dirty="0"/>
              <a:t>Today</a:t>
            </a:r>
            <a:r>
              <a:rPr lang="en-US" sz="4000" dirty="0"/>
              <a:t>: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Go over multi-class logistic regression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sz="2800" dirty="0"/>
              <a:t>Discuss k-nearest neighbors </a:t>
            </a:r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Final Thoughts on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 err="1"/>
              <a:t>kNN</a:t>
            </a:r>
            <a:r>
              <a:rPr lang="en-US" dirty="0"/>
              <a:t> works great as a techniques to estimate missing values in your data </a:t>
            </a:r>
          </a:p>
          <a:p>
            <a:pPr marL="533400" indent="-457200"/>
            <a:r>
              <a:rPr lang="en-US" dirty="0" err="1"/>
              <a:t>kNN</a:t>
            </a:r>
            <a:r>
              <a:rPr lang="en-US" dirty="0"/>
              <a:t> has historically been popular in the finance industry for things like credit assessments (in part due to its transparency) </a:t>
            </a:r>
          </a:p>
          <a:p>
            <a:pPr marL="533400" indent="-457200"/>
            <a:r>
              <a:rPr lang="en-US" dirty="0"/>
              <a:t>It has also been used in healthcare and pattern recognition </a:t>
            </a:r>
          </a:p>
          <a:p>
            <a:pPr marL="533400" indent="-457200"/>
            <a:r>
              <a:rPr lang="en-US" dirty="0"/>
              <a:t>Don’t hesitate to try out different values for k. A higher k value can make your model more robust against outliers</a:t>
            </a:r>
          </a:p>
          <a:p>
            <a:pPr marL="533400" indent="-457200"/>
            <a:r>
              <a:rPr lang="en-US" dirty="0"/>
              <a:t>That said if you are experiencing an overfit models lowering the k value might help </a:t>
            </a:r>
          </a:p>
        </p:txBody>
      </p:sp>
    </p:spTree>
    <p:extLst>
      <p:ext uri="{BB962C8B-B14F-4D97-AF65-F5344CB8AC3E}">
        <p14:creationId xmlns:p14="http://schemas.microsoft.com/office/powerpoint/2010/main" val="19184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r>
              <a:rPr lang="en-US" sz="3200" dirty="0"/>
              <a:t>Wrap up Supervised Learning Methods: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Naïve Bayes </a:t>
            </a:r>
          </a:p>
          <a:p>
            <a:pPr marL="1047750" lvl="1" indent="-514350">
              <a:buFont typeface="+mj-lt"/>
              <a:buAutoNum type="arabicPeriod"/>
            </a:pPr>
            <a:r>
              <a:rPr lang="en-US" sz="2800" dirty="0"/>
              <a:t>Support Vector Machines </a:t>
            </a:r>
          </a:p>
          <a:p>
            <a:pPr marL="533400" lvl="1" indent="0">
              <a:buNone/>
            </a:pPr>
            <a:endParaRPr lang="en-US" sz="3200" dirty="0"/>
          </a:p>
          <a:p>
            <a:r>
              <a:rPr lang="en-US" sz="3200" dirty="0"/>
              <a:t>Homework 7 will be assigned on Monday 4/10 </a:t>
            </a:r>
          </a:p>
          <a:p>
            <a:r>
              <a:rPr lang="en-US" sz="3200" dirty="0"/>
              <a:t>Graduate student project proposals are due 4/12</a:t>
            </a:r>
          </a:p>
        </p:txBody>
      </p:sp>
    </p:spTree>
    <p:extLst>
      <p:ext uri="{BB962C8B-B14F-4D97-AF65-F5344CB8AC3E}">
        <p14:creationId xmlns:p14="http://schemas.microsoft.com/office/powerpoint/2010/main" val="40569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Multi-class Logistic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sz="2800" dirty="0"/>
              <a:t>Last time we performed a simple classification using the logistic regression classifier</a:t>
            </a:r>
            <a:endParaRPr lang="en-US" dirty="0"/>
          </a:p>
          <a:p>
            <a:pPr marL="533400" indent="-457200"/>
            <a:r>
              <a:rPr lang="en-US" sz="2800" dirty="0"/>
              <a:t>We were able to produce a similar graph to this one: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37D1B-0A96-0827-CF91-886AB26E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505200"/>
            <a:ext cx="73914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Multi-class Logistic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You will notice from the graph that we can only use this with 2 classes (a binary classification)</a:t>
            </a:r>
          </a:p>
          <a:p>
            <a:pPr marL="533400" indent="-457200"/>
            <a:r>
              <a:rPr lang="en-US" sz="2800" dirty="0"/>
              <a:t>The good news is we can address this issue using a heuristic approach to split our multiclass problem into several different binary classifiers </a:t>
            </a:r>
          </a:p>
          <a:p>
            <a:pPr marL="533400" indent="-457200"/>
            <a:r>
              <a:rPr lang="en-US" dirty="0"/>
              <a:t>There are two approaches we can use to create our different binary classifiers </a:t>
            </a:r>
          </a:p>
          <a:p>
            <a:pPr marL="1905000" lvl="3" indent="-457200">
              <a:buFont typeface="+mj-lt"/>
              <a:buAutoNum type="arabicPeriod"/>
            </a:pPr>
            <a:r>
              <a:rPr lang="en-US" sz="2400" dirty="0"/>
              <a:t>One Vs One </a:t>
            </a:r>
          </a:p>
          <a:p>
            <a:pPr marL="1905000" lvl="3" indent="-457200">
              <a:buFont typeface="+mj-lt"/>
              <a:buAutoNum type="arabicPeriod"/>
            </a:pPr>
            <a:r>
              <a:rPr lang="en-US" sz="2400" dirty="0"/>
              <a:t>One Vs Rest </a:t>
            </a:r>
          </a:p>
          <a:p>
            <a:pPr marL="9906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 Vs. One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The first approach to training the multiple binary classifiers is the One Vs. One (</a:t>
            </a:r>
            <a:r>
              <a:rPr lang="en-US" dirty="0" err="1"/>
              <a:t>OvO</a:t>
            </a:r>
            <a:r>
              <a:rPr lang="en-US" dirty="0"/>
              <a:t>) approach </a:t>
            </a:r>
          </a:p>
          <a:p>
            <a:pPr marL="533400" indent="-457200"/>
            <a:r>
              <a:rPr lang="en-US" dirty="0"/>
              <a:t>With this we take a single class from our dataset and train a binary model for every other class in the dataset, this process is repeated for every class in the dataset</a:t>
            </a:r>
          </a:p>
          <a:p>
            <a:pPr marL="533400" indent="-457200"/>
            <a:r>
              <a:rPr lang="en-US" dirty="0"/>
              <a:t>Consider the Iris dataset we have been working with, we have 3 classes  Iris Virginica, Iris Sentosa and Iris </a:t>
            </a:r>
            <a:r>
              <a:rPr lang="en-US" dirty="0" err="1"/>
              <a:t>Versicolour</a:t>
            </a:r>
            <a:r>
              <a:rPr lang="en-US" dirty="0"/>
              <a:t>  </a:t>
            </a:r>
          </a:p>
          <a:p>
            <a:pPr marL="533400" indent="-457200"/>
            <a:r>
              <a:rPr lang="en-US" dirty="0"/>
              <a:t>Using the </a:t>
            </a:r>
            <a:r>
              <a:rPr lang="en-US" dirty="0" err="1"/>
              <a:t>OvO</a:t>
            </a:r>
            <a:r>
              <a:rPr lang="en-US" dirty="0"/>
              <a:t> approach we would train a model for each possible combination of these three classes </a:t>
            </a:r>
          </a:p>
          <a:p>
            <a:pPr marL="5334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 Vs. One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</p:spPr>
            <p:txBody>
              <a:bodyPr/>
              <a:lstStyle/>
              <a:p>
                <a:pPr marL="533400" indent="-457200"/>
                <a:r>
                  <a:rPr lang="en-US" dirty="0"/>
                  <a:t>To ensure you have the correct number of models, you can use this formula:</a:t>
                </a:r>
              </a:p>
              <a:p>
                <a:pPr marL="533400" indent="-457200"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𝑐𝑙𝑎𝑠𝑠𝑒𝑠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533400" indent="-457200"/>
                <a:r>
                  <a:rPr lang="en-US" dirty="0"/>
                  <a:t>Once you have trained and scored all your models, you will have a series of probabilities, just select the model with the highest probability and that is the classification </a:t>
                </a:r>
              </a:p>
              <a:p>
                <a:pPr marL="533400" indent="-457200"/>
                <a:r>
                  <a:rPr lang="en-US" dirty="0"/>
                  <a:t>Note that classifiers with several classes will require several models and the training time will add up quickly </a:t>
                </a:r>
              </a:p>
              <a:p>
                <a:pPr marL="533400" indent="-457200"/>
                <a:r>
                  <a:rPr lang="en-US" dirty="0"/>
                  <a:t>For example, a dataset with 10 classes will need 45 models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56257"/>
                <a:ext cx="10591800" cy="4063543"/>
              </a:xfrm>
              <a:blipFill>
                <a:blip r:embed="rId2"/>
                <a:stretch>
                  <a:fillRect l="-345" b="-1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4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 Vs Rest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One Vs Rest (</a:t>
            </a:r>
            <a:r>
              <a:rPr lang="en-US" dirty="0" err="1"/>
              <a:t>OvR</a:t>
            </a:r>
            <a:r>
              <a:rPr lang="en-US" dirty="0"/>
              <a:t>) or sometimes known as One Vs All is the most common approach to take binary classifiers and train multi-class models (at least for logistic regression)</a:t>
            </a:r>
          </a:p>
          <a:p>
            <a:pPr marL="533400" indent="-457200"/>
            <a:r>
              <a:rPr lang="en-US" dirty="0"/>
              <a:t>With the </a:t>
            </a:r>
            <a:r>
              <a:rPr lang="en-US" dirty="0" err="1"/>
              <a:t>OvR</a:t>
            </a:r>
            <a:r>
              <a:rPr lang="en-US" dirty="0"/>
              <a:t> approach, we train a binary classifier for each class against all the remaining classes </a:t>
            </a:r>
          </a:p>
          <a:p>
            <a:pPr marL="533400" indent="-457200"/>
            <a:r>
              <a:rPr lang="en-US" dirty="0"/>
              <a:t>Again, consider the Iris dataset, with, a </a:t>
            </a:r>
            <a:r>
              <a:rPr lang="en-US" dirty="0" err="1"/>
              <a:t>OvR</a:t>
            </a:r>
            <a:r>
              <a:rPr lang="en-US" dirty="0"/>
              <a:t> approach we would take the 3 classes and train these 3 models: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dirty="0"/>
              <a:t>Iris Virginica Vs Iris Sentosa and Iris </a:t>
            </a:r>
            <a:r>
              <a:rPr lang="en-US" dirty="0" err="1"/>
              <a:t>Versicolour</a:t>
            </a:r>
            <a:r>
              <a:rPr lang="en-US" dirty="0"/>
              <a:t> 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dirty="0"/>
              <a:t>Iris Sentosa Vs. Iris Virginica and Iris </a:t>
            </a:r>
            <a:r>
              <a:rPr lang="en-US" dirty="0" err="1"/>
              <a:t>Versicolour</a:t>
            </a:r>
            <a:r>
              <a:rPr lang="en-US" dirty="0"/>
              <a:t>  </a:t>
            </a:r>
          </a:p>
          <a:p>
            <a:pPr marL="1504950" lvl="2" indent="-514350">
              <a:buFont typeface="+mj-lt"/>
              <a:buAutoNum type="arabicPeriod"/>
            </a:pPr>
            <a:r>
              <a:rPr lang="en-US" dirty="0"/>
              <a:t>Iris </a:t>
            </a:r>
            <a:r>
              <a:rPr lang="en-US" dirty="0" err="1"/>
              <a:t>Versicolour</a:t>
            </a:r>
            <a:r>
              <a:rPr lang="en-US" dirty="0"/>
              <a:t> Vs. Iris Sentosa and Iris Virginica </a:t>
            </a:r>
          </a:p>
          <a:p>
            <a:pPr marL="15049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4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 Vs Rest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As was the case for the </a:t>
            </a:r>
            <a:r>
              <a:rPr lang="en-US" dirty="0" err="1"/>
              <a:t>OvO</a:t>
            </a:r>
            <a:r>
              <a:rPr lang="en-US" dirty="0"/>
              <a:t> approach, each of the models will then produce a class probability and the highest score would then be chosen for the classification </a:t>
            </a:r>
          </a:p>
          <a:p>
            <a:pPr marL="533400" indent="-457200"/>
            <a:r>
              <a:rPr lang="en-US" dirty="0"/>
              <a:t>The drawback of this is that you still must train multiple models and as your class number grows, the time needed to train the models will also increase</a:t>
            </a:r>
          </a:p>
          <a:p>
            <a:pPr marL="533400" indent="-457200"/>
            <a:r>
              <a:rPr lang="en-US" dirty="0"/>
              <a:t>Though the effect is much less  with </a:t>
            </a:r>
            <a:r>
              <a:rPr lang="en-US" dirty="0" err="1"/>
              <a:t>OvR</a:t>
            </a:r>
            <a:r>
              <a:rPr lang="en-US" dirty="0"/>
              <a:t> than the </a:t>
            </a:r>
            <a:r>
              <a:rPr lang="en-US" dirty="0" err="1"/>
              <a:t>OvO</a:t>
            </a:r>
            <a:r>
              <a:rPr lang="en-US" dirty="0"/>
              <a:t> approach </a:t>
            </a:r>
          </a:p>
          <a:p>
            <a:pPr marL="533400" indent="-457200"/>
            <a:r>
              <a:rPr lang="en-US" dirty="0" err="1"/>
              <a:t>Sklearn</a:t>
            </a:r>
            <a:r>
              <a:rPr lang="en-US" dirty="0"/>
              <a:t> has a built-in </a:t>
            </a:r>
            <a:r>
              <a:rPr lang="en-US" dirty="0" err="1"/>
              <a:t>OneVsRest</a:t>
            </a:r>
            <a:r>
              <a:rPr lang="en-US" dirty="0"/>
              <a:t> </a:t>
            </a:r>
            <a:r>
              <a:rPr lang="en-US" dirty="0" err="1"/>
              <a:t>classifer</a:t>
            </a:r>
            <a:r>
              <a:rPr lang="en-US" dirty="0"/>
              <a:t> class, however, the </a:t>
            </a:r>
            <a:r>
              <a:rPr lang="en-US" dirty="0" err="1"/>
              <a:t>Sklearn</a:t>
            </a:r>
            <a:r>
              <a:rPr lang="en-US" dirty="0"/>
              <a:t> logistic regression class will use this automatically when we provide a multi-class dataset  </a:t>
            </a:r>
          </a:p>
        </p:txBody>
      </p:sp>
    </p:spTree>
    <p:extLst>
      <p:ext uri="{BB962C8B-B14F-4D97-AF65-F5344CB8AC3E}">
        <p14:creationId xmlns:p14="http://schemas.microsoft.com/office/powerpoint/2010/main" val="384097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533400" indent="-457200"/>
            <a:r>
              <a:rPr lang="en-US" dirty="0"/>
              <a:t>If we do not want to train several binary classifiers for our logistic regression model, we can use the </a:t>
            </a:r>
            <a:r>
              <a:rPr lang="en-US" dirty="0" err="1"/>
              <a:t>softmax</a:t>
            </a:r>
            <a:r>
              <a:rPr lang="en-US" dirty="0"/>
              <a:t> approach</a:t>
            </a:r>
          </a:p>
          <a:p>
            <a:pPr marL="533400" indent="-457200"/>
            <a:r>
              <a:rPr lang="en-US" dirty="0"/>
              <a:t>In this case when we give the model an instant X, the model computes a score for each class, using this equation:</a:t>
            </a:r>
          </a:p>
          <a:p>
            <a:pPr marL="533400" indent="-457200"/>
            <a:endParaRPr lang="en-US" dirty="0"/>
          </a:p>
          <a:p>
            <a:pPr marL="533400" indent="-457200"/>
            <a:r>
              <a:rPr lang="en-US" dirty="0"/>
              <a:t>Using this score, the model then applies the </a:t>
            </a:r>
            <a:r>
              <a:rPr lang="en-US" dirty="0" err="1"/>
              <a:t>softmax</a:t>
            </a:r>
            <a:r>
              <a:rPr lang="en-US" dirty="0"/>
              <a:t> function to determine the probability of the instance belonging to each class: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32FA9-7235-9EF4-DDF5-33826A83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733800"/>
            <a:ext cx="1905000" cy="72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3C48A-095E-0D5E-C0B1-DBE4BD1D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5" y="5333997"/>
            <a:ext cx="2952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23884</TotalTime>
  <Words>1380</Words>
  <Application>Microsoft Office PowerPoint</Application>
  <PresentationFormat>Widescreen</PresentationFormat>
  <Paragraphs>108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Roboto</vt:lpstr>
      <vt:lpstr>Roboto Slab</vt:lpstr>
      <vt:lpstr>Office Theme</vt:lpstr>
      <vt:lpstr>CS4499/5599: Data Science and Applied Machine Learning </vt:lpstr>
      <vt:lpstr>Objectives </vt:lpstr>
      <vt:lpstr>Multi-class Logistic Regression</vt:lpstr>
      <vt:lpstr>Multi-class Logistic Regression</vt:lpstr>
      <vt:lpstr>One Vs. One </vt:lpstr>
      <vt:lpstr>One Vs. One </vt:lpstr>
      <vt:lpstr>One Vs Rest </vt:lpstr>
      <vt:lpstr>One Vs Rest </vt:lpstr>
      <vt:lpstr>Softmax Regression</vt:lpstr>
      <vt:lpstr>Softmax Regression</vt:lpstr>
      <vt:lpstr>Softmax Regression</vt:lpstr>
      <vt:lpstr>k-Nearest Neighbors </vt:lpstr>
      <vt:lpstr>k-Nearest Neighbors </vt:lpstr>
      <vt:lpstr>k-Nearest Neighbors </vt:lpstr>
      <vt:lpstr>k-Nearest Neighbors </vt:lpstr>
      <vt:lpstr>k-Nearest Neighbors </vt:lpstr>
      <vt:lpstr>k-Nearest Neighbors </vt:lpstr>
      <vt:lpstr>kNN Regression</vt:lpstr>
      <vt:lpstr>kNN Pros &amp; Cons </vt:lpstr>
      <vt:lpstr>Final Thoughts on kNN</vt:lpstr>
      <vt:lpstr>Next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731</cp:revision>
  <dcterms:created xsi:type="dcterms:W3CDTF">2019-07-31T20:40:14Z</dcterms:created>
  <dcterms:modified xsi:type="dcterms:W3CDTF">2023-04-05T17:17:56Z</dcterms:modified>
</cp:coreProperties>
</file>