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304" r:id="rId4"/>
    <p:sldId id="305" r:id="rId5"/>
    <p:sldId id="306" r:id="rId6"/>
    <p:sldId id="307" r:id="rId7"/>
    <p:sldId id="309" r:id="rId8"/>
    <p:sldId id="310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279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2" roundtripDataSignature="AMtx7mhgh2VMNiM0n48pDQw7EwfpWfdj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73743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 Slab"/>
              <a:buNone/>
              <a:defRPr sz="45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0" y="0"/>
            <a:ext cx="11767457" cy="6531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1143003"/>
            <a:ext cx="1051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956257"/>
            <a:ext cx="10515600" cy="418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794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222" y="222971"/>
            <a:ext cx="1502679" cy="225953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/>
            <a:r>
              <a:rPr lang="en-US" sz="5400" dirty="0"/>
              <a:t>CS4499/5599: Data Science and Applied Machine Learning </a:t>
            </a:r>
            <a:endParaRPr sz="5400" dirty="0">
              <a:latin typeface="+mj-lt"/>
            </a:endParaRPr>
          </a:p>
        </p:txBody>
      </p:sp>
      <p:sp>
        <p:nvSpPr>
          <p:cNvPr id="49" name="Google Shape;49;p1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Class Lecture: April 10</a:t>
            </a:r>
            <a:r>
              <a:rPr lang="en-US" sz="3200" baseline="30000" dirty="0">
                <a:solidFill>
                  <a:schemeClr val="tx1"/>
                </a:solidFill>
              </a:rPr>
              <a:t>th</a:t>
            </a:r>
            <a:r>
              <a:rPr lang="en-US" sz="3200" dirty="0">
                <a:solidFill>
                  <a:schemeClr val="tx1"/>
                </a:solidFill>
              </a:rPr>
              <a:t>,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Naïve Bayes Example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Unlike </a:t>
            </a:r>
            <a:r>
              <a:rPr lang="en-US" dirty="0" err="1"/>
              <a:t>kNN</a:t>
            </a:r>
            <a:r>
              <a:rPr lang="en-US" dirty="0"/>
              <a:t> and decision trees we can’t really visualize a Naïve Bayes classifier</a:t>
            </a:r>
          </a:p>
          <a:p>
            <a:pPr marL="533400" indent="-457200"/>
            <a:r>
              <a:rPr lang="en-US" dirty="0"/>
              <a:t>However, there are several examples that can be used to demonstrate how Naïve Bayes works </a:t>
            </a:r>
          </a:p>
          <a:p>
            <a:pPr marL="533400" indent="-457200"/>
            <a:r>
              <a:rPr lang="en-US" dirty="0"/>
              <a:t>The classic application for Naïve Bayes is an email spam detector </a:t>
            </a:r>
          </a:p>
          <a:p>
            <a:pPr marL="533400" indent="-457200"/>
            <a:r>
              <a:rPr lang="en-US" dirty="0"/>
              <a:t>For our spam detector, we would train our model on emails we have received previously, the words within the email will be our feature data and the spam/ not spam would our target </a:t>
            </a:r>
          </a:p>
        </p:txBody>
      </p:sp>
    </p:spTree>
    <p:extLst>
      <p:ext uri="{BB962C8B-B14F-4D97-AF65-F5344CB8AC3E}">
        <p14:creationId xmlns:p14="http://schemas.microsoft.com/office/powerpoint/2010/main" val="116153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Naïve Bayes Example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Using our training data, the algorithm will detect the probability that an email containing certain words will be spam </a:t>
            </a:r>
          </a:p>
          <a:p>
            <a:pPr marL="533400" indent="-457200"/>
            <a:r>
              <a:rPr lang="en-US" dirty="0"/>
              <a:t>Common words like “this” and “it” will likely be assigned neutral probabilities and will not have an impact on the classification </a:t>
            </a:r>
          </a:p>
          <a:p>
            <a:pPr marL="533400" indent="-457200"/>
            <a:r>
              <a:rPr lang="en-US" dirty="0"/>
              <a:t>All the probabilities are calculated using Bayes Theorem, the equation would look something like this:  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r>
              <a:rPr lang="en-US" dirty="0"/>
              <a:t>The probabilities can be updated as more emails are received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3B11F-FE06-7761-6BB5-8913EB44F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5225596"/>
            <a:ext cx="4980794" cy="79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4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Naïve Bayes Pros/Cons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Prior to the resurgence in interest in recurrent neural networks (RNNs), Naïve Bayes was the most popular approach for text classification and natural language processing (NLP) </a:t>
            </a:r>
          </a:p>
          <a:p>
            <a:pPr marL="533400" indent="-457200"/>
            <a:r>
              <a:rPr lang="en-US" dirty="0"/>
              <a:t>Although RNNs have taken over this field of study Naïve Bayes Models still have several advantages: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dirty="0"/>
              <a:t>Can be mathematically explained using probabilities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dirty="0"/>
              <a:t>Simple to implement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dirty="0"/>
              <a:t>Extremely fast to train the models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dirty="0"/>
              <a:t>Flexible with types of Data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dirty="0"/>
              <a:t>Doesn’t require a lot of data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dirty="0"/>
              <a:t>Few if any hyperparameters to tune 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5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Naïve Bayes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The main disadvantage so Naïve Bayes is the assumption of statistical independence </a:t>
            </a:r>
          </a:p>
          <a:p>
            <a:pPr marL="533400" indent="-457200"/>
            <a:r>
              <a:rPr lang="en-US" dirty="0"/>
              <a:t>This in rare in real life, so you need to be careful what data you use with this model </a:t>
            </a:r>
          </a:p>
          <a:p>
            <a:pPr marL="533400" indent="-457200"/>
            <a:r>
              <a:rPr lang="en-US" dirty="0"/>
              <a:t>Some in machine learning will say it is an outdate technique, but it still does see use in both industry and research</a:t>
            </a:r>
          </a:p>
          <a:p>
            <a:pPr marL="533400" indent="-457200"/>
            <a:r>
              <a:rPr lang="en-US" dirty="0" err="1"/>
              <a:t>Sklearn</a:t>
            </a:r>
            <a:r>
              <a:rPr lang="en-US" dirty="0"/>
              <a:t> has support for all three Naïve Bayes Classifiers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dirty="0" err="1"/>
              <a:t>sklearn.naive_bayes.GaussianNB</a:t>
            </a:r>
            <a:endParaRPr lang="en-US" dirty="0"/>
          </a:p>
          <a:p>
            <a:pPr marL="1047750" lvl="1" indent="-514350">
              <a:buFont typeface="+mj-lt"/>
              <a:buAutoNum type="arabicPeriod"/>
            </a:pPr>
            <a:r>
              <a:rPr lang="en-US" dirty="0" err="1"/>
              <a:t>sklearn.naive_bayes.MultinomialNB</a:t>
            </a:r>
            <a:endParaRPr lang="en-US" dirty="0"/>
          </a:p>
          <a:p>
            <a:pPr marL="1047750" lvl="1" indent="-514350">
              <a:buFont typeface="+mj-lt"/>
              <a:buAutoNum type="arabicPeriod"/>
            </a:pPr>
            <a:r>
              <a:rPr lang="en-US" dirty="0" err="1"/>
              <a:t>sklearn.naive_bayes.BernoulliNB</a:t>
            </a:r>
            <a:r>
              <a:rPr lang="en-US" dirty="0"/>
              <a:t> (The class will automatically put your data in </a:t>
            </a:r>
            <a:r>
              <a:rPr lang="en-US"/>
              <a:t>binary form) </a:t>
            </a:r>
            <a:endParaRPr lang="en-US" dirty="0"/>
          </a:p>
          <a:p>
            <a:pPr marL="533400" indent="-457200"/>
            <a:endParaRPr lang="en-US" dirty="0"/>
          </a:p>
          <a:p>
            <a:pPr marL="1047750" lvl="1" indent="-514350">
              <a:buFont typeface="+mj-lt"/>
              <a:buAutoNum type="arabicPeriod"/>
            </a:pPr>
            <a:endParaRPr lang="en-US" dirty="0"/>
          </a:p>
          <a:p>
            <a:pPr marL="1047750" lvl="1" indent="-514350">
              <a:buFont typeface="+mj-lt"/>
              <a:buAutoNum type="arabicPeriod"/>
            </a:pPr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50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Support Vector Machines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Support Vector Machines (SVM) is one of the most popular supervised machine learning techniques in use today </a:t>
            </a:r>
          </a:p>
          <a:p>
            <a:pPr marL="533400" indent="-457200"/>
            <a:r>
              <a:rPr lang="en-US" dirty="0"/>
              <a:t>SVM is a very versatile approach that can be used in both regression and classification </a:t>
            </a:r>
          </a:p>
          <a:p>
            <a:pPr marL="533400" indent="-457200"/>
            <a:r>
              <a:rPr lang="en-US" dirty="0"/>
              <a:t>SVM is best suited for use with small and medium sized datasets </a:t>
            </a:r>
          </a:p>
          <a:p>
            <a:pPr marL="533400" indent="-457200"/>
            <a:r>
              <a:rPr lang="en-US" dirty="0"/>
              <a:t>SVM is similar to </a:t>
            </a:r>
            <a:r>
              <a:rPr lang="en-US" dirty="0" err="1"/>
              <a:t>kNN</a:t>
            </a:r>
            <a:r>
              <a:rPr lang="en-US" dirty="0"/>
              <a:t>, DTs and logistic regression where we will use a decision boundary to separate our classes </a:t>
            </a:r>
          </a:p>
          <a:p>
            <a:pPr marL="533400" indent="-457200"/>
            <a:r>
              <a:rPr lang="en-US" dirty="0"/>
              <a:t>The key difference is that SVM uses a straight line for the decision boundary (referred to as linearly separable) </a:t>
            </a:r>
          </a:p>
          <a:p>
            <a:pPr marL="1047750" lvl="1" indent="-514350">
              <a:buFont typeface="+mj-lt"/>
              <a:buAutoNum type="arabicPeriod"/>
            </a:pPr>
            <a:endParaRPr lang="en-US" dirty="0"/>
          </a:p>
          <a:p>
            <a:pPr marL="1047750" lvl="1" indent="-514350">
              <a:buFont typeface="+mj-lt"/>
              <a:buAutoNum type="arabicPeriod"/>
            </a:pPr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Support Vector Machines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Consider this figure from </a:t>
            </a:r>
            <a:r>
              <a:rPr lang="en-US" dirty="0" err="1"/>
              <a:t>Geron</a:t>
            </a:r>
            <a:r>
              <a:rPr lang="en-US" dirty="0"/>
              <a:t>: </a:t>
            </a:r>
          </a:p>
          <a:p>
            <a:pPr marL="1047750" lvl="1" indent="-514350">
              <a:buFont typeface="+mj-lt"/>
              <a:buAutoNum type="arabicPeriod"/>
            </a:pPr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r>
              <a:rPr lang="en-US" dirty="0"/>
              <a:t>What are some issues with the three classifiers on the left? </a:t>
            </a:r>
          </a:p>
          <a:p>
            <a:pPr marL="533400" indent="-457200"/>
            <a:r>
              <a:rPr lang="en-US" dirty="0"/>
              <a:t>The graph on the right represents a SVM classifier and you will notice there is a large gap between the instances and the decision boundary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8A4401-8072-67D3-F04C-806FA24C8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667000"/>
            <a:ext cx="73818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Support Vector Machines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Consider this figure from </a:t>
            </a:r>
            <a:r>
              <a:rPr lang="en-US" dirty="0" err="1"/>
              <a:t>Geron</a:t>
            </a:r>
            <a:r>
              <a:rPr lang="en-US" dirty="0"/>
              <a:t>: </a:t>
            </a:r>
          </a:p>
          <a:p>
            <a:pPr marL="1047750" lvl="1" indent="-514350">
              <a:buFont typeface="+mj-lt"/>
              <a:buAutoNum type="arabicPeriod"/>
            </a:pPr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r>
              <a:rPr lang="en-US" dirty="0"/>
              <a:t>The two highlighted instances, are known as support vectors </a:t>
            </a:r>
          </a:p>
          <a:p>
            <a:pPr marL="533400" indent="-457200"/>
            <a:r>
              <a:rPr lang="en-US" dirty="0"/>
              <a:t>These are the two datapoints closest to our decision boundary (also known as the hyperplane)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8A4401-8072-67D3-F04C-806FA24C8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667000"/>
            <a:ext cx="73818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7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Forms of SVM Classification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When preforming “linear” classification, we two rules we can impose for our model: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dirty="0"/>
              <a:t>Hard margin classification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dirty="0"/>
              <a:t>Soft margin classification </a:t>
            </a:r>
          </a:p>
          <a:p>
            <a:pPr marL="590550" indent="-514350"/>
            <a:r>
              <a:rPr lang="en-US" dirty="0"/>
              <a:t>With hard margin, we strive to keep data points off the gap between the support vectors and the hyperplane </a:t>
            </a:r>
          </a:p>
          <a:p>
            <a:pPr marL="590550" indent="-514350"/>
            <a:r>
              <a:rPr lang="en-US" dirty="0"/>
              <a:t>When working with a hard margin the classification is extremally sensitive to outliers </a:t>
            </a:r>
          </a:p>
          <a:p>
            <a:pPr marL="590550" indent="-514350"/>
            <a:r>
              <a:rPr lang="en-US" dirty="0"/>
              <a:t>This only works if our data is linearly separable </a:t>
            </a:r>
          </a:p>
        </p:txBody>
      </p:sp>
    </p:spTree>
    <p:extLst>
      <p:ext uri="{BB962C8B-B14F-4D97-AF65-F5344CB8AC3E}">
        <p14:creationId xmlns:p14="http://schemas.microsoft.com/office/powerpoint/2010/main" val="20341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Soft Margin Classification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Soft Margin classification allows our model to be more flexible </a:t>
            </a:r>
          </a:p>
          <a:p>
            <a:pPr marL="533400" indent="-457200"/>
            <a:r>
              <a:rPr lang="en-US" dirty="0"/>
              <a:t>Our goal is to balance the distance between support vectors, with the number of violators (points between the SV and the hyperplane) </a:t>
            </a:r>
          </a:p>
          <a:p>
            <a:pPr marL="533400" indent="-457200"/>
            <a:r>
              <a:rPr lang="en-US" dirty="0"/>
              <a:t>One of the most important hyperparameters for this type of classification is known as the C value (or just C) </a:t>
            </a:r>
          </a:p>
          <a:p>
            <a:pPr marL="533400" indent="-457200"/>
            <a:r>
              <a:rPr lang="en-US" dirty="0"/>
              <a:t>C allows us to control the distance between support vectors, a high value of C means a smaller distance (and lower number of violators) and a lower C means the opposite  </a:t>
            </a:r>
          </a:p>
          <a:p>
            <a:pPr marL="5334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3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Soft Margin Classification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r>
              <a:rPr lang="en-US" dirty="0"/>
              <a:t>A high C value also increases the chances your model will be overfit </a:t>
            </a:r>
          </a:p>
          <a:p>
            <a:pPr marL="533400" indent="-457200"/>
            <a:r>
              <a:rPr lang="en-US" dirty="0"/>
              <a:t>Although violators are considered bad, the model on the left (more prone to misclassifications) will likely generalize better than the one on the right </a:t>
            </a:r>
          </a:p>
          <a:p>
            <a:pPr marL="533400" indent="-45720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24806F-7A97-42C7-8951-F4FA9F59F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011382"/>
            <a:ext cx="73914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8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Objectives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183289"/>
          </a:xfrm>
        </p:spPr>
        <p:txBody>
          <a:bodyPr/>
          <a:lstStyle/>
          <a:p>
            <a:pPr marL="50800" indent="0" fontAlgn="base">
              <a:buNone/>
            </a:pPr>
            <a:r>
              <a:rPr lang="en-US" sz="3600" dirty="0"/>
              <a:t>Last time: 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Different approaches for multi-class Logistic Regression 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Training machine learning models with k-Nearest Neighbors </a:t>
            </a:r>
          </a:p>
          <a:p>
            <a:pPr marL="508000" lvl="1" indent="0" fontAlgn="base">
              <a:buNone/>
            </a:pPr>
            <a:r>
              <a:rPr lang="en-US" sz="3600" dirty="0"/>
              <a:t>Today</a:t>
            </a:r>
            <a:r>
              <a:rPr lang="en-US" sz="4000" dirty="0"/>
              <a:t>: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Machine Learning with Naïve Bayes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Machine Learning with Support Vector Machines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Introduce unsupervised learning (if time permits) </a:t>
            </a:r>
          </a:p>
        </p:txBody>
      </p:sp>
    </p:spTree>
    <p:extLst>
      <p:ext uri="{BB962C8B-B14F-4D97-AF65-F5344CB8AC3E}">
        <p14:creationId xmlns:p14="http://schemas.microsoft.com/office/powerpoint/2010/main" val="370496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Nonlinear SVM Classification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Linear SVM is a very efficient approach for training a machine learning model</a:t>
            </a:r>
          </a:p>
          <a:p>
            <a:pPr marL="533400" indent="-457200"/>
            <a:r>
              <a:rPr lang="en-US" dirty="0"/>
              <a:t>However, many dataset are not linearly separable, there are two commons ways we can deal with this: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dirty="0"/>
              <a:t>We can use a polynomial kernel (a hyper parameter we can specify)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dirty="0"/>
              <a:t>We can implement a similarity function using a Gaussian Radial Basis Function (RBF) (again we specify this with the kernel </a:t>
            </a:r>
            <a:r>
              <a:rPr lang="en-US" dirty="0" err="1"/>
              <a:t>hyperpameter</a:t>
            </a:r>
            <a:r>
              <a:rPr lang="en-US" dirty="0"/>
              <a:t>) </a:t>
            </a:r>
          </a:p>
          <a:p>
            <a:pPr marL="533400" indent="-457200"/>
            <a:r>
              <a:rPr lang="en-US" dirty="0"/>
              <a:t>Note that a kernel method will add a high degree of complexity to your algorithm (typically O(n</a:t>
            </a:r>
            <a:r>
              <a:rPr lang="en-US" baseline="30000" dirty="0"/>
              <a:t>2 </a:t>
            </a:r>
            <a:r>
              <a:rPr lang="en-US" dirty="0"/>
              <a:t>)to O( n</a:t>
            </a:r>
            <a:r>
              <a:rPr lang="en-US" baseline="30000" dirty="0"/>
              <a:t>3</a:t>
            </a:r>
            <a:r>
              <a:rPr lang="en-US" dirty="0"/>
              <a:t> ))  </a:t>
            </a:r>
          </a:p>
          <a:p>
            <a:pPr marL="533400" indent="-457200"/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31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SVM 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As mentioned, SVM can also be used to train regression models</a:t>
            </a:r>
          </a:p>
          <a:p>
            <a:pPr marL="533400" indent="-457200"/>
            <a:r>
              <a:rPr lang="en-US" dirty="0"/>
              <a:t>Instead of limiting the number of  instances between the support vectors, we want as many instances as possible in between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5AA6E-8A46-369F-547D-07E963CAC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886200"/>
            <a:ext cx="6315075" cy="275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SVM 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The width between the support vectors is controlled by the hyper parameter ε</a:t>
            </a:r>
          </a:p>
          <a:p>
            <a:pPr marL="533400" indent="-457200"/>
            <a:r>
              <a:rPr lang="en-US" dirty="0"/>
              <a:t>With regression, adding new instances will not affect our model’s performance, so the model is considered </a:t>
            </a:r>
            <a:r>
              <a:rPr lang="el-GR" dirty="0"/>
              <a:t>ε</a:t>
            </a:r>
            <a:r>
              <a:rPr lang="en-US" dirty="0"/>
              <a:t>-insensitive</a:t>
            </a:r>
          </a:p>
          <a:p>
            <a:pPr marL="533400" indent="-457200"/>
            <a:r>
              <a:rPr lang="en-US" dirty="0"/>
              <a:t>Just as was the case with classification, if a linear model doesn’t fit your data, you can use a kernel to try and address this issue </a:t>
            </a:r>
          </a:p>
          <a:p>
            <a:pPr marL="533400" indent="-457200"/>
            <a:r>
              <a:rPr lang="en-US" dirty="0"/>
              <a:t> However, remember using a kernel like RFB will introduce more complexity to your model and require more computation time </a:t>
            </a: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5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Feature Scaling with SVM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SVM models are very sensitive to feature scaling, without scaling you will notice a big difference in the quality of your models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B10424-7D8C-06FB-A6AA-54B331B8B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7" y="3429000"/>
            <a:ext cx="73247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1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Sklearn</a:t>
            </a:r>
            <a:r>
              <a:rPr lang="en-US" dirty="0"/>
              <a:t> SVM Classes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 err="1"/>
              <a:t>Sklearn</a:t>
            </a:r>
            <a:r>
              <a:rPr lang="en-US" dirty="0"/>
              <a:t> has several classes you can use to train SVM models</a:t>
            </a:r>
          </a:p>
          <a:p>
            <a:pPr marL="533400" indent="-457200"/>
            <a:r>
              <a:rPr lang="en-US" dirty="0"/>
              <a:t>For linear SVM models you can use: 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 err="1"/>
              <a:t>sklearn.svm.SVC</a:t>
            </a:r>
            <a:r>
              <a:rPr lang="en-US" dirty="0"/>
              <a:t> (good for smaller datasets)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 err="1"/>
              <a:t>sklearn.svm.LinearSVC</a:t>
            </a:r>
            <a:r>
              <a:rPr lang="en-US" dirty="0"/>
              <a:t> (scales better for larger datasets)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 err="1"/>
              <a:t>sklearn.linear_model.SGDClassifier</a:t>
            </a:r>
            <a:r>
              <a:rPr lang="en-US" dirty="0"/>
              <a:t> (Also very good for larger datasets) </a:t>
            </a:r>
          </a:p>
          <a:p>
            <a:r>
              <a:rPr lang="en-US" dirty="0"/>
              <a:t>If you want to train a Nonlinear SVM model, it easiest to add the kernel you need with the ‘kernel’ hyperparameter with SVC </a:t>
            </a:r>
          </a:p>
          <a:p>
            <a:r>
              <a:rPr lang="en-US" dirty="0"/>
              <a:t>As you may have guessed SVM classification only works with binary classification, to train a multi-class model you will need to use One Vs. One  approach we discussed before </a:t>
            </a:r>
          </a:p>
        </p:txBody>
      </p:sp>
    </p:spTree>
    <p:extLst>
      <p:ext uri="{BB962C8B-B14F-4D97-AF65-F5344CB8AC3E}">
        <p14:creationId xmlns:p14="http://schemas.microsoft.com/office/powerpoint/2010/main" val="322531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Sklearn</a:t>
            </a:r>
            <a:r>
              <a:rPr lang="en-US" dirty="0"/>
              <a:t> SVM Classes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For regression SVM models using the class: 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 err="1"/>
              <a:t>sklearn.svm.SVR</a:t>
            </a:r>
            <a:r>
              <a:rPr lang="en-US" dirty="0"/>
              <a:t> 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 err="1"/>
              <a:t>sklearn.svm.LinearSVR</a:t>
            </a:r>
            <a:endParaRPr lang="en-US" dirty="0"/>
          </a:p>
          <a:p>
            <a:pPr marL="990600" lvl="1" indent="-457200">
              <a:buFont typeface="+mj-lt"/>
              <a:buAutoNum type="arabicPeriod"/>
            </a:pPr>
            <a:r>
              <a:rPr lang="en-US" dirty="0" err="1"/>
              <a:t>sklearn.linear_model.SGDRegressor</a:t>
            </a:r>
            <a:endParaRPr lang="en-US" dirty="0"/>
          </a:p>
          <a:p>
            <a:pPr marL="533400" indent="-457200"/>
            <a:r>
              <a:rPr lang="en-US" dirty="0"/>
              <a:t>As a find note, we have really only scratched the surface on how SVM models work</a:t>
            </a:r>
          </a:p>
          <a:p>
            <a:pPr marL="533400" indent="-457200"/>
            <a:r>
              <a:rPr lang="en-US" dirty="0"/>
              <a:t>There is still a significant amount of work being done under the hood to train these models </a:t>
            </a:r>
          </a:p>
          <a:p>
            <a:pPr marL="533400" indent="-457200"/>
            <a:r>
              <a:rPr lang="en-US" dirty="0"/>
              <a:t>That said, this should give you all the information you need to work with SVM models </a:t>
            </a:r>
          </a:p>
        </p:txBody>
      </p:sp>
    </p:spTree>
    <p:extLst>
      <p:ext uri="{BB962C8B-B14F-4D97-AF65-F5344CB8AC3E}">
        <p14:creationId xmlns:p14="http://schemas.microsoft.com/office/powerpoint/2010/main" val="98369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Next Time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r>
              <a:rPr lang="en-US" sz="3200" dirty="0"/>
              <a:t>Move on to Unsupervised Learning:</a:t>
            </a:r>
            <a:endParaRPr lang="en-US" sz="2800" dirty="0"/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Discuss k-Means </a:t>
            </a:r>
          </a:p>
          <a:p>
            <a:pPr marL="508000" lvl="1" indent="0">
              <a:buNone/>
            </a:pPr>
            <a:endParaRPr lang="en-US" sz="2800" dirty="0"/>
          </a:p>
          <a:p>
            <a:r>
              <a:rPr lang="en-US" sz="3200" dirty="0"/>
              <a:t>Homework 7 is due on 4/17 </a:t>
            </a:r>
          </a:p>
          <a:p>
            <a:r>
              <a:rPr lang="en-US" sz="3200" dirty="0"/>
              <a:t>Graduate Proposal are due 4/12 (Graduate Presentations will be </a:t>
            </a:r>
            <a:r>
              <a:rPr lang="en-US" sz="3200"/>
              <a:t>on Monday 5/1)</a:t>
            </a:r>
            <a:endParaRPr lang="en-US" sz="3200" dirty="0"/>
          </a:p>
          <a:p>
            <a:r>
              <a:rPr lang="en-US" sz="3200" dirty="0"/>
              <a:t>Undergraduates, expect your final project on 4/19 (It will be due on Wednesday 5/3)</a:t>
            </a:r>
          </a:p>
        </p:txBody>
      </p:sp>
    </p:spTree>
    <p:extLst>
      <p:ext uri="{BB962C8B-B14F-4D97-AF65-F5344CB8AC3E}">
        <p14:creationId xmlns:p14="http://schemas.microsoft.com/office/powerpoint/2010/main" val="405697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Naïve Bayes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Like logistic regression, Naïve Bayes is a probabilistic machine learning approach, i.e., we will calculate probabilities of our sample belonging to a class and choose the largest one </a:t>
            </a:r>
          </a:p>
          <a:p>
            <a:pPr marL="533400" indent="-457200"/>
            <a:r>
              <a:rPr lang="en-US" dirty="0"/>
              <a:t>There have been several papers written about using Naïve Bayes for regression, but it is almost always exclusively used as a classifier </a:t>
            </a:r>
          </a:p>
          <a:p>
            <a:pPr marL="533400" indent="-457200"/>
            <a:r>
              <a:rPr lang="en-US" dirty="0"/>
              <a:t>Naïve Bayes can be used for both binary and multi-class classification</a:t>
            </a:r>
          </a:p>
          <a:p>
            <a:pPr marL="533400" indent="-457200"/>
            <a:r>
              <a:rPr lang="en-US" dirty="0"/>
              <a:t>However, a key difference between the two methods is that Naïve Bayes assumes statistical independence between our features (logistic regression assumes the opposite) </a:t>
            </a:r>
          </a:p>
          <a:p>
            <a:pPr marL="5334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Statistical Independence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Statistical independence simply means that the occurrence of an event will not impact the probability of another event occurring</a:t>
            </a:r>
          </a:p>
          <a:p>
            <a:pPr marL="533400" indent="-457200"/>
            <a:r>
              <a:rPr lang="en-US" dirty="0"/>
              <a:t>For example, if we were to flip a balanced coin, we know there is a 50% probability it will come up heads, now if I flip it again, what is the probability of the next flip being heads? </a:t>
            </a:r>
          </a:p>
          <a:p>
            <a:pPr marL="533400" indent="-457200"/>
            <a:r>
              <a:rPr lang="en-US" dirty="0"/>
              <a:t>The result of the second flip is not impacted by the result of the first</a:t>
            </a:r>
          </a:p>
          <a:p>
            <a:pPr marL="533400" indent="-457200"/>
            <a:r>
              <a:rPr lang="en-US" dirty="0"/>
              <a:t>Therefore, each coin flip is considered statistically independent </a:t>
            </a:r>
          </a:p>
        </p:txBody>
      </p:sp>
    </p:spTree>
    <p:extLst>
      <p:ext uri="{BB962C8B-B14F-4D97-AF65-F5344CB8AC3E}">
        <p14:creationId xmlns:p14="http://schemas.microsoft.com/office/powerpoint/2010/main" val="386207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Statistical Independence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Now consider a standard deck of cards (52 cards, 4 suits for each value, etc.)</a:t>
            </a:r>
          </a:p>
          <a:p>
            <a:pPr marL="533400" indent="-457200"/>
            <a:r>
              <a:rPr lang="en-US" dirty="0"/>
              <a:t>What is the probability that we draw a card of a specific value?</a:t>
            </a:r>
          </a:p>
          <a:p>
            <a:pPr marL="533400" indent="-457200"/>
            <a:r>
              <a:rPr lang="en-US" dirty="0"/>
              <a:t>Now assume we draw that value from the deck and do not replace it, now what is the probability to draw the same value from the deck</a:t>
            </a:r>
          </a:p>
          <a:p>
            <a:pPr marL="533400" indent="-457200"/>
            <a:r>
              <a:rPr lang="en-US" dirty="0"/>
              <a:t>Each draw affects the composition of the deck and the probability changes with each draw (regardless of what value we draw) </a:t>
            </a:r>
          </a:p>
        </p:txBody>
      </p:sp>
    </p:spTree>
    <p:extLst>
      <p:ext uri="{BB962C8B-B14F-4D97-AF65-F5344CB8AC3E}">
        <p14:creationId xmlns:p14="http://schemas.microsoft.com/office/powerpoint/2010/main" val="236984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</p:spPr>
            <p:txBody>
              <a:bodyPr/>
              <a:lstStyle/>
              <a:p>
                <a:pPr marL="533400" indent="-457200"/>
                <a:r>
                  <a:rPr lang="en-US" dirty="0"/>
                  <a:t>The next important aspect of the Naïve Bayes technique, is how we calculate the probabilities for our model </a:t>
                </a:r>
              </a:p>
              <a:p>
                <a:pPr marL="533400" indent="-457200"/>
                <a:r>
                  <a:rPr lang="en-US" dirty="0"/>
                  <a:t>For Naïve Bayes we use conditional probabilities i.e., Bayes Theorem to determine the probabilities of a given set of data belonging to a class </a:t>
                </a:r>
              </a:p>
              <a:p>
                <a:pPr marL="533400" indent="-457200"/>
                <a:r>
                  <a:rPr lang="en-US" dirty="0"/>
                  <a:t>Bayes Theorem allows to calculate the probability of an event given another event</a:t>
                </a:r>
              </a:p>
              <a:p>
                <a:pPr marL="533400" indent="-457200"/>
                <a:r>
                  <a:rPr lang="en-US" dirty="0"/>
                  <a:t>The equation for Bayes Theorem:</a:t>
                </a:r>
              </a:p>
              <a:p>
                <a:pPr marL="762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762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  <a:blipFill>
                <a:blip r:embed="rId2"/>
                <a:stretch>
                  <a:fillRect l="-345" b="-9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43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Bayes Theorem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</p:spPr>
            <p:txBody>
              <a:bodyPr/>
              <a:lstStyle/>
              <a:p>
                <a:pPr marL="533400" indent="-457200"/>
                <a:r>
                  <a:rPr lang="en-US" dirty="0"/>
                  <a:t>Let’s consider our coin flip example again:</a:t>
                </a:r>
              </a:p>
              <a:p>
                <a:pPr marL="990600" lvl="1" indent="-457200">
                  <a:buFont typeface="+mj-lt"/>
                  <a:buAutoNum type="arabicPeriod"/>
                </a:pPr>
                <a:r>
                  <a:rPr lang="en-US" dirty="0"/>
                  <a:t>Event A is a coin flip of heads (probability of 0.5)</a:t>
                </a:r>
              </a:p>
              <a:p>
                <a:pPr marL="990600" lvl="1" indent="-457200">
                  <a:buFont typeface="+mj-lt"/>
                  <a:buAutoNum type="arabicPeriod"/>
                </a:pPr>
                <a:r>
                  <a:rPr lang="en-US" dirty="0"/>
                  <a:t>Event B is a coin flip of tails (probability of 0.5)</a:t>
                </a:r>
              </a:p>
              <a:p>
                <a:pPr marL="990600" lvl="1" indent="-457200">
                  <a:buFont typeface="+mj-lt"/>
                  <a:buAutoNum type="arabicPeriod"/>
                </a:pPr>
                <a:r>
                  <a:rPr lang="en-US" dirty="0"/>
                  <a:t>Since A and B are dependent, we know the probability of B given A is also 0.5</a:t>
                </a:r>
              </a:p>
              <a:p>
                <a:pPr marL="533400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𝐻𝑒𝑎𝑑𝑠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𝑇𝑎𝑖𝑙𝑠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𝐻𝑒𝑎𝑑𝑠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𝑇𝑎𝑖𝑙𝑠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𝐻𝑒𝑎𝑑𝑠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𝑇𝑎𝑖𝑙𝑠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5334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𝐻𝑒𝑎𝑑𝑠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𝑇𝑎𝑖𝑙𝑠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  <a:p>
                <a:pPr marL="533400" lvl="1" indent="0">
                  <a:buNone/>
                </a:pPr>
                <a:r>
                  <a:rPr lang="en-US" dirty="0"/>
                  <a:t>While you can use Bayes Theorem with dependent data, it also commonly used with independent data </a:t>
                </a:r>
              </a:p>
              <a:p>
                <a:pPr marL="533400" lvl="1" indent="0" algn="ctr">
                  <a:buNone/>
                </a:pPr>
                <a:endParaRPr lang="en-US" dirty="0"/>
              </a:p>
              <a:p>
                <a:pPr marL="762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  <a:blipFill>
                <a:blip r:embed="rId2"/>
                <a:stretch>
                  <a:fillRect l="-345" b="-4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79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</p:spPr>
            <p:txBody>
              <a:bodyPr/>
              <a:lstStyle/>
              <a:p>
                <a:pPr marL="533400" indent="-457200"/>
                <a:r>
                  <a:rPr lang="en-US" dirty="0"/>
                  <a:t>Now when we apply this for machine learning our equation for Bayes Theorem will be slightly different because we will be dealing with a vector for our feature data:</a:t>
                </a:r>
              </a:p>
              <a:p>
                <a:pPr marL="76200" indent="0">
                  <a:buNone/>
                </a:pPr>
                <a:endParaRPr lang="en-US" dirty="0"/>
              </a:p>
              <a:p>
                <a:pPr marL="762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_2,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_3…,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76200" indent="0">
                  <a:buNone/>
                </a:pPr>
                <a:endParaRPr lang="en-US" dirty="0"/>
              </a:p>
              <a:p>
                <a:pPr marL="76200" indent="0">
                  <a:buNone/>
                </a:pPr>
                <a:endParaRPr lang="en-US" dirty="0"/>
              </a:p>
              <a:p>
                <a:pPr marL="533400" indent="-457200"/>
                <a:r>
                  <a:rPr lang="en-US" dirty="0"/>
                  <a:t>The Maximum A Posteriori (MAP) technique can be used to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 estimates P(Y) based on the mode of P(</a:t>
                </a:r>
                <a:r>
                  <a:rPr lang="en-US" dirty="0" err="1">
                    <a:effectLst/>
                    <a:latin typeface="Arial" panose="020B0604020202020204" pitchFamily="34" charset="0"/>
                  </a:rPr>
                  <a:t>X</a:t>
                </a:r>
                <a:r>
                  <a:rPr lang="en-US" baseline="-25000" dirty="0" err="1">
                    <a:latin typeface="Arial" panose="020B0604020202020204" pitchFamily="34" charset="0"/>
                  </a:rPr>
                  <a:t>i</a:t>
                </a:r>
                <a:r>
                  <a:rPr lang="en-US" dirty="0" err="1">
                    <a:effectLst/>
                    <a:latin typeface="Arial" panose="020B0604020202020204" pitchFamily="34" charset="0"/>
                  </a:rPr>
                  <a:t>|Y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  <a:blipFill>
                <a:blip r:embed="rId2"/>
                <a:stretch>
                  <a:fillRect l="-345" r="-173" b="-17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E6A56B7-E361-29AD-9566-05EA1ADAE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4682427"/>
            <a:ext cx="4724400" cy="100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5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Naïve Bayes Forms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The Naïve Bayes classifier comes in three forms, the difference is the equation used to calculate P(X</a:t>
            </a:r>
            <a:r>
              <a:rPr lang="en-US" baseline="-25000" dirty="0"/>
              <a:t>i</a:t>
            </a:r>
            <a:r>
              <a:rPr lang="en-US" dirty="0"/>
              <a:t> |Y): 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Gaussian Distribution, where the data is continuous and behaves in a normal distribution</a:t>
            </a:r>
          </a:p>
          <a:p>
            <a:pPr marL="990600" lvl="1" indent="-457200">
              <a:buFont typeface="+mj-lt"/>
              <a:buAutoNum type="arabicPeriod"/>
            </a:pPr>
            <a:endParaRPr lang="en-US" dirty="0"/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Bernoulli Distribution, where our data is binary/Boolean form </a:t>
            </a:r>
          </a:p>
          <a:p>
            <a:pPr marL="990600" lvl="1" indent="-457200">
              <a:buFont typeface="+mj-lt"/>
              <a:buAutoNum type="arabicPeriod"/>
            </a:pPr>
            <a:endParaRPr lang="en-US" dirty="0"/>
          </a:p>
          <a:p>
            <a:pPr marL="990600" lvl="1" indent="-457200">
              <a:buFont typeface="+mj-lt"/>
              <a:buAutoNum type="arabicPeriod"/>
            </a:pPr>
            <a:endParaRPr lang="en-US" dirty="0"/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Multinominal Distribution, a generalized form of the Bernoulli Distribution, where feature vectors represent the frequencies of occurrence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A05C9-9BF9-7F9E-EEC2-B0F8DCA9A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3289966"/>
            <a:ext cx="2217668" cy="800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69A374-B17F-5815-7EED-C4C930D06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583" y="4516769"/>
            <a:ext cx="3964834" cy="5381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361329-D6A0-EE96-8BEA-C3AD209FD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6019800"/>
            <a:ext cx="2819400" cy="82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6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daho State">
      <a:dk1>
        <a:srgbClr val="000000"/>
      </a:dk1>
      <a:lt1>
        <a:srgbClr val="FFFFFF"/>
      </a:lt1>
      <a:dk2>
        <a:srgbClr val="828282"/>
      </a:dk2>
      <a:lt2>
        <a:srgbClr val="E6E7E8"/>
      </a:lt2>
      <a:accent1>
        <a:srgbClr val="F37920"/>
      </a:accent1>
      <a:accent2>
        <a:srgbClr val="A7A7A7"/>
      </a:accent2>
      <a:accent3>
        <a:srgbClr val="A7A7A7"/>
      </a:accent3>
      <a:accent4>
        <a:srgbClr val="FFFFFF"/>
      </a:accent4>
      <a:accent5>
        <a:srgbClr val="F69240"/>
      </a:accent5>
      <a:accent6>
        <a:srgbClr val="F37920"/>
      </a:accent6>
      <a:hlink>
        <a:srgbClr val="F37920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25864</TotalTime>
  <Words>1837</Words>
  <Application>Microsoft Office PowerPoint</Application>
  <PresentationFormat>Widescreen</PresentationFormat>
  <Paragraphs>178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Roboto</vt:lpstr>
      <vt:lpstr>Roboto Slab</vt:lpstr>
      <vt:lpstr>Office Theme</vt:lpstr>
      <vt:lpstr>CS4499/5599: Data Science and Applied Machine Learning </vt:lpstr>
      <vt:lpstr>Objectives </vt:lpstr>
      <vt:lpstr>Naïve Bayes </vt:lpstr>
      <vt:lpstr>Statistical Independence </vt:lpstr>
      <vt:lpstr>Statistical Independence </vt:lpstr>
      <vt:lpstr>Bayes Theorem</vt:lpstr>
      <vt:lpstr>Bayes Theorem Example </vt:lpstr>
      <vt:lpstr>Naïve Bayes Classifier</vt:lpstr>
      <vt:lpstr>Naïve Bayes Forms </vt:lpstr>
      <vt:lpstr>Naïve Bayes Example  </vt:lpstr>
      <vt:lpstr>Naïve Bayes Example  </vt:lpstr>
      <vt:lpstr>Naïve Bayes Pros/Cons </vt:lpstr>
      <vt:lpstr>Naïve Bayes</vt:lpstr>
      <vt:lpstr>Support Vector Machines </vt:lpstr>
      <vt:lpstr>Support Vector Machines </vt:lpstr>
      <vt:lpstr>Support Vector Machines </vt:lpstr>
      <vt:lpstr>Forms of SVM Classification </vt:lpstr>
      <vt:lpstr>Soft Margin Classification </vt:lpstr>
      <vt:lpstr>Soft Margin Classification </vt:lpstr>
      <vt:lpstr>Nonlinear SVM Classification </vt:lpstr>
      <vt:lpstr>SVM Regression</vt:lpstr>
      <vt:lpstr>SVM Regression</vt:lpstr>
      <vt:lpstr>Feature Scaling with SVM</vt:lpstr>
      <vt:lpstr>Sklearn SVM Classes </vt:lpstr>
      <vt:lpstr>Sklearn SVM Classes </vt:lpstr>
      <vt:lpstr>Next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Pepo Mena</cp:lastModifiedBy>
  <cp:revision>799</cp:revision>
  <dcterms:created xsi:type="dcterms:W3CDTF">2019-07-31T20:40:14Z</dcterms:created>
  <dcterms:modified xsi:type="dcterms:W3CDTF">2023-04-10T16:56:29Z</dcterms:modified>
</cp:coreProperties>
</file>