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webextensions/webextension1.xml" ContentType="application/vnd.ms-office.webextension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8" r:id="rId5"/>
    <p:sldId id="269" r:id="rId6"/>
    <p:sldId id="259" r:id="rId7"/>
    <p:sldId id="270" r:id="rId8"/>
    <p:sldId id="261" r:id="rId9"/>
    <p:sldId id="271" r:id="rId10"/>
    <p:sldId id="303" r:id="rId11"/>
    <p:sldId id="302" r:id="rId12"/>
    <p:sldId id="308" r:id="rId13"/>
    <p:sldId id="305" r:id="rId14"/>
    <p:sldId id="304" r:id="rId15"/>
    <p:sldId id="320" r:id="rId16"/>
    <p:sldId id="306" r:id="rId17"/>
    <p:sldId id="285" r:id="rId18"/>
    <p:sldId id="307" r:id="rId19"/>
    <p:sldId id="309" r:id="rId20"/>
    <p:sldId id="310" r:id="rId21"/>
    <p:sldId id="311" r:id="rId22"/>
    <p:sldId id="312" r:id="rId23"/>
    <p:sldId id="294" r:id="rId24"/>
    <p:sldId id="266" r:id="rId25"/>
    <p:sldId id="295" r:id="rId26"/>
    <p:sldId id="296" r:id="rId27"/>
    <p:sldId id="297" r:id="rId28"/>
    <p:sldId id="298" r:id="rId29"/>
    <p:sldId id="318" r:id="rId30"/>
    <p:sldId id="267" r:id="rId31"/>
    <p:sldId id="315" r:id="rId32"/>
    <p:sldId id="299" r:id="rId33"/>
    <p:sldId id="300" r:id="rId34"/>
    <p:sldId id="313" r:id="rId35"/>
    <p:sldId id="316" r:id="rId36"/>
    <p:sldId id="319" r:id="rId37"/>
    <p:sldId id="314" r:id="rId38"/>
    <p:sldId id="317" r:id="rId39"/>
    <p:sldId id="321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0B8845D-1543-4612-91D8-56A75B360D3E}">
          <p14:sldIdLst>
            <p14:sldId id="256"/>
            <p14:sldId id="257"/>
          </p14:sldIdLst>
        </p14:section>
        <p14:section name="sec 1" id="{C3E47AC2-B163-4BD4-87F6-105D27740343}">
          <p14:sldIdLst>
            <p14:sldId id="258"/>
            <p14:sldId id="268"/>
            <p14:sldId id="269"/>
            <p14:sldId id="259"/>
            <p14:sldId id="270"/>
          </p14:sldIdLst>
        </p14:section>
        <p14:section name="sec 2" id="{4D933E02-1B20-4D5E-93EA-281BB3FEE1B9}">
          <p14:sldIdLst>
            <p14:sldId id="261"/>
            <p14:sldId id="271"/>
            <p14:sldId id="303"/>
            <p14:sldId id="302"/>
            <p14:sldId id="308"/>
            <p14:sldId id="305"/>
            <p14:sldId id="304"/>
            <p14:sldId id="320"/>
            <p14:sldId id="306"/>
            <p14:sldId id="285"/>
            <p14:sldId id="307"/>
            <p14:sldId id="309"/>
            <p14:sldId id="310"/>
          </p14:sldIdLst>
        </p14:section>
        <p14:section name="sec 3" id="{76A3DB3A-CDA0-4EEF-BE5E-A19F2C60F727}">
          <p14:sldIdLst>
            <p14:sldId id="311"/>
            <p14:sldId id="312"/>
            <p14:sldId id="294"/>
          </p14:sldIdLst>
        </p14:section>
        <p14:section name="sec4" id="{B02185C1-1CAB-4D19-9864-28F74EB644D3}">
          <p14:sldIdLst>
            <p14:sldId id="266"/>
            <p14:sldId id="295"/>
            <p14:sldId id="296"/>
            <p14:sldId id="297"/>
            <p14:sldId id="298"/>
            <p14:sldId id="318"/>
          </p14:sldIdLst>
        </p14:section>
        <p14:section name="sec 5" id="{B8B3E61A-0A33-4F86-9866-7A337848578C}">
          <p14:sldIdLst>
            <p14:sldId id="267"/>
            <p14:sldId id="315"/>
            <p14:sldId id="299"/>
            <p14:sldId id="300"/>
          </p14:sldIdLst>
        </p14:section>
        <p14:section name="sec 7" id="{A7263C8A-52F3-4B11-B33C-9AB220C8FDA1}">
          <p14:sldIdLst>
            <p14:sldId id="313"/>
            <p14:sldId id="316"/>
            <p14:sldId id="319"/>
            <p14:sldId id="314"/>
            <p14:sldId id="317"/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7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5AFE3DB-6306-4478-A09B-ED1EE75FB22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F592507-0442-4A62-B5AB-F53DE1B66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5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E3DB-6306-4478-A09B-ED1EE75FB22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2507-0442-4A62-B5AB-F53DE1B66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3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E3DB-6306-4478-A09B-ED1EE75FB22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2507-0442-4A62-B5AB-F53DE1B66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72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E3DB-6306-4478-A09B-ED1EE75FB22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2507-0442-4A62-B5AB-F53DE1B66FF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5321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E3DB-6306-4478-A09B-ED1EE75FB22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2507-0442-4A62-B5AB-F53DE1B66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4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E3DB-6306-4478-A09B-ED1EE75FB22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2507-0442-4A62-B5AB-F53DE1B66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82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E3DB-6306-4478-A09B-ED1EE75FB22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2507-0442-4A62-B5AB-F53DE1B66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42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E3DB-6306-4478-A09B-ED1EE75FB22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2507-0442-4A62-B5AB-F53DE1B66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1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E3DB-6306-4478-A09B-ED1EE75FB22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2507-0442-4A62-B5AB-F53DE1B66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4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E3DB-6306-4478-A09B-ED1EE75FB22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2507-0442-4A62-B5AB-F53DE1B66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4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E3DB-6306-4478-A09B-ED1EE75FB22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2507-0442-4A62-B5AB-F53DE1B66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2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5905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072640"/>
            <a:ext cx="4878389" cy="39014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72640"/>
            <a:ext cx="4875211" cy="39014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E3DB-6306-4478-A09B-ED1EE75FB22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2507-0442-4A62-B5AB-F53DE1B66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3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2600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09" y="1989552"/>
            <a:ext cx="4878392" cy="64392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2777048"/>
            <a:ext cx="4878391" cy="322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9018" y="1989552"/>
            <a:ext cx="4878392" cy="64392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77046"/>
            <a:ext cx="4875210" cy="32214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E3DB-6306-4478-A09B-ED1EE75FB22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2507-0442-4A62-B5AB-F53DE1B66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9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600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E3DB-6306-4478-A09B-ED1EE75FB22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2507-0442-4A62-B5AB-F53DE1B66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5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E3DB-6306-4478-A09B-ED1EE75FB22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2507-0442-4A62-B5AB-F53DE1B66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0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E3DB-6306-4478-A09B-ED1EE75FB22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2507-0442-4A62-B5AB-F53DE1B66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2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E3DB-6306-4478-A09B-ED1EE75FB22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2507-0442-4A62-B5AB-F53DE1B66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0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2" y="252412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008086"/>
            <a:ext cx="9905999" cy="399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61420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FE3DB-6306-4478-A09B-ED1EE75FB22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6142038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6142036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92507-0442-4A62-B5AB-F53DE1B66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50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../Horse-Race-Data-Description.xlsx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notebook/datascraping.ipynb" TargetMode="External"/><Relationship Id="rId2" Type="http://schemas.openxmlformats.org/officeDocument/2006/relationships/hyperlink" Target="https://jra.jp/JRAEN/AP/common/mai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127.0.0.1:8000/docs" TargetMode="Externa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bis.jp/index.html" TargetMode="External"/><Relationship Id="rId2" Type="http://schemas.openxmlformats.org/officeDocument/2006/relationships/hyperlink" Target="https://jra.jp/JRAEN/AP/common/mai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6DF22-24CD-4E9E-9D19-E09B4CCA8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Data Science</a:t>
            </a:r>
            <a:br>
              <a:rPr lang="en-US" dirty="0"/>
            </a:br>
            <a:r>
              <a:rPr lang="en-US" sz="3600" dirty="0" err="1"/>
              <a:t>Tên</a:t>
            </a:r>
            <a:r>
              <a:rPr lang="en-US" sz="3600" dirty="0"/>
              <a:t> </a:t>
            </a:r>
            <a:r>
              <a:rPr lang="en-US" sz="3600" dirty="0" err="1"/>
              <a:t>đề</a:t>
            </a:r>
            <a:r>
              <a:rPr lang="en-US" sz="3600" dirty="0"/>
              <a:t> </a:t>
            </a:r>
            <a:r>
              <a:rPr lang="en-US" sz="3600" dirty="0" err="1"/>
              <a:t>tài</a:t>
            </a:r>
            <a:r>
              <a:rPr lang="en-US" sz="3600" dirty="0"/>
              <a:t>: </a:t>
            </a:r>
            <a:r>
              <a:rPr lang="en-US" sz="3600" dirty="0" err="1"/>
              <a:t>Dự</a:t>
            </a:r>
            <a:r>
              <a:rPr lang="en-US" sz="3600" dirty="0"/>
              <a:t> </a:t>
            </a:r>
            <a:r>
              <a:rPr lang="en-US" sz="3600" dirty="0" err="1"/>
              <a:t>đoán</a:t>
            </a:r>
            <a:r>
              <a:rPr lang="en-US" sz="3600" dirty="0"/>
              <a:t> </a:t>
            </a:r>
            <a:r>
              <a:rPr lang="en-US" sz="3600" dirty="0" err="1"/>
              <a:t>kết</a:t>
            </a:r>
            <a:r>
              <a:rPr lang="en-US" sz="3600" dirty="0"/>
              <a:t> </a:t>
            </a:r>
            <a:r>
              <a:rPr lang="en-US" sz="3600" dirty="0" err="1"/>
              <a:t>quả</a:t>
            </a:r>
            <a:r>
              <a:rPr lang="en-US" sz="3600" dirty="0"/>
              <a:t> </a:t>
            </a:r>
            <a:r>
              <a:rPr lang="en-US" sz="3600" dirty="0" err="1"/>
              <a:t>đua</a:t>
            </a:r>
            <a:r>
              <a:rPr lang="en-US" sz="3600" dirty="0"/>
              <a:t> </a:t>
            </a:r>
            <a:r>
              <a:rPr lang="en-US" sz="3600" dirty="0" err="1"/>
              <a:t>ngựa</a:t>
            </a:r>
            <a:r>
              <a:rPr lang="en-US" sz="3600" dirty="0"/>
              <a:t> </a:t>
            </a:r>
            <a:r>
              <a:rPr lang="en-US" sz="3600" dirty="0" err="1"/>
              <a:t>Nhật</a:t>
            </a:r>
            <a:r>
              <a:rPr lang="en-US" sz="3600" dirty="0"/>
              <a:t> </a:t>
            </a:r>
            <a:r>
              <a:rPr lang="en-US" sz="3600" dirty="0" err="1"/>
              <a:t>Bản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549B3-1100-8DDB-D17D-2E01A49CC5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cap="non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Học</a:t>
            </a:r>
            <a:r>
              <a:rPr lang="en-US" cap="non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cap="non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viên</a:t>
            </a:r>
            <a:r>
              <a:rPr lang="en-US" cap="non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: Trần Danh Ngân</a:t>
            </a:r>
          </a:p>
          <a:p>
            <a:pPr algn="r"/>
            <a:r>
              <a:rPr lang="en-US" cap="non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Mã</a:t>
            </a:r>
            <a:r>
              <a:rPr lang="en-US" cap="non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cap="non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học</a:t>
            </a:r>
            <a:r>
              <a:rPr lang="en-US" cap="non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cap="non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viên</a:t>
            </a:r>
            <a:r>
              <a:rPr lang="en-US" cap="non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: FX15440</a:t>
            </a:r>
          </a:p>
        </p:txBody>
      </p:sp>
    </p:spTree>
    <p:extLst>
      <p:ext uri="{BB962C8B-B14F-4D97-AF65-F5344CB8AC3E}">
        <p14:creationId xmlns:p14="http://schemas.microsoft.com/office/powerpoint/2010/main" val="68022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B81C-30A9-AA71-B191-9DBCA7F5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B40BD-9B11-7A17-0452-47D794829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Ngựa</a:t>
            </a:r>
            <a:r>
              <a:rPr lang="en-US" dirty="0"/>
              <a:t>: </a:t>
            </a:r>
            <a:r>
              <a:rPr lang="en-US" dirty="0" err="1"/>
              <a:t>Tuổi</a:t>
            </a:r>
            <a:r>
              <a:rPr lang="en-US" dirty="0"/>
              <a:t>,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,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giống</a:t>
            </a:r>
            <a:r>
              <a:rPr lang="en-US" dirty="0"/>
              <a:t>,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đua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cưỡi</a:t>
            </a:r>
            <a:r>
              <a:rPr lang="en-US" dirty="0"/>
              <a:t>: </a:t>
            </a:r>
            <a:r>
              <a:rPr lang="en-US" dirty="0" err="1"/>
              <a:t>Tuổi</a:t>
            </a:r>
            <a:r>
              <a:rPr lang="en-US" dirty="0"/>
              <a:t>,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  <a:p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: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  <a:p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, “</a:t>
            </a:r>
            <a:r>
              <a:rPr lang="en-US" dirty="0" err="1"/>
              <a:t>vẻ</a:t>
            </a:r>
            <a:r>
              <a:rPr lang="en-US" dirty="0"/>
              <a:t> </a:t>
            </a:r>
            <a:r>
              <a:rPr lang="en-US" dirty="0" err="1"/>
              <a:t>bề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”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con </a:t>
            </a:r>
            <a:r>
              <a:rPr lang="en-US" dirty="0" err="1"/>
              <a:t>ngựa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thao</a:t>
            </a:r>
            <a:endParaRPr lang="en-US" dirty="0"/>
          </a:p>
          <a:p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hay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ngựa</a:t>
            </a:r>
            <a:r>
              <a:rPr lang="en-US" dirty="0"/>
              <a:t> không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đua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con </a:t>
            </a:r>
            <a:r>
              <a:rPr lang="en-US" dirty="0" err="1"/>
              <a:t>ngựa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530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66BA-E408-D9EB-9BC6-CE1EA2DCA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5B11-D914-4070-AA67-2E89CA3B8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072640"/>
            <a:ext cx="4878389" cy="27776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RA: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đua</a:t>
            </a:r>
            <a:endParaRPr lang="en-US" dirty="0"/>
          </a:p>
          <a:p>
            <a:r>
              <a:rPr lang="en-US" dirty="0"/>
              <a:t>SE: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ngựa</a:t>
            </a:r>
            <a:r>
              <a:rPr lang="en-US" dirty="0"/>
              <a:t>,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đua</a:t>
            </a:r>
            <a:r>
              <a:rPr lang="en-US" dirty="0"/>
              <a:t>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  <a:p>
            <a:r>
              <a:rPr lang="en-US" dirty="0"/>
              <a:t>UM: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ngựa</a:t>
            </a:r>
            <a:endParaRPr lang="en-US" dirty="0"/>
          </a:p>
          <a:p>
            <a:r>
              <a:rPr lang="en-US" dirty="0"/>
              <a:t>KS: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cưỡi</a:t>
            </a:r>
            <a:endParaRPr lang="en-US" dirty="0"/>
          </a:p>
          <a:p>
            <a:r>
              <a:rPr lang="en-US" dirty="0"/>
              <a:t>CH: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0D6A0-CAD0-699D-DFC0-CD8A60039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72640"/>
            <a:ext cx="4875211" cy="27776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BR: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giống</a:t>
            </a:r>
            <a:endParaRPr lang="en-US" dirty="0"/>
          </a:p>
          <a:p>
            <a:r>
              <a:rPr lang="en-US" dirty="0"/>
              <a:t>BN: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hữu</a:t>
            </a:r>
            <a:endParaRPr lang="en-US" dirty="0"/>
          </a:p>
          <a:p>
            <a:r>
              <a:rPr lang="en-US" dirty="0"/>
              <a:t>HN: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ngựa</a:t>
            </a:r>
            <a:endParaRPr lang="en-US" dirty="0"/>
          </a:p>
          <a:p>
            <a:r>
              <a:rPr lang="en-US" dirty="0"/>
              <a:t>WH: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 </a:t>
            </a:r>
            <a:r>
              <a:rPr lang="en-US" dirty="0" err="1"/>
              <a:t>ngựa</a:t>
            </a:r>
            <a:endParaRPr lang="en-US" dirty="0"/>
          </a:p>
          <a:p>
            <a:r>
              <a:rPr lang="en-US" dirty="0"/>
              <a:t>WE: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tiết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DFE197-1BF9-B9EE-1E83-C45EA2E3A0A3}"/>
              </a:ext>
            </a:extLst>
          </p:cNvPr>
          <p:cNvSpPr txBox="1">
            <a:spLocks/>
          </p:cNvSpPr>
          <p:nvPr/>
        </p:nvSpPr>
        <p:spPr>
          <a:xfrm>
            <a:off x="1141410" y="4980432"/>
            <a:ext cx="9905998" cy="119652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file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(</a:t>
            </a:r>
            <a:r>
              <a:rPr lang="en-US" dirty="0">
                <a:hlinkClick r:id="rId2" action="ppaction://hlinkfile"/>
              </a:rPr>
              <a:t>Horse-Race-Data-Description.xlsx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04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3FCF-1D00-A624-BA8D-35C81401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độ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C13EC-92D3-E08F-5C32-3D8D6EBC0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vi-VN" dirty="0"/>
              <a:t>rước khi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vi-VN" dirty="0"/>
              <a:t>tính đến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6AB393-6E90-125B-98B2-4C842572B4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LogisticRegression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/>
              <a:t>Total accuracy: 70.99%</a:t>
            </a:r>
          </a:p>
          <a:p>
            <a:r>
              <a:rPr lang="en-US" dirty="0"/>
              <a:t>Top 3 accuracy: 29.95%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D88BA4-897F-A1F3-CA91-16D8AE889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đến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7B424C-3934-27FA-43C2-ADDD44BC3FD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LogisticRegression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/>
              <a:t>Total accuracy: 78.36%</a:t>
            </a:r>
          </a:p>
          <a:p>
            <a:r>
              <a:rPr lang="en-US" dirty="0"/>
              <a:t>Top 3 accuracy: 47.7%</a:t>
            </a:r>
          </a:p>
        </p:txBody>
      </p:sp>
    </p:spTree>
    <p:extLst>
      <p:ext uri="{BB962C8B-B14F-4D97-AF65-F5344CB8AC3E}">
        <p14:creationId xmlns:p14="http://schemas.microsoft.com/office/powerpoint/2010/main" val="1580589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3C5A-28AB-C550-90E2-716779882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6817A-CF2F-5821-3F33-B5BABF830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SE </a:t>
            </a:r>
            <a:r>
              <a:rPr lang="en-US" dirty="0" err="1"/>
              <a:t>và</a:t>
            </a:r>
            <a:r>
              <a:rPr lang="en-US" dirty="0"/>
              <a:t> RA</a:t>
            </a:r>
          </a:p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id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đua</a:t>
            </a:r>
            <a:r>
              <a:rPr lang="en-US" dirty="0"/>
              <a:t> (YYYY-MM-DD RR:TT)</a:t>
            </a:r>
          </a:p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đua</a:t>
            </a:r>
            <a:r>
              <a:rPr lang="en-US" dirty="0"/>
              <a:t> (Time)</a:t>
            </a:r>
          </a:p>
          <a:p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vi-VN" dirty="0"/>
              <a:t>Zogen</a:t>
            </a:r>
            <a:endParaRPr lang="en-US" dirty="0"/>
          </a:p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đua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https://jra.jp/JRAEN/AP/common/main</a:t>
            </a:r>
            <a:endParaRPr lang="en-US" dirty="0"/>
          </a:p>
          <a:p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file </a:t>
            </a:r>
            <a:r>
              <a:rPr lang="en-US" dirty="0" err="1">
                <a:hlinkClick r:id="rId3" action="ppaction://hlinkfile"/>
              </a:rPr>
              <a:t>datascraping.ipynb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604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4C8266-B80D-55E1-5057-E591007E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6360A2-A0C4-A82A-5401-0AF48ED340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RA:</a:t>
            </a:r>
          </a:p>
          <a:p>
            <a:pPr lvl="1"/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: 35925</a:t>
            </a:r>
          </a:p>
          <a:p>
            <a:pPr lvl="1"/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id: 35925</a:t>
            </a:r>
          </a:p>
          <a:p>
            <a:pPr lvl="1"/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: 115</a:t>
            </a:r>
          </a:p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SE:</a:t>
            </a:r>
          </a:p>
          <a:p>
            <a:pPr lvl="1"/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525663</a:t>
            </a:r>
          </a:p>
          <a:p>
            <a:pPr lvl="1"/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id: 36285</a:t>
            </a:r>
          </a:p>
          <a:p>
            <a:pPr lvl="1"/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: 78</a:t>
            </a:r>
          </a:p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: 525663</a:t>
            </a:r>
          </a:p>
          <a:p>
            <a:pPr lvl="1"/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: 69 (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)</a:t>
            </a:r>
          </a:p>
        </p:txBody>
      </p:sp>
      <p:pic>
        <p:nvPicPr>
          <p:cNvPr id="7" name="Content Placeholder 6" descr="Chart, waterfall chart&#10;&#10;Description automatically generated">
            <a:extLst>
              <a:ext uri="{FF2B5EF4-FFF2-40B4-BE49-F238E27FC236}">
                <a16:creationId xmlns:a16="http://schemas.microsoft.com/office/drawing/2014/main" id="{512E4665-58E5-D1B7-B7C7-7CC81E6BEE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102" y="1824705"/>
            <a:ext cx="4380309" cy="4397310"/>
          </a:xfrm>
        </p:spPr>
      </p:pic>
    </p:spTree>
    <p:extLst>
      <p:ext uri="{BB962C8B-B14F-4D97-AF65-F5344CB8AC3E}">
        <p14:creationId xmlns:p14="http://schemas.microsoft.com/office/powerpoint/2010/main" val="2725193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E1F5F4-4F24-7A1E-75A8-6E8EC97A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test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5F21A-61A6-3A02-F1D5-4C1FB3318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test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đua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2018</a:t>
            </a:r>
          </a:p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: 25402</a:t>
            </a:r>
          </a:p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đua</a:t>
            </a:r>
            <a:r>
              <a:rPr lang="en-US" dirty="0"/>
              <a:t>: 1751</a:t>
            </a:r>
          </a:p>
          <a:p>
            <a:r>
              <a:rPr lang="en-US" dirty="0" err="1"/>
              <a:t>Số</a:t>
            </a:r>
            <a:r>
              <a:rPr lang="en-US" dirty="0"/>
              <a:t> top 3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: </a:t>
            </a:r>
            <a:r>
              <a:rPr lang="en-US" b="1" dirty="0">
                <a:solidFill>
                  <a:srgbClr val="92D050"/>
                </a:solidFill>
              </a:rPr>
              <a:t>5253</a:t>
            </a:r>
          </a:p>
          <a:p>
            <a:r>
              <a:rPr lang="en-US" dirty="0" err="1"/>
              <a:t>Số</a:t>
            </a:r>
            <a:r>
              <a:rPr lang="en-US" dirty="0"/>
              <a:t> top 3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: </a:t>
            </a:r>
            <a:r>
              <a:rPr lang="en-US" b="1" dirty="0">
                <a:solidFill>
                  <a:srgbClr val="92D050"/>
                </a:solidFill>
              </a:rPr>
              <a:t>5279</a:t>
            </a:r>
          </a:p>
        </p:txBody>
      </p:sp>
    </p:spTree>
    <p:extLst>
      <p:ext uri="{BB962C8B-B14F-4D97-AF65-F5344CB8AC3E}">
        <p14:creationId xmlns:p14="http://schemas.microsoft.com/office/powerpoint/2010/main" val="1602923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3B69C8-A251-BFF6-7DDE-7364BE283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CDAA56-A5B8-9EB3-C563-6545F05ED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con </a:t>
            </a:r>
            <a:r>
              <a:rPr lang="en-US" dirty="0" err="1"/>
              <a:t>ngựa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thi</a:t>
            </a:r>
            <a:endParaRPr lang="en-US" dirty="0"/>
          </a:p>
          <a:p>
            <a:r>
              <a:rPr lang="en-US" dirty="0" err="1"/>
              <a:t>Lý</a:t>
            </a:r>
            <a:r>
              <a:rPr lang="en-US" dirty="0"/>
              <a:t> do:</a:t>
            </a:r>
          </a:p>
          <a:p>
            <a:pPr lvl="1"/>
            <a:r>
              <a:rPr lang="en-US" dirty="0" err="1"/>
              <a:t>Một</a:t>
            </a:r>
            <a:r>
              <a:rPr lang="en-US" dirty="0"/>
              <a:t> con </a:t>
            </a:r>
            <a:r>
              <a:rPr lang="en-US" dirty="0" err="1"/>
              <a:t>ngựa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đua</a:t>
            </a:r>
            <a:endParaRPr lang="en-US" dirty="0"/>
          </a:p>
          <a:p>
            <a:pPr lvl="1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những</a:t>
            </a:r>
            <a:r>
              <a:rPr lang="en-US" dirty="0"/>
              <a:t> con </a:t>
            </a:r>
            <a:r>
              <a:rPr lang="en-US" dirty="0" err="1"/>
              <a:t>ngựa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đua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1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ngựa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đua</a:t>
            </a:r>
            <a:endParaRPr lang="en-US" dirty="0"/>
          </a:p>
          <a:p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endParaRPr lang="en-US" dirty="0"/>
          </a:p>
          <a:p>
            <a:pPr lvl="1"/>
            <a:r>
              <a:rPr lang="en-US" dirty="0"/>
              <a:t>Theo </a:t>
            </a:r>
            <a:r>
              <a:rPr lang="en-US" dirty="0" err="1"/>
              <a:t>ngựa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con </a:t>
            </a:r>
            <a:r>
              <a:rPr lang="en-US" dirty="0" err="1"/>
              <a:t>ngựa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con,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endParaRPr lang="en-US" dirty="0"/>
          </a:p>
          <a:p>
            <a:pPr lvl="1"/>
            <a:r>
              <a:rPr lang="en-US" dirty="0"/>
              <a:t>Theo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đua</a:t>
            </a:r>
            <a:r>
              <a:rPr lang="en-US" dirty="0"/>
              <a:t>: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con </a:t>
            </a:r>
            <a:r>
              <a:rPr lang="en-US" dirty="0" err="1"/>
              <a:t>ngựa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đua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(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467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Content Placeholder 1" title="Microsoft Power BI">
                <a:extLst>
                  <a:ext uri="{FF2B5EF4-FFF2-40B4-BE49-F238E27FC236}">
                    <a16:creationId xmlns:a16="http://schemas.microsoft.com/office/drawing/2014/main" id="{1376BB71-8E99-D49F-492B-E7E0590589C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47169637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ontent Placeholder 1" title="Microsoft Power BI">
                <a:extLst>
                  <a:ext uri="{FF2B5EF4-FFF2-40B4-BE49-F238E27FC236}">
                    <a16:creationId xmlns:a16="http://schemas.microsoft.com/office/drawing/2014/main" id="{1376BB71-8E99-D49F-492B-E7E0590589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919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92B9-5536-03A6-AC85-747E8603B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6139C-C402-E69C-4600-E0853B5D2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prefit</a:t>
            </a:r>
            <a:r>
              <a:rPr lang="en-US" dirty="0"/>
              <a:t> model (Decision Tree </a:t>
            </a:r>
            <a:r>
              <a:rPr lang="en-US" dirty="0" err="1"/>
              <a:t>và</a:t>
            </a:r>
            <a:r>
              <a:rPr lang="en-US" dirty="0"/>
              <a:t> Logistic Regression)</a:t>
            </a:r>
          </a:p>
          <a:p>
            <a:pPr lvl="1"/>
            <a:r>
              <a:rPr lang="en-US" dirty="0"/>
              <a:t>RFE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LogisticRegression</a:t>
            </a:r>
            <a:endParaRPr lang="en-US" dirty="0"/>
          </a:p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Chia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train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train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val</a:t>
            </a:r>
            <a:endParaRPr lang="en-US" dirty="0"/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2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AdaBoostClassifier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LogisticRegression</a:t>
            </a:r>
            <a:endParaRPr lang="en-US" dirty="0"/>
          </a:p>
          <a:p>
            <a:pPr lvl="1"/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chọn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460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6FAC-8985-B6C7-0EDB-8EE26FE3A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37505-E458-3399-8974-2E1B1503D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AdaBoost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LogisticRegression</a:t>
            </a:r>
            <a:r>
              <a:rPr lang="en-US" dirty="0"/>
              <a:t>?</a:t>
            </a:r>
          </a:p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không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,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ở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AdaBoost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stumb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stumb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ổn</a:t>
            </a:r>
            <a:endParaRPr lang="en-US" dirty="0"/>
          </a:p>
          <a:p>
            <a:pPr lvl="1"/>
            <a:r>
              <a:rPr lang="en-US" dirty="0" err="1"/>
              <a:t>LogisticRegression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regression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,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(</a:t>
            </a:r>
            <a:r>
              <a:rPr lang="en-US" dirty="0" err="1"/>
              <a:t>xem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LogisticRegression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369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D9A5-9F7A-A174-3398-D5C7A9EA1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6C888-EC37-833E-4EA4-17D80F642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  <a:p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27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E40C3-545B-762D-D1AB-7FA6B15A0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4555A41-B0CD-8F85-C319-3CE71B21E16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40864931"/>
              </p:ext>
            </p:extLst>
          </p:nvPr>
        </p:nvGraphicFramePr>
        <p:xfrm>
          <a:off x="5049078" y="1878634"/>
          <a:ext cx="6304723" cy="3853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070">
                  <a:extLst>
                    <a:ext uri="{9D8B030D-6E8A-4147-A177-3AD203B41FA5}">
                      <a16:colId xmlns:a16="http://schemas.microsoft.com/office/drawing/2014/main" val="3799368483"/>
                    </a:ext>
                  </a:extLst>
                </a:gridCol>
                <a:gridCol w="1470991">
                  <a:extLst>
                    <a:ext uri="{9D8B030D-6E8A-4147-A177-3AD203B41FA5}">
                      <a16:colId xmlns:a16="http://schemas.microsoft.com/office/drawing/2014/main" val="986196282"/>
                    </a:ext>
                  </a:extLst>
                </a:gridCol>
                <a:gridCol w="1496369">
                  <a:extLst>
                    <a:ext uri="{9D8B030D-6E8A-4147-A177-3AD203B41FA5}">
                      <a16:colId xmlns:a16="http://schemas.microsoft.com/office/drawing/2014/main" val="746217273"/>
                    </a:ext>
                  </a:extLst>
                </a:gridCol>
                <a:gridCol w="1389293">
                  <a:extLst>
                    <a:ext uri="{9D8B030D-6E8A-4147-A177-3AD203B41FA5}">
                      <a16:colId xmlns:a16="http://schemas.microsoft.com/office/drawing/2014/main" val="2204440003"/>
                    </a:ext>
                  </a:extLst>
                </a:gridCol>
              </a:tblGrid>
              <a:tr h="1103105">
                <a:tc>
                  <a:txBody>
                    <a:bodyPr/>
                    <a:lstStyle/>
                    <a:p>
                      <a:r>
                        <a:rPr lang="en-US" dirty="0" err="1"/>
                        <a:t>Thuật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kiểm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AdaboostClassification</a:t>
                      </a:r>
                      <a:r>
                        <a:rPr lang="en-US" dirty="0"/>
                        <a:t>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LogisticRegression</a:t>
                      </a:r>
                      <a:r>
                        <a:rPr lang="en-US" dirty="0"/>
                        <a:t>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Số</a:t>
                      </a:r>
                      <a:r>
                        <a:rPr lang="en-US" dirty="0"/>
                        <a:t> features </a:t>
                      </a:r>
                      <a:r>
                        <a:rPr lang="en-US" dirty="0" err="1"/>
                        <a:t>được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chọn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125201"/>
                  </a:ext>
                </a:extLst>
              </a:tr>
              <a:tr h="1060174">
                <a:tc>
                  <a:txBody>
                    <a:bodyPr/>
                    <a:lstStyle/>
                    <a:p>
                      <a:r>
                        <a:rPr lang="en-US" dirty="0"/>
                        <a:t>From </a:t>
                      </a:r>
                      <a:r>
                        <a:rPr lang="en-US" dirty="0" err="1"/>
                        <a:t>DecisionTreeClassification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44,66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45,80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209986"/>
                  </a:ext>
                </a:extLst>
              </a:tr>
              <a:tr h="775967">
                <a:tc>
                  <a:txBody>
                    <a:bodyPr/>
                    <a:lstStyle/>
                    <a:p>
                      <a:r>
                        <a:rPr lang="en-US" dirty="0"/>
                        <a:t>From </a:t>
                      </a:r>
                      <a:r>
                        <a:rPr lang="en-US" dirty="0" err="1"/>
                        <a:t>LogisticRegression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44,97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372940"/>
                  </a:ext>
                </a:extLst>
              </a:tr>
              <a:tr h="775967">
                <a:tc>
                  <a:txBody>
                    <a:bodyPr/>
                    <a:lstStyle/>
                    <a:p>
                      <a:r>
                        <a:rPr lang="en-US" dirty="0"/>
                        <a:t>RFE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45,62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46,60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738419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4C80F2-578C-4056-782A-F6ECB92E6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878634"/>
            <a:ext cx="3816626" cy="4351338"/>
          </a:xfrm>
        </p:spPr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top 3 accuracy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validation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RFE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64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691E55-9C87-8C8A-5716-1A0988B4F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FEF8A-3A23-2052-7154-A2883E727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5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923C93-D37F-3C03-1AAE-63DBF194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782667-9194-E04D-3002-F5501400A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vi-VN" dirty="0"/>
              <a:t>Các dữ liệu có thể có quan hệ phi tuyến tính, bộ dữ liệu khá lớn</a:t>
            </a:r>
          </a:p>
          <a:p>
            <a:r>
              <a:rPr lang="vi-VN" dirty="0"/>
              <a:t>Các mô hình dựa trên tree khá phù hợp, đặc biệt là các mô hình boosting, mô hình LogisticRegression tuy đơn giản nhưng cũng cho thấy hiệu quả trước đó:</a:t>
            </a:r>
          </a:p>
          <a:p>
            <a:pPr lvl="1"/>
            <a:r>
              <a:rPr lang="vi-VN" dirty="0"/>
              <a:t>LogisticRegression</a:t>
            </a:r>
          </a:p>
          <a:p>
            <a:pPr lvl="1"/>
            <a:r>
              <a:rPr lang="vi-VN" dirty="0"/>
              <a:t>RandomForestClassifier</a:t>
            </a:r>
          </a:p>
          <a:p>
            <a:pPr lvl="1"/>
            <a:r>
              <a:rPr lang="vi-VN" dirty="0"/>
              <a:t>AdaBoostClassifier</a:t>
            </a:r>
          </a:p>
          <a:p>
            <a:pPr lvl="1"/>
            <a:r>
              <a:rPr lang="vi-VN" dirty="0"/>
              <a:t>GradientBoostingClassifier</a:t>
            </a:r>
          </a:p>
          <a:p>
            <a:pPr lvl="1"/>
            <a:r>
              <a:rPr lang="vi-VN" dirty="0"/>
              <a:t>Deep Neural Network</a:t>
            </a:r>
          </a:p>
          <a:p>
            <a:r>
              <a:rPr lang="vi-VN" dirty="0"/>
              <a:t>Các mô hình sẽ được đánh giá trên bộ validation với các tham số mặc định hoặc thay đổi tối thiểu</a:t>
            </a:r>
          </a:p>
        </p:txBody>
      </p:sp>
    </p:spTree>
    <p:extLst>
      <p:ext uri="{BB962C8B-B14F-4D97-AF65-F5344CB8AC3E}">
        <p14:creationId xmlns:p14="http://schemas.microsoft.com/office/powerpoint/2010/main" val="258333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3E916A-7B09-A5EC-AC57-14402439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EF2DC19-D251-ED00-BF1F-23D91DA64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185178"/>
              </p:ext>
            </p:extLst>
          </p:nvPr>
        </p:nvGraphicFramePr>
        <p:xfrm>
          <a:off x="1141413" y="2249488"/>
          <a:ext cx="9906000" cy="4164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243747453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924970337"/>
                    </a:ext>
                  </a:extLst>
                </a:gridCol>
              </a:tblGrid>
              <a:tr h="694094">
                <a:tc>
                  <a:txBody>
                    <a:bodyPr/>
                    <a:lstStyle/>
                    <a:p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endParaRPr lang="en-US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 top 3 accuracy (%)</a:t>
                      </a:r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917349398"/>
                  </a:ext>
                </a:extLst>
              </a:tr>
              <a:tr h="694094">
                <a:tc>
                  <a:txBody>
                    <a:bodyPr/>
                    <a:lstStyle/>
                    <a:p>
                      <a:r>
                        <a:rPr lang="en-US" dirty="0" err="1"/>
                        <a:t>LogisticRegression</a:t>
                      </a:r>
                      <a:endParaRPr lang="en-US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da-DK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46,53</a:t>
                      </a:r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1000319631"/>
                  </a:ext>
                </a:extLst>
              </a:tr>
              <a:tr h="694094"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RandomForestClassifier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da-DK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44,0</a:t>
                      </a:r>
                      <a:endParaRPr lang="en-US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608221577"/>
                  </a:ext>
                </a:extLst>
              </a:tr>
              <a:tr h="6940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AdaBoostClassifier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da-DK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45,62</a:t>
                      </a:r>
                      <a:endParaRPr lang="en-US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4053705786"/>
                  </a:ext>
                </a:extLst>
              </a:tr>
              <a:tr h="6940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GradientBoostingClassifier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da-DK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47,14</a:t>
                      </a:r>
                      <a:endParaRPr lang="en-US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1585358999"/>
                  </a:ext>
                </a:extLst>
              </a:tr>
              <a:tr h="694094">
                <a:tc>
                  <a:txBody>
                    <a:bodyPr/>
                    <a:lstStyle/>
                    <a:p>
                      <a:r>
                        <a:rPr lang="en-US" dirty="0"/>
                        <a:t>Deep Neural Network</a:t>
                      </a: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da-DK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47,36</a:t>
                      </a:r>
                      <a:endParaRPr lang="en-US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335521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668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A3B9-A016-CAEE-49A2-5E1B92A0E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7CE58-7214-C681-4207-317B85E9EE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98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F3463C-EB9F-ADAA-CF5E-5791935A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401A38-830D-3405-FCC3-2FD367E59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train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5 </a:t>
            </a:r>
            <a:r>
              <a:rPr lang="en-US" dirty="0" err="1"/>
              <a:t>phút</a:t>
            </a:r>
            <a:r>
              <a:rPr lang="en-US" dirty="0"/>
              <a:t> (train </a:t>
            </a:r>
            <a:r>
              <a:rPr lang="en-US" dirty="0" err="1"/>
              <a:t>bằng</a:t>
            </a:r>
            <a:r>
              <a:rPr lang="en-US" dirty="0"/>
              <a:t> CPU google </a:t>
            </a:r>
            <a:r>
              <a:rPr lang="en-US" dirty="0" err="1"/>
              <a:t>colab</a:t>
            </a:r>
            <a:r>
              <a:rPr lang="en-US" dirty="0"/>
              <a:t>)</a:t>
            </a:r>
          </a:p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parameter,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parameter </a:t>
            </a:r>
            <a:r>
              <a:rPr lang="en-US" dirty="0" err="1"/>
              <a:t>nhiều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Chia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param_grid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dọc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1-2 param, dung </a:t>
            </a:r>
            <a:r>
              <a:rPr lang="en-US" dirty="0" err="1"/>
              <a:t>các</a:t>
            </a:r>
            <a:r>
              <a:rPr lang="en-US" dirty="0"/>
              <a:t> param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param </a:t>
            </a:r>
            <a:r>
              <a:rPr lang="en-US" dirty="0" err="1"/>
              <a:t>khác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chỉnh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không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98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3BA-8A67-22BE-579A-32DE1DC43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LogisticRegression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8FF42-9648-55A9-A429-87473279F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penalty: ['l1','l2']</a:t>
            </a:r>
          </a:p>
          <a:p>
            <a:r>
              <a:rPr lang="en-US" dirty="0" err="1"/>
              <a:t>class_weight</a:t>
            </a:r>
            <a:r>
              <a:rPr lang="en-US" dirty="0"/>
              <a:t>: [</a:t>
            </a:r>
            <a:r>
              <a:rPr lang="en-US" dirty="0" err="1"/>
              <a:t>None,'balanced</a:t>
            </a:r>
            <a:r>
              <a:rPr lang="en-US" dirty="0"/>
              <a:t>']</a:t>
            </a:r>
          </a:p>
          <a:p>
            <a:r>
              <a:rPr lang="en-US" dirty="0"/>
              <a:t>C: [0.1,0.5,1.0]</a:t>
            </a:r>
          </a:p>
        </p:txBody>
      </p:sp>
    </p:spTree>
    <p:extLst>
      <p:ext uri="{BB962C8B-B14F-4D97-AF65-F5344CB8AC3E}">
        <p14:creationId xmlns:p14="http://schemas.microsoft.com/office/powerpoint/2010/main" val="3377965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3F04A-9A15-6453-A537-C7AD77E0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XGBClassifier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2CB92-1A4E-151B-540A-479CC3191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subsample: [0.6,0.8,1.]</a:t>
            </a:r>
          </a:p>
          <a:p>
            <a:r>
              <a:rPr lang="en-US" dirty="0" err="1"/>
              <a:t>n_estimators</a:t>
            </a:r>
            <a:r>
              <a:rPr lang="en-US" dirty="0"/>
              <a:t>: [50, 100, 150]</a:t>
            </a:r>
          </a:p>
          <a:p>
            <a:r>
              <a:rPr lang="en-US" dirty="0" err="1"/>
              <a:t>learning_rate</a:t>
            </a:r>
            <a:r>
              <a:rPr lang="en-US" dirty="0"/>
              <a:t>:[0.1, 0.3]</a:t>
            </a:r>
          </a:p>
          <a:p>
            <a:r>
              <a:rPr lang="en-US" dirty="0" err="1"/>
              <a:t>max_depth</a:t>
            </a:r>
            <a:r>
              <a:rPr lang="en-US" dirty="0"/>
              <a:t>: [5, 8, 11]</a:t>
            </a:r>
          </a:p>
          <a:p>
            <a:r>
              <a:rPr lang="en-US" dirty="0" err="1"/>
              <a:t>reg_lambda</a:t>
            </a:r>
            <a:r>
              <a:rPr lang="en-US" dirty="0"/>
              <a:t>: [1, 2, 3]</a:t>
            </a:r>
          </a:p>
          <a:p>
            <a:r>
              <a:rPr lang="en-US" dirty="0"/>
              <a:t>gamma: [0.5, 1.5, 2.5]</a:t>
            </a:r>
          </a:p>
        </p:txBody>
      </p:sp>
    </p:spTree>
    <p:extLst>
      <p:ext uri="{BB962C8B-B14F-4D97-AF65-F5344CB8AC3E}">
        <p14:creationId xmlns:p14="http://schemas.microsoft.com/office/powerpoint/2010/main" val="1342531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525F-D648-47C0-CE98-44719FE4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5A30C-D800-B8E2-B155-BA7DA7EB6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layer</a:t>
            </a:r>
          </a:p>
          <a:p>
            <a:r>
              <a:rPr lang="en-US" dirty="0" err="1"/>
              <a:t>Số</a:t>
            </a:r>
            <a:r>
              <a:rPr lang="en-US" dirty="0"/>
              <a:t> unit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layer</a:t>
            </a:r>
          </a:p>
          <a:p>
            <a:r>
              <a:rPr lang="en-US" dirty="0"/>
              <a:t>Activation: </a:t>
            </a:r>
            <a:r>
              <a:rPr lang="en-US" dirty="0" err="1"/>
              <a:t>relu</a:t>
            </a:r>
            <a:r>
              <a:rPr lang="en-US" dirty="0"/>
              <a:t>, tanh</a:t>
            </a:r>
          </a:p>
          <a:p>
            <a:r>
              <a:rPr lang="en-US" dirty="0" err="1"/>
              <a:t>Regularizer</a:t>
            </a:r>
            <a:r>
              <a:rPr lang="en-US" dirty="0"/>
              <a:t>: L1, L2</a:t>
            </a:r>
          </a:p>
          <a:p>
            <a:r>
              <a:rPr lang="en-US" dirty="0"/>
              <a:t>Loss function: </a:t>
            </a:r>
            <a:r>
              <a:rPr lang="en-US" dirty="0" err="1"/>
              <a:t>BinaryFocalCrossentropy</a:t>
            </a:r>
            <a:r>
              <a:rPr lang="en-US" dirty="0"/>
              <a:t>, </a:t>
            </a:r>
            <a:r>
              <a:rPr lang="en-US" dirty="0" err="1"/>
              <a:t>BinaryCrossentropy</a:t>
            </a:r>
            <a:endParaRPr lang="en-US" dirty="0"/>
          </a:p>
          <a:p>
            <a:r>
              <a:rPr lang="en-US" dirty="0" err="1"/>
              <a:t>learning_rate</a:t>
            </a:r>
            <a:endParaRPr lang="en-US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45949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0C51-3CE4-D58B-89D9-1BC767437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3F0C3-73B6-0137-50AD-64277D20C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2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deep neural network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chỉnh</a:t>
            </a:r>
            <a:endParaRPr lang="en-US" dirty="0"/>
          </a:p>
          <a:p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2 predictive probability</a:t>
            </a:r>
          </a:p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3 con </a:t>
            </a:r>
            <a:r>
              <a:rPr lang="en-US" dirty="0" err="1"/>
              <a:t>ngựa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đua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5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43DC-EBFE-6891-0715-4394C416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81E9B-A2F2-9291-65B1-C85F53866A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452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16B7E-D195-72C1-2656-FBF62224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1FB9E-9C21-0FA2-2DA0-262890A2D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10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23AC6E-0EAD-1877-971B-F4A31BEF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</a:t>
            </a:r>
            <a:r>
              <a:rPr lang="en-US" dirty="0" err="1"/>
              <a:t>FastAPI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AA3152-B684-9823-C013-A2EE80357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nhanh</a:t>
            </a:r>
            <a:endParaRPr lang="en-US" dirty="0"/>
          </a:p>
          <a:p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code </a:t>
            </a:r>
            <a:r>
              <a:rPr lang="en-US" dirty="0" err="1"/>
              <a:t>nhanh</a:t>
            </a:r>
            <a:endParaRPr lang="en-US" dirty="0"/>
          </a:p>
          <a:p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endParaRPr lang="en-US" dirty="0"/>
          </a:p>
          <a:p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documentation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async</a:t>
            </a:r>
          </a:p>
          <a:p>
            <a:r>
              <a:rPr lang="en-US" dirty="0"/>
              <a:t>Trang </a:t>
            </a:r>
            <a:r>
              <a:rPr lang="en-US" dirty="0" err="1"/>
              <a:t>chủ</a:t>
            </a:r>
            <a:r>
              <a:rPr lang="en-US" dirty="0"/>
              <a:t> https://fastapi.tiangolo.com/</a:t>
            </a:r>
          </a:p>
        </p:txBody>
      </p:sp>
    </p:spTree>
    <p:extLst>
      <p:ext uri="{BB962C8B-B14F-4D97-AF65-F5344CB8AC3E}">
        <p14:creationId xmlns:p14="http://schemas.microsoft.com/office/powerpoint/2010/main" val="12499349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EC40B-9DC5-4DCF-1C0C-C206636C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14FBD9-82A3-73C1-5CF2-9334770B4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đua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,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đua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endParaRPr lang="en-US" dirty="0"/>
          </a:p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đua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ngựa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nhiều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con </a:t>
            </a:r>
            <a:r>
              <a:rPr lang="en-US" dirty="0" err="1"/>
              <a:t>ngựa</a:t>
            </a:r>
            <a:r>
              <a:rPr lang="en-US" dirty="0"/>
              <a:t>,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cưỡi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con </a:t>
            </a:r>
            <a:r>
              <a:rPr lang="en-US" dirty="0" err="1"/>
              <a:t>ngựa</a:t>
            </a:r>
            <a:r>
              <a:rPr lang="en-US" dirty="0"/>
              <a:t> không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741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192B5-F20C-CB77-D66D-EE8FF4201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8907DD-D72B-B594-6B15-0F4C61658D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30367"/>
              </p:ext>
            </p:extLst>
          </p:nvPr>
        </p:nvGraphicFramePr>
        <p:xfrm>
          <a:off x="1141413" y="2249488"/>
          <a:ext cx="9906000" cy="398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3660289077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13029714"/>
                    </a:ext>
                  </a:extLst>
                </a:gridCol>
              </a:tblGrid>
              <a:tr h="997499">
                <a:tc>
                  <a:txBody>
                    <a:bodyPr/>
                    <a:lstStyle/>
                    <a:p>
                      <a:r>
                        <a:rPr lang="en-US" dirty="0" err="1"/>
                        <a:t>Phương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thức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đường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dẫn</a:t>
                      </a:r>
                      <a:endParaRPr lang="en-US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tả</a:t>
                      </a:r>
                      <a:endParaRPr lang="en-US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3024405143"/>
                  </a:ext>
                </a:extLst>
              </a:tr>
              <a:tr h="997499">
                <a:tc>
                  <a:txBody>
                    <a:bodyPr/>
                    <a:lstStyle/>
                    <a:p>
                      <a:r>
                        <a:rPr lang="en-US" dirty="0"/>
                        <a:t>Get (root)</a:t>
                      </a: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về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án</a:t>
                      </a:r>
                      <a:endParaRPr lang="en-US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3861107180"/>
                  </a:ext>
                </a:extLst>
              </a:tr>
              <a:tr h="9974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 (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/descriptions/{code})</a:t>
                      </a: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về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ứng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với</a:t>
                      </a:r>
                      <a:r>
                        <a:rPr lang="en-US" dirty="0"/>
                        <a:t> code </a:t>
                      </a:r>
                      <a:r>
                        <a:rPr lang="en-US" dirty="0" err="1"/>
                        <a:t>truyền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vào</a:t>
                      </a:r>
                      <a:endParaRPr lang="en-US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852733797"/>
                  </a:ext>
                </a:extLst>
              </a:tr>
              <a:tr h="9974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post("/predictor/")</a:t>
                      </a: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đoán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cuộc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đua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dựa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thông</a:t>
                      </a:r>
                      <a:r>
                        <a:rPr lang="en-US" dirty="0"/>
                        <a:t> tin </a:t>
                      </a:r>
                      <a:r>
                        <a:rPr lang="en-US" dirty="0" err="1"/>
                        <a:t>đưa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vào</a:t>
                      </a:r>
                      <a:endParaRPr lang="en-US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725697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804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D326C5-D473-36AC-BAE2-0008A722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5AF11-1C44-9098-8738-1E48BE81B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113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B26E77-7398-732A-9490-B75D9A7A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3FB4DA5-B3CE-8DE8-14DE-4FC48D4801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3111925"/>
              </p:ext>
            </p:extLst>
          </p:nvPr>
        </p:nvGraphicFramePr>
        <p:xfrm>
          <a:off x="838200" y="1825624"/>
          <a:ext cx="10515600" cy="4535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437474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24970337"/>
                    </a:ext>
                  </a:extLst>
                </a:gridCol>
              </a:tblGrid>
              <a:tr h="907084">
                <a:tc>
                  <a:txBody>
                    <a:bodyPr/>
                    <a:lstStyle/>
                    <a:p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Top 3 accuracy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349398"/>
                  </a:ext>
                </a:extLst>
              </a:tr>
              <a:tr h="907084">
                <a:tc>
                  <a:txBody>
                    <a:bodyPr/>
                    <a:lstStyle/>
                    <a:p>
                      <a:r>
                        <a:rPr lang="en-US" dirty="0" err="1"/>
                        <a:t>LogisticRegression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47,72</a:t>
                      </a:r>
                      <a:endParaRPr lang="da-DK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19631"/>
                  </a:ext>
                </a:extLst>
              </a:tr>
              <a:tr h="9070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XGBoostClassifier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48,93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358999"/>
                  </a:ext>
                </a:extLst>
              </a:tr>
              <a:tr h="907084">
                <a:tc>
                  <a:txBody>
                    <a:bodyPr/>
                    <a:lstStyle/>
                    <a:p>
                      <a:r>
                        <a:rPr lang="en-US" dirty="0"/>
                        <a:t>Deep 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48,4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21339"/>
                  </a:ext>
                </a:extLst>
              </a:tr>
              <a:tr h="907084">
                <a:tc>
                  <a:txBody>
                    <a:bodyPr/>
                    <a:lstStyle/>
                    <a:p>
                      <a:r>
                        <a:rPr lang="en-US" dirty="0"/>
                        <a:t>Ensemble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49,17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35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9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B9028-00AB-DE28-29CE-D4D13CA3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0F15B-9B49-3C58-5C92-E70A9B3400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deep neural network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b="1" dirty="0">
                <a:solidFill>
                  <a:srgbClr val="92D050"/>
                </a:solidFill>
              </a:rPr>
              <a:t>49,17%</a:t>
            </a:r>
            <a:r>
              <a:rPr lang="en-US" b="1" dirty="0"/>
              <a:t> </a:t>
            </a:r>
            <a:r>
              <a:rPr lang="en-US" dirty="0"/>
              <a:t> top 3 accuracy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test</a:t>
            </a:r>
          </a:p>
          <a:p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top 3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: </a:t>
            </a:r>
            <a:r>
              <a:rPr lang="en-US" b="1" dirty="0">
                <a:solidFill>
                  <a:srgbClr val="92D050"/>
                </a:solidFill>
              </a:rPr>
              <a:t>49,42%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56888D-2218-B5D3-A201-B793273DAA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86767" y="2181224"/>
            <a:ext cx="4723639" cy="349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850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Content Placeholder 66">
            <a:extLst>
              <a:ext uri="{FF2B5EF4-FFF2-40B4-BE49-F238E27FC236}">
                <a16:creationId xmlns:a16="http://schemas.microsoft.com/office/drawing/2014/main" id="{89EEF398-12FC-D760-2F6C-5CE7E64F25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8631" y="3073400"/>
            <a:ext cx="4997370" cy="3143803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B5744FA-6A60-5838-4951-9A61FFC2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260A95-CF4F-B81A-3EF8-98CD846F9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5605" y="2160104"/>
            <a:ext cx="3121291" cy="530502"/>
          </a:xfrm>
        </p:spPr>
        <p:txBody>
          <a:bodyPr/>
          <a:lstStyle/>
          <a:p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7B841E-67FA-D65D-CD7C-D689E627B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3392" y="2160104"/>
            <a:ext cx="2904538" cy="530502"/>
          </a:xfrm>
        </p:spPr>
        <p:txBody>
          <a:bodyPr/>
          <a:lstStyle/>
          <a:p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</p:txBody>
      </p:sp>
      <p:pic>
        <p:nvPicPr>
          <p:cNvPr id="57" name="Content Placeholder 56">
            <a:extLst>
              <a:ext uri="{FF2B5EF4-FFF2-40B4-BE49-F238E27FC236}">
                <a16:creationId xmlns:a16="http://schemas.microsoft.com/office/drawing/2014/main" id="{4827C670-445F-6EA1-F8CC-6FF6A5188C9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99200" y="3073400"/>
            <a:ext cx="4748211" cy="3143804"/>
          </a:xfrm>
        </p:spPr>
      </p:pic>
      <p:pic>
        <p:nvPicPr>
          <p:cNvPr id="53" name="Graphic 52" descr="Game controller outline">
            <a:extLst>
              <a:ext uri="{FF2B5EF4-FFF2-40B4-BE49-F238E27FC236}">
                <a16:creationId xmlns:a16="http://schemas.microsoft.com/office/drawing/2014/main" id="{C4900A14-0E4A-688E-40AB-36074844E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42442" y="640796"/>
            <a:ext cx="750928" cy="832664"/>
          </a:xfrm>
          <a:prstGeom prst="rect">
            <a:avLst/>
          </a:prstGeom>
        </p:spPr>
      </p:pic>
      <p:grpSp>
        <p:nvGrpSpPr>
          <p:cNvPr id="32" name="Graphic 8" descr="Browser window outline">
            <a:extLst>
              <a:ext uri="{FF2B5EF4-FFF2-40B4-BE49-F238E27FC236}">
                <a16:creationId xmlns:a16="http://schemas.microsoft.com/office/drawing/2014/main" id="{2671FB7B-1307-0E6F-2972-0709DFB3B34A}"/>
              </a:ext>
            </a:extLst>
          </p:cNvPr>
          <p:cNvGrpSpPr/>
          <p:nvPr/>
        </p:nvGrpSpPr>
        <p:grpSpPr>
          <a:xfrm>
            <a:off x="6172200" y="1908313"/>
            <a:ext cx="4921170" cy="4391177"/>
            <a:chOff x="1075703" y="2052791"/>
            <a:chExt cx="2390914" cy="1355351"/>
          </a:xfrm>
          <a:solidFill>
            <a:srgbClr val="000000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CDE5D7-B6FD-EDD0-3838-55BC8198DFFE}"/>
                </a:ext>
              </a:extLst>
            </p:cNvPr>
            <p:cNvSpPr/>
            <p:nvPr/>
          </p:nvSpPr>
          <p:spPr>
            <a:xfrm>
              <a:off x="1075703" y="2052791"/>
              <a:ext cx="2390914" cy="1355351"/>
            </a:xfrm>
            <a:custGeom>
              <a:avLst/>
              <a:gdLst>
                <a:gd name="connsiteX0" fmla="*/ 0 w 2390914"/>
                <a:gd name="connsiteY0" fmla="*/ 0 h 1355351"/>
                <a:gd name="connsiteX1" fmla="*/ 0 w 2390914"/>
                <a:gd name="connsiteY1" fmla="*/ 1355351 h 1355351"/>
                <a:gd name="connsiteX2" fmla="*/ 2390914 w 2390914"/>
                <a:gd name="connsiteY2" fmla="*/ 1355351 h 1355351"/>
                <a:gd name="connsiteX3" fmla="*/ 2390914 w 2390914"/>
                <a:gd name="connsiteY3" fmla="*/ 0 h 1355351"/>
                <a:gd name="connsiteX4" fmla="*/ 2331141 w 2390914"/>
                <a:gd name="connsiteY4" fmla="*/ 43721 h 1355351"/>
                <a:gd name="connsiteX5" fmla="*/ 2331141 w 2390914"/>
                <a:gd name="connsiteY5" fmla="*/ 327908 h 1355351"/>
                <a:gd name="connsiteX6" fmla="*/ 59773 w 2390914"/>
                <a:gd name="connsiteY6" fmla="*/ 327908 h 1355351"/>
                <a:gd name="connsiteX7" fmla="*/ 59773 w 2390914"/>
                <a:gd name="connsiteY7" fmla="*/ 43721 h 1355351"/>
                <a:gd name="connsiteX8" fmla="*/ 59773 w 2390914"/>
                <a:gd name="connsiteY8" fmla="*/ 1311630 h 1355351"/>
                <a:gd name="connsiteX9" fmla="*/ 59773 w 2390914"/>
                <a:gd name="connsiteY9" fmla="*/ 371629 h 1355351"/>
                <a:gd name="connsiteX10" fmla="*/ 2331141 w 2390914"/>
                <a:gd name="connsiteY10" fmla="*/ 371629 h 1355351"/>
                <a:gd name="connsiteX11" fmla="*/ 2331141 w 2390914"/>
                <a:gd name="connsiteY11" fmla="*/ 1311630 h 1355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90914" h="1355351">
                  <a:moveTo>
                    <a:pt x="0" y="0"/>
                  </a:moveTo>
                  <a:lnTo>
                    <a:pt x="0" y="1355351"/>
                  </a:lnTo>
                  <a:lnTo>
                    <a:pt x="2390914" y="1355351"/>
                  </a:lnTo>
                  <a:lnTo>
                    <a:pt x="2390914" y="0"/>
                  </a:lnTo>
                  <a:close/>
                  <a:moveTo>
                    <a:pt x="2331141" y="43721"/>
                  </a:moveTo>
                  <a:lnTo>
                    <a:pt x="2331141" y="327908"/>
                  </a:lnTo>
                  <a:lnTo>
                    <a:pt x="59773" y="327908"/>
                  </a:lnTo>
                  <a:lnTo>
                    <a:pt x="59773" y="43721"/>
                  </a:lnTo>
                  <a:close/>
                  <a:moveTo>
                    <a:pt x="59773" y="1311630"/>
                  </a:moveTo>
                  <a:lnTo>
                    <a:pt x="59773" y="371629"/>
                  </a:lnTo>
                  <a:lnTo>
                    <a:pt x="2331141" y="371629"/>
                  </a:lnTo>
                  <a:lnTo>
                    <a:pt x="2331141" y="1311630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5F2A907-3F08-49AE-7CDD-964B9B37E874}"/>
                </a:ext>
              </a:extLst>
            </p:cNvPr>
            <p:cNvSpPr/>
            <p:nvPr/>
          </p:nvSpPr>
          <p:spPr>
            <a:xfrm>
              <a:off x="2659684" y="2183954"/>
              <a:ext cx="119545" cy="87442"/>
            </a:xfrm>
            <a:custGeom>
              <a:avLst/>
              <a:gdLst>
                <a:gd name="connsiteX0" fmla="*/ 119546 w 119545"/>
                <a:gd name="connsiteY0" fmla="*/ 43721 h 87442"/>
                <a:gd name="connsiteX1" fmla="*/ 59773 w 119545"/>
                <a:gd name="connsiteY1" fmla="*/ 87442 h 87442"/>
                <a:gd name="connsiteX2" fmla="*/ 0 w 119545"/>
                <a:gd name="connsiteY2" fmla="*/ 43721 h 87442"/>
                <a:gd name="connsiteX3" fmla="*/ 59773 w 119545"/>
                <a:gd name="connsiteY3" fmla="*/ 0 h 87442"/>
                <a:gd name="connsiteX4" fmla="*/ 119546 w 119545"/>
                <a:gd name="connsiteY4" fmla="*/ 43721 h 8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545" h="87442">
                  <a:moveTo>
                    <a:pt x="119546" y="43721"/>
                  </a:moveTo>
                  <a:cubicBezTo>
                    <a:pt x="119546" y="67867"/>
                    <a:pt x="92784" y="87442"/>
                    <a:pt x="59773" y="87442"/>
                  </a:cubicBezTo>
                  <a:cubicBezTo>
                    <a:pt x="26761" y="87442"/>
                    <a:pt x="0" y="67867"/>
                    <a:pt x="0" y="43721"/>
                  </a:cubicBezTo>
                  <a:cubicBezTo>
                    <a:pt x="0" y="19575"/>
                    <a:pt x="26761" y="0"/>
                    <a:pt x="59773" y="0"/>
                  </a:cubicBezTo>
                  <a:cubicBezTo>
                    <a:pt x="92784" y="0"/>
                    <a:pt x="119546" y="19575"/>
                    <a:pt x="119546" y="43721"/>
                  </a:cubicBez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8ED705F-580E-C00F-394D-D2564BC955B5}"/>
                </a:ext>
              </a:extLst>
            </p:cNvPr>
            <p:cNvSpPr/>
            <p:nvPr/>
          </p:nvSpPr>
          <p:spPr>
            <a:xfrm>
              <a:off x="2868889" y="2183954"/>
              <a:ext cx="119545" cy="87442"/>
            </a:xfrm>
            <a:custGeom>
              <a:avLst/>
              <a:gdLst>
                <a:gd name="connsiteX0" fmla="*/ 119546 w 119545"/>
                <a:gd name="connsiteY0" fmla="*/ 43721 h 87442"/>
                <a:gd name="connsiteX1" fmla="*/ 59773 w 119545"/>
                <a:gd name="connsiteY1" fmla="*/ 87442 h 87442"/>
                <a:gd name="connsiteX2" fmla="*/ 0 w 119545"/>
                <a:gd name="connsiteY2" fmla="*/ 43721 h 87442"/>
                <a:gd name="connsiteX3" fmla="*/ 59773 w 119545"/>
                <a:gd name="connsiteY3" fmla="*/ 0 h 87442"/>
                <a:gd name="connsiteX4" fmla="*/ 119546 w 119545"/>
                <a:gd name="connsiteY4" fmla="*/ 43721 h 8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545" h="87442">
                  <a:moveTo>
                    <a:pt x="119546" y="43721"/>
                  </a:moveTo>
                  <a:cubicBezTo>
                    <a:pt x="119546" y="67867"/>
                    <a:pt x="92784" y="87442"/>
                    <a:pt x="59773" y="87442"/>
                  </a:cubicBezTo>
                  <a:cubicBezTo>
                    <a:pt x="26761" y="87442"/>
                    <a:pt x="0" y="67867"/>
                    <a:pt x="0" y="43721"/>
                  </a:cubicBezTo>
                  <a:cubicBezTo>
                    <a:pt x="0" y="19575"/>
                    <a:pt x="26761" y="0"/>
                    <a:pt x="59773" y="0"/>
                  </a:cubicBezTo>
                  <a:cubicBezTo>
                    <a:pt x="92784" y="0"/>
                    <a:pt x="119546" y="19575"/>
                    <a:pt x="119546" y="43721"/>
                  </a:cubicBez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56089F9-1AE6-1B16-B4B7-C59F252722BF}"/>
                </a:ext>
              </a:extLst>
            </p:cNvPr>
            <p:cNvSpPr/>
            <p:nvPr/>
          </p:nvSpPr>
          <p:spPr>
            <a:xfrm>
              <a:off x="3078094" y="2183954"/>
              <a:ext cx="119545" cy="87442"/>
            </a:xfrm>
            <a:custGeom>
              <a:avLst/>
              <a:gdLst>
                <a:gd name="connsiteX0" fmla="*/ 119546 w 119545"/>
                <a:gd name="connsiteY0" fmla="*/ 43721 h 87442"/>
                <a:gd name="connsiteX1" fmla="*/ 59773 w 119545"/>
                <a:gd name="connsiteY1" fmla="*/ 87442 h 87442"/>
                <a:gd name="connsiteX2" fmla="*/ 0 w 119545"/>
                <a:gd name="connsiteY2" fmla="*/ 43721 h 87442"/>
                <a:gd name="connsiteX3" fmla="*/ 59773 w 119545"/>
                <a:gd name="connsiteY3" fmla="*/ 0 h 87442"/>
                <a:gd name="connsiteX4" fmla="*/ 119546 w 119545"/>
                <a:gd name="connsiteY4" fmla="*/ 43721 h 8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545" h="87442">
                  <a:moveTo>
                    <a:pt x="119546" y="43721"/>
                  </a:moveTo>
                  <a:cubicBezTo>
                    <a:pt x="119546" y="67867"/>
                    <a:pt x="92784" y="87442"/>
                    <a:pt x="59773" y="87442"/>
                  </a:cubicBezTo>
                  <a:cubicBezTo>
                    <a:pt x="26761" y="87442"/>
                    <a:pt x="0" y="67867"/>
                    <a:pt x="0" y="43721"/>
                  </a:cubicBezTo>
                  <a:cubicBezTo>
                    <a:pt x="0" y="19575"/>
                    <a:pt x="26761" y="0"/>
                    <a:pt x="59773" y="0"/>
                  </a:cubicBezTo>
                  <a:cubicBezTo>
                    <a:pt x="92784" y="0"/>
                    <a:pt x="119546" y="19575"/>
                    <a:pt x="119546" y="43721"/>
                  </a:cubicBez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2" name="Graphic 8" descr="Browser window outline">
            <a:extLst>
              <a:ext uri="{FF2B5EF4-FFF2-40B4-BE49-F238E27FC236}">
                <a16:creationId xmlns:a16="http://schemas.microsoft.com/office/drawing/2014/main" id="{F17278C6-D91C-F4FC-7E39-6F91A8B93C19}"/>
              </a:ext>
            </a:extLst>
          </p:cNvPr>
          <p:cNvGrpSpPr/>
          <p:nvPr/>
        </p:nvGrpSpPr>
        <p:grpSpPr>
          <a:xfrm>
            <a:off x="992187" y="1908313"/>
            <a:ext cx="5157787" cy="4391177"/>
            <a:chOff x="1075703" y="2052791"/>
            <a:chExt cx="2390914" cy="1355351"/>
          </a:xfrm>
          <a:solidFill>
            <a:srgbClr val="000000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35259CA-10B0-83C6-4552-06CE3D93E048}"/>
                </a:ext>
              </a:extLst>
            </p:cNvPr>
            <p:cNvSpPr/>
            <p:nvPr/>
          </p:nvSpPr>
          <p:spPr>
            <a:xfrm>
              <a:off x="1075703" y="2052791"/>
              <a:ext cx="2390914" cy="1355351"/>
            </a:xfrm>
            <a:custGeom>
              <a:avLst/>
              <a:gdLst>
                <a:gd name="connsiteX0" fmla="*/ 0 w 2390914"/>
                <a:gd name="connsiteY0" fmla="*/ 0 h 1355351"/>
                <a:gd name="connsiteX1" fmla="*/ 0 w 2390914"/>
                <a:gd name="connsiteY1" fmla="*/ 1355351 h 1355351"/>
                <a:gd name="connsiteX2" fmla="*/ 2390914 w 2390914"/>
                <a:gd name="connsiteY2" fmla="*/ 1355351 h 1355351"/>
                <a:gd name="connsiteX3" fmla="*/ 2390914 w 2390914"/>
                <a:gd name="connsiteY3" fmla="*/ 0 h 1355351"/>
                <a:gd name="connsiteX4" fmla="*/ 2331141 w 2390914"/>
                <a:gd name="connsiteY4" fmla="*/ 43721 h 1355351"/>
                <a:gd name="connsiteX5" fmla="*/ 2331141 w 2390914"/>
                <a:gd name="connsiteY5" fmla="*/ 327908 h 1355351"/>
                <a:gd name="connsiteX6" fmla="*/ 59773 w 2390914"/>
                <a:gd name="connsiteY6" fmla="*/ 327908 h 1355351"/>
                <a:gd name="connsiteX7" fmla="*/ 59773 w 2390914"/>
                <a:gd name="connsiteY7" fmla="*/ 43721 h 1355351"/>
                <a:gd name="connsiteX8" fmla="*/ 59773 w 2390914"/>
                <a:gd name="connsiteY8" fmla="*/ 1311630 h 1355351"/>
                <a:gd name="connsiteX9" fmla="*/ 59773 w 2390914"/>
                <a:gd name="connsiteY9" fmla="*/ 371629 h 1355351"/>
                <a:gd name="connsiteX10" fmla="*/ 2331141 w 2390914"/>
                <a:gd name="connsiteY10" fmla="*/ 371629 h 1355351"/>
                <a:gd name="connsiteX11" fmla="*/ 2331141 w 2390914"/>
                <a:gd name="connsiteY11" fmla="*/ 1311630 h 1355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90914" h="1355351">
                  <a:moveTo>
                    <a:pt x="0" y="0"/>
                  </a:moveTo>
                  <a:lnTo>
                    <a:pt x="0" y="1355351"/>
                  </a:lnTo>
                  <a:lnTo>
                    <a:pt x="2390914" y="1355351"/>
                  </a:lnTo>
                  <a:lnTo>
                    <a:pt x="2390914" y="0"/>
                  </a:lnTo>
                  <a:close/>
                  <a:moveTo>
                    <a:pt x="2331141" y="43721"/>
                  </a:moveTo>
                  <a:lnTo>
                    <a:pt x="2331141" y="327908"/>
                  </a:lnTo>
                  <a:lnTo>
                    <a:pt x="59773" y="327908"/>
                  </a:lnTo>
                  <a:lnTo>
                    <a:pt x="59773" y="43721"/>
                  </a:lnTo>
                  <a:close/>
                  <a:moveTo>
                    <a:pt x="59773" y="1311630"/>
                  </a:moveTo>
                  <a:lnTo>
                    <a:pt x="59773" y="371629"/>
                  </a:lnTo>
                  <a:lnTo>
                    <a:pt x="2331141" y="371629"/>
                  </a:lnTo>
                  <a:lnTo>
                    <a:pt x="2331141" y="1311630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6A384EE-3475-132F-1EC7-2B44BA2EF1E0}"/>
                </a:ext>
              </a:extLst>
            </p:cNvPr>
            <p:cNvSpPr/>
            <p:nvPr/>
          </p:nvSpPr>
          <p:spPr>
            <a:xfrm>
              <a:off x="2659684" y="2183954"/>
              <a:ext cx="119545" cy="87442"/>
            </a:xfrm>
            <a:custGeom>
              <a:avLst/>
              <a:gdLst>
                <a:gd name="connsiteX0" fmla="*/ 119546 w 119545"/>
                <a:gd name="connsiteY0" fmla="*/ 43721 h 87442"/>
                <a:gd name="connsiteX1" fmla="*/ 59773 w 119545"/>
                <a:gd name="connsiteY1" fmla="*/ 87442 h 87442"/>
                <a:gd name="connsiteX2" fmla="*/ 0 w 119545"/>
                <a:gd name="connsiteY2" fmla="*/ 43721 h 87442"/>
                <a:gd name="connsiteX3" fmla="*/ 59773 w 119545"/>
                <a:gd name="connsiteY3" fmla="*/ 0 h 87442"/>
                <a:gd name="connsiteX4" fmla="*/ 119546 w 119545"/>
                <a:gd name="connsiteY4" fmla="*/ 43721 h 8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545" h="87442">
                  <a:moveTo>
                    <a:pt x="119546" y="43721"/>
                  </a:moveTo>
                  <a:cubicBezTo>
                    <a:pt x="119546" y="67867"/>
                    <a:pt x="92784" y="87442"/>
                    <a:pt x="59773" y="87442"/>
                  </a:cubicBezTo>
                  <a:cubicBezTo>
                    <a:pt x="26761" y="87442"/>
                    <a:pt x="0" y="67867"/>
                    <a:pt x="0" y="43721"/>
                  </a:cubicBezTo>
                  <a:cubicBezTo>
                    <a:pt x="0" y="19575"/>
                    <a:pt x="26761" y="0"/>
                    <a:pt x="59773" y="0"/>
                  </a:cubicBezTo>
                  <a:cubicBezTo>
                    <a:pt x="92784" y="0"/>
                    <a:pt x="119546" y="19575"/>
                    <a:pt x="119546" y="43721"/>
                  </a:cubicBez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A701313-6816-FBA2-52B0-0EC120856C76}"/>
                </a:ext>
              </a:extLst>
            </p:cNvPr>
            <p:cNvSpPr/>
            <p:nvPr/>
          </p:nvSpPr>
          <p:spPr>
            <a:xfrm>
              <a:off x="2868889" y="2183954"/>
              <a:ext cx="119545" cy="87442"/>
            </a:xfrm>
            <a:custGeom>
              <a:avLst/>
              <a:gdLst>
                <a:gd name="connsiteX0" fmla="*/ 119546 w 119545"/>
                <a:gd name="connsiteY0" fmla="*/ 43721 h 87442"/>
                <a:gd name="connsiteX1" fmla="*/ 59773 w 119545"/>
                <a:gd name="connsiteY1" fmla="*/ 87442 h 87442"/>
                <a:gd name="connsiteX2" fmla="*/ 0 w 119545"/>
                <a:gd name="connsiteY2" fmla="*/ 43721 h 87442"/>
                <a:gd name="connsiteX3" fmla="*/ 59773 w 119545"/>
                <a:gd name="connsiteY3" fmla="*/ 0 h 87442"/>
                <a:gd name="connsiteX4" fmla="*/ 119546 w 119545"/>
                <a:gd name="connsiteY4" fmla="*/ 43721 h 8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545" h="87442">
                  <a:moveTo>
                    <a:pt x="119546" y="43721"/>
                  </a:moveTo>
                  <a:cubicBezTo>
                    <a:pt x="119546" y="67867"/>
                    <a:pt x="92784" y="87442"/>
                    <a:pt x="59773" y="87442"/>
                  </a:cubicBezTo>
                  <a:cubicBezTo>
                    <a:pt x="26761" y="87442"/>
                    <a:pt x="0" y="67867"/>
                    <a:pt x="0" y="43721"/>
                  </a:cubicBezTo>
                  <a:cubicBezTo>
                    <a:pt x="0" y="19575"/>
                    <a:pt x="26761" y="0"/>
                    <a:pt x="59773" y="0"/>
                  </a:cubicBezTo>
                  <a:cubicBezTo>
                    <a:pt x="92784" y="0"/>
                    <a:pt x="119546" y="19575"/>
                    <a:pt x="119546" y="43721"/>
                  </a:cubicBez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C7224F1-8B3B-429A-5899-B22E0E5968F3}"/>
                </a:ext>
              </a:extLst>
            </p:cNvPr>
            <p:cNvSpPr/>
            <p:nvPr/>
          </p:nvSpPr>
          <p:spPr>
            <a:xfrm>
              <a:off x="3078094" y="2183954"/>
              <a:ext cx="119545" cy="87442"/>
            </a:xfrm>
            <a:custGeom>
              <a:avLst/>
              <a:gdLst>
                <a:gd name="connsiteX0" fmla="*/ 119546 w 119545"/>
                <a:gd name="connsiteY0" fmla="*/ 43721 h 87442"/>
                <a:gd name="connsiteX1" fmla="*/ 59773 w 119545"/>
                <a:gd name="connsiteY1" fmla="*/ 87442 h 87442"/>
                <a:gd name="connsiteX2" fmla="*/ 0 w 119545"/>
                <a:gd name="connsiteY2" fmla="*/ 43721 h 87442"/>
                <a:gd name="connsiteX3" fmla="*/ 59773 w 119545"/>
                <a:gd name="connsiteY3" fmla="*/ 0 h 87442"/>
                <a:gd name="connsiteX4" fmla="*/ 119546 w 119545"/>
                <a:gd name="connsiteY4" fmla="*/ 43721 h 8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545" h="87442">
                  <a:moveTo>
                    <a:pt x="119546" y="43721"/>
                  </a:moveTo>
                  <a:cubicBezTo>
                    <a:pt x="119546" y="67867"/>
                    <a:pt x="92784" y="87442"/>
                    <a:pt x="59773" y="87442"/>
                  </a:cubicBezTo>
                  <a:cubicBezTo>
                    <a:pt x="26761" y="87442"/>
                    <a:pt x="0" y="67867"/>
                    <a:pt x="0" y="43721"/>
                  </a:cubicBezTo>
                  <a:cubicBezTo>
                    <a:pt x="0" y="19575"/>
                    <a:pt x="26761" y="0"/>
                    <a:pt x="59773" y="0"/>
                  </a:cubicBezTo>
                  <a:cubicBezTo>
                    <a:pt x="92784" y="0"/>
                    <a:pt x="119546" y="19575"/>
                    <a:pt x="119546" y="43721"/>
                  </a:cubicBez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1" name="Action Button: Blank 50">
            <a:hlinkClick r:id="rId6" highlightClick="1"/>
            <a:extLst>
              <a:ext uri="{FF2B5EF4-FFF2-40B4-BE49-F238E27FC236}">
                <a16:creationId xmlns:a16="http://schemas.microsoft.com/office/drawing/2014/main" id="{696DA42C-1433-9C03-3091-E96DDCAE4381}"/>
              </a:ext>
            </a:extLst>
          </p:cNvPr>
          <p:cNvSpPr/>
          <p:nvPr/>
        </p:nvSpPr>
        <p:spPr>
          <a:xfrm>
            <a:off x="9011477" y="727600"/>
            <a:ext cx="2081893" cy="591089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Click to open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562572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FCA819D-CF33-18A2-A3EA-B42ACCFF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580D45-551D-CDCA-7CF6-2FE9767E3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,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top 3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49,3%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pPr lvl="1"/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endParaRPr lang="en-US" dirty="0"/>
          </a:p>
          <a:p>
            <a:pPr lvl="1"/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database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,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endParaRPr lang="en-US" dirty="0"/>
          </a:p>
          <a:p>
            <a:pPr lvl="1"/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database</a:t>
            </a:r>
          </a:p>
          <a:p>
            <a:pPr lvl="1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front-end demo</a:t>
            </a:r>
          </a:p>
          <a:p>
            <a:pPr lvl="1"/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error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701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82F0-FB88-7D12-5638-46C95139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Hết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9FC59-FF85-A552-6422-7CAA12F61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9DE0-6ED6-658B-B5B4-26D7CF3F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đua</a:t>
            </a:r>
            <a:r>
              <a:rPr lang="en-US" dirty="0"/>
              <a:t> </a:t>
            </a:r>
            <a:r>
              <a:rPr lang="en-US" dirty="0" err="1"/>
              <a:t>ngựa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A329A-C820-FED6-BBA5-35A701859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Tổ chức bởi JRA (Japan Racing Association) (1954)</a:t>
            </a:r>
          </a:p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Gồm 10 trường đua.</a:t>
            </a:r>
          </a:p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1 trường đua có 12 cuộc đua trong một ngày thi đấu.</a:t>
            </a:r>
          </a:p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Ngoài các cuộc đua thông thường, còn có các cuộc đua trong các hệ thống giải.</a:t>
            </a:r>
          </a:p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Các cuộc đua có thể có các điều kiện riêng, ví dụ cuộc đua phân loại theo tuổi ngựa, giới tính ngựa,...</a:t>
            </a:r>
          </a:p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Số lượng ngựa đua trong một cuộc đua là không cố định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trung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15</a:t>
            </a:r>
          </a:p>
        </p:txBody>
      </p:sp>
    </p:spTree>
    <p:extLst>
      <p:ext uri="{BB962C8B-B14F-4D97-AF65-F5344CB8AC3E}">
        <p14:creationId xmlns:p14="http://schemas.microsoft.com/office/powerpoint/2010/main" val="236407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20981-0B89-764F-0DED-D6F876B3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đua</a:t>
            </a:r>
            <a:r>
              <a:rPr lang="en-US" dirty="0"/>
              <a:t> </a:t>
            </a:r>
            <a:r>
              <a:rPr lang="en-US" dirty="0" err="1"/>
              <a:t>ngựa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44C7-782C-2AA7-520A-295CEC2A0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JRA Race Card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đua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https://jra.jp/JRAEN/AP/common/main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con </a:t>
            </a:r>
            <a:r>
              <a:rPr lang="en-US" dirty="0" err="1"/>
              <a:t>ngựa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https://www.jbis.jp/index.html</a:t>
            </a:r>
            <a:endParaRPr lang="en-US" dirty="0"/>
          </a:p>
          <a:p>
            <a:r>
              <a:rPr lang="en-US" dirty="0" err="1"/>
              <a:t>Một</a:t>
            </a:r>
            <a:r>
              <a:rPr lang="en-US" dirty="0"/>
              <a:t> con </a:t>
            </a:r>
            <a:r>
              <a:rPr lang="en-US" dirty="0" err="1"/>
              <a:t>ngựa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cưỡi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do </a:t>
            </a:r>
            <a:r>
              <a:rPr lang="en-US" dirty="0" err="1"/>
              <a:t>Funix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,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trên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9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EA33-F06B-91AE-6114-0EB43D043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A3543-CBD8-78BE-46F4-D700C67D7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người</a:t>
            </a:r>
            <a:endParaRPr lang="en-US" dirty="0"/>
          </a:p>
          <a:p>
            <a:r>
              <a:rPr lang="en-US" dirty="0"/>
              <a:t>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không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khích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,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đua</a:t>
            </a:r>
            <a:r>
              <a:rPr lang="en-US" dirty="0"/>
              <a:t> </a:t>
            </a:r>
            <a:r>
              <a:rPr lang="en-US" dirty="0" err="1"/>
              <a:t>ngựa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đua</a:t>
            </a:r>
            <a:r>
              <a:rPr lang="en-US" dirty="0"/>
              <a:t> </a:t>
            </a:r>
            <a:r>
              <a:rPr lang="en-US" dirty="0" err="1"/>
              <a:t>ngựa</a:t>
            </a:r>
            <a:r>
              <a:rPr lang="en-US" dirty="0"/>
              <a:t>,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khiến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con </a:t>
            </a:r>
            <a:r>
              <a:rPr lang="en-US" dirty="0" err="1"/>
              <a:t>ngựa</a:t>
            </a:r>
            <a:r>
              <a:rPr lang="en-US" dirty="0"/>
              <a:t> </a:t>
            </a:r>
            <a:r>
              <a:rPr lang="en-US" dirty="0" err="1"/>
              <a:t>giành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.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ta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machine learning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: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b="1" dirty="0">
                <a:solidFill>
                  <a:srgbClr val="92D050"/>
                </a:solidFill>
              </a:rPr>
              <a:t>Top 3</a:t>
            </a:r>
            <a:r>
              <a:rPr lang="en-US" dirty="0"/>
              <a:t> con </a:t>
            </a:r>
            <a:r>
              <a:rPr lang="en-US" dirty="0" err="1"/>
              <a:t>ngựa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đua</a:t>
            </a:r>
            <a:endParaRPr lang="en-US" dirty="0"/>
          </a:p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: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b="1" dirty="0">
                <a:solidFill>
                  <a:srgbClr val="92D050"/>
                </a:solidFill>
              </a:rPr>
              <a:t>Top 3</a:t>
            </a:r>
            <a:r>
              <a:rPr lang="en-US" dirty="0">
                <a:solidFill>
                  <a:srgbClr val="92D050"/>
                </a:solidFill>
              </a:rPr>
              <a:t>  </a:t>
            </a:r>
            <a:r>
              <a:rPr lang="en-US" b="1" dirty="0">
                <a:solidFill>
                  <a:srgbClr val="92D050"/>
                </a:solidFill>
              </a:rPr>
              <a:t>accuracy</a:t>
            </a:r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: </a:t>
            </a:r>
            <a:r>
              <a:rPr lang="en-US" b="1" dirty="0">
                <a:solidFill>
                  <a:srgbClr val="92D050"/>
                </a:solidFill>
              </a:rPr>
              <a:t>&gt;=49.3% </a:t>
            </a:r>
            <a:r>
              <a:rPr lang="en-US" dirty="0" err="1"/>
              <a:t>số</a:t>
            </a:r>
            <a:r>
              <a:rPr lang="en-US" dirty="0"/>
              <a:t> con </a:t>
            </a:r>
            <a:r>
              <a:rPr lang="en-US" dirty="0" err="1"/>
              <a:t>ngựa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top 3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6254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B26EA27-62AF-1CB5-D192-36A5891C2076}"/>
              </a:ext>
            </a:extLst>
          </p:cNvPr>
          <p:cNvSpPr/>
          <p:nvPr/>
        </p:nvSpPr>
        <p:spPr>
          <a:xfrm>
            <a:off x="6785114" y="4585252"/>
            <a:ext cx="2743200" cy="165422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</a:rPr>
              <a:t>Top 3 truth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810898-4303-B435-8D81-DBB0DA49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Thang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95A14-5678-4030-0581-83AD9433C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accuracy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con </a:t>
            </a:r>
            <a:r>
              <a:rPr lang="en-US" dirty="0" err="1"/>
              <a:t>ngựa</a:t>
            </a:r>
            <a:r>
              <a:rPr lang="en-US" dirty="0"/>
              <a:t> top 3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,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con </a:t>
            </a:r>
            <a:r>
              <a:rPr lang="en-US" dirty="0" err="1"/>
              <a:t>ngựa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top 3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. (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3 con </a:t>
            </a:r>
            <a:r>
              <a:rPr lang="en-US" dirty="0" err="1"/>
              <a:t>ngựa</a:t>
            </a:r>
            <a:r>
              <a:rPr lang="en-US" dirty="0"/>
              <a:t>)</a:t>
            </a:r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khống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đua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top 3</a:t>
            </a:r>
          </a:p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test: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đua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2018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C07B32-85F9-C2BC-A719-5214F3DF2E6A}"/>
              </a:ext>
            </a:extLst>
          </p:cNvPr>
          <p:cNvSpPr/>
          <p:nvPr/>
        </p:nvSpPr>
        <p:spPr>
          <a:xfrm>
            <a:off x="8322365" y="4585252"/>
            <a:ext cx="2888975" cy="1654229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Top 3 pred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AAD62E-4226-DA08-41C4-66CFDEF5B142}"/>
              </a:ext>
            </a:extLst>
          </p:cNvPr>
          <p:cNvSpPr txBox="1"/>
          <p:nvPr/>
        </p:nvSpPr>
        <p:spPr>
          <a:xfrm>
            <a:off x="8404329" y="5045845"/>
            <a:ext cx="1205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3 accuracy</a:t>
            </a:r>
          </a:p>
        </p:txBody>
      </p:sp>
    </p:spTree>
    <p:extLst>
      <p:ext uri="{BB962C8B-B14F-4D97-AF65-F5344CB8AC3E}">
        <p14:creationId xmlns:p14="http://schemas.microsoft.com/office/powerpoint/2010/main" val="1656479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0181C-957D-F840-FE9A-D83653D6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C0764-C803-742A-D6C5-0D5BB4A92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1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90B30-FCB0-18E6-B170-4290DBDF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B5908-1F1F-64F4-39BC-519676A2D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con </a:t>
            </a:r>
            <a:r>
              <a:rPr lang="en-US" dirty="0" err="1"/>
              <a:t>ngựa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đua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3 con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(regression)</a:t>
            </a:r>
          </a:p>
          <a:p>
            <a:pPr lvl="1"/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ngựa</a:t>
            </a:r>
            <a:endParaRPr lang="en-US" dirty="0"/>
          </a:p>
          <a:p>
            <a:pPr lvl="1"/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chịu</a:t>
            </a:r>
            <a:r>
              <a:rPr lang="en-US" dirty="0"/>
              <a:t> 2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: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+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top 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top 3 (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top n)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3 con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(classification)</a:t>
            </a:r>
          </a:p>
          <a:p>
            <a:pPr lvl="1"/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top 3</a:t>
            </a:r>
          </a:p>
          <a:p>
            <a:pPr lvl="1"/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không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con </a:t>
            </a:r>
            <a:r>
              <a:rPr lang="en-US" dirty="0" err="1"/>
              <a:t>ngựa</a:t>
            </a:r>
            <a:r>
              <a:rPr lang="en-US" dirty="0"/>
              <a:t>,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2: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con </a:t>
            </a:r>
            <a:r>
              <a:rPr lang="en-US" dirty="0" err="1"/>
              <a:t>ngựa</a:t>
            </a:r>
            <a:r>
              <a:rPr lang="en-US" dirty="0"/>
              <a:t> qua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top 3,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LogisticRegression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LinearRegression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ủng</a:t>
            </a:r>
            <a:r>
              <a:rPr lang="en-US" dirty="0"/>
              <a:t> </a:t>
            </a:r>
            <a:r>
              <a:rPr lang="en-US" dirty="0" err="1"/>
              <a:t>hộ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374927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252C36"/>
    </a:dk2>
    <a:lt2>
      <a:srgbClr val="7C96A3"/>
    </a:lt2>
    <a:accent1>
      <a:srgbClr val="4FD093"/>
    </a:accent1>
    <a:accent2>
      <a:srgbClr val="54BCDF"/>
    </a:accent2>
    <a:accent3>
      <a:srgbClr val="A262D0"/>
    </a:accent3>
    <a:accent4>
      <a:srgbClr val="D7537B"/>
    </a:accent4>
    <a:accent5>
      <a:srgbClr val="E78045"/>
    </a:accent5>
    <a:accent6>
      <a:srgbClr val="84C350"/>
    </a:accent6>
    <a:hlink>
      <a:srgbClr val="22FFFF"/>
    </a:hlink>
    <a:folHlink>
      <a:srgbClr val="9BF3FD"/>
    </a:folHlink>
  </a:clrScheme>
</a:themeOverrid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42125A47-CD88-4544-B327-9C829E934974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rgb(255,255,255)&quot;"/>
    <we:property name="bookmark" value="&quot;H4sIAAAAAAAAA+1ZXU/rOBD9K1Ve+lKt8tUk5Q24IKFlrxBd3d0VQsgf4zT3pkmUuAUW9b/fsZ2WtqS06S0sK8ELtWPPnBmfGZ+0TxZPqiIlj1/JGKwj6yTPf4xJ+aPjWD0rW52LQgqBH9gO84VtBx6jrsBVeSGTPKusoydLkjIG+S2pJiRVBnHy5rZnkTS9IrEaCZJW0LMKKKs8I2nyL5jF+EiWE5j1LHgo0rwkyuRQEgnK7BSX4xihOL85ChhhMpnCEJg009dQ5KWsx54r6MD3Qxpxx3UHwvWcAe6pzFONc/t6XCSSVKJj9ZE+nj0UJQbzNM/JuX4owLH9CHdzQYF6ni8gQlfysVBrjvmUZAw4zhhbytS3eSxuzzov87E2WidfZfMsk4l8VIO8vDq5wJk/tTV7hon8awQl6B2necYTE70ajAtSJtX66Pck49aR07MuQUjzKJ2M9SIVD1RVbWCYT0oG1yCeBxrODA/kqszxuDSkYQEYjZq8TuKRtniZYFwk1ZGRdKK22Ze4BP9uzWkuudnJ/XoCNmIY5fenJSBFVIza21RzCVMjSZLVR9fn/QF1I8rAcR0QvsvcSM1XSRanNfs0x/Qnk2urGhH8j9Sm35Ejys5MeRww7tkRFUy4vO9wzws52WpLwoOk+cNLazZhwHwn8gIKIBzPH7DtyDZa4ywMfeoIn/WFTQYRCzxn3ziFHWKZB5HNooAOQqBO4G6uiJdsXz31P4BUkxJ+7diPp3Gn+ejtWW87hkMw74SUkDS4V8x7PcuMSMzb6YiUcjXZ806GXr4vtae/6xI/HGaFsXhzJz3rH2304Ceu4ZMSu+ScfwY9aA62jSKbjKFM2LrD5WlsnPCAh9uzUshiOdIdZh7efl4rFcsdmcbVgsZLzhueNmIw9RlQ5jDb60d2EIahGHjG16v1eYp8jXMMEBn6a+WxQ/7aVkiaMLwel2vDQmOxplAMmbliMJbCuEugeo539dNr92u2fL/O4e5ywV6s5abavXYWt2m2IV+d8wRSXpn60Xeosn7TeLV2u11TLN3uja66267ad6tv25m2wIkkDaka51wnc87dJuNfcAfP77NufX8rzZTONdYLi5VE8HKoj3Wo122xrwTeXBls6nyL+A/OScVBRtgIuJFuX4zsvZAwNv4SrqNiuPeCb1dVdktVtSPSZza8LrKamWCUwKqgN81Zp5z5rieo6xNP9AkL/UhQp829/qli31rF7iBljuO4hJjMs3b2htjOJ1ld/cE7qC7TbPAW1C1sDRTLsXbvZF54H1aB7Y7/QGqshUMjXbJJmh5WSn2djO9w5x25J2XdtZYwNDzdLGrCaBBGEEacuNTjgYOva+QdRU3rSP4HEmcN9X+mdFZxtBQ8KyzH2+6Z2J/iZz/ufhgp1AZ3C2G0hTENIulUreigBKNQdnLRwbUdrxZNoS0Y90LuuzazHdeLiKDv2JdavzZ+zL5ULfelNdTv1ZdeMGwVx74vYosvKj770X6c/TD9qA3ufV7UVpnS0IeWvvO6rRc0lWU+kVVBGFyRDBrIgMdOUGbxLRTQv8UsODCb/QRbMK5lCxoAAA==&quot;"/>
    <we:property name="creatorSessionId" value="&quot;50bbef8d-3971-4d8a-bf5c-db4edf52be1c&quot;"/>
    <we:property name="creatorTenantId" value="&quot;eab3c8f8-7488-460f-a2b4-412eaddea8bf&quot;"/>
    <we:property name="creatorUserId" value="&quot;1003BFFDAA1FE994&quot;"/>
    <we:property name="datasetId" value="&quot;8de87889-21bb-4273-820b-7a93bb3d60f7&quot;"/>
    <we:property name="embedUrl" value="&quot;/reportEmbed?reportId=73488be0-42e8-48e2-bb88-977c3ddfe939&amp;config=eyJjbHVzdGVyVXJsIjoiaHR0cHM6Ly9XQUJJLVNPVVRILUVBU1QtQVNJQS1yZWRpcmVjdC5hbmFseXNpcy53aW5kb3dzLm5ldCIsImVtYmVkRmVhdHVyZXMiOnsibW9kZXJuRW1iZWQiOnRydWUsInVzYWdlTWV0cmljc1ZOZXh0Ijp0cnVlLCJza2lwUXVlcnlEYXRhU2FhU0VtYmVkIjp0cnVlLCJza2lwUXVlcnlEYXRhUGFhU0VtYmVkIjp0cnVlLCJza2lwUXVlcnlEYXRhRXhwb3J0VG8iOnRydWV9fQ%3D%3D&amp;disableSensitivityBanner=true&quot;"/>
    <we:property name="initialStateBookmark" value="&quot;H4sIAAAAAAAAA71WW2/bNhT+KwVf/CIMulmXvCVuAgTpJYiHbEMRDLwc2WxpUaCo1G7g/75DUl7qxqnbLduDYfFQ5/vO5TukHoiQfafo5h1dATkhZ1p/WlHz6VVCItKOtvfvr96e3lz9+e707TmadWelbnty8kAsNQuwt7IfqHIIaPxwFxGq1DVduFVDVQ8R6cD0uqVKfoHwMm5ZM8A2IrDulDbUQc4tteBg7/F1XCN38kviIqHcynuYA7fBfAOdNnZcZ2nD6jwvWSWSNK2bNEtq9OnDro/z+PuO1Uc2062lssUInC3hBRNlQ3NGS0GzmjVx5uy9bBdqzOXR99dN5wpGPc3ZYC0Gi/ViH5HYwW23mPBUTGuWVoxDkibQ5ClPq6OQ/ZLi/xOsmossrljDm1RME5FlGORRLAtry/T6KVpMOfA8qbKCATRJltf8eGTPogleljlLmpxPm5jWFS+y5J/m2cRlXsRFFfOqYHUJLClS59tIZcdOsc35ujOoP1RlwDoV97TlIIgXmYE+aOqBzLQaVv7pfM8+14PhcAON32qttBuEabS5PrskLoxro1HJ3jrvAJGdcak/zwygcgU5ibfR/0N/tdFGHqC/Q8v3C8ypxZLNltTY/TrvpgxZPn41Or/7kr5kzC7G7j8nicgfCNoOSnk+avB42mkl0IHXy8/StsMKjOTf8n5tlq2ANXYjIgrahV2SkwST9jouGE94nE2ruCjLsqmzgP5dHc+wuQvMimM7/52WfiD2n5WTkhzMnpAIgi38Mb4APEadE+bSBToJ/WO++0+3u0M/jciF0SvvNl5L7hh9kkVEQhCxa/ZvSzAwqqgV0o51uPymNv2PCy0sPPnher26kKBEH8R2S9Xgrz+EfyNtyPshmNFlMpkEvU4mH7xE7ybOz6nC/RyCoJYeKNVKC1/MnVoPgb9GD6E/tw4zgPWgdpflE8TeYvB27ts69+8dwXc39Yi8fe6Y+Dv/F9ek0yCnfAniwmvldfhgubSwCnxS+Kw4+l6KMBQrnHfZ70Zkt7rCwfRj+QYa+9LT86iGiNzIxdI+16yDSgg35t6n2HiS3Y2bhwZMD7bv8NK+pi0caDS2lOJRJI6013+jEU+Csy2ZOqa3PT1st38BblSm90QKAAA=&quot;"/>
    <we:property name="isFiltersActionButtonVisible" value="true"/>
    <we:property name="pageDisplayName" value="&quot;Horse performance&quot;"/>
    <we:property name="pageName" value="&quot;ReportSection32fb9447b8d1229f2319&quot;"/>
    <we:property name="reportEmbeddedTime" value="&quot;2022-09-15T01:36:01.377Z&quot;"/>
    <we:property name="reportName" value="&quot;visualization&quot;"/>
    <we:property name="reportState" value="&quot;CONNECTED&quot;"/>
    <we:property name="reportUrl" value="&quot;/groups/me/reports/73488be0-42e8-48e2-bb88-977c3ddfe939/ReportSection32fb9447b8d1229f2319?bookmarkGuid=c31fc1e6-80fa-461f-b647-5c2d7f6420d5&amp;bookmarkUsage=1&amp;ctid=eab3c8f8-7488-460f-a2b4-412eaddea8bf&amp;fromEntryPoint=export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2279</TotalTime>
  <Words>2171</Words>
  <Application>Microsoft Office PowerPoint</Application>
  <PresentationFormat>Widescreen</PresentationFormat>
  <Paragraphs>248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Wingdings</vt:lpstr>
      <vt:lpstr>Circuit</vt:lpstr>
      <vt:lpstr>Báo cáo đồ án tốt nghiệp Data Science Tên đề tài: Dự đoán kết quả đua ngựa Nhật Bản</vt:lpstr>
      <vt:lpstr>Nội dung</vt:lpstr>
      <vt:lpstr>Hình thành bài toán</vt:lpstr>
      <vt:lpstr>Hệ thống đua ngựa Nhật Bản</vt:lpstr>
      <vt:lpstr>Hệ thống đua ngựa Nhật Bản</vt:lpstr>
      <vt:lpstr>Hình thành bài toán</vt:lpstr>
      <vt:lpstr>Thang đánh giá kết quả</vt:lpstr>
      <vt:lpstr>Tiếp cận vấn đề</vt:lpstr>
      <vt:lpstr>Phương pháp tiếp cận</vt:lpstr>
      <vt:lpstr>Yêu cầu dữ liệu</vt:lpstr>
      <vt:lpstr>Các dữ liệu hiện có</vt:lpstr>
      <vt:lpstr>Vấn đề kinh nghiệm và phong độ</vt:lpstr>
      <vt:lpstr>Tổng hợp dữ liệu</vt:lpstr>
      <vt:lpstr>Tổng quan về dữ liệu</vt:lpstr>
      <vt:lpstr>Bộ dữ liệu test</vt:lpstr>
      <vt:lpstr>Tìm hiểu về dữ liệu</vt:lpstr>
      <vt:lpstr>PowerPoint Presentation</vt:lpstr>
      <vt:lpstr>Lựa chọn các đặc trưng</vt:lpstr>
      <vt:lpstr>Lựa chọn đặc trưng</vt:lpstr>
      <vt:lpstr>Kết quả từ các thuận toán</vt:lpstr>
      <vt:lpstr>Lựa chọn mô hình</vt:lpstr>
      <vt:lpstr>Một số mô hình</vt:lpstr>
      <vt:lpstr>Kết quả lựa chọn</vt:lpstr>
      <vt:lpstr>Tinh chỉnh mô hình</vt:lpstr>
      <vt:lpstr>Vấn đề</vt:lpstr>
      <vt:lpstr>LogisticRegression</vt:lpstr>
      <vt:lpstr>XGBClassifier</vt:lpstr>
      <vt:lpstr>Deep neural network</vt:lpstr>
      <vt:lpstr>Mô hình tổng hợp</vt:lpstr>
      <vt:lpstr>Xây dựng api</vt:lpstr>
      <vt:lpstr>Framework FastAPI</vt:lpstr>
      <vt:lpstr>Vấn đề</vt:lpstr>
      <vt:lpstr>API</vt:lpstr>
      <vt:lpstr>Kết quả</vt:lpstr>
      <vt:lpstr>Kết quả các mô hình</vt:lpstr>
      <vt:lpstr>Kết quả tốt nhất</vt:lpstr>
      <vt:lpstr>Kết hợp mô hình và api</vt:lpstr>
      <vt:lpstr>Cải thiện mô hình</vt:lpstr>
      <vt:lpstr>Hết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Dự đoán kết quả đua ngựa Nhật Bản</dc:title>
  <dc:creator>Tran Danh Ngan</dc:creator>
  <cp:lastModifiedBy>Tran Danh Ngan</cp:lastModifiedBy>
  <cp:revision>126</cp:revision>
  <dcterms:created xsi:type="dcterms:W3CDTF">2022-09-09T15:39:54Z</dcterms:created>
  <dcterms:modified xsi:type="dcterms:W3CDTF">2022-09-19T12:37:59Z</dcterms:modified>
</cp:coreProperties>
</file>