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5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8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27" r:id="rId4"/>
    <p:sldId id="280" r:id="rId5"/>
    <p:sldId id="282" r:id="rId6"/>
    <p:sldId id="283" r:id="rId7"/>
    <p:sldId id="301" r:id="rId8"/>
    <p:sldId id="284" r:id="rId9"/>
    <p:sldId id="304" r:id="rId10"/>
    <p:sldId id="307" r:id="rId11"/>
    <p:sldId id="308" r:id="rId12"/>
    <p:sldId id="265" r:id="rId13"/>
    <p:sldId id="272" r:id="rId14"/>
    <p:sldId id="268" r:id="rId15"/>
    <p:sldId id="267" r:id="rId16"/>
    <p:sldId id="271" r:id="rId17"/>
    <p:sldId id="305" r:id="rId18"/>
    <p:sldId id="266" r:id="rId19"/>
    <p:sldId id="306" r:id="rId20"/>
    <p:sldId id="273" r:id="rId21"/>
    <p:sldId id="277" r:id="rId22"/>
    <p:sldId id="292" r:id="rId23"/>
    <p:sldId id="286" r:id="rId24"/>
    <p:sldId id="325" r:id="rId25"/>
    <p:sldId id="326" r:id="rId26"/>
    <p:sldId id="278" r:id="rId27"/>
    <p:sldId id="285" r:id="rId28"/>
    <p:sldId id="288" r:id="rId29"/>
    <p:sldId id="309" r:id="rId30"/>
    <p:sldId id="316" r:id="rId31"/>
    <p:sldId id="317" r:id="rId32"/>
    <p:sldId id="319" r:id="rId33"/>
    <p:sldId id="324" r:id="rId34"/>
    <p:sldId id="320" r:id="rId35"/>
    <p:sldId id="322" r:id="rId36"/>
    <p:sldId id="323" r:id="rId37"/>
    <p:sldId id="314" r:id="rId38"/>
    <p:sldId id="310" r:id="rId39"/>
    <p:sldId id="312" r:id="rId40"/>
    <p:sldId id="289" r:id="rId41"/>
    <p:sldId id="311" r:id="rId42"/>
    <p:sldId id="279" r:id="rId43"/>
    <p:sldId id="287" r:id="rId44"/>
    <p:sldId id="313" r:id="rId45"/>
    <p:sldId id="290" r:id="rId46"/>
    <p:sldId id="258" r:id="rId47"/>
    <p:sldId id="298" r:id="rId48"/>
    <p:sldId id="299" r:id="rId49"/>
    <p:sldId id="291" r:id="rId50"/>
    <p:sldId id="259" r:id="rId51"/>
    <p:sldId id="294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395" autoAdjust="0"/>
  </p:normalViewPr>
  <p:slideViewPr>
    <p:cSldViewPr snapToGrid="0" snapToObjects="1">
      <p:cViewPr varScale="1">
        <p:scale>
          <a:sx n="117" d="100"/>
          <a:sy n="117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1" Type="http://schemas.openxmlformats.org/officeDocument/2006/relationships/image" Target="../media/image1.emf"/><Relationship Id="rId2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4.emf"/><Relationship Id="rId5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8" Type="http://schemas.openxmlformats.org/officeDocument/2006/relationships/image" Target="../media/image26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990B-B2F6-4F41-9305-E6427EBEFE82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0D15-9517-9A43-B8B0-C5BE6343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refresher for </a:t>
            </a:r>
            <a:r>
              <a:rPr lang="en-US" dirty="0" err="1" smtClean="0"/>
              <a:t>backprop</a:t>
            </a:r>
            <a:r>
              <a:rPr lang="en-US" dirty="0" smtClean="0"/>
              <a:t> before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refresher for </a:t>
            </a:r>
            <a:r>
              <a:rPr lang="en-US" dirty="0" err="1" smtClean="0"/>
              <a:t>backprop</a:t>
            </a:r>
            <a:r>
              <a:rPr lang="en-US" dirty="0" smtClean="0"/>
              <a:t> before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392C-C512-5240-9ECB-D31B10983F0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m-unicode.sourceforge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tutorial/lstm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tutorial/lst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arxiv.org/pdf/1411.4555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rpathy.github.io/2015/05/21/rnn-effectivenes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22.bin"/><Relationship Id="rId13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26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22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23.emf"/><Relationship Id="rId14" Type="http://schemas.openxmlformats.org/officeDocument/2006/relationships/oleObject" Target="../embeddings/oleObject34.bin"/><Relationship Id="rId15" Type="http://schemas.openxmlformats.org/officeDocument/2006/relationships/image" Target="../media/image24.emf"/><Relationship Id="rId16" Type="http://schemas.openxmlformats.org/officeDocument/2006/relationships/hyperlink" Target="http://arunmallya.github.io/writeups/nn/backprop.html" TargetMode="External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25.e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29.emf"/><Relationship Id="rId14" Type="http://schemas.openxmlformats.org/officeDocument/2006/relationships/oleObject" Target="../embeddings/oleObject42.bin"/><Relationship Id="rId15" Type="http://schemas.openxmlformats.org/officeDocument/2006/relationships/image" Target="../media/image30.emf"/><Relationship Id="rId16" Type="http://schemas.openxmlformats.org/officeDocument/2006/relationships/oleObject" Target="../embeddings/oleObject43.bin"/><Relationship Id="rId17" Type="http://schemas.openxmlformats.org/officeDocument/2006/relationships/oleObject" Target="../embeddings/oleObject44.bin"/><Relationship Id="rId18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29.emf"/><Relationship Id="rId14" Type="http://schemas.openxmlformats.org/officeDocument/2006/relationships/oleObject" Target="../embeddings/oleObject50.bin"/><Relationship Id="rId15" Type="http://schemas.openxmlformats.org/officeDocument/2006/relationships/image" Target="../media/image30.emf"/><Relationship Id="rId16" Type="http://schemas.openxmlformats.org/officeDocument/2006/relationships/oleObject" Target="../embeddings/oleObject51.bin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jmlr.org/proceedings/papers/v28/pascanu13.pdf" TargetMode="External"/><Relationship Id="rId12" Type="http://schemas.openxmlformats.org/officeDocument/2006/relationships/oleObject" Target="../embeddings/oleObject63.bin"/><Relationship Id="rId13" Type="http://schemas.openxmlformats.org/officeDocument/2006/relationships/image" Target="../media/image3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61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62.bin"/><Relationship Id="rId10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69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70.bin"/><Relationship Id="rId8" Type="http://schemas.openxmlformats.org/officeDocument/2006/relationships/image" Target="../media/image41.emf"/><Relationship Id="rId9" Type="http://schemas.openxmlformats.org/officeDocument/2006/relationships/oleObject" Target="../embeddings/oleObject71.bin"/><Relationship Id="rId10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mlr.org/proceedings/papers/v28/pascanu13.pdf" TargetMode="External"/><Relationship Id="rId3" Type="http://schemas.openxmlformats.org/officeDocument/2006/relationships/hyperlink" Target="http://deeplearning.cs.cmu.edu/pdfs/Hochreiter97_lstm.pdf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cs.cmu.edu/pdfs/Hochreiter97_lstm.pdf" TargetMode="External"/><Relationship Id="rId3" Type="http://schemas.openxmlformats.org/officeDocument/2006/relationships/hyperlink" Target="http://www.jmlr.org/proceedings/papers/v28/pascanu13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74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4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unmallya.github.io/writeups/nn/lstm/index.html%23/1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rgrosse/csc321/lec10.pdf" TargetMode="External"/><Relationship Id="rId4" Type="http://schemas.openxmlformats.org/officeDocument/2006/relationships/hyperlink" Target="http://www.jmlr.org/proceedings/papers/v28/pascanu13.pdf" TargetMode="External"/><Relationship Id="rId5" Type="http://schemas.openxmlformats.org/officeDocument/2006/relationships/hyperlink" Target="http://web.eecs.utk.edu/~itamar/courses/ECE-692/Bobby_paper1.pdf" TargetMode="External"/><Relationship Id="rId6" Type="http://schemas.openxmlformats.org/officeDocument/2006/relationships/hyperlink" Target="ftp://ftp.idsia.ch/pub/juergen/TimeCount-IJCNN2000.pdf" TargetMode="External"/><Relationship Id="rId7" Type="http://schemas.openxmlformats.org/officeDocument/2006/relationships/hyperlink" Target="https://arxiv.org/pdf/1503.04069.pdf" TargetMode="External"/><Relationship Id="rId8" Type="http://schemas.openxmlformats.org/officeDocument/2006/relationships/hyperlink" Target="https://arxiv.org/pdf/1406.1078.pdf" TargetMode="External"/><Relationship Id="rId9" Type="http://schemas.openxmlformats.org/officeDocument/2006/relationships/hyperlink" Target="http://jmlr.org/proceedings/papers/v37/jozefowicz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31n.stanford.edu/slides/winter1516_lecture10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U Bright Roman"/>
                <a:cs typeface="CMU Bright Roman"/>
              </a:rPr>
              <a:t>Introduction to RNNs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MU Bright Roman"/>
                <a:cs typeface="CMU Bright Roman"/>
              </a:rPr>
              <a:t>Arun Mallya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452587"/>
            <a:ext cx="9144000" cy="4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MU Bright Roman"/>
                <a:cs typeface="CMU Bright Roman"/>
              </a:rPr>
              <a:t>Best viewed with 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Computer Modern fonts</a:t>
            </a:r>
            <a:r>
              <a:rPr lang="en-US" sz="1800" dirty="0" smtClean="0">
                <a:latin typeface="CMU Bright Roman"/>
                <a:cs typeface="CMU Bright Roman"/>
              </a:rPr>
              <a:t> installed</a:t>
            </a:r>
            <a:endParaRPr lang="en-US" sz="18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7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4765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6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5539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7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1124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170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8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stCxn id="49" idx="3"/>
            <a:endCxn id="86" idx="1"/>
          </p:cNvCxnSpPr>
          <p:nvPr/>
        </p:nvCxnSpPr>
        <p:spPr>
          <a:xfrm>
            <a:off x="1535047" y="1769923"/>
            <a:ext cx="874650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3"/>
            <a:endCxn id="102" idx="1"/>
          </p:cNvCxnSpPr>
          <p:nvPr/>
        </p:nvCxnSpPr>
        <p:spPr>
          <a:xfrm flipV="1">
            <a:off x="2908085" y="1769923"/>
            <a:ext cx="836147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0" idx="3"/>
            <a:endCxn id="84" idx="1"/>
          </p:cNvCxnSpPr>
          <p:nvPr/>
        </p:nvCxnSpPr>
        <p:spPr>
          <a:xfrm>
            <a:off x="1488719" y="2994161"/>
            <a:ext cx="974085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4" idx="3"/>
            <a:endCxn id="100" idx="1"/>
          </p:cNvCxnSpPr>
          <p:nvPr/>
        </p:nvCxnSpPr>
        <p:spPr>
          <a:xfrm flipV="1">
            <a:off x="2861757" y="2994161"/>
            <a:ext cx="935582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2"/>
            <a:endCxn id="90" idx="0"/>
          </p:cNvCxnSpPr>
          <p:nvPr/>
        </p:nvCxnSpPr>
        <p:spPr>
          <a:xfrm>
            <a:off x="1783771" y="4739585"/>
            <a:ext cx="349732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2"/>
            <a:endCxn id="106" idx="0"/>
          </p:cNvCxnSpPr>
          <p:nvPr/>
        </p:nvCxnSpPr>
        <p:spPr>
          <a:xfrm flipV="1">
            <a:off x="3156809" y="4739585"/>
            <a:ext cx="311229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62563" y="5528075"/>
            <a:ext cx="64257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5988" y="5321697"/>
            <a:ext cx="25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indicates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1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Note that the weights are shared over time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Essentially, copies of the RNN cell are made over time (unrolling/unfolding), with different inputs at different time steps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75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9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Classify a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restaurant review from Yelp! OR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movie review from IMDB OR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…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as positive or negative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Inputs:</a:t>
            </a:r>
            <a:r>
              <a:rPr lang="en-US" sz="2400" dirty="0" smtClean="0">
                <a:latin typeface="CMU Bright Roman"/>
                <a:cs typeface="CMU Bright Roman"/>
              </a:rPr>
              <a:t> Multiple words, one or more sentences</a:t>
            </a:r>
          </a:p>
          <a:p>
            <a:r>
              <a:rPr lang="en-US" sz="2400" dirty="0" smtClean="0">
                <a:latin typeface="CMU Bright SemiBold"/>
                <a:cs typeface="CMU Bright SemiBold"/>
              </a:rPr>
              <a:t>Outputs:</a:t>
            </a:r>
            <a:r>
              <a:rPr lang="en-US" sz="2400" dirty="0" smtClean="0">
                <a:latin typeface="CMU Bright Roman"/>
                <a:cs typeface="CMU Bright Roman"/>
              </a:rPr>
              <a:t> Positive / Negative classification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“The food was really good”</a:t>
            </a: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“The chicken crossed the road because it was uncooked”</a:t>
            </a:r>
          </a:p>
        </p:txBody>
      </p:sp>
    </p:spTree>
    <p:extLst>
      <p:ext uri="{BB962C8B-B14F-4D97-AF65-F5344CB8AC3E}">
        <p14:creationId xmlns:p14="http://schemas.microsoft.com/office/powerpoint/2010/main" val="244057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cxnSp>
        <p:nvCxnSpPr>
          <p:cNvPr id="13" name="Straight Arrow Connector 12"/>
          <p:cNvCxnSpPr>
            <a:stCxn id="98" idx="3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7842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81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639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4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2755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380588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77224" y="2629380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1188" y="2645764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7294" y="345076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4871" y="344113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21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525700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143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525700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64882" y="192117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1" name="Straight Arrow Connector 40"/>
          <p:cNvCxnSpPr>
            <a:stCxn id="29" idx="0"/>
            <a:endCxn id="40" idx="2"/>
          </p:cNvCxnSpPr>
          <p:nvPr/>
        </p:nvCxnSpPr>
        <p:spPr>
          <a:xfrm flipV="1">
            <a:off x="4514283" y="2520030"/>
            <a:ext cx="0" cy="4722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4930" y="1324211"/>
            <a:ext cx="1158706" cy="535363"/>
            <a:chOff x="7179387" y="2004478"/>
            <a:chExt cx="1158706" cy="53536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20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Outline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Why Recurrent Neural Networks (RNNs)?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Vanilla RNN unit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RNN forward pass</a:t>
            </a:r>
          </a:p>
          <a:p>
            <a:r>
              <a:rPr lang="en-US" sz="2400" dirty="0" err="1" smtClean="0">
                <a:latin typeface="CMU Bright Roman"/>
                <a:cs typeface="CMU Bright Roman"/>
              </a:rPr>
              <a:t>Backpropagation</a:t>
            </a:r>
            <a:r>
              <a:rPr lang="en-US" sz="2400" dirty="0" smtClean="0">
                <a:latin typeface="CMU Bright Roman"/>
                <a:cs typeface="CMU Bright Roman"/>
              </a:rPr>
              <a:t> refresher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RNN backward pass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Issues with the Vanilla RNN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Long Short-Term Memory (LSTM) unit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LSTM Forward &amp; Backward pass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LSTM variants and tips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Peephole LSTM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GRU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4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80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Given an image, produce a sentence describing its contents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Inputs:</a:t>
            </a:r>
            <a:r>
              <a:rPr lang="en-US" sz="2400" dirty="0" smtClean="0">
                <a:latin typeface="CMU Bright Roman"/>
                <a:cs typeface="CMU Bright Roman"/>
              </a:rPr>
              <a:t> Image feature (from a CNN)</a:t>
            </a:r>
          </a:p>
          <a:p>
            <a:r>
              <a:rPr lang="en-US" sz="2400" dirty="0" smtClean="0">
                <a:latin typeface="CMU Bright SemiBold"/>
                <a:cs typeface="CMU Bright SemiBold"/>
              </a:rPr>
              <a:t>Outputs:</a:t>
            </a:r>
            <a:r>
              <a:rPr lang="en-US" sz="2400" dirty="0" smtClean="0">
                <a:latin typeface="CMU Bright Roman"/>
                <a:cs typeface="CMU Bright Roman"/>
              </a:rPr>
              <a:t> Multiple words (let’s consider one sentence)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3952879"/>
            <a:ext cx="1193512" cy="1193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3585" y="4301414"/>
            <a:ext cx="21167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 : The dog is hiding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6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78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377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878" y="367433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9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228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17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95678" y="1483022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7669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8581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17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78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5543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4377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878" y="367433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24345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61676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3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9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228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17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9875" y="293445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95678" y="1483022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5296" y="1483022"/>
            <a:ext cx="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dog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41798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7669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9975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3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8581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17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0474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859462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RNN Outputs: </a:t>
            </a:r>
            <a:r>
              <a:rPr lang="en-US" sz="4000" dirty="0" smtClean="0">
                <a:latin typeface="CMU Bright SemiBold"/>
                <a:cs typeface="CMU Bright SemiBold"/>
              </a:rPr>
              <a:t>Image Captions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411211"/>
            <a:ext cx="8367682" cy="4602761"/>
            <a:chOff x="457200" y="1650043"/>
            <a:chExt cx="8367682" cy="4602761"/>
          </a:xfrm>
        </p:grpSpPr>
        <p:pic>
          <p:nvPicPr>
            <p:cNvPr id="5" name="Picture 4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09"/>
            <a:stretch/>
          </p:blipFill>
          <p:spPr>
            <a:xfrm>
              <a:off x="457200" y="1650043"/>
              <a:ext cx="5614854" cy="4483347"/>
            </a:xfrm>
            <a:prstGeom prst="rect">
              <a:avLst/>
            </a:prstGeom>
          </p:spPr>
        </p:pic>
        <p:pic>
          <p:nvPicPr>
            <p:cNvPr id="6" name="Picture 5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32" r="51571"/>
            <a:stretch/>
          </p:blipFill>
          <p:spPr>
            <a:xfrm>
              <a:off x="6137185" y="1758601"/>
              <a:ext cx="2635120" cy="2279667"/>
            </a:xfrm>
            <a:prstGeom prst="rect">
              <a:avLst/>
            </a:prstGeom>
          </p:spPr>
        </p:pic>
        <p:pic>
          <p:nvPicPr>
            <p:cNvPr id="7" name="Picture 6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1" t="65849"/>
            <a:stretch/>
          </p:blipFill>
          <p:spPr>
            <a:xfrm>
              <a:off x="6072054" y="3994848"/>
              <a:ext cx="2752828" cy="22579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4111" y="6414694"/>
            <a:ext cx="62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3"/>
              </a:rPr>
              <a:t>Show and Tell: A Neural Image Caption 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Generator, CVPR 15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2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RNN Outputs: </a:t>
            </a:r>
            <a:r>
              <a:rPr lang="en-US" sz="4000" dirty="0" smtClean="0">
                <a:latin typeface="CMU Bright SemiBold"/>
                <a:cs typeface="CMU Bright SemiBold"/>
              </a:rPr>
              <a:t>Language Modeling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111" y="6414694"/>
            <a:ext cx="58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http://karpathy.github.io/2015/05/21/rnn-effectiveness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/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985" y="1964856"/>
            <a:ext cx="51807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VIOLA: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Why, Salisbury must find his flesh and thought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which I am not aps, not a man and in fire,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show the reining of the raven and the wars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grace my hand reproach within, and not a fair are hand,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Caesar and my goodly father's world;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When I was heaven of presence and our fleets,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We spare with hours, but cut thy council I am great,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Murdered and by thy master's ready there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My power to give thee but so much as hell: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Some service in the noble bondman here,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Would show him to her wine.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0987" y="1964855"/>
            <a:ext cx="3407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KING LEAR: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O, if you were a feeble sight, the courtesy of your law,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Your sight and several breath, will wear the gods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With his heads, and my hands are </a:t>
            </a:r>
            <a:r>
              <a:rPr lang="en-US" sz="1600" dirty="0" err="1">
                <a:latin typeface="CMU Bright Roman"/>
                <a:cs typeface="CMU Bright Roman"/>
              </a:rPr>
              <a:t>wonder'd</a:t>
            </a:r>
            <a:r>
              <a:rPr lang="en-US" sz="1600" dirty="0">
                <a:latin typeface="CMU Bright Roman"/>
                <a:cs typeface="CMU Bright Roman"/>
              </a:rPr>
              <a:t> at the deeds,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 drop upon your lordship's head, and your opinion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Shall be against your </a:t>
            </a:r>
            <a:r>
              <a:rPr lang="en-US" sz="1600" dirty="0" err="1">
                <a:latin typeface="CMU Bright Roman"/>
                <a:cs typeface="CMU Bright Roman"/>
              </a:rPr>
              <a:t>honour</a:t>
            </a:r>
            <a:r>
              <a:rPr lang="en-US" sz="1600" dirty="0">
                <a:latin typeface="CMU Bright Roman"/>
                <a:cs typeface="CMU Bright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77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Input – Output Scenarios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0464" y="1497733"/>
            <a:ext cx="2491833" cy="946494"/>
            <a:chOff x="210464" y="1833229"/>
            <a:chExt cx="2491833" cy="946494"/>
          </a:xfrm>
        </p:grpSpPr>
        <p:grpSp>
          <p:nvGrpSpPr>
            <p:cNvPr id="6" name="Group 5"/>
            <p:cNvGrpSpPr/>
            <p:nvPr/>
          </p:nvGrpSpPr>
          <p:grpSpPr>
            <a:xfrm>
              <a:off x="2370923" y="1833229"/>
              <a:ext cx="331374" cy="946494"/>
              <a:chOff x="2370923" y="1833229"/>
              <a:chExt cx="331374" cy="94649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370923" y="2132713"/>
                <a:ext cx="331374" cy="347526"/>
              </a:xfrm>
              <a:prstGeom prst="rect">
                <a:avLst/>
              </a:prstGeom>
              <a:solidFill>
                <a:srgbClr val="FAC090">
                  <a:alpha val="33000"/>
                </a:srgb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536610" y="248023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536610" y="183322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210464" y="2132713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Single - Single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0464" y="2524852"/>
            <a:ext cx="4379551" cy="946494"/>
            <a:chOff x="210464" y="2860348"/>
            <a:chExt cx="4379551" cy="946494"/>
          </a:xfrm>
        </p:grpSpPr>
        <p:grpSp>
          <p:nvGrpSpPr>
            <p:cNvPr id="7" name="Group 6"/>
            <p:cNvGrpSpPr/>
            <p:nvPr/>
          </p:nvGrpSpPr>
          <p:grpSpPr>
            <a:xfrm>
              <a:off x="2370923" y="2860348"/>
              <a:ext cx="2219092" cy="946494"/>
              <a:chOff x="2370923" y="2860348"/>
              <a:chExt cx="2219092" cy="9464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7092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37" name="Straight Arrow Connector 36"/>
              <p:cNvCxnSpPr>
                <a:endCxn id="27" idx="2"/>
              </p:cNvCxnSpPr>
              <p:nvPr/>
            </p:nvCxnSpPr>
            <p:spPr>
              <a:xfrm flipV="1">
                <a:off x="2536610" y="350735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7" idx="3"/>
              </p:cNvCxnSpPr>
              <p:nvPr/>
            </p:nvCxnSpPr>
            <p:spPr>
              <a:xfrm>
                <a:off x="2702297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004049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168223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333911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63566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799837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956889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258641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422815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210464" y="3138026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Single - Multiple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464" y="3587858"/>
            <a:ext cx="4378038" cy="946494"/>
            <a:chOff x="210464" y="3923354"/>
            <a:chExt cx="4378038" cy="946494"/>
          </a:xfrm>
        </p:grpSpPr>
        <p:grpSp>
          <p:nvGrpSpPr>
            <p:cNvPr id="10" name="Group 9"/>
            <p:cNvGrpSpPr/>
            <p:nvPr/>
          </p:nvGrpSpPr>
          <p:grpSpPr>
            <a:xfrm>
              <a:off x="2365637" y="3923354"/>
              <a:ext cx="2222865" cy="946494"/>
              <a:chOff x="2365637" y="3923354"/>
              <a:chExt cx="2222865" cy="94649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65637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536610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695499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997251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161425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318477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620229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784403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257128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3951603" y="4407174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422815" y="392335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210464" y="4211935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Multiple - Single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4125" y="4698790"/>
            <a:ext cx="3489437" cy="946494"/>
            <a:chOff x="2364125" y="5034286"/>
            <a:chExt cx="3489437" cy="946494"/>
          </a:xfrm>
        </p:grpSpPr>
        <p:sp>
          <p:nvSpPr>
            <p:cNvPr id="58" name="Rectangle 57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21303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887230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581705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052917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522188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16663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5687875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10464" y="4979657"/>
            <a:ext cx="21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Multiple - Multiple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62834" y="179721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Feed-forward Network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62834" y="2802530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Image Captioning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2834" y="3876439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Sentiment Classification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2834" y="497965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Translation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357772" y="5773765"/>
            <a:ext cx="2222865" cy="946494"/>
            <a:chOff x="2364125" y="5034286"/>
            <a:chExt cx="2222865" cy="946494"/>
          </a:xfrm>
        </p:grpSpPr>
        <p:sp>
          <p:nvSpPr>
            <p:cNvPr id="85" name="Rectangle 84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16626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782891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42765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162834" y="6051443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Image Captioning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89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Input – Output Scenarios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464" y="1533645"/>
            <a:ext cx="8690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Bright SemiBold"/>
                <a:cs typeface="CMU Bright SemiBold"/>
              </a:rPr>
              <a:t>Note:</a:t>
            </a:r>
            <a:r>
              <a:rPr lang="en-US" sz="2400" dirty="0" smtClean="0">
                <a:latin typeface="CMU Bright Roman"/>
                <a:cs typeface="CMU Bright Roman"/>
              </a:rPr>
              <a:t> We might deliberately choose to frame our problem as a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particular input-output</a:t>
            </a:r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scenario for ease of training or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better performance. 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For example, at each time step, provide previous word as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input for image captioning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        (Single-Multiple to Multiple-Multiple).</a:t>
            </a: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70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8398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997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91030"/>
              </p:ext>
            </p:extLst>
          </p:nvPr>
        </p:nvGraphicFramePr>
        <p:xfrm>
          <a:off x="4712213" y="2169049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" name="Equation" r:id="rId6" imgW="1384300" imgH="1143000" progId="Equation.DSMT4">
                  <p:embed/>
                </p:oleObj>
              </mc:Choice>
              <mc:Fallback>
                <p:oleObj name="Equation" r:id="rId6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2213" y="2169049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2213" y="4505200"/>
            <a:ext cx="39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“Unfold” network through time by making copies at each time-step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00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MU Bright SemiBold"/>
                <a:cs typeface="CMU Bright SemiBold"/>
              </a:rPr>
              <a:t>BackPropagation</a:t>
            </a:r>
            <a:r>
              <a:rPr lang="en-US" sz="4000" dirty="0" smtClean="0">
                <a:latin typeface="CMU Bright SemiBold"/>
                <a:cs typeface="CMU Bright SemiBold"/>
              </a:rPr>
              <a:t> Refresher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377869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417189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342994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4468586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300599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711868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254271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27646"/>
              </p:ext>
            </p:extLst>
          </p:nvPr>
        </p:nvGraphicFramePr>
        <p:xfrm>
          <a:off x="4955606" y="3379736"/>
          <a:ext cx="19621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6" name="Equation" r:id="rId3" imgW="1270000" imgH="749300" progId="Equation.DSMT4">
                  <p:embed/>
                </p:oleObj>
              </mc:Choice>
              <mc:Fallback>
                <p:oleObj name="Equation" r:id="rId3" imgW="12700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5606" y="3379736"/>
                        <a:ext cx="196215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04195"/>
              </p:ext>
            </p:extLst>
          </p:nvPr>
        </p:nvGraphicFramePr>
        <p:xfrm>
          <a:off x="4955606" y="4781444"/>
          <a:ext cx="23542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7" name="Equation" r:id="rId5" imgW="1524000" imgH="558800" progId="Equation.DSMT4">
                  <p:embed/>
                </p:oleObj>
              </mc:Choice>
              <mc:Fallback>
                <p:oleObj name="Equation" r:id="rId5" imgW="1524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5606" y="4781444"/>
                        <a:ext cx="235426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636306"/>
              </p:ext>
            </p:extLst>
          </p:nvPr>
        </p:nvGraphicFramePr>
        <p:xfrm>
          <a:off x="4955606" y="1952625"/>
          <a:ext cx="19605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8" name="Equation" r:id="rId7" imgW="1270000" imgH="533400" progId="Equation.DSMT4">
                  <p:embed/>
                </p:oleObj>
              </mc:Choice>
              <mc:Fallback>
                <p:oleObj name="Equation" r:id="rId7" imgW="1270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5606" y="1952625"/>
                        <a:ext cx="1960562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8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Motivation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Not all problems can be converted into one with fixed-length inputs and outputs</a:t>
            </a:r>
            <a:br>
              <a:rPr lang="en-US" sz="2400" dirty="0" smtClean="0">
                <a:latin typeface="CMU Bright Roman"/>
                <a:cs typeface="CMU Bright Roman"/>
              </a:rPr>
            </a:b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Problems such as Speech Recognition or Time-series Prediction require a system to store and use context information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Simple case: Output </a:t>
            </a:r>
            <a:r>
              <a:rPr lang="en-US" sz="2000" dirty="0">
                <a:latin typeface="CMU Bright Roman"/>
                <a:cs typeface="CMU Bright Roman"/>
              </a:rPr>
              <a:t>YES if the </a:t>
            </a:r>
            <a:r>
              <a:rPr lang="en-US" sz="2000" dirty="0" smtClean="0">
                <a:latin typeface="CMU Bright Roman"/>
                <a:cs typeface="CMU Bright Roman"/>
              </a:rPr>
              <a:t>number of </a:t>
            </a:r>
            <a:r>
              <a:rPr lang="en-US" sz="2000" dirty="0">
                <a:latin typeface="CMU Bright Roman"/>
                <a:cs typeface="CMU Bright Roman"/>
              </a:rPr>
              <a:t>1s is </a:t>
            </a:r>
            <a:r>
              <a:rPr lang="en-US" sz="2000" dirty="0" smtClean="0">
                <a:latin typeface="CMU Bright Roman"/>
                <a:cs typeface="CMU Bright Roman"/>
              </a:rPr>
              <a:t>even, else NO</a:t>
            </a:r>
            <a:br>
              <a:rPr lang="en-US" sz="2000" dirty="0" smtClean="0">
                <a:latin typeface="CMU Bright Roman"/>
                <a:cs typeface="CMU Bright Roman"/>
              </a:rPr>
            </a:br>
            <a:r>
              <a:rPr lang="en-US" sz="2000" dirty="0" smtClean="0">
                <a:latin typeface="CMU Bright Roman"/>
                <a:cs typeface="CMU Bright Roman"/>
              </a:rPr>
              <a:t>1000010101 – YES, 100011 – NO, …  </a:t>
            </a:r>
            <a:br>
              <a:rPr lang="en-US" sz="2000" dirty="0" smtClean="0">
                <a:latin typeface="CMU Bright Roman"/>
                <a:cs typeface="CMU Bright Roman"/>
              </a:rPr>
            </a:br>
            <a:endParaRPr lang="en-US" sz="20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Hard/Impossible to choose a fixed context window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There can always be a new sample longer than anything seen</a:t>
            </a:r>
          </a:p>
        </p:txBody>
      </p:sp>
    </p:spTree>
    <p:extLst>
      <p:ext uri="{BB962C8B-B14F-4D97-AF65-F5344CB8AC3E}">
        <p14:creationId xmlns:p14="http://schemas.microsoft.com/office/powerpoint/2010/main" val="341319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Multiple Layers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4755403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54544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087847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29264"/>
              </p:ext>
            </p:extLst>
          </p:nvPr>
        </p:nvGraphicFramePr>
        <p:xfrm>
          <a:off x="4848225" y="3034052"/>
          <a:ext cx="21780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7" name="Equation" r:id="rId4" imgW="1409700" imgH="1346200" progId="Equation.DSMT4">
                  <p:embed/>
                </p:oleObj>
              </mc:Choice>
              <mc:Fallback>
                <p:oleObj name="Equation" r:id="rId4" imgW="14097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8225" y="3034052"/>
                        <a:ext cx="217805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210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97446" y="33148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0562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94022" y="4056830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14"/>
              </p:ext>
            </p:extLst>
          </p:nvPr>
        </p:nvGraphicFramePr>
        <p:xfrm>
          <a:off x="4897438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8" name="Equation" r:id="rId6" imgW="1371600" imgH="825500" progId="Equation.DSMT4">
                  <p:embed/>
                </p:oleObj>
              </mc:Choice>
              <mc:Fallback>
                <p:oleObj name="Equation" r:id="rId6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7438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71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4755403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54544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087847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14330"/>
              </p:ext>
            </p:extLst>
          </p:nvPr>
        </p:nvGraphicFramePr>
        <p:xfrm>
          <a:off x="4946650" y="4612280"/>
          <a:ext cx="24526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7" name="Equation" r:id="rId4" imgW="1587500" imgH="584200" progId="Equation.DSMT4">
                  <p:embed/>
                </p:oleObj>
              </mc:Choice>
              <mc:Fallback>
                <p:oleObj name="Equation" r:id="rId4" imgW="1587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6650" y="4612280"/>
                        <a:ext cx="245268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210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97446" y="33148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0562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94022" y="4056830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59606"/>
              </p:ext>
            </p:extLst>
          </p:nvPr>
        </p:nvGraphicFramePr>
        <p:xfrm>
          <a:off x="4946650" y="2684463"/>
          <a:ext cx="18843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8" name="Equation" r:id="rId6" imgW="1219200" imgH="520700" progId="Equation.DSMT4">
                  <p:embed/>
                </p:oleObj>
              </mc:Choice>
              <mc:Fallback>
                <p:oleObj name="Equation" r:id="rId6" imgW="1219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6650" y="2684463"/>
                        <a:ext cx="1884363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61639"/>
              </p:ext>
            </p:extLst>
          </p:nvPr>
        </p:nvGraphicFramePr>
        <p:xfrm>
          <a:off x="4897438" y="3533292"/>
          <a:ext cx="25304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9" name="Equation" r:id="rId8" imgW="1638300" imgH="584200" progId="Equation.DSMT4">
                  <p:embed/>
                </p:oleObj>
              </mc:Choice>
              <mc:Fallback>
                <p:oleObj name="Equation" r:id="rId8" imgW="16383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438" y="3533292"/>
                        <a:ext cx="25304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049" y="6456100"/>
            <a:ext cx="3095719" cy="36933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Application of the Chain Rule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29619" y="6502480"/>
            <a:ext cx="1454573" cy="288023"/>
          </a:xfrm>
          <a:custGeom>
            <a:avLst/>
            <a:gdLst>
              <a:gd name="connsiteX0" fmla="*/ 0 w 1454573"/>
              <a:gd name="connsiteY0" fmla="*/ 162834 h 288023"/>
              <a:gd name="connsiteX1" fmla="*/ 824981 w 1454573"/>
              <a:gd name="connsiteY1" fmla="*/ 282245 h 288023"/>
              <a:gd name="connsiteX2" fmla="*/ 1454573 w 1454573"/>
              <a:gd name="connsiteY2" fmla="*/ 0 h 28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573" h="288023">
                <a:moveTo>
                  <a:pt x="0" y="162834"/>
                </a:moveTo>
                <a:cubicBezTo>
                  <a:pt x="291276" y="236109"/>
                  <a:pt x="582552" y="309384"/>
                  <a:pt x="824981" y="282245"/>
                </a:cubicBezTo>
                <a:cubicBezTo>
                  <a:pt x="1067410" y="255106"/>
                  <a:pt x="1454573" y="0"/>
                  <a:pt x="1454573" y="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73406"/>
              </p:ext>
            </p:extLst>
          </p:nvPr>
        </p:nvGraphicFramePr>
        <p:xfrm>
          <a:off x="4897438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0" name="Equation" r:id="rId10" imgW="1371600" imgH="825500" progId="Equation.DSMT4">
                  <p:embed/>
                </p:oleObj>
              </mc:Choice>
              <mc:Fallback>
                <p:oleObj name="Equation" r:id="rId10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7438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97004"/>
              </p:ext>
            </p:extLst>
          </p:nvPr>
        </p:nvGraphicFramePr>
        <p:xfrm>
          <a:off x="5527946" y="5568913"/>
          <a:ext cx="26876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1" name="Equation" r:id="rId12" imgW="1739900" imgH="584200" progId="Equation.DSMT4">
                  <p:embed/>
                </p:oleObj>
              </mc:Choice>
              <mc:Fallback>
                <p:oleObj name="Equation" r:id="rId12" imgW="1739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7946" y="5568913"/>
                        <a:ext cx="26876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0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0263"/>
              </p:ext>
            </p:extLst>
          </p:nvPr>
        </p:nvGraphicFramePr>
        <p:xfrm>
          <a:off x="3127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0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01173"/>
              </p:ext>
            </p:extLst>
          </p:nvPr>
        </p:nvGraphicFramePr>
        <p:xfrm>
          <a:off x="3127375" y="4291881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4291881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0897"/>
              </p:ext>
            </p:extLst>
          </p:nvPr>
        </p:nvGraphicFramePr>
        <p:xfrm>
          <a:off x="6056371" y="5353460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2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56371" y="5353460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57291"/>
              </p:ext>
            </p:extLst>
          </p:nvPr>
        </p:nvGraphicFramePr>
        <p:xfrm>
          <a:off x="3127375" y="5353460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3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7375" y="5353460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9667" y="386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9667" y="2406032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993" y="2248194"/>
            <a:ext cx="4045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We are interested in computing: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71708"/>
              </p:ext>
            </p:extLst>
          </p:nvPr>
        </p:nvGraphicFramePr>
        <p:xfrm>
          <a:off x="6978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8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95993" y="2829984"/>
            <a:ext cx="313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Intrinsic to the layer are:</a:t>
            </a:r>
            <a:endParaRPr lang="en-US" sz="2200" dirty="0">
              <a:latin typeface="CMU Bright Roman"/>
              <a:cs typeface="CMU Bright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124" y="1545028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Given: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96833"/>
              </p:ext>
            </p:extLst>
          </p:nvPr>
        </p:nvGraphicFramePr>
        <p:xfrm>
          <a:off x="3926362" y="1389063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5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6362" y="1389063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09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02899"/>
              </p:ext>
            </p:extLst>
          </p:nvPr>
        </p:nvGraphicFramePr>
        <p:xfrm>
          <a:off x="3127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6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01391"/>
              </p:ext>
            </p:extLst>
          </p:nvPr>
        </p:nvGraphicFramePr>
        <p:xfrm>
          <a:off x="3127375" y="4291881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7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4291881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65519"/>
              </p:ext>
            </p:extLst>
          </p:nvPr>
        </p:nvGraphicFramePr>
        <p:xfrm>
          <a:off x="6056371" y="5353460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8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56371" y="5353460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80535"/>
              </p:ext>
            </p:extLst>
          </p:nvPr>
        </p:nvGraphicFramePr>
        <p:xfrm>
          <a:off x="3127375" y="5353460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9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7375" y="5353460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95993" y="2248194"/>
            <a:ext cx="4045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We are interested in computing: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43438"/>
              </p:ext>
            </p:extLst>
          </p:nvPr>
        </p:nvGraphicFramePr>
        <p:xfrm>
          <a:off x="6978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0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8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95993" y="2829984"/>
            <a:ext cx="313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Intrinsic to the layer are:</a:t>
            </a:r>
            <a:endParaRPr lang="en-US" sz="2200" dirty="0">
              <a:latin typeface="CMU Bright Roman"/>
              <a:cs typeface="CMU Bright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124" y="1545028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Given: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87107"/>
              </p:ext>
            </p:extLst>
          </p:nvPr>
        </p:nvGraphicFramePr>
        <p:xfrm>
          <a:off x="3926362" y="1389063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1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6362" y="1389063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" y="630915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Equations for common layers</a:t>
            </a:r>
            <a:r>
              <a:rPr lang="en-US" dirty="0" smtClean="0">
                <a:latin typeface="CMU Bright Roman"/>
                <a:cs typeface="CMU Bright Roman"/>
              </a:rPr>
              <a:t>: </a:t>
            </a:r>
            <a:r>
              <a:rPr lang="en-US" dirty="0" smtClean="0">
                <a:latin typeface="CMU Bright Roman"/>
                <a:cs typeface="CMU Bright Roman"/>
                <a:hlinkClick r:id="rId16"/>
              </a:rPr>
              <a:t>http</a:t>
            </a:r>
            <a:r>
              <a:rPr lang="en-US" dirty="0">
                <a:latin typeface="CMU Bright Roman"/>
                <a:cs typeface="CMU Bright Roman"/>
                <a:hlinkClick r:id="rId16"/>
              </a:rPr>
              <a:t>://arunmallya.github.io/writeups/nn/</a:t>
            </a:r>
            <a:r>
              <a:rPr lang="en-US" dirty="0" smtClean="0">
                <a:latin typeface="CMU Bright Roman"/>
                <a:cs typeface="CMU Bright Roman"/>
                <a:hlinkClick r:id="rId16"/>
              </a:rPr>
              <a:t>backprop.html</a:t>
            </a:r>
            <a:endParaRPr lang="en-US" dirty="0">
              <a:latin typeface="CMU Bright Roman"/>
              <a:cs typeface="CMU Bright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7084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2" name="Equation" r:id="rId17" imgW="508000" imgH="558800" progId="Equation.DSMT4">
                  <p:embed/>
                </p:oleObj>
              </mc:Choice>
              <mc:Fallback>
                <p:oleObj name="Equation" r:id="rId17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73209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3" name="Equation" r:id="rId19" imgW="508000" imgH="520700" progId="Equation.DSMT4">
                  <p:embed/>
                </p:oleObj>
              </mc:Choice>
              <mc:Fallback>
                <p:oleObj name="Equation" r:id="rId19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811" y="387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8811" y="2388239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3773" y="5653963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903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8644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18644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2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8260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395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77381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7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92189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8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98369"/>
              </p:ext>
            </p:extLst>
          </p:nvPr>
        </p:nvGraphicFramePr>
        <p:xfrm>
          <a:off x="4186238" y="1530350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9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6238" y="1530350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90399"/>
              </p:ext>
            </p:extLst>
          </p:nvPr>
        </p:nvGraphicFramePr>
        <p:xfrm>
          <a:off x="4184650" y="3457575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0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4650" y="3457575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43366"/>
              </p:ext>
            </p:extLst>
          </p:nvPr>
        </p:nvGraphicFramePr>
        <p:xfrm>
          <a:off x="6365875" y="1530350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1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65875" y="1530350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7163"/>
              </p:ext>
            </p:extLst>
          </p:nvPr>
        </p:nvGraphicFramePr>
        <p:xfrm>
          <a:off x="6365875" y="3457575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2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5875" y="3457575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80755"/>
              </p:ext>
            </p:extLst>
          </p:nvPr>
        </p:nvGraphicFramePr>
        <p:xfrm>
          <a:off x="5319587" y="5682180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3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9587" y="5682180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11800"/>
              </p:ext>
            </p:extLst>
          </p:nvPr>
        </p:nvGraphicFramePr>
        <p:xfrm>
          <a:off x="5583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4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3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30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12076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2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79795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3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10032"/>
              </p:ext>
            </p:extLst>
          </p:nvPr>
        </p:nvGraphicFramePr>
        <p:xfrm>
          <a:off x="4186238" y="1530350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4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6238" y="1530350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98032"/>
              </p:ext>
            </p:extLst>
          </p:nvPr>
        </p:nvGraphicFramePr>
        <p:xfrm>
          <a:off x="4184650" y="3457575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5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4650" y="3457575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22937"/>
              </p:ext>
            </p:extLst>
          </p:nvPr>
        </p:nvGraphicFramePr>
        <p:xfrm>
          <a:off x="6365875" y="1530350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6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65875" y="1530350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2453"/>
              </p:ext>
            </p:extLst>
          </p:nvPr>
        </p:nvGraphicFramePr>
        <p:xfrm>
          <a:off x="6365875" y="3457575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7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5875" y="3457575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5507"/>
              </p:ext>
            </p:extLst>
          </p:nvPr>
        </p:nvGraphicFramePr>
        <p:xfrm>
          <a:off x="5319587" y="5682180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8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9587" y="5682180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2599" y="4466273"/>
            <a:ext cx="2437794" cy="3693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Gradient Accumulation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35" name="Straight Arrow Connector 34"/>
          <p:cNvCxnSpPr>
            <a:stCxn id="27" idx="3"/>
            <a:endCxn id="7" idx="1"/>
          </p:cNvCxnSpPr>
          <p:nvPr/>
        </p:nvCxnSpPr>
        <p:spPr>
          <a:xfrm flipV="1">
            <a:off x="5839307" y="4650939"/>
            <a:ext cx="753292" cy="14121"/>
          </a:xfrm>
          <a:prstGeom prst="straightConnector1">
            <a:avLst/>
          </a:prstGeom>
          <a:ln w="28575" cmpd="sng">
            <a:solidFill>
              <a:srgbClr val="F7964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90344"/>
              </p:ext>
            </p:extLst>
          </p:nvPr>
        </p:nvGraphicFramePr>
        <p:xfrm>
          <a:off x="5583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9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3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CMU Bright SemiBold"/>
                <a:cs typeface="CMU Bright SemiBold"/>
              </a:rPr>
              <a:t>BackPropagation</a:t>
            </a:r>
            <a:r>
              <a:rPr lang="en-US" sz="4000" dirty="0" smtClean="0">
                <a:latin typeface="CMU Bright SemiBold"/>
                <a:cs typeface="CMU Bright SemiBold"/>
              </a:rPr>
              <a:t> Through Time (BPTT)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One of the methods used to train RNNs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unfolded network (used during forward pass) is treated as one big feed-forward network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This unfolded network accepts the whole time series as input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 weight updates are computed for each copy in the unfolded network, then summed (or averaged) and then applied to the RNN weights</a:t>
            </a:r>
          </a:p>
        </p:txBody>
      </p:sp>
    </p:spTree>
    <p:extLst>
      <p:ext uri="{BB962C8B-B14F-4D97-AF65-F5344CB8AC3E}">
        <p14:creationId xmlns:p14="http://schemas.microsoft.com/office/powerpoint/2010/main" val="122876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8133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1075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 rot="16200000">
            <a:off x="747435" y="4599945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>
            <a:off x="1030235" y="485155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154355" y="497927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33" idx="6"/>
          </p:cNvCxnSpPr>
          <p:nvPr/>
        </p:nvCxnSpPr>
        <p:spPr>
          <a:xfrm rot="16200000">
            <a:off x="971319" y="4533547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0" idx="0"/>
            <a:endCxn id="33" idx="1"/>
          </p:cNvCxnSpPr>
          <p:nvPr/>
        </p:nvCxnSpPr>
        <p:spPr>
          <a:xfrm flipV="1">
            <a:off x="1025286" y="5291317"/>
            <a:ext cx="80400" cy="1135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H="1" flipV="1">
            <a:off x="1469995" y="5291318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83030" y="3853840"/>
            <a:ext cx="405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047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latin typeface="CMU Bright Roman"/>
                <a:cs typeface="CMU Bright Roman"/>
              </a:rPr>
              <a:t>   </a:t>
            </a:r>
            <a:r>
              <a:rPr lang="en-US" sz="1600" i="1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9766" y="3183023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1" name="Straight Arrow Connector 30"/>
          <p:cNvCxnSpPr>
            <a:stCxn id="164" idx="0"/>
            <a:endCxn id="30" idx="2"/>
          </p:cNvCxnSpPr>
          <p:nvPr/>
        </p:nvCxnSpPr>
        <p:spPr>
          <a:xfrm flipV="1">
            <a:off x="1285852" y="3549323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47059" y="1339501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3320" y="2011443"/>
            <a:ext cx="39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y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51" name="Straight Arrow Connector 50"/>
          <p:cNvCxnSpPr>
            <a:stCxn id="50" idx="0"/>
            <a:endCxn id="49" idx="2"/>
          </p:cNvCxnSpPr>
          <p:nvPr/>
        </p:nvCxnSpPr>
        <p:spPr>
          <a:xfrm flipV="1">
            <a:off x="1290089" y="1797098"/>
            <a:ext cx="6164" cy="2143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0"/>
            <a:endCxn id="50" idx="2"/>
          </p:cNvCxnSpPr>
          <p:nvPr/>
        </p:nvCxnSpPr>
        <p:spPr>
          <a:xfrm flipV="1">
            <a:off x="1289243" y="2349997"/>
            <a:ext cx="846" cy="8330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133502" y="1339501"/>
            <a:ext cx="1023306" cy="5087249"/>
            <a:chOff x="760464" y="1015453"/>
            <a:chExt cx="1023306" cy="5087249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-155445" y="4163487"/>
              <a:ext cx="2855124" cy="1023306"/>
              <a:chOff x="2968949" y="2449058"/>
              <a:chExt cx="2855124" cy="102330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64" idx="0"/>
                <a:endCxn id="91" idx="1"/>
              </p:cNvCxnSpPr>
              <p:nvPr/>
            </p:nvCxnSpPr>
            <p:spPr>
              <a:xfrm rot="5400000" flipV="1">
                <a:off x="3611910" y="2019594"/>
                <a:ext cx="131725" cy="141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01545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149" y="1685453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473050"/>
              <a:ext cx="4065" cy="212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024007"/>
              <a:ext cx="675" cy="552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6" y="1339501"/>
            <a:ext cx="1023306" cy="5087249"/>
            <a:chOff x="760463" y="1306873"/>
            <a:chExt cx="1023306" cy="5087249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-301156" y="4309198"/>
              <a:ext cx="3146543" cy="1023306"/>
              <a:chOff x="2677530" y="2449058"/>
              <a:chExt cx="3146543" cy="102330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65" idx="0"/>
                <a:endCxn id="107" idx="1"/>
              </p:cNvCxnSpPr>
              <p:nvPr/>
            </p:nvCxnSpPr>
            <p:spPr>
              <a:xfrm rot="5400000" flipV="1">
                <a:off x="3474342" y="1882027"/>
                <a:ext cx="115442" cy="17090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04585" y="3848765"/>
            <a:ext cx="1430243" cy="2289457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748828" y="3559603"/>
            <a:ext cx="1430243" cy="2256170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8880" y="5951064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0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9697" y="5635520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4391" y="5313071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2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82187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2 </a:t>
            </a:r>
            <a:r>
              <a:rPr lang="en-US" sz="1600" i="1" dirty="0" smtClean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3300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3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142" y="2519592"/>
            <a:ext cx="4028364" cy="383675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767698" y="2521183"/>
            <a:ext cx="39745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Treat the unfolded network as one big feed-forward network!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This big network takes in entire sequence as an input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Compute gradients through the usual </a:t>
            </a:r>
            <a:r>
              <a:rPr lang="en-US" dirty="0" err="1" smtClean="0">
                <a:latin typeface="CMU Bright Roman"/>
                <a:cs typeface="CMU Bright Roman"/>
              </a:rPr>
              <a:t>backpropagation</a:t>
            </a:r>
            <a:endParaRPr lang="en-US" dirty="0" smtClean="0">
              <a:latin typeface="CMU Bright Roman"/>
              <a:cs typeface="CMU Bright Roman"/>
            </a:endParaRPr>
          </a:p>
          <a:p>
            <a:endParaRPr lang="en-US" dirty="0" smtClean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Update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4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644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6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4903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7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SemiBold"/>
                <a:cs typeface="CMU Bright SemiBold"/>
              </a:rPr>
              <a:t>R</a:t>
            </a:r>
            <a:r>
              <a:rPr lang="en-US" sz="2400" dirty="0" smtClean="0">
                <a:latin typeface="CMU Bright Roman"/>
                <a:cs typeface="CMU Bright Roman"/>
              </a:rPr>
              <a:t>ecurrent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eural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etwork</a:t>
            </a:r>
            <a:r>
              <a:rPr lang="en-US" sz="2400" dirty="0" smtClean="0">
                <a:latin typeface="CMU Bright SemiBold"/>
                <a:cs typeface="CMU Bright SemiBold"/>
              </a:rPr>
              <a:t>s </a:t>
            </a:r>
            <a:r>
              <a:rPr lang="en-US" sz="2400" dirty="0" smtClean="0">
                <a:latin typeface="CMU Bright Roman"/>
                <a:cs typeface="CMU Bright Roman"/>
              </a:rPr>
              <a:t>take the previous output or hidden states as inputs. </a:t>
            </a:r>
            <a:r>
              <a:rPr lang="en-US" sz="2400" dirty="0">
                <a:latin typeface="CMU Bright Roman"/>
                <a:cs typeface="CMU Bright Roman"/>
              </a:rPr>
              <a:t/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The composite input at time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  <a:r>
              <a:rPr lang="en-US" sz="2400" dirty="0" smtClean="0">
                <a:latin typeface="CMU Bright Roman"/>
                <a:cs typeface="CMU Bright Roman"/>
              </a:rPr>
              <a:t> has some historical information about the happenings at time T &lt;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</a:p>
          <a:p>
            <a:endParaRPr lang="en-US" sz="2400" dirty="0">
              <a:latin typeface="CMU Bright Oblique"/>
              <a:cs typeface="CMU Bright Oblique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RNNs are </a:t>
            </a:r>
            <a:r>
              <a:rPr lang="en-US" sz="2400" dirty="0" smtClean="0">
                <a:latin typeface="CMU Bright Roman"/>
                <a:cs typeface="CMU Bright Roman"/>
              </a:rPr>
              <a:t>useful </a:t>
            </a:r>
            <a:r>
              <a:rPr lang="en-US" sz="2400" dirty="0">
                <a:latin typeface="CMU Bright Roman"/>
                <a:cs typeface="CMU Bright Roman"/>
              </a:rPr>
              <a:t>as their </a:t>
            </a:r>
            <a:r>
              <a:rPr lang="en-US" sz="2400" dirty="0" smtClean="0">
                <a:latin typeface="CMU Bright Roman"/>
                <a:cs typeface="CMU Bright Roman"/>
              </a:rPr>
              <a:t>intermediate values (state) </a:t>
            </a:r>
            <a:r>
              <a:rPr lang="en-US" sz="2400" dirty="0">
                <a:latin typeface="CMU Bright Roman"/>
                <a:cs typeface="CMU Bright Roman"/>
              </a:rPr>
              <a:t>can </a:t>
            </a:r>
            <a:r>
              <a:rPr lang="en-US" sz="2400" dirty="0" smtClean="0">
                <a:latin typeface="CMU Bright Roman"/>
                <a:cs typeface="CMU Bright Roman"/>
              </a:rPr>
              <a:t>store information </a:t>
            </a:r>
            <a:r>
              <a:rPr lang="en-US" sz="2400" dirty="0">
                <a:latin typeface="CMU Bright Roman"/>
                <a:cs typeface="CMU Bright Roman"/>
              </a:rPr>
              <a:t>about past inputs for a time that is not fixed a priori</a:t>
            </a:r>
          </a:p>
          <a:p>
            <a:pPr marL="0" indent="0">
              <a:buNone/>
            </a:pPr>
            <a:endParaRPr lang="en-US" sz="2000" dirty="0" smtClean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3576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 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6820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22902"/>
              </p:ext>
            </p:extLst>
          </p:nvPr>
        </p:nvGraphicFramePr>
        <p:xfrm>
          <a:off x="4712213" y="1417638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2" name="Equation" r:id="rId4" imgW="1384300" imgH="1143000" progId="Equation.DSMT4">
                  <p:embed/>
                </p:oleObj>
              </mc:Choice>
              <mc:Fallback>
                <p:oleObj name="Equation" r:id="rId4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2213" y="1417638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22588"/>
              </p:ext>
            </p:extLst>
          </p:nvPr>
        </p:nvGraphicFramePr>
        <p:xfrm>
          <a:off x="4712213" y="3845013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3" name="Equation" r:id="rId6" imgW="2819400" imgH="1193800" progId="Equation.DSMT4">
                  <p:embed/>
                </p:oleObj>
              </mc:Choice>
              <mc:Fallback>
                <p:oleObj name="Equation" r:id="rId6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2213" y="3845013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61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Issues with the Vanilla RNNs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In the same way a product of </a:t>
            </a:r>
            <a:r>
              <a:rPr lang="en-US" sz="2400" dirty="0" smtClean="0">
                <a:latin typeface="CMU Bright Roman"/>
                <a:cs typeface="CMU Bright Roman"/>
              </a:rPr>
              <a:t>k </a:t>
            </a:r>
            <a:r>
              <a:rPr lang="en-US" sz="2400" dirty="0">
                <a:latin typeface="CMU Bright Roman"/>
                <a:cs typeface="CMU Bright Roman"/>
              </a:rPr>
              <a:t>real numbers can shrink to zero or explode to infinity, so </a:t>
            </a:r>
            <a:r>
              <a:rPr lang="en-US" sz="2400" dirty="0" smtClean="0">
                <a:latin typeface="CMU Bright Roman"/>
                <a:cs typeface="CMU Bright Roman"/>
              </a:rPr>
              <a:t>can a </a:t>
            </a:r>
            <a:r>
              <a:rPr lang="en-US" sz="2400" dirty="0">
                <a:latin typeface="CMU Bright Roman"/>
                <a:cs typeface="CMU Bright Roman"/>
              </a:rPr>
              <a:t>product of </a:t>
            </a:r>
            <a:r>
              <a:rPr lang="en-US" sz="2400" dirty="0" smtClean="0">
                <a:latin typeface="CMU Bright Roman"/>
                <a:cs typeface="CMU Bright Roman"/>
              </a:rPr>
              <a:t>matrices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It is sufficient for           , where    is the largest singular value of W, for the </a:t>
            </a:r>
            <a:r>
              <a:rPr lang="en-US" sz="2400" dirty="0" smtClean="0">
                <a:latin typeface="CMU Bright SemiBold"/>
                <a:cs typeface="CMU Bright SemiBold"/>
              </a:rPr>
              <a:t>vanishing gradients</a:t>
            </a:r>
            <a:r>
              <a:rPr lang="en-US" sz="2400" dirty="0" smtClean="0">
                <a:latin typeface="CMU Bright Roman"/>
                <a:cs typeface="CMU Bright Roman"/>
              </a:rPr>
              <a:t> problem to occur and it </a:t>
            </a:r>
            <a:r>
              <a:rPr lang="en-US" sz="2400" dirty="0">
                <a:latin typeface="CMU Bright Roman"/>
                <a:cs typeface="CMU Bright Roman"/>
              </a:rPr>
              <a:t>is </a:t>
            </a:r>
            <a:r>
              <a:rPr lang="en-US" sz="2400" dirty="0" smtClean="0">
                <a:latin typeface="CMU Bright Roman"/>
                <a:cs typeface="CMU Bright Roman"/>
              </a:rPr>
              <a:t>necessary for </a:t>
            </a:r>
            <a:r>
              <a:rPr lang="en-US" sz="2400" dirty="0" smtClean="0">
                <a:latin typeface="CMU Bright SemiBold"/>
                <a:cs typeface="CMU Bright SemiBold"/>
              </a:rPr>
              <a:t>exploding gradients</a:t>
            </a:r>
            <a:r>
              <a:rPr lang="en-US" sz="2400" dirty="0" smtClean="0">
                <a:latin typeface="CMU Bright Roman"/>
                <a:cs typeface="CMU Bright Roman"/>
              </a:rPr>
              <a:t> that          </a:t>
            </a:r>
            <a:r>
              <a:rPr lang="en-US" sz="2400" dirty="0">
                <a:latin typeface="CMU Bright Roman"/>
                <a:cs typeface="CMU Bright Roman"/>
              </a:rPr>
              <a:t>, </a:t>
            </a:r>
            <a:r>
              <a:rPr lang="en-US" sz="2400" dirty="0" smtClean="0">
                <a:latin typeface="CMU Bright Roman"/>
                <a:cs typeface="CMU Bright Roman"/>
              </a:rPr>
              <a:t>where       for the </a:t>
            </a:r>
            <a:r>
              <a:rPr lang="en-US" sz="2400" dirty="0" err="1" smtClean="0">
                <a:latin typeface="CMU Bright Roman"/>
                <a:cs typeface="CMU Bright Roman"/>
              </a:rPr>
              <a:t>tanh</a:t>
            </a:r>
            <a:r>
              <a:rPr lang="en-US" sz="2400" dirty="0" smtClean="0">
                <a:latin typeface="CMU Bright Roman"/>
                <a:cs typeface="CMU Bright Roman"/>
              </a:rPr>
              <a:t> non-linearity and          for the sigmoid non-linearity </a:t>
            </a:r>
            <a:r>
              <a:rPr lang="en-US" sz="2400" baseline="30000" dirty="0" smtClean="0">
                <a:latin typeface="CMU Bright Roman"/>
                <a:cs typeface="CMU Bright Roman"/>
              </a:rPr>
              <a:t>1</a:t>
            </a:r>
          </a:p>
          <a:p>
            <a:endParaRPr lang="en-US" sz="2400" baseline="300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Exploding gradients are often controlled with gradient element-wise or norm clipping</a:t>
            </a:r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77055"/>
              </p:ext>
            </p:extLst>
          </p:nvPr>
        </p:nvGraphicFramePr>
        <p:xfrm>
          <a:off x="3181435" y="2936538"/>
          <a:ext cx="1010657" cy="3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3" name="Equation" r:id="rId3" imgW="901700" imgH="304800" progId="Equation.DSMT4">
                  <p:embed/>
                </p:oleObj>
              </mc:Choice>
              <mc:Fallback>
                <p:oleObj name="Equation" r:id="rId3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435" y="2936538"/>
                        <a:ext cx="1010657" cy="34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27461"/>
              </p:ext>
            </p:extLst>
          </p:nvPr>
        </p:nvGraphicFramePr>
        <p:xfrm>
          <a:off x="5231926" y="2936856"/>
          <a:ext cx="2714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4" name="Equation" r:id="rId5" imgW="241300" imgH="304800" progId="Equation.DSMT4">
                  <p:embed/>
                </p:oleObj>
              </mc:Choice>
              <mc:Fallback>
                <p:oleObj name="Equation" r:id="rId5" imgW="2413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1926" y="2936856"/>
                        <a:ext cx="271463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53336"/>
              </p:ext>
            </p:extLst>
          </p:nvPr>
        </p:nvGraphicFramePr>
        <p:xfrm>
          <a:off x="6983420" y="3668400"/>
          <a:ext cx="1010657" cy="3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" name="Equation" r:id="rId7" imgW="901700" imgH="304800" progId="Equation.DSMT4">
                  <p:embed/>
                </p:oleObj>
              </mc:Choice>
              <mc:Fallback>
                <p:oleObj name="Equation" r:id="rId7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3420" y="3668400"/>
                        <a:ext cx="1010657" cy="34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28711"/>
              </p:ext>
            </p:extLst>
          </p:nvPr>
        </p:nvGraphicFramePr>
        <p:xfrm>
          <a:off x="1694185" y="4052888"/>
          <a:ext cx="6000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6" name="Equation" r:id="rId9" imgW="533400" imgH="292100" progId="Equation.DSMT4">
                  <p:embed/>
                </p:oleObj>
              </mc:Choice>
              <mc:Fallback>
                <p:oleObj name="Equation" r:id="rId9" imgW="533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4185" y="4052888"/>
                        <a:ext cx="60007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398745"/>
            <a:ext cx="7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1 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On </a:t>
            </a:r>
            <a:r>
              <a:rPr lang="en-US" dirty="0">
                <a:latin typeface="CMU Bright Roman"/>
                <a:cs typeface="CMU Bright Roman"/>
                <a:hlinkClick r:id="rId11"/>
              </a:rPr>
              <a:t>the difficulty of training recurrent neural networks, 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Pascanu </a:t>
            </a:r>
            <a:r>
              <a:rPr lang="en-US" i="1" dirty="0" smtClean="0">
                <a:latin typeface="CMU Bright Roman"/>
                <a:cs typeface="CMU Bright Roman"/>
                <a:hlinkClick r:id="rId11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., 2013</a:t>
            </a:r>
            <a:endParaRPr lang="en-US" baseline="30000" dirty="0"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82257"/>
              </p:ext>
            </p:extLst>
          </p:nvPr>
        </p:nvGraphicFramePr>
        <p:xfrm>
          <a:off x="6212580" y="4052888"/>
          <a:ext cx="9429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7" name="Equation" r:id="rId12" imgW="838200" imgH="292100" progId="Equation.DSMT4">
                  <p:embed/>
                </p:oleObj>
              </mc:Choice>
              <mc:Fallback>
                <p:oleObj name="Equation" r:id="rId12" imgW="838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12580" y="4052888"/>
                        <a:ext cx="94297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5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Identity Relationship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804"/>
              </p:ext>
            </p:extLst>
          </p:nvPr>
        </p:nvGraphicFramePr>
        <p:xfrm>
          <a:off x="3633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8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3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71083"/>
              </p:ext>
            </p:extLst>
          </p:nvPr>
        </p:nvGraphicFramePr>
        <p:xfrm>
          <a:off x="1925705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705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0042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</a:t>
            </a:r>
            <a:r>
              <a:rPr lang="en-US" sz="2400" dirty="0" smtClean="0">
                <a:latin typeface="CMU Bright Roman"/>
                <a:cs typeface="CMU Bright Roman"/>
              </a:rPr>
              <a:t>states</a:t>
            </a:r>
            <a:endParaRPr lang="en-US" sz="2400" dirty="0">
              <a:latin typeface="CMU Bright Roman"/>
              <a:cs typeface="CMU Bright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504" y="5614394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63918"/>
              </p:ext>
            </p:extLst>
          </p:nvPr>
        </p:nvGraphicFramePr>
        <p:xfrm>
          <a:off x="3633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3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44195"/>
              </p:ext>
            </p:extLst>
          </p:nvPr>
        </p:nvGraphicFramePr>
        <p:xfrm>
          <a:off x="6619875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9875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43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Identity Relationship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49386"/>
              </p:ext>
            </p:extLst>
          </p:nvPr>
        </p:nvGraphicFramePr>
        <p:xfrm>
          <a:off x="3633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4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3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06063"/>
              </p:ext>
            </p:extLst>
          </p:nvPr>
        </p:nvGraphicFramePr>
        <p:xfrm>
          <a:off x="1925705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5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705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0042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</a:t>
            </a:r>
            <a:r>
              <a:rPr lang="en-US" sz="2400" dirty="0" smtClean="0">
                <a:latin typeface="CMU Bright Roman"/>
                <a:cs typeface="CMU Bright Roman"/>
              </a:rPr>
              <a:t>states</a:t>
            </a:r>
            <a:endParaRPr lang="en-US" sz="2400" dirty="0">
              <a:latin typeface="CMU Bright Roman"/>
              <a:cs typeface="CMU Bright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504" y="5614394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51554"/>
              </p:ext>
            </p:extLst>
          </p:nvPr>
        </p:nvGraphicFramePr>
        <p:xfrm>
          <a:off x="3633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6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3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95861"/>
              </p:ext>
            </p:extLst>
          </p:nvPr>
        </p:nvGraphicFramePr>
        <p:xfrm>
          <a:off x="6619875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7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9875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97378" y="4343362"/>
            <a:ext cx="2189422" cy="369332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Remember </a:t>
            </a:r>
            <a:r>
              <a:rPr lang="en-US" dirty="0" err="1" smtClean="0">
                <a:latin typeface="CMU Bright Roman"/>
                <a:cs typeface="CMU Bright Roman"/>
              </a:rPr>
              <a:t>Resnets</a:t>
            </a:r>
            <a:r>
              <a:rPr lang="en-US" dirty="0" smtClean="0">
                <a:latin typeface="CMU Bright Roman"/>
                <a:cs typeface="CMU Bright Roman"/>
              </a:rPr>
              <a:t>?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530439" y="4258942"/>
            <a:ext cx="955878" cy="274370"/>
          </a:xfrm>
          <a:custGeom>
            <a:avLst/>
            <a:gdLst>
              <a:gd name="connsiteX0" fmla="*/ 955878 w 955878"/>
              <a:gd name="connsiteY0" fmla="*/ 274370 h 274370"/>
              <a:gd name="connsiteX1" fmla="*/ 409662 w 955878"/>
              <a:gd name="connsiteY1" fmla="*/ 1279 h 274370"/>
              <a:gd name="connsiteX2" fmla="*/ 0 w 955878"/>
              <a:gd name="connsiteY2" fmla="*/ 165134 h 2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878" h="274370">
                <a:moveTo>
                  <a:pt x="955878" y="274370"/>
                </a:moveTo>
                <a:cubicBezTo>
                  <a:pt x="762426" y="146927"/>
                  <a:pt x="568975" y="19485"/>
                  <a:pt x="409662" y="1279"/>
                </a:cubicBezTo>
                <a:cubicBezTo>
                  <a:pt x="250349" y="-16927"/>
                  <a:pt x="0" y="165134"/>
                  <a:pt x="0" y="165134"/>
                </a:cubicBezTo>
              </a:path>
            </a:pathLst>
          </a:custGeom>
          <a:ln w="28575" cmpd="sng"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Disclaimer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The explanations in the previous few slides are </a:t>
            </a:r>
            <a:r>
              <a:rPr lang="en-US" sz="2400" dirty="0" err="1" smtClean="0">
                <a:latin typeface="CMU Bright Roman"/>
                <a:cs typeface="CMU Bright Roman"/>
              </a:rPr>
              <a:t>handwavy</a:t>
            </a:r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For rigorous proofs and derivations, please refer to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1800" dirty="0">
                <a:latin typeface="CMU Bright Roman"/>
                <a:cs typeface="CMU Bright Roman"/>
                <a:hlinkClick r:id="rId2"/>
              </a:rPr>
              <a:t>On the difficulty of training recurrent neural networks, Pascanu </a:t>
            </a:r>
            <a:r>
              <a:rPr lang="en-US" sz="1800" i="1" dirty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sz="1800" dirty="0">
                <a:latin typeface="CMU Bright Roman"/>
                <a:cs typeface="CMU Bright Roman"/>
                <a:hlinkClick r:id="rId2"/>
              </a:rPr>
              <a:t>., 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2013</a:t>
            </a:r>
            <a:r>
              <a:rPr lang="en-US" sz="1800" dirty="0" smtClean="0">
                <a:latin typeface="CMU Bright Roman"/>
                <a:cs typeface="CMU Bright Roman"/>
              </a:rPr>
              <a:t/>
            </a:r>
            <a:br>
              <a:rPr lang="en-US" sz="1800" dirty="0" smtClean="0">
                <a:latin typeface="CMU Bright Roman"/>
                <a:cs typeface="CMU Bright Roman"/>
              </a:rPr>
            </a:b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Long Short-Term </a:t>
            </a:r>
            <a:r>
              <a:rPr lang="en-US" sz="1800" dirty="0">
                <a:latin typeface="CMU Bright Roman"/>
                <a:cs typeface="CMU Bright Roman"/>
                <a:hlinkClick r:id="rId3"/>
              </a:rPr>
              <a:t>Memory, </a:t>
            </a: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Hochreiter </a:t>
            </a:r>
            <a:r>
              <a:rPr lang="en-US" sz="1800" i="1" dirty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.</a:t>
            </a: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, 1997</a:t>
            </a:r>
            <a:r>
              <a:rPr lang="en-US" sz="1800" dirty="0" smtClean="0">
                <a:latin typeface="CMU Bright Roman"/>
                <a:cs typeface="CMU Bright Roman"/>
              </a:rPr>
              <a:t/>
            </a:r>
            <a:br>
              <a:rPr lang="en-US" sz="18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And other sources</a:t>
            </a:r>
          </a:p>
          <a:p>
            <a:pPr marL="0" indent="0">
              <a:buNone/>
            </a:pPr>
            <a:endParaRPr lang="en-US" sz="1800" baseline="300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16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Long Short-Term Memory (LSTM)</a:t>
            </a:r>
            <a:r>
              <a:rPr lang="en-US" sz="4000" baseline="30000" dirty="0" smtClean="0">
                <a:latin typeface="CMU Bright SemiBold"/>
                <a:cs typeface="CMU Bright SemiBold"/>
              </a:rPr>
              <a:t>1</a:t>
            </a:r>
            <a:endParaRPr lang="en-US" sz="4000" baseline="30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46</a:t>
            </a:fld>
            <a:endParaRPr lang="en-US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The LSTM uses this idea of “Constant Error Flow” for RNNs to create a “Constant Error Carousel” (CEC) which ensures that gradients don’t decay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 key component is a memory cell that acts like an accumulator (contains the identity relationship) over time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Instead of computing new state as a matrix product with the old state, it rather computes the difference between them. Expressivity is the same, but gradients are better behaved</a:t>
            </a:r>
          </a:p>
          <a:p>
            <a:pPr marL="0" indent="0">
              <a:buNone/>
            </a:pPr>
            <a:endParaRPr lang="en-US" sz="1800" baseline="300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525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1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Long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Short-Term Memory, Hochreiter </a:t>
            </a:r>
            <a:r>
              <a:rPr lang="en-US" i="1" dirty="0">
                <a:latin typeface="CMU Bright Roman"/>
                <a:cs typeface="CMU Bright Roman"/>
                <a:hlinkClick r:id="rId3"/>
              </a:rPr>
              <a:t>et al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.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1997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LSTM Idea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33" idx="6"/>
            <a:endCxn id="66" idx="2"/>
          </p:cNvCxnSpPr>
          <p:nvPr/>
        </p:nvCxnSpPr>
        <p:spPr>
          <a:xfrm>
            <a:off x="2312262" y="3831547"/>
            <a:ext cx="1795586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164" idx="1"/>
          </p:cNvCxnSpPr>
          <p:nvPr/>
        </p:nvCxnSpPr>
        <p:spPr>
          <a:xfrm flipV="1">
            <a:off x="5657451" y="3829721"/>
            <a:ext cx="1758384" cy="18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4263329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15513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60444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47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4260267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2304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7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14950"/>
              </p:ext>
            </p:extLst>
          </p:nvPr>
        </p:nvGraphicFramePr>
        <p:xfrm>
          <a:off x="1737150" y="5619750"/>
          <a:ext cx="3208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8" name="Equation" r:id="rId5" imgW="2362200" imgH="736600" progId="Equation.DSMT4">
                  <p:embed/>
                </p:oleObj>
              </mc:Choice>
              <mc:Fallback>
                <p:oleObj name="Equation" r:id="rId5" imgW="23622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7150" y="5619750"/>
                        <a:ext cx="3208338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57731"/>
              </p:ext>
            </p:extLst>
          </p:nvPr>
        </p:nvGraphicFramePr>
        <p:xfrm>
          <a:off x="5466892" y="5942013"/>
          <a:ext cx="1517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" name="Equation" r:id="rId7" imgW="1117600" imgH="304800" progId="Equation.DSMT4">
                  <p:embed/>
                </p:oleObj>
              </mc:Choice>
              <mc:Fallback>
                <p:oleObj name="Equation" r:id="rId7" imgW="11176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6892" y="5942013"/>
                        <a:ext cx="151765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17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Original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6713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6624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3049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4263329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15390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4712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48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36403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746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4260267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57263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8557"/>
              </p:ext>
            </p:extLst>
          </p:nvPr>
        </p:nvGraphicFramePr>
        <p:xfrm>
          <a:off x="122516" y="5740400"/>
          <a:ext cx="2847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6" name="Equation" r:id="rId5" imgW="2095500" imgH="558800" progId="Equation.DSMT4">
                  <p:embed/>
                </p:oleObj>
              </mc:Choice>
              <mc:Fallback>
                <p:oleObj name="Equation" r:id="rId5" imgW="209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516" y="5740400"/>
                        <a:ext cx="2847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87200"/>
              </p:ext>
            </p:extLst>
          </p:nvPr>
        </p:nvGraphicFramePr>
        <p:xfrm>
          <a:off x="3159121" y="5975350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7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9121" y="5975350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882768"/>
              </p:ext>
            </p:extLst>
          </p:nvPr>
        </p:nvGraphicFramePr>
        <p:xfrm>
          <a:off x="4974431" y="5734050"/>
          <a:ext cx="2243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8" name="Equation" r:id="rId9" imgW="1651000" imgH="609600" progId="Equation.DSMT4">
                  <p:embed/>
                </p:oleObj>
              </mc:Choice>
              <mc:Fallback>
                <p:oleObj name="Equation" r:id="rId9" imgW="16510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4431" y="5734050"/>
                        <a:ext cx="224313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68706" y="5952093"/>
            <a:ext cx="162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6923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5933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02667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Popular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6713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6624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3049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49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2644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5390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83476"/>
              </p:ext>
            </p:extLst>
          </p:nvPr>
        </p:nvGraphicFramePr>
        <p:xfrm>
          <a:off x="140494" y="5743120"/>
          <a:ext cx="3313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" name="Equation" r:id="rId3" imgW="2438400" imgH="558800" progId="Equation.DSMT4">
                  <p:embed/>
                </p:oleObj>
              </mc:Choice>
              <mc:Fallback>
                <p:oleObj name="Equation" r:id="rId3" imgW="2438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4" y="5743120"/>
                        <a:ext cx="3313113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6403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746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923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5933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694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82474"/>
              </p:ext>
            </p:extLst>
          </p:nvPr>
        </p:nvGraphicFramePr>
        <p:xfrm>
          <a:off x="5068888" y="5734050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888" y="5734050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3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Feed</a:t>
            </a:r>
            <a:r>
              <a:rPr lang="en-US" sz="4000" dirty="0">
                <a:latin typeface="CMU Bright SemiBold"/>
                <a:cs typeface="CMU Bright SemiBold"/>
              </a:rPr>
              <a:t>-forward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67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1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LSTM – </a:t>
            </a:r>
            <a:r>
              <a:rPr lang="en-US" sz="4000" dirty="0" smtClean="0">
                <a:latin typeface="CMU Bright SemiBold"/>
                <a:cs typeface="CMU Bright SemiBold"/>
              </a:rPr>
              <a:t>Forward/Backward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870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 To: </a:t>
            </a:r>
            <a:r>
              <a:rPr lang="en-US" sz="2400" dirty="0" smtClean="0">
                <a:latin typeface="CMU Bright Roman"/>
                <a:cs typeface="CMU Bright Roman"/>
                <a:hlinkClick r:id="rId2"/>
              </a:rPr>
              <a:t>Illustrated LSTM </a:t>
            </a:r>
            <a:r>
              <a:rPr lang="en-US" sz="2400" dirty="0">
                <a:latin typeface="CMU Bright Roman"/>
                <a:cs typeface="CMU Bright Roman"/>
                <a:hlinkClick r:id="rId2"/>
              </a:rPr>
              <a:t>Forward and Backward Pass</a:t>
            </a: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2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Summary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RNNs allow for processing of variable length inputs and outputs by maintaining state information across time steps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Various Input-Output scenarios are possible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(Single/Multiple)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Vanilla RNNs are improved upon by LSTMs which address the vanishing gradient problem through the CEC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Exploding gradients are handled by gradient clipping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More complex architectures are listed in the course materials for you to read, understand, and present</a:t>
            </a:r>
          </a:p>
          <a:p>
            <a:pPr marL="0" indent="0">
              <a:buNone/>
            </a:pPr>
            <a:endParaRPr lang="en-US" sz="18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26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Other Useful </a:t>
            </a:r>
            <a:r>
              <a:rPr lang="en-US" sz="4000" dirty="0" smtClean="0">
                <a:latin typeface="CMU Bright SemiBold"/>
                <a:cs typeface="CMU Bright SemiBold"/>
              </a:rPr>
              <a:t>Resources / References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2"/>
              </a:rPr>
              <a:t>://cs231n.stanford.edu/slides/winter1516_lecture10.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pdf</a:t>
            </a:r>
            <a:r>
              <a:rPr lang="en-US" sz="1800" dirty="0" smtClean="0">
                <a:latin typeface="CMU Bright Roman"/>
                <a:cs typeface="CMU Bright Roman"/>
              </a:rPr>
              <a:t> </a:t>
            </a:r>
          </a:p>
          <a:p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3"/>
              </a:rPr>
              <a:t>://www.cs.toronto.edu/~rgrosse/csc321/lec10.pdf</a:t>
            </a:r>
            <a:r>
              <a:rPr lang="en-US" sz="1800" dirty="0">
                <a:latin typeface="CMU Bright Roman"/>
                <a:cs typeface="CMU Bright Roman"/>
              </a:rPr>
              <a:t> </a:t>
            </a:r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Pascanu</a:t>
            </a:r>
            <a:r>
              <a:rPr lang="en-US" sz="1800" dirty="0">
                <a:latin typeface="CMU Bright Roman"/>
                <a:cs typeface="CMU Bright Roman"/>
              </a:rPr>
              <a:t>, T. </a:t>
            </a:r>
            <a:r>
              <a:rPr lang="en-US" sz="1800" dirty="0" err="1">
                <a:latin typeface="CMU Bright Roman"/>
                <a:cs typeface="CMU Bright Roman"/>
              </a:rPr>
              <a:t>Mikolov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4"/>
              </a:rPr>
              <a:t>On the difficulty of training recurrent neural networks</a:t>
            </a:r>
            <a:r>
              <a:rPr lang="en-US" sz="1800" dirty="0">
                <a:latin typeface="CMU Bright Roman"/>
                <a:cs typeface="CMU Bright Roman"/>
              </a:rPr>
              <a:t>, ICML </a:t>
            </a:r>
            <a:r>
              <a:rPr lang="en-US" sz="1800" dirty="0" smtClean="0">
                <a:latin typeface="CMU Bright Roman"/>
                <a:cs typeface="CMU Bright Roman"/>
              </a:rPr>
              <a:t>2013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S. </a:t>
            </a:r>
            <a:r>
              <a:rPr lang="en-US" sz="1800" dirty="0" err="1">
                <a:latin typeface="CMU Bright Roman"/>
                <a:cs typeface="CMU Bright Roman"/>
              </a:rPr>
              <a:t>Hochreiter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 smtClean="0">
                <a:latin typeface="CMU Bright Roman"/>
                <a:cs typeface="CMU Bright Roman"/>
                <a:hlinkClick r:id="rId5"/>
              </a:rPr>
              <a:t>Long </a:t>
            </a:r>
            <a:r>
              <a:rPr lang="en-US" sz="1800" dirty="0">
                <a:latin typeface="CMU Bright Roman"/>
                <a:cs typeface="CMU Bright Roman"/>
                <a:hlinkClick r:id="rId5"/>
              </a:rPr>
              <a:t>short-term memory</a:t>
            </a:r>
            <a:r>
              <a:rPr lang="en-US" sz="1800" dirty="0">
                <a:latin typeface="CMU Bright Roman"/>
                <a:cs typeface="CMU Bright Roman"/>
              </a:rPr>
              <a:t>, Neural computation, 1997 9(8), pp.1735-</a:t>
            </a:r>
            <a:r>
              <a:rPr lang="en-US" sz="1800" dirty="0" smtClean="0">
                <a:latin typeface="CMU Bright Roman"/>
                <a:cs typeface="CMU Bright Roman"/>
              </a:rPr>
              <a:t>1780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F.A. </a:t>
            </a:r>
            <a:r>
              <a:rPr lang="en-US" sz="1800" dirty="0" err="1">
                <a:latin typeface="CMU Bright Roman"/>
                <a:cs typeface="CMU Bright Roman"/>
              </a:rPr>
              <a:t>Gers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6" action="ppaction://hlinkfile"/>
              </a:rPr>
              <a:t>Recurrent nets that time and count</a:t>
            </a:r>
            <a:r>
              <a:rPr lang="en-US" sz="1800" dirty="0">
                <a:latin typeface="CMU Bright Roman"/>
                <a:cs typeface="CMU Bright Roman"/>
              </a:rPr>
              <a:t>, IJCNN </a:t>
            </a:r>
            <a:r>
              <a:rPr lang="en-US" sz="1800" dirty="0" smtClean="0">
                <a:latin typeface="CMU Bright Roman"/>
                <a:cs typeface="CMU Bright Roman"/>
              </a:rPr>
              <a:t>2000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K. </a:t>
            </a:r>
            <a:r>
              <a:rPr lang="en-US" sz="1800" dirty="0" err="1">
                <a:latin typeface="CMU Bright Roman"/>
                <a:cs typeface="CMU Bright Roman"/>
              </a:rPr>
              <a:t>Greff</a:t>
            </a:r>
            <a:r>
              <a:rPr lang="en-US" sz="1800" dirty="0">
                <a:latin typeface="CMU Bright Roman"/>
                <a:cs typeface="CMU Bright Roman"/>
              </a:rPr>
              <a:t> , R.K. </a:t>
            </a:r>
            <a:r>
              <a:rPr lang="en-US" sz="1800" dirty="0" err="1">
                <a:latin typeface="CMU Bright Roman"/>
                <a:cs typeface="CMU Bright Roman"/>
              </a:rPr>
              <a:t>Srivastava</a:t>
            </a:r>
            <a:r>
              <a:rPr lang="en-US" sz="1800" dirty="0">
                <a:latin typeface="CMU Bright Roman"/>
                <a:cs typeface="CMU Bright Roman"/>
              </a:rPr>
              <a:t>, J. </a:t>
            </a:r>
            <a:r>
              <a:rPr lang="en-US" sz="1800" dirty="0" err="1">
                <a:latin typeface="CMU Bright Roman"/>
                <a:cs typeface="CMU Bright Roman"/>
              </a:rPr>
              <a:t>Koutník</a:t>
            </a:r>
            <a:r>
              <a:rPr lang="en-US" sz="1800" dirty="0">
                <a:latin typeface="CMU Bright Roman"/>
                <a:cs typeface="CMU Bright Roman"/>
              </a:rPr>
              <a:t>, B.R. </a:t>
            </a:r>
            <a:r>
              <a:rPr lang="en-US" sz="1800" dirty="0" err="1">
                <a:latin typeface="CMU Bright Roman"/>
                <a:cs typeface="CMU Bright Roman"/>
              </a:rPr>
              <a:t>Steunebrink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7"/>
              </a:rPr>
              <a:t>LSTM: A search space odyssey</a:t>
            </a:r>
            <a:r>
              <a:rPr lang="en-US" sz="1800" dirty="0">
                <a:latin typeface="CMU Bright Roman"/>
                <a:cs typeface="CMU Bright Roman"/>
              </a:rPr>
              <a:t>, IEEE transactions on neural networks and learning systems, 2016 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K. Cho, B. Van </a:t>
            </a:r>
            <a:r>
              <a:rPr lang="en-US" sz="1800" dirty="0" err="1">
                <a:latin typeface="CMU Bright Roman"/>
                <a:cs typeface="CMU Bright Roman"/>
              </a:rPr>
              <a:t>Merrienboer</a:t>
            </a:r>
            <a:r>
              <a:rPr lang="en-US" sz="1800" dirty="0">
                <a:latin typeface="CMU Bright Roman"/>
                <a:cs typeface="CMU Bright Roman"/>
              </a:rPr>
              <a:t>, C. </a:t>
            </a:r>
            <a:r>
              <a:rPr lang="en-US" sz="1800" dirty="0" err="1">
                <a:latin typeface="CMU Bright Roman"/>
                <a:cs typeface="CMU Bright Roman"/>
              </a:rPr>
              <a:t>Gulcehre</a:t>
            </a:r>
            <a:r>
              <a:rPr lang="en-US" sz="1800" dirty="0">
                <a:latin typeface="CMU Bright Roman"/>
                <a:cs typeface="CMU Bright Roman"/>
              </a:rPr>
              <a:t>, D. </a:t>
            </a:r>
            <a:r>
              <a:rPr lang="en-US" sz="1800" dirty="0" err="1">
                <a:latin typeface="CMU Bright Roman"/>
                <a:cs typeface="CMU Bright Roman"/>
              </a:rPr>
              <a:t>Bahdanau</a:t>
            </a:r>
            <a:r>
              <a:rPr lang="en-US" sz="1800" dirty="0">
                <a:latin typeface="CMU Bright Roman"/>
                <a:cs typeface="CMU Bright Roman"/>
              </a:rPr>
              <a:t>, F. </a:t>
            </a:r>
            <a:r>
              <a:rPr lang="en-US" sz="1800" dirty="0" err="1">
                <a:latin typeface="CMU Bright Roman"/>
                <a:cs typeface="CMU Bright Roman"/>
              </a:rPr>
              <a:t>Bougares</a:t>
            </a:r>
            <a:r>
              <a:rPr lang="en-US" sz="1800" dirty="0">
                <a:latin typeface="CMU Bright Roman"/>
                <a:cs typeface="CMU Bright Roman"/>
              </a:rPr>
              <a:t>, H. </a:t>
            </a:r>
            <a:r>
              <a:rPr lang="en-US" sz="1800" dirty="0" err="1">
                <a:latin typeface="CMU Bright Roman"/>
                <a:cs typeface="CMU Bright Roman"/>
              </a:rPr>
              <a:t>Schwenk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8"/>
              </a:rPr>
              <a:t>Learning phrase representations using RNN encoder-decoder for statistical machine translation</a:t>
            </a:r>
            <a:r>
              <a:rPr lang="en-US" sz="1800" dirty="0">
                <a:latin typeface="CMU Bright Roman"/>
                <a:cs typeface="CMU Bright Roman"/>
              </a:rPr>
              <a:t>, ACL </a:t>
            </a:r>
            <a:r>
              <a:rPr lang="en-US" sz="1800" dirty="0" smtClean="0">
                <a:latin typeface="CMU Bright Roman"/>
                <a:cs typeface="CMU Bright Roman"/>
              </a:rPr>
              <a:t>2014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Jozefowicz</a:t>
            </a:r>
            <a:r>
              <a:rPr lang="en-US" sz="1800" dirty="0">
                <a:latin typeface="CMU Bright Roman"/>
                <a:cs typeface="CMU Bright Roman"/>
              </a:rPr>
              <a:t>, W. </a:t>
            </a:r>
            <a:r>
              <a:rPr lang="en-US" sz="1800" dirty="0" err="1">
                <a:latin typeface="CMU Bright Roman"/>
                <a:cs typeface="CMU Bright Roman"/>
              </a:rPr>
              <a:t>Zaremba</a:t>
            </a:r>
            <a:r>
              <a:rPr lang="en-US" sz="1800" dirty="0">
                <a:latin typeface="CMU Bright Roman"/>
                <a:cs typeface="CMU Bright Roman"/>
              </a:rPr>
              <a:t>, and I. </a:t>
            </a:r>
            <a:r>
              <a:rPr lang="en-US" sz="1800" dirty="0" err="1">
                <a:latin typeface="CMU Bright Roman"/>
                <a:cs typeface="CMU Bright Roman"/>
              </a:rPr>
              <a:t>Sutskever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9"/>
              </a:rPr>
              <a:t>An empirical exploration of recurrent network architectures</a:t>
            </a:r>
            <a:r>
              <a:rPr lang="en-US" sz="1800" dirty="0">
                <a:latin typeface="CMU Bright Roman"/>
                <a:cs typeface="CMU Bright Roman"/>
              </a:rPr>
              <a:t>, JMLR 2015</a:t>
            </a:r>
            <a:endParaRPr lang="en-US" sz="1800" dirty="0">
              <a:latin typeface="CMU Bright Roman"/>
              <a:cs typeface="CMU Bright Roman"/>
            </a:endParaRPr>
          </a:p>
          <a:p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2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46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869" y="4013982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1666" y="4362902"/>
            <a:ext cx="44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0</a:t>
            </a:r>
            <a:endParaRPr lang="en-US" dirty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5193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77593" y="2534444"/>
            <a:ext cx="2571110" cy="1241365"/>
            <a:chOff x="3277593" y="2435812"/>
            <a:chExt cx="2571110" cy="1241365"/>
          </a:xfrm>
        </p:grpSpPr>
        <p:sp>
          <p:nvSpPr>
            <p:cNvPr id="32" name="Rectangle 31"/>
            <p:cNvSpPr/>
            <p:nvPr/>
          </p:nvSpPr>
          <p:spPr>
            <a:xfrm>
              <a:off x="4041634" y="2449058"/>
              <a:ext cx="1049363" cy="10233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11145" y="2718829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17083" y="2872886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33" idx="6"/>
            </p:cNvCxnSpPr>
            <p:nvPr/>
          </p:nvCxnSpPr>
          <p:spPr>
            <a:xfrm>
              <a:off x="4826356" y="2976435"/>
              <a:ext cx="634532" cy="1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33" idx="1"/>
            </p:cNvCxnSpPr>
            <p:nvPr/>
          </p:nvCxnSpPr>
          <p:spPr>
            <a:xfrm>
              <a:off x="3696579" y="2631550"/>
              <a:ext cx="690017" cy="16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3" idx="3"/>
            </p:cNvCxnSpPr>
            <p:nvPr/>
          </p:nvCxnSpPr>
          <p:spPr>
            <a:xfrm flipV="1">
              <a:off x="3696579" y="3158589"/>
              <a:ext cx="690017" cy="21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460888" y="2805168"/>
              <a:ext cx="387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err="1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7593" y="2435812"/>
              <a:ext cx="505362" cy="124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600" b="1" dirty="0" smtClean="0">
                  <a:latin typeface="CMU Bright Roman"/>
                  <a:cs typeface="CMU Bright Roman"/>
                </a:rPr>
                <a:t> </a:t>
              </a:r>
              <a:r>
                <a:rPr lang="en-US" sz="1600" dirty="0" err="1" smtClean="0">
                  <a:latin typeface="CMU Bright Roman"/>
                  <a:cs typeface="CMU Bright Roman"/>
                </a:rPr>
                <a:t>x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r>
                <a:rPr lang="en-US" sz="1600" i="1" dirty="0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t-1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  <a:p>
              <a:pPr algn="just"/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2742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696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2438"/>
              </p:ext>
            </p:extLst>
          </p:nvPr>
        </p:nvGraphicFramePr>
        <p:xfrm>
          <a:off x="3163888" y="4117975"/>
          <a:ext cx="28019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" name="Equation" r:id="rId6" imgW="1816100" imgH="749300" progId="Equation.DSMT4">
                  <p:embed/>
                </p:oleObj>
              </mc:Choice>
              <mc:Fallback>
                <p:oleObj name="Equation" r:id="rId6" imgW="18161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3888" y="4117975"/>
                        <a:ext cx="2801937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26520" y="2527708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5164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5814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2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4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3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6721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02589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4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1871</Words>
  <Application>Microsoft Macintosh PowerPoint</Application>
  <PresentationFormat>On-screen Show (4:3)</PresentationFormat>
  <Paragraphs>527</Paragraphs>
  <Slides>52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Introduction to RNNs</vt:lpstr>
      <vt:lpstr>Outline</vt:lpstr>
      <vt:lpstr>Motivation</vt:lpstr>
      <vt:lpstr>Recurrent Neural Networks (RNNs)</vt:lpstr>
      <vt:lpstr>Sample Feed-forward Network</vt:lpstr>
      <vt:lpstr>Sample RNN</vt:lpstr>
      <vt:lpstr>Sample RNN</vt:lpstr>
      <vt:lpstr>The Vanilla RNN Cell</vt:lpstr>
      <vt:lpstr>The Vanilla RNN Forward</vt:lpstr>
      <vt:lpstr>The Vanilla RNN Forward</vt:lpstr>
      <vt:lpstr>Recurrent Neural Networks (RNNs)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Image Captioning</vt:lpstr>
      <vt:lpstr>Image Captioning</vt:lpstr>
      <vt:lpstr>Image Captioning</vt:lpstr>
      <vt:lpstr>Image Captioning</vt:lpstr>
      <vt:lpstr>RNN Outputs: Image Captions</vt:lpstr>
      <vt:lpstr>RNN Outputs: Language Modeling</vt:lpstr>
      <vt:lpstr>Input – Output Scenarios</vt:lpstr>
      <vt:lpstr>Input – Output Scenarios</vt:lpstr>
      <vt:lpstr>The Vanilla RNN Forward</vt:lpstr>
      <vt:lpstr>BackPropagation Refresher</vt:lpstr>
      <vt:lpstr>Multiple Layers</vt:lpstr>
      <vt:lpstr>Chain Rule for Gradient Computation</vt:lpstr>
      <vt:lpstr>Chain Rule for Gradient Computation</vt:lpstr>
      <vt:lpstr>Chain Rule for Gradient Computation</vt:lpstr>
      <vt:lpstr>Extension to Computational Graphs</vt:lpstr>
      <vt:lpstr>Extension to Computational Graphs</vt:lpstr>
      <vt:lpstr>Extension to Computational Graphs</vt:lpstr>
      <vt:lpstr>BackPropagation Through Time (BPTT)</vt:lpstr>
      <vt:lpstr>The Unfolded Vanilla RNN</vt:lpstr>
      <vt:lpstr>The Unfolded Vanilla RNN Forward</vt:lpstr>
      <vt:lpstr>The Unfolded Vanilla RNN Backward</vt:lpstr>
      <vt:lpstr>The Vanilla RNN Backward</vt:lpstr>
      <vt:lpstr>Issues with the Vanilla RNNs</vt:lpstr>
      <vt:lpstr>The Identity Relationship</vt:lpstr>
      <vt:lpstr>The Identity Relationship</vt:lpstr>
      <vt:lpstr>Disclaimer</vt:lpstr>
      <vt:lpstr>Long Short-Term Memory (LSTM)1</vt:lpstr>
      <vt:lpstr>The LSTM Idea</vt:lpstr>
      <vt:lpstr>The Original LSTM Cell</vt:lpstr>
      <vt:lpstr>The Popular LSTM Cell</vt:lpstr>
      <vt:lpstr>LSTM – Forward/Backward</vt:lpstr>
      <vt:lpstr>Summary</vt:lpstr>
      <vt:lpstr>Other Useful Resources / References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Arun Mallya</cp:lastModifiedBy>
  <cp:revision>423</cp:revision>
  <dcterms:created xsi:type="dcterms:W3CDTF">2016-12-28T23:58:56Z</dcterms:created>
  <dcterms:modified xsi:type="dcterms:W3CDTF">2017-01-24T00:12:15Z</dcterms:modified>
</cp:coreProperties>
</file>