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7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D026-E265-E34A-B611-85F95998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2ED86-48E5-A24B-9768-00D95D2B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60D9-869F-4A45-861C-D72EC577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78AC-819E-2540-BA68-D78651F7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38BA-574E-7247-A17B-B9DA1A59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E953-DD93-3F4F-9CA1-5824E09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32C85-717D-6448-94B4-B373140C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C8B5-9009-144A-B9BE-2908B5F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BEB8-A211-5943-8142-9272EF59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F80E-8E7B-BE45-A3B7-0C1EC28F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B86C8-9901-184E-B83C-F53CB7265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92641-D30B-0E4D-BE05-EE7E9D65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1C3F-39BD-F74E-AA26-7C0391DA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DF47-4078-2742-B58C-A840A22B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D1B9-CC96-1542-93DF-6A29B33F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FB77-188F-1B47-B9DC-2B8AEE3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FC51-81F9-844E-82F3-CAA89BDB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E15D-9CF0-0C48-86B1-5603DB86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10BE-F436-9849-B700-9BAE80AF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2E52-EA09-F045-A268-E918215B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DAEA-0410-764C-A100-7E02AEE2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99BA-ACA4-4646-8C97-1075F1CB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86CE-4B03-6845-B61E-6C3C4A9B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CB42-26C0-5D45-83E0-37645160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3E7F-A8F7-0F4B-B92D-71D9276C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AE8A-A8EB-4C4A-B6D6-66287EF8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0F79-B091-D546-83B3-D235D7FA4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97607-FCA3-3E4A-B02A-CE6383E81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90DB-BE67-8D48-B423-979ECEE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E56E-6A3F-B442-9770-0800F6FD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B108-8646-2540-B85B-C028C71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B329-A7C7-A743-9899-B2880709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91D0-E07C-3745-8AB7-50DB3D57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70AB2-6B6C-A04A-B7ED-4515176A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89264-C203-0F44-9B94-647EC05EE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B43E2-2D8A-4946-AB6E-748B1C533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DCB77-E4B9-5446-B368-C84CD206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6AE7-BDC0-FD46-A718-5C62BED1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BC112-9910-CF48-A9F6-06FC7619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46F2-51C4-4940-89D7-358A0BB0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3D89-EC87-8D49-8587-D0656434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A9F4-012B-3340-97A0-6215CA8B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E60FE-DF36-A742-9904-AB422F2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93BF9-BD4E-F64E-90BB-028F900B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E6B56-F2D4-B74E-8D97-4DB98CDA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5CBE-F69C-0D4D-AA7A-0A145700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5E86-D379-4641-885B-DFA068EF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0A2D-8E55-FA4C-907C-55563293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E727D-A8CC-C54B-A3C2-2C889382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B3F5-48FF-A24D-8F0C-9C2B6258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26EB4-93C1-D24D-94E8-529CC5B2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8C39B-5C08-0745-B90D-F375F0E2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548-6BEE-0F45-86C0-1844F5A5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B5AF5-C217-E94F-8632-C8B5E0A3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1FF0-D7A4-1540-9740-FCAE510E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9A3A-C593-194D-8800-E30A4DD8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E7341-E856-644D-AECE-6B8FDD3A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DDD5C-F1C8-CA46-A215-848DA7B1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44019-4F66-164F-BDEE-6D4377B5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AE53C-94F1-0146-9076-244C4850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5F93-420D-2F4E-8651-4493D0F7D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3535-1BA9-E54A-B3DC-6DBFD4A89AA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09B4-FBB1-8E4D-961B-59A19307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35E0-AFDC-E34C-9A1F-129119E25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5A92-A63D-944D-9717-137A892D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penade.inria.fr:8080/tapenade/paste.jsp" TargetMode="External"/><Relationship Id="rId2" Type="http://schemas.openxmlformats.org/officeDocument/2006/relationships/hyperlink" Target="https://github.com/danholdaway/AdvectionAdjointTraini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6EA5-9F0C-0C46-8171-C91C5EA0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217207"/>
            <a:ext cx="10515600" cy="737453"/>
          </a:xfrm>
        </p:spPr>
        <p:txBody>
          <a:bodyPr/>
          <a:lstStyle/>
          <a:p>
            <a:pPr algn="ctr"/>
            <a:r>
              <a:rPr lang="en-US" b="1" i="1" u="sng" dirty="0"/>
              <a:t>Adjoint generation with Tapenade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0F7D2-46D0-8E47-96B5-101CB0D65CB2}"/>
              </a:ext>
            </a:extLst>
          </p:cNvPr>
          <p:cNvSpPr txBox="1"/>
          <p:nvPr/>
        </p:nvSpPr>
        <p:spPr>
          <a:xfrm>
            <a:off x="443753" y="1102578"/>
            <a:ext cx="1136276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Download, compile and plot nonlinear profiles</a:t>
            </a:r>
          </a:p>
          <a:p>
            <a:endParaRPr lang="en-US" sz="1200" b="1" u="sng" dirty="0"/>
          </a:p>
          <a:p>
            <a:pPr marL="293688"/>
            <a:r>
              <a:rPr lang="en-US" sz="1600" dirty="0">
                <a:latin typeface="Courier" pitchFamily="2" charset="0"/>
              </a:rPr>
              <a:t>cd &lt;</a:t>
            </a:r>
            <a:r>
              <a:rPr lang="en-US" sz="1600" dirty="0" err="1">
                <a:latin typeface="Courier" pitchFamily="2" charset="0"/>
              </a:rPr>
              <a:t>someDirectory</a:t>
            </a:r>
            <a:r>
              <a:rPr lang="en-US" sz="1600" dirty="0">
                <a:latin typeface="Courier" pitchFamily="2" charset="0"/>
              </a:rPr>
              <a:t>&gt;</a:t>
            </a:r>
          </a:p>
          <a:p>
            <a:pPr marL="293688"/>
            <a:r>
              <a:rPr lang="en-US" sz="1600" dirty="0">
                <a:latin typeface="Courier" pitchFamily="2" charset="0"/>
              </a:rPr>
              <a:t>git clone </a:t>
            </a:r>
            <a:r>
              <a:rPr lang="en-US" sz="1600" dirty="0">
                <a:latin typeface="Courier" pitchFamily="2" charset="0"/>
                <a:hlinkClick r:id="rId2"/>
              </a:rPr>
              <a:t>https://github.com/danholdaway/AdvectionAdjointTraining.git</a:t>
            </a:r>
            <a:endParaRPr lang="en-US" sz="1600" dirty="0">
              <a:latin typeface="Courier" pitchFamily="2" charset="0"/>
            </a:endParaRPr>
          </a:p>
          <a:p>
            <a:pPr marL="293688"/>
            <a:r>
              <a:rPr lang="en-US" sz="1600" dirty="0" err="1">
                <a:latin typeface="Courier" pitchFamily="2" charset="0"/>
              </a:rPr>
              <a:t>gfortran</a:t>
            </a:r>
            <a:r>
              <a:rPr lang="en-US" sz="1600" dirty="0">
                <a:latin typeface="Courier" pitchFamily="2" charset="0"/>
              </a:rPr>
              <a:t> -fdefault-real-8 advection.f90</a:t>
            </a:r>
          </a:p>
          <a:p>
            <a:pPr marL="293688"/>
            <a:r>
              <a:rPr lang="en-US" sz="1600" dirty="0">
                <a:latin typeface="Courier" pitchFamily="2" charset="0"/>
              </a:rPr>
              <a:t>./</a:t>
            </a:r>
            <a:r>
              <a:rPr lang="en-US" sz="1600" dirty="0" err="1">
                <a:latin typeface="Courier" pitchFamily="2" charset="0"/>
              </a:rPr>
              <a:t>a.out</a:t>
            </a:r>
            <a:endParaRPr lang="en-US" sz="1600" dirty="0">
              <a:latin typeface="Courier" pitchFamily="2" charset="0"/>
            </a:endParaRPr>
          </a:p>
          <a:p>
            <a:pPr marL="293688"/>
            <a:r>
              <a:rPr lang="en-US" sz="1600" dirty="0">
                <a:latin typeface="Courier" pitchFamily="2" charset="0"/>
              </a:rPr>
              <a:t>python </a:t>
            </a:r>
            <a:r>
              <a:rPr lang="en-US" sz="1600" dirty="0" err="1">
                <a:latin typeface="Courier" pitchFamily="2" charset="0"/>
              </a:rPr>
              <a:t>plot.py</a:t>
            </a:r>
            <a:r>
              <a:rPr lang="en-US" sz="1600" dirty="0">
                <a:latin typeface="Courier" pitchFamily="2" charset="0"/>
              </a:rPr>
              <a:t>; display </a:t>
            </a:r>
            <a:r>
              <a:rPr lang="en-US" sz="1600" dirty="0" err="1">
                <a:latin typeface="Courier" pitchFamily="2" charset="0"/>
              </a:rPr>
              <a:t>q.png</a:t>
            </a:r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2000" b="1" u="sng" dirty="0"/>
              <a:t>Generate TLM and adjoint using Tapenade and then recompile</a:t>
            </a:r>
          </a:p>
          <a:p>
            <a:endParaRPr lang="en-US" sz="1200" dirty="0">
              <a:latin typeface="Courier" pitchFamily="2" charset="0"/>
            </a:endParaRPr>
          </a:p>
          <a:p>
            <a:pPr marL="293688"/>
            <a:r>
              <a:rPr lang="en-US" sz="1600" dirty="0">
                <a:latin typeface="Courier" pitchFamily="2" charset="0"/>
                <a:hlinkClick r:id="rId3"/>
              </a:rPr>
              <a:t>http://tapenade.inria.fr:8080/tapenade/paste.jsp</a:t>
            </a:r>
            <a:endParaRPr lang="en-US" sz="1600" dirty="0">
              <a:latin typeface="Courier" pitchFamily="2" charset="0"/>
            </a:endParaRPr>
          </a:p>
          <a:p>
            <a:pPr marL="293688"/>
            <a:endParaRPr lang="en-US" sz="1600" dirty="0">
              <a:latin typeface="Courier" pitchFamily="2" charset="0"/>
            </a:endParaRPr>
          </a:p>
          <a:p>
            <a:pPr marL="293688" indent="173038">
              <a:buFont typeface="Arial" panose="020B0604020202020204" pitchFamily="34" charset="0"/>
              <a:buChar char="•"/>
            </a:pPr>
            <a:r>
              <a:rPr lang="en-US" sz="1600" dirty="0"/>
              <a:t>Click Fortran 95</a:t>
            </a:r>
          </a:p>
          <a:p>
            <a:pPr marL="293688" indent="173038">
              <a:buFont typeface="Arial" panose="020B0604020202020204" pitchFamily="34" charset="0"/>
              <a:buChar char="•"/>
            </a:pPr>
            <a:r>
              <a:rPr lang="en-US" sz="1600" dirty="0"/>
              <a:t>Copy the subroutine into the box</a:t>
            </a:r>
          </a:p>
          <a:p>
            <a:pPr marL="293688" indent="173038">
              <a:buFont typeface="Arial" panose="020B0604020202020204" pitchFamily="34" charset="0"/>
              <a:buChar char="•"/>
            </a:pPr>
            <a:r>
              <a:rPr lang="en-US" sz="1600" dirty="0"/>
              <a:t>Top routine: advection1d</a:t>
            </a:r>
          </a:p>
          <a:p>
            <a:pPr marL="293688" indent="173038">
              <a:buFont typeface="Arial" panose="020B0604020202020204" pitchFamily="34" charset="0"/>
              <a:buChar char="•"/>
            </a:pPr>
            <a:r>
              <a:rPr lang="en-US" sz="1600" dirty="0"/>
              <a:t>Output/input variables: f u</a:t>
            </a:r>
          </a:p>
          <a:p>
            <a:pPr marL="293688" indent="173038">
              <a:buFont typeface="Arial" panose="020B0604020202020204" pitchFamily="34" charset="0"/>
              <a:buChar char="•"/>
            </a:pPr>
            <a:r>
              <a:rPr lang="en-US" sz="1600" dirty="0"/>
              <a:t>Click tangent mode, copy code back, adjoint mode, copy,  </a:t>
            </a:r>
            <a:r>
              <a:rPr lang="en-US" sz="1600" dirty="0">
                <a:latin typeface="Courier" pitchFamily="2" charset="0"/>
              </a:rPr>
              <a:t>pushreal4 -&gt; pushreal8; popreal4 -&gt; popreal8</a:t>
            </a:r>
          </a:p>
          <a:p>
            <a:pPr marL="293688"/>
            <a:endParaRPr lang="en-US" sz="1600" dirty="0">
              <a:latin typeface="Courier" pitchFamily="2" charset="0"/>
            </a:endParaRPr>
          </a:p>
          <a:p>
            <a:pPr marL="293688"/>
            <a:r>
              <a:rPr lang="en-US" sz="1600" dirty="0"/>
              <a:t>Recompile:</a:t>
            </a:r>
          </a:p>
          <a:p>
            <a:pPr marL="293688"/>
            <a:r>
              <a:rPr lang="en-US" sz="1600" dirty="0" err="1">
                <a:latin typeface="Courier" pitchFamily="2" charset="0"/>
              </a:rPr>
              <a:t>gfortran</a:t>
            </a:r>
            <a:r>
              <a:rPr lang="en-US" sz="1600" dirty="0">
                <a:latin typeface="Courier" pitchFamily="2" charset="0"/>
              </a:rPr>
              <a:t> -c </a:t>
            </a:r>
            <a:r>
              <a:rPr lang="en-US" sz="1600" dirty="0" err="1">
                <a:latin typeface="Courier" pitchFamily="2" charset="0"/>
              </a:rPr>
              <a:t>adBuffer.f</a:t>
            </a:r>
            <a:endParaRPr lang="en-US" sz="1600" dirty="0">
              <a:latin typeface="Courier" pitchFamily="2" charset="0"/>
            </a:endParaRPr>
          </a:p>
          <a:p>
            <a:pPr marL="293688"/>
            <a:r>
              <a:rPr lang="en-US" sz="1600" dirty="0" err="1">
                <a:latin typeface="Courier" pitchFamily="2" charset="0"/>
              </a:rPr>
              <a:t>gcc</a:t>
            </a:r>
            <a:r>
              <a:rPr lang="en-US" sz="1600" dirty="0">
                <a:latin typeface="Courier" pitchFamily="2" charset="0"/>
              </a:rPr>
              <a:t> -c </a:t>
            </a:r>
            <a:r>
              <a:rPr lang="en-US" sz="1600" dirty="0" err="1">
                <a:latin typeface="Courier" pitchFamily="2" charset="0"/>
              </a:rPr>
              <a:t>adStack.c</a:t>
            </a:r>
            <a:endParaRPr lang="en-US" sz="1600" dirty="0">
              <a:latin typeface="Courier" pitchFamily="2" charset="0"/>
            </a:endParaRPr>
          </a:p>
          <a:p>
            <a:pPr marL="293688"/>
            <a:r>
              <a:rPr lang="en-US" sz="1600" dirty="0" err="1">
                <a:latin typeface="Courier" pitchFamily="2" charset="0"/>
              </a:rPr>
              <a:t>gfortran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adBuffer.o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adStack.o</a:t>
            </a:r>
            <a:r>
              <a:rPr lang="en-US" sz="1600" dirty="0">
                <a:latin typeface="Courier" pitchFamily="2" charset="0"/>
              </a:rPr>
              <a:t> -fdefault-real-8 advection.f90</a:t>
            </a:r>
          </a:p>
        </p:txBody>
      </p:sp>
    </p:spTree>
    <p:extLst>
      <p:ext uri="{BB962C8B-B14F-4D97-AF65-F5344CB8AC3E}">
        <p14:creationId xmlns:p14="http://schemas.microsoft.com/office/powerpoint/2010/main" val="21695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6EA5-9F0C-0C46-8171-C91C5EA0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217207"/>
            <a:ext cx="10515600" cy="737453"/>
          </a:xfrm>
        </p:spPr>
        <p:txBody>
          <a:bodyPr/>
          <a:lstStyle/>
          <a:p>
            <a:pPr algn="ctr"/>
            <a:r>
              <a:rPr lang="en-US" b="1" i="1" u="sng" dirty="0"/>
              <a:t>Adjoint generation with Tapenade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0F7D2-46D0-8E47-96B5-101CB0D65CB2}"/>
              </a:ext>
            </a:extLst>
          </p:cNvPr>
          <p:cNvSpPr txBox="1"/>
          <p:nvPr/>
        </p:nvSpPr>
        <p:spPr>
          <a:xfrm>
            <a:off x="443753" y="1384966"/>
            <a:ext cx="113627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Exercises</a:t>
            </a:r>
          </a:p>
          <a:p>
            <a:endParaRPr lang="en-US" sz="2800" u="sng" dirty="0"/>
          </a:p>
          <a:p>
            <a:pPr marL="514350" indent="-514350">
              <a:buAutoNum type="arabicPeriod"/>
            </a:pPr>
            <a:r>
              <a:rPr lang="en-US" sz="2800" dirty="0"/>
              <a:t>Run the last part again in single precision. 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Add a single shot adjoint run initialized with </a:t>
            </a:r>
            <a:r>
              <a:rPr lang="en-US" sz="2800" dirty="0" err="1">
                <a:latin typeface="Courier" pitchFamily="2" charset="0"/>
              </a:rPr>
              <a:t>fp</a:t>
            </a:r>
            <a:r>
              <a:rPr lang="en-US" sz="2800" dirty="0">
                <a:latin typeface="Courier" pitchFamily="2" charset="0"/>
              </a:rPr>
              <a:t> = 0.0 </a:t>
            </a:r>
            <a:r>
              <a:rPr lang="en-US" sz="2800" dirty="0"/>
              <a:t>everywhere except </a:t>
            </a:r>
            <a:r>
              <a:rPr lang="en-US" sz="2800" dirty="0" err="1">
                <a:latin typeface="Courier" pitchFamily="2" charset="0"/>
              </a:rPr>
              <a:t>fp</a:t>
            </a:r>
            <a:r>
              <a:rPr lang="en-US" sz="2800" dirty="0">
                <a:latin typeface="Courier" pitchFamily="2" charset="0"/>
              </a:rPr>
              <a:t>(20) = 1.0 </a:t>
            </a:r>
            <a:r>
              <a:rPr lang="en-US" sz="2800" dirty="0"/>
              <a:t>and </a:t>
            </a:r>
            <a:r>
              <a:rPr lang="en-US" sz="2800" dirty="0">
                <a:latin typeface="Courier" pitchFamily="2" charset="0"/>
              </a:rPr>
              <a:t>up = 0.0</a:t>
            </a:r>
            <a:r>
              <a:rPr lang="en-US" sz="2800" dirty="0"/>
              <a:t>. Output </a:t>
            </a:r>
            <a:r>
              <a:rPr lang="en-US" sz="2800" dirty="0">
                <a:latin typeface="Courier" pitchFamily="2" charset="0"/>
              </a:rPr>
              <a:t>f</a:t>
            </a:r>
            <a:r>
              <a:rPr lang="en-US" sz="2800">
                <a:latin typeface="Courier" pitchFamily="2" charset="0"/>
              </a:rPr>
              <a:t>p</a:t>
            </a:r>
            <a:r>
              <a:rPr lang="en-US" sz="2800" dirty="0"/>
              <a:t> and </a:t>
            </a:r>
            <a:r>
              <a:rPr lang="en-US" sz="2800" dirty="0">
                <a:latin typeface="Courier" pitchFamily="2" charset="0"/>
              </a:rPr>
              <a:t>up</a:t>
            </a:r>
            <a:r>
              <a:rPr lang="en-US" sz="2800" dirty="0"/>
              <a:t> after the adjoint run and plot with </a:t>
            </a:r>
            <a:r>
              <a:rPr lang="en-US" sz="2800" dirty="0">
                <a:latin typeface="Courier" pitchFamily="2" charset="0"/>
              </a:rPr>
              <a:t>python </a:t>
            </a:r>
            <a:r>
              <a:rPr lang="en-US" sz="2800" dirty="0" err="1">
                <a:latin typeface="Courier" pitchFamily="2" charset="0"/>
              </a:rPr>
              <a:t>plot_ad.py</a:t>
            </a:r>
            <a:endParaRPr lang="en-US" sz="2800" dirty="0">
              <a:latin typeface="Courier" pitchFamily="2" charset="0"/>
            </a:endParaRP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Solutions available on ‘solution’ branch. 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216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200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Adjoint generation with Tapenade</vt:lpstr>
      <vt:lpstr>Adjoint generation with Tapenade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Adjoint generation with Tapenade</dc:title>
  <dc:creator>Daniel Holdaway</dc:creator>
  <cp:lastModifiedBy>Daniel Holdaway</cp:lastModifiedBy>
  <cp:revision>14</cp:revision>
  <cp:lastPrinted>2018-07-24T20:34:05Z</cp:lastPrinted>
  <dcterms:created xsi:type="dcterms:W3CDTF">2018-07-24T19:02:26Z</dcterms:created>
  <dcterms:modified xsi:type="dcterms:W3CDTF">2018-07-24T20:41:05Z</dcterms:modified>
</cp:coreProperties>
</file>