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theme/theme9.xml" ContentType="application/vnd.openxmlformats-officedocument.theme+xml"/>
  <Override PartName="/ppt/slideLayouts/slideLayout2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71" r:id="rId2"/>
    <p:sldMasterId id="2147483761" r:id="rId3"/>
    <p:sldMasterId id="2147483773" r:id="rId4"/>
    <p:sldMasterId id="2147483775" r:id="rId5"/>
    <p:sldMasterId id="2147483748" r:id="rId6"/>
    <p:sldMasterId id="2147483752" r:id="rId7"/>
    <p:sldMasterId id="2147483763" r:id="rId8"/>
    <p:sldMasterId id="2147483735" r:id="rId9"/>
    <p:sldMasterId id="2147483750" r:id="rId10"/>
  </p:sldMasterIdLst>
  <p:notesMasterIdLst>
    <p:notesMasterId r:id="rId19"/>
  </p:notesMasterIdLst>
  <p:handoutMasterIdLst>
    <p:handoutMasterId r:id="rId20"/>
  </p:handoutMasterIdLst>
  <p:sldIdLst>
    <p:sldId id="297" r:id="rId11"/>
    <p:sldId id="258" r:id="rId12"/>
    <p:sldId id="311" r:id="rId13"/>
    <p:sldId id="313" r:id="rId14"/>
    <p:sldId id="310" r:id="rId15"/>
    <p:sldId id="315" r:id="rId16"/>
    <p:sldId id="314" r:id="rId17"/>
    <p:sldId id="279" r:id="rId18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62C"/>
    <a:srgbClr val="C39A2D"/>
    <a:srgbClr val="C8E5EB"/>
    <a:srgbClr val="F6892D"/>
    <a:srgbClr val="87C426"/>
    <a:srgbClr val="D4E038"/>
    <a:srgbClr val="F0E86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 autoAdjust="0"/>
    <p:restoredTop sz="79969" autoAdjust="0"/>
  </p:normalViewPr>
  <p:slideViewPr>
    <p:cSldViewPr>
      <p:cViewPr varScale="1">
        <p:scale>
          <a:sx n="87" d="100"/>
          <a:sy n="87" d="100"/>
        </p:scale>
        <p:origin x="158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93C21F-4A9C-48E1-B065-55E1927A2F40}" type="datetimeFigureOut">
              <a:rPr lang="en-GB"/>
              <a:pPr>
                <a:defRPr/>
              </a:pPr>
              <a:t>02/03/2021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CEF1414-690B-468F-8190-1A418D49D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93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E4FA-32DB-4659-8199-CF62D2FEA545}" type="datetimeFigureOut">
              <a:rPr lang="en-GB" smtClean="0"/>
              <a:pPr/>
              <a:t>02/03/2021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C052-F6DA-4506-9228-DCFAEBBE05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0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Dan for inviting me here today – it’s great for our paths to cross again after all these years since we first met at UX Manchester</a:t>
            </a:r>
          </a:p>
          <a:p>
            <a:r>
              <a:rPr lang="en-US" dirty="0"/>
              <a:t>I’m the head of design at Land registry – new in post, started in December</a:t>
            </a:r>
          </a:p>
          <a:p>
            <a:r>
              <a:rPr lang="en-US" dirty="0"/>
              <a:t>The team at LR is about 23 people in size, consisting of content, Interaction and service designers</a:t>
            </a:r>
          </a:p>
          <a:p>
            <a:r>
              <a:rPr lang="en-US" dirty="0"/>
              <a:t>We work in tandem with the user research practice, which is about the same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C052-F6DA-4506-9228-DCFAEBBE05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6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everything that could be on fire, was on fire</a:t>
            </a:r>
          </a:p>
          <a:p>
            <a:r>
              <a:rPr lang="en-US" dirty="0"/>
              <a:t>It’s really easy to get sucked into that swirl of panic you can feel when situations arise like this, when there’s too much happening at once to even process</a:t>
            </a:r>
          </a:p>
          <a:p>
            <a:r>
              <a:rPr lang="en-US" dirty="0"/>
              <a:t>In times like these I’ve found having a process to hang off helps, so I sort of reverted back to my researcher ways </a:t>
            </a:r>
          </a:p>
          <a:p>
            <a:r>
              <a:rPr lang="en-US" dirty="0"/>
              <a:t>This is where I </a:t>
            </a:r>
            <a:r>
              <a:rPr lang="en-US" dirty="0" err="1"/>
              <a:t>apologise</a:t>
            </a:r>
            <a:r>
              <a:rPr lang="en-US" dirty="0"/>
              <a:t> for my awful slides – the irony of being head of design is not lost on me at this point – as you can see it’s been a bit of a wild ride for me lately so hopefully that’s a good enough excuse…!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C052-F6DA-4506-9228-DCFAEBBE05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94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 true anthropologist, immersion is key! You’re in it for the </a:t>
            </a:r>
            <a:r>
              <a:rPr lang="en-US" dirty="0" err="1"/>
              <a:t>longhaul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My instinct, as a researcher is to make sense of the mess, of the chaos</a:t>
            </a:r>
          </a:p>
          <a:p>
            <a:r>
              <a:rPr lang="en-US" dirty="0"/>
              <a:t>Find the signal in all the noise, whilst simultaneously not adding to the noise for the others in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C052-F6DA-4506-9228-DCFAEBBE05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5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pivotal point it felt like there was a research project to understand what the shape of that practice should be</a:t>
            </a:r>
          </a:p>
          <a:p>
            <a:r>
              <a:rPr lang="en-US" dirty="0"/>
              <a:t>It shouldn’t be up to me to define a lot of these things</a:t>
            </a:r>
          </a:p>
          <a:p>
            <a:r>
              <a:rPr lang="en-US" dirty="0"/>
              <a:t>And if we really want to be seen as the authority on user </a:t>
            </a:r>
            <a:r>
              <a:rPr lang="en-US" dirty="0" err="1"/>
              <a:t>centred</a:t>
            </a:r>
            <a:r>
              <a:rPr lang="en-US" dirty="0"/>
              <a:t> design then this needed to be approached from the point of view of a user researcher on my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C052-F6DA-4506-9228-DCFAEBBE05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29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I’m still only 2 months in post, so it’s all very raw and very much in progress</a:t>
            </a:r>
          </a:p>
          <a:p>
            <a:endParaRPr lang="en-US" dirty="0"/>
          </a:p>
          <a:p>
            <a:r>
              <a:rPr lang="en-US" dirty="0"/>
              <a:t>Stakeholder mapping – who exists and how are they all connected together? Look at Marc </a:t>
            </a:r>
            <a:r>
              <a:rPr lang="en-US" dirty="0" err="1"/>
              <a:t>Stickdorns</a:t>
            </a:r>
            <a:r>
              <a:rPr lang="en-US" dirty="0"/>
              <a:t> service design doing book for information on these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C052-F6DA-4506-9228-DCFAEBBE05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8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C052-F6DA-4506-9228-DCFAEBBE05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9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C052-F6DA-4506-9228-DCFAEBBE05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7381" y="1268760"/>
            <a:ext cx="11329259" cy="2058888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600" b="1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 of presentation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7381" y="3403848"/>
            <a:ext cx="11329259" cy="673224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Name of presenter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27381" y="4153272"/>
            <a:ext cx="11329259" cy="1219944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Job title, 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96831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9DC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5C7CB0-E71B-4390-AB1A-66D395BC55C2}"/>
              </a:ext>
            </a:extLst>
          </p:cNvPr>
          <p:cNvSpPr/>
          <p:nvPr userDrawn="1"/>
        </p:nvSpPr>
        <p:spPr>
          <a:xfrm>
            <a:off x="6096000" y="825590"/>
            <a:ext cx="6095999" cy="6032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50498C-11DF-B94C-B822-F023825869B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8000" y="1268760"/>
            <a:ext cx="5371976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E721C8-F6DB-5846-A100-6037D905B8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6672" y="1268760"/>
            <a:ext cx="5371976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</p:spTree>
    <p:extLst>
      <p:ext uri="{BB962C8B-B14F-4D97-AF65-F5344CB8AC3E}">
        <p14:creationId xmlns:p14="http://schemas.microsoft.com/office/powerpoint/2010/main" val="3669225763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08000" y="1268760"/>
            <a:ext cx="5371976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10FCE-3F85-4342-B97A-1B69E41C33F4}"/>
              </a:ext>
            </a:extLst>
          </p:cNvPr>
          <p:cNvSpPr/>
          <p:nvPr userDrawn="1"/>
        </p:nvSpPr>
        <p:spPr>
          <a:xfrm>
            <a:off x="6096000" y="825590"/>
            <a:ext cx="6095999" cy="6032409"/>
          </a:xfrm>
          <a:prstGeom prst="rect">
            <a:avLst/>
          </a:prstGeom>
          <a:solidFill>
            <a:srgbClr val="9DC6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9D61CF-1706-3C41-B7E2-0849166DDC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6672" y="1268760"/>
            <a:ext cx="5371976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</p:spTree>
    <p:extLst>
      <p:ext uri="{BB962C8B-B14F-4D97-AF65-F5344CB8AC3E}">
        <p14:creationId xmlns:p14="http://schemas.microsoft.com/office/powerpoint/2010/main" val="1042546644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07DFDB-E41F-42D5-884C-22291B932493}"/>
              </a:ext>
            </a:extLst>
          </p:cNvPr>
          <p:cNvSpPr/>
          <p:nvPr userDrawn="1"/>
        </p:nvSpPr>
        <p:spPr>
          <a:xfrm>
            <a:off x="6096000" y="825590"/>
            <a:ext cx="6095999" cy="6032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D51A95-869C-1C49-926E-BBC507C84AD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8000" y="1268760"/>
            <a:ext cx="5371976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9C2C7F-6B6F-2B4C-8556-5D695A87AF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6672" y="1268760"/>
            <a:ext cx="5371976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</p:spTree>
    <p:extLst>
      <p:ext uri="{BB962C8B-B14F-4D97-AF65-F5344CB8AC3E}">
        <p14:creationId xmlns:p14="http://schemas.microsoft.com/office/powerpoint/2010/main" val="260007135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07DFDB-E41F-42D5-884C-22291B932493}"/>
              </a:ext>
            </a:extLst>
          </p:cNvPr>
          <p:cNvSpPr/>
          <p:nvPr userDrawn="1"/>
        </p:nvSpPr>
        <p:spPr>
          <a:xfrm>
            <a:off x="6096000" y="825590"/>
            <a:ext cx="6095999" cy="60324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03DE59-3B69-3B4B-89F9-70F756159F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8000" y="1268760"/>
            <a:ext cx="5371976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ED45CB-DF27-6E4D-AB10-9A8F9B606B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6672" y="1268760"/>
            <a:ext cx="5371976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</p:spTree>
    <p:extLst>
      <p:ext uri="{BB962C8B-B14F-4D97-AF65-F5344CB8AC3E}">
        <p14:creationId xmlns:p14="http://schemas.microsoft.com/office/powerpoint/2010/main" val="15961790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0758343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87C426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4734314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D4E038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53559437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F6892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3440057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8E5E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40555655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39A2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4373734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9DC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1DBE3C-3780-8947-88C0-2764038DB1D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27381" y="1268760"/>
            <a:ext cx="11329259" cy="2058888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50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 of presentation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303B94-F651-4440-A347-5B0D24CCE73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7381" y="3403848"/>
            <a:ext cx="11329259" cy="673224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Name of presenter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3211F5-F97C-2F46-8BBB-66EA884DA2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7381" y="4153272"/>
            <a:ext cx="11329259" cy="1219944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Job title, contact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D3FE3-DA0C-3041-8A48-45BF021472D4}"/>
              </a:ext>
            </a:extLst>
          </p:cNvPr>
          <p:cNvSpPr txBox="1"/>
          <p:nvPr userDrawn="1"/>
        </p:nvSpPr>
        <p:spPr>
          <a:xfrm>
            <a:off x="504453" y="5496972"/>
            <a:ext cx="88319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GB" sz="2600" dirty="0"/>
              <a:t>Our ambition is to become the world’s leading land registry for speed, simplicity and an open approach to data</a:t>
            </a:r>
          </a:p>
        </p:txBody>
      </p:sp>
    </p:spTree>
    <p:extLst>
      <p:ext uri="{BB962C8B-B14F-4D97-AF65-F5344CB8AC3E}">
        <p14:creationId xmlns:p14="http://schemas.microsoft.com/office/powerpoint/2010/main" val="2017719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8552058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07368" y="63762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AA50-D8ED-448D-913A-7A4F028A6651}" type="datetimeFigureOut">
              <a:rPr lang="en-GB" smtClean="0"/>
              <a:t>02/03/2021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37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290E-55A9-4475-BA06-DD675E2F136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8000" y="1268760"/>
            <a:ext cx="5155952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</p:spTree>
    <p:extLst>
      <p:ext uri="{BB962C8B-B14F-4D97-AF65-F5344CB8AC3E}">
        <p14:creationId xmlns:p14="http://schemas.microsoft.com/office/powerpoint/2010/main" val="623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8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3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08000" y="1988840"/>
            <a:ext cx="11276632" cy="411480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08000" y="1268760"/>
            <a:ext cx="11276632" cy="6858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3200" b="1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Heading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5711038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DD1A34-EE83-494E-BA9D-445987939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8000" y="1988840"/>
            <a:ext cx="11276632" cy="411480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C4C278-DB8C-4C1F-A44E-4C263D864B7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8000" y="1268760"/>
            <a:ext cx="11276632" cy="6858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3200" b="1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Heading </a:t>
            </a:r>
          </a:p>
        </p:txBody>
      </p:sp>
    </p:spTree>
    <p:extLst>
      <p:ext uri="{BB962C8B-B14F-4D97-AF65-F5344CB8AC3E}">
        <p14:creationId xmlns:p14="http://schemas.microsoft.com/office/powerpoint/2010/main" val="281114123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9DC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D4F1C4-D363-4D98-8BBB-71394D96FD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8000" y="1988840"/>
            <a:ext cx="11276632" cy="411480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6F6870B-CC89-47DD-9462-CBB033638B4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8000" y="1268760"/>
            <a:ext cx="11276632" cy="6858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3200" b="1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Heading </a:t>
            </a:r>
          </a:p>
        </p:txBody>
      </p:sp>
    </p:spTree>
    <p:extLst>
      <p:ext uri="{BB962C8B-B14F-4D97-AF65-F5344CB8AC3E}">
        <p14:creationId xmlns:p14="http://schemas.microsoft.com/office/powerpoint/2010/main" val="3746092988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9DC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08000" y="1268760"/>
            <a:ext cx="5371976" cy="483488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Main body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2921" y="152400"/>
            <a:ext cx="9409504" cy="591116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10FCE-3F85-4342-B97A-1B69E41C33F4}"/>
              </a:ext>
            </a:extLst>
          </p:cNvPr>
          <p:cNvSpPr/>
          <p:nvPr userDrawn="1"/>
        </p:nvSpPr>
        <p:spPr>
          <a:xfrm>
            <a:off x="6096000" y="825590"/>
            <a:ext cx="6095999" cy="60324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571750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REDESIGN2_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5500"/>
          </a:xfrm>
          <a:prstGeom prst="rect">
            <a:avLst/>
          </a:prstGeom>
        </p:spPr>
      </p:pic>
      <p:pic>
        <p:nvPicPr>
          <p:cNvPr id="9" name="Picture 8" descr="LOGO-0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34600" y="73025"/>
            <a:ext cx="1809750" cy="68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A45E3-E579-4870-A23E-1C3197B70A26}"/>
              </a:ext>
            </a:extLst>
          </p:cNvPr>
          <p:cNvSpPr txBox="1"/>
          <p:nvPr userDrawn="1"/>
        </p:nvSpPr>
        <p:spPr>
          <a:xfrm>
            <a:off x="504453" y="5496972"/>
            <a:ext cx="88319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GB" sz="2600" dirty="0"/>
              <a:t>Our ambition is to become the world’s leading land registry for speed, simplicity and an open approach to data</a:t>
            </a:r>
          </a:p>
        </p:txBody>
      </p:sp>
    </p:spTree>
    <p:extLst>
      <p:ext uri="{BB962C8B-B14F-4D97-AF65-F5344CB8AC3E}">
        <p14:creationId xmlns:p14="http://schemas.microsoft.com/office/powerpoint/2010/main" val="396697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REDESIGN2_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5500"/>
          </a:xfrm>
          <a:prstGeom prst="rect">
            <a:avLst/>
          </a:prstGeom>
        </p:spPr>
      </p:pic>
      <p:pic>
        <p:nvPicPr>
          <p:cNvPr id="9" name="Picture 8" descr="LOGO-0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34600" y="73025"/>
            <a:ext cx="1809750" cy="6889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444FB2-20D3-4E91-A20A-BCB93605F1E9}"/>
              </a:ext>
            </a:extLst>
          </p:cNvPr>
          <p:cNvSpPr txBox="1">
            <a:spLocks/>
          </p:cNvSpPr>
          <p:nvPr userDrawn="1"/>
        </p:nvSpPr>
        <p:spPr>
          <a:xfrm>
            <a:off x="527381" y="1268759"/>
            <a:ext cx="5064563" cy="476938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GB" sz="2400" b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ECD59F-E56F-4BFD-94CF-4DAAD6AE4162}"/>
              </a:ext>
            </a:extLst>
          </p:cNvPr>
          <p:cNvSpPr txBox="1">
            <a:spLocks/>
          </p:cNvSpPr>
          <p:nvPr userDrawn="1"/>
        </p:nvSpPr>
        <p:spPr>
          <a:xfrm>
            <a:off x="527381" y="5613276"/>
            <a:ext cx="5064563" cy="632792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1FF68-3555-46B2-AA99-E659587B81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43" y="1175551"/>
            <a:ext cx="6748857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9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REDESIGN2_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5500"/>
          </a:xfrm>
          <a:prstGeom prst="rect">
            <a:avLst/>
          </a:prstGeom>
        </p:spPr>
      </p:pic>
      <p:pic>
        <p:nvPicPr>
          <p:cNvPr id="9" name="Picture 8" descr="LOGO-0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34600" y="73025"/>
            <a:ext cx="1809750" cy="6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REDESIGN2_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5500"/>
          </a:xfrm>
          <a:prstGeom prst="rect">
            <a:avLst/>
          </a:prstGeom>
        </p:spPr>
      </p:pic>
      <p:pic>
        <p:nvPicPr>
          <p:cNvPr id="9" name="Picture 8" descr="LOGO-0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34600" y="73025"/>
            <a:ext cx="1809750" cy="6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0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4600" y="73025"/>
            <a:ext cx="1809750" cy="6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REDESIGN2_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5500"/>
          </a:xfrm>
          <a:prstGeom prst="rect">
            <a:avLst/>
          </a:prstGeom>
        </p:spPr>
      </p:pic>
      <p:pic>
        <p:nvPicPr>
          <p:cNvPr id="9" name="Picture 8" descr="LOGO-0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34600" y="73025"/>
            <a:ext cx="1809750" cy="6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REDESIGN2_01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825500"/>
          </a:xfrm>
          <a:prstGeom prst="rect">
            <a:avLst/>
          </a:prstGeom>
        </p:spPr>
      </p:pic>
      <p:pic>
        <p:nvPicPr>
          <p:cNvPr id="9" name="Picture 8" descr="LOGO-04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34600" y="73025"/>
            <a:ext cx="1809750" cy="6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754" r:id="rId3"/>
    <p:sldLayoutId id="2147483755" r:id="rId4"/>
    <p:sldLayoutId id="2147483759" r:id="rId5"/>
    <p:sldLayoutId id="2147483756" r:id="rId6"/>
    <p:sldLayoutId id="2147483760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-REDESIGN2_01.png">
            <a:extLst>
              <a:ext uri="{FF2B5EF4-FFF2-40B4-BE49-F238E27FC236}">
                <a16:creationId xmlns:a16="http://schemas.microsoft.com/office/drawing/2014/main" id="{E4F2B806-4F08-B44D-A123-A53D49E6315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825500"/>
          </a:xfrm>
          <a:prstGeom prst="rect">
            <a:avLst/>
          </a:prstGeom>
        </p:spPr>
      </p:pic>
      <p:pic>
        <p:nvPicPr>
          <p:cNvPr id="10" name="Picture 9" descr="LOGO-04.png">
            <a:extLst>
              <a:ext uri="{FF2B5EF4-FFF2-40B4-BE49-F238E27FC236}">
                <a16:creationId xmlns:a16="http://schemas.microsoft.com/office/drawing/2014/main" id="{9FEDE49D-CE28-2D4F-A288-8F73B20DA7C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34600" y="73025"/>
            <a:ext cx="1809750" cy="6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REDESIGN2_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5500"/>
          </a:xfrm>
          <a:prstGeom prst="rect">
            <a:avLst/>
          </a:prstGeom>
        </p:spPr>
      </p:pic>
      <p:pic>
        <p:nvPicPr>
          <p:cNvPr id="9" name="Picture 8" descr="LOGO-0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34600" y="73025"/>
            <a:ext cx="1809750" cy="6889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932551-419B-4BC5-AF33-2D3486B242D5}"/>
              </a:ext>
            </a:extLst>
          </p:cNvPr>
          <p:cNvSpPr txBox="1">
            <a:spLocks/>
          </p:cNvSpPr>
          <p:nvPr userDrawn="1"/>
        </p:nvSpPr>
        <p:spPr>
          <a:xfrm>
            <a:off x="527381" y="1268760"/>
            <a:ext cx="5064563" cy="2058888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/>
              <a:t>Title of presentation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886E70-6382-460B-8AB0-24F9BB259CA1}"/>
              </a:ext>
            </a:extLst>
          </p:cNvPr>
          <p:cNvSpPr txBox="1">
            <a:spLocks/>
          </p:cNvSpPr>
          <p:nvPr userDrawn="1"/>
        </p:nvSpPr>
        <p:spPr>
          <a:xfrm>
            <a:off x="527381" y="3403848"/>
            <a:ext cx="5064563" cy="67322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/>
              <a:t>Name of presenter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CE5515-5B2B-4D1D-B276-BE0B483D3F65}"/>
              </a:ext>
            </a:extLst>
          </p:cNvPr>
          <p:cNvSpPr txBox="1">
            <a:spLocks/>
          </p:cNvSpPr>
          <p:nvPr userDrawn="1"/>
        </p:nvSpPr>
        <p:spPr>
          <a:xfrm>
            <a:off x="527381" y="4153272"/>
            <a:ext cx="5064563" cy="121994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Job title, contact details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8046B7-12CD-424F-8291-EF09E1F115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43" y="1175551"/>
            <a:ext cx="6748857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358FD8-CB20-3442-BDDA-252D868A6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anthropology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team are your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66F4-B62D-DC4F-A20E-35C7D9B509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Laura Yarrow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C81D-AC36-D94B-97AB-AA3787ECC4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 of design</a:t>
            </a:r>
          </a:p>
          <a:p>
            <a:r>
              <a:rPr lang="en-US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laura.yarrow@landregistry.gov.uk</a:t>
            </a:r>
            <a:endParaRPr 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5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08000" y="1988840"/>
            <a:ext cx="11564664" cy="4114800"/>
          </a:xfrm>
        </p:spPr>
        <p:txBody>
          <a:bodyPr/>
          <a:lstStyle/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pandemic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working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 schooling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 established team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industry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time civil servant 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Middle of recruitment drive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Middle of changing to the practice model</a:t>
            </a:r>
          </a:p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Budget and 3 year plan required</a:t>
            </a: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Leading in a challenging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anthropology</a:t>
            </a:r>
          </a:p>
        </p:txBody>
      </p:sp>
    </p:spTree>
    <p:extLst>
      <p:ext uri="{BB962C8B-B14F-4D97-AF65-F5344CB8AC3E}">
        <p14:creationId xmlns:p14="http://schemas.microsoft.com/office/powerpoint/2010/main" val="41762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E73B11C-35C6-2143-B486-0CE962995A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anthropology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A4D1C9-BC02-7147-B8ED-876D6C1731B5}"/>
              </a:ext>
            </a:extLst>
          </p:cNvPr>
          <p:cNvSpPr txBox="1"/>
          <p:nvPr/>
        </p:nvSpPr>
        <p:spPr>
          <a:xfrm>
            <a:off x="623392" y="2852936"/>
            <a:ext cx="1058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 on my researcher hat and use a true UCD process to understand who 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users </a:t>
            </a:r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</a:p>
          <a:p>
            <a:endParaRPr lang="en-US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5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E73B11C-35C6-2143-B486-0CE962995A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anthropology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A4D1C9-BC02-7147-B8ED-876D6C1731B5}"/>
              </a:ext>
            </a:extLst>
          </p:cNvPr>
          <p:cNvSpPr txBox="1"/>
          <p:nvPr/>
        </p:nvSpPr>
        <p:spPr>
          <a:xfrm>
            <a:off x="623392" y="1916832"/>
            <a:ext cx="102679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to practice model</a:t>
            </a:r>
          </a:p>
          <a:p>
            <a:endParaRPr lang="en-US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 of practice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Bring power and decision making back into the practice</a:t>
            </a:r>
          </a:p>
          <a:p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Recognised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having an expert skillset, and control over those skills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over budgets and how money is spent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over who is recruited and what roles are missing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over progression, career and development frameworks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over tools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31041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F8186D-FE48-874C-A3B8-609E213D6C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921" y="1844824"/>
            <a:ext cx="11276632" cy="4716760"/>
          </a:xfrm>
        </p:spPr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time for everyone on a 1-2-1 basis, perm and contracted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them as a person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Emphasis on communication and getting to know everyone while were all remote 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different lenses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are there opportunities for autonomy, ownership, communications improvements, process improvements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can you see as someone new, that existing practice members can’t?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“Stakeholder” interviews – what do they need from a Head of practice?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would they like to see happen? What is working and shouldn’t change? How can I champion them? Is there anything missing, or worrying them?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“Stakeholder” mapping – what is the people landscape?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Ecosystem mapping – what landscape are the people operating in?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advocates and skeptics of UCD, tough projects, case studies of positive UCD work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 the team values and mission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CB30-14A5-8240-B272-B3D6162FBDA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2921" y="1124744"/>
            <a:ext cx="11276632" cy="6858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Researching your team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1F0AF-8A08-954A-A6D4-9FD86D205B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anthropology</a:t>
            </a:r>
          </a:p>
        </p:txBody>
      </p:sp>
    </p:spTree>
    <p:extLst>
      <p:ext uri="{BB962C8B-B14F-4D97-AF65-F5344CB8AC3E}">
        <p14:creationId xmlns:p14="http://schemas.microsoft.com/office/powerpoint/2010/main" val="23754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F8186D-FE48-874C-A3B8-609E213D6C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7778" y="1844824"/>
            <a:ext cx="11276632" cy="4716760"/>
          </a:xfrm>
        </p:spPr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do the practice and your values align? Where not?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the relationship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Servant leadership, what I can offer them “as a service”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 the language practice members use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there a mismatch with that used outside of the practice?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 for gaps in the “user journey” of the designers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Career paths, personal development, skills development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Documenting what I find, looking for patterns in what people say and do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Asana/Trello/Excel and other tools are your friend!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ways to build trust</a:t>
            </a:r>
          </a:p>
          <a:p>
            <a:pPr lvl="1"/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Weeknotes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transparency, vulnerability, honesty</a:t>
            </a:r>
          </a:p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CB30-14A5-8240-B272-B3D6162FBDA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7778" y="1124744"/>
            <a:ext cx="11276632" cy="6858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Researching your team 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1F0AF-8A08-954A-A6D4-9FD86D205B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anthropology</a:t>
            </a:r>
          </a:p>
        </p:txBody>
      </p:sp>
    </p:spTree>
    <p:extLst>
      <p:ext uri="{BB962C8B-B14F-4D97-AF65-F5344CB8AC3E}">
        <p14:creationId xmlns:p14="http://schemas.microsoft.com/office/powerpoint/2010/main" val="91707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0E4E33-2694-A14B-BEBC-03742B2D68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any research project…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most important skills are listening and observing (then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analysing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and source everything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really clear with who you are, and why you’re being so nosey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aware of what happened in the past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 from a systemic viewpoint – see the larger context the team you’re working with sits in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is never finished!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2811-FB83-BA46-9766-3A265CF3D0A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aways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76B70-90C0-F24C-AEEF-34396820FD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anthropology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32190-C969-7749-BFC0-3767D18A63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anthropology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7DAE-45AA-4F52-A68D-CA29DE66B2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Laura.yarrow@landregistry.gov.uk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GB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laura_yarrow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(twitter)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012AEB-7D14-7846-BA9F-A206403BB8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 me:</a:t>
            </a:r>
          </a:p>
        </p:txBody>
      </p:sp>
    </p:spTree>
    <p:extLst>
      <p:ext uri="{BB962C8B-B14F-4D97-AF65-F5344CB8AC3E}">
        <p14:creationId xmlns:p14="http://schemas.microsoft.com/office/powerpoint/2010/main" val="312518710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D050"/>
      </a:accent2>
      <a:accent3>
        <a:srgbClr val="00B050"/>
      </a:accent3>
      <a:accent4>
        <a:srgbClr val="FFC000"/>
      </a:accent4>
      <a:accent5>
        <a:srgbClr val="00B0F0"/>
      </a:accent5>
      <a:accent6>
        <a:srgbClr val="BFBFB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9573366F-6036-4DBE-A3DA-9FF05D03E5CE}"/>
    </a:ext>
  </a:extLst>
</a:theme>
</file>

<file path=ppt/theme/theme10.xml><?xml version="1.0" encoding="utf-8"?>
<a:theme xmlns:a="http://schemas.openxmlformats.org/drawingml/2006/main" name="1_Front and back slide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D050"/>
      </a:accent2>
      <a:accent3>
        <a:srgbClr val="00B050"/>
      </a:accent3>
      <a:accent4>
        <a:srgbClr val="FFC000"/>
      </a:accent4>
      <a:accent5>
        <a:srgbClr val="00B0F0"/>
      </a:accent5>
      <a:accent6>
        <a:srgbClr val="BFBFB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C1FFEB56-1A08-4B68-821D-753F11594636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it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D050"/>
      </a:accent2>
      <a:accent3>
        <a:srgbClr val="00B050"/>
      </a:accent3>
      <a:accent4>
        <a:srgbClr val="FFC000"/>
      </a:accent4>
      <a:accent5>
        <a:srgbClr val="00B0F0"/>
      </a:accent5>
      <a:accent6>
        <a:srgbClr val="BFBFB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9573366F-6036-4DBE-A3DA-9FF05D03E5CE}"/>
    </a:ext>
  </a:extLst>
</a:theme>
</file>

<file path=ppt/theme/theme3.xml><?xml version="1.0" encoding="utf-8"?>
<a:theme xmlns:a="http://schemas.openxmlformats.org/drawingml/2006/main" name="1_Tit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D050"/>
      </a:accent2>
      <a:accent3>
        <a:srgbClr val="00B050"/>
      </a:accent3>
      <a:accent4>
        <a:srgbClr val="FFC000"/>
      </a:accent4>
      <a:accent5>
        <a:srgbClr val="00B0F0"/>
      </a:accent5>
      <a:accent6>
        <a:srgbClr val="BFBFB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9573366F-6036-4DBE-A3DA-9FF05D03E5CE}"/>
    </a:ext>
  </a:extLst>
</a:theme>
</file>

<file path=ppt/theme/theme4.xml><?xml version="1.0" encoding="utf-8"?>
<a:theme xmlns:a="http://schemas.openxmlformats.org/drawingml/2006/main" name="3_Tit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D050"/>
      </a:accent2>
      <a:accent3>
        <a:srgbClr val="00B050"/>
      </a:accent3>
      <a:accent4>
        <a:srgbClr val="FFC000"/>
      </a:accent4>
      <a:accent5>
        <a:srgbClr val="00B0F0"/>
      </a:accent5>
      <a:accent6>
        <a:srgbClr val="BFBFB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9573366F-6036-4DBE-A3DA-9FF05D03E5CE}"/>
    </a:ext>
  </a:extLst>
</a:theme>
</file>

<file path=ppt/theme/theme5.xml><?xml version="1.0" encoding="utf-8"?>
<a:theme xmlns:a="http://schemas.openxmlformats.org/drawingml/2006/main" name="4_Tit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D050"/>
      </a:accent2>
      <a:accent3>
        <a:srgbClr val="00B050"/>
      </a:accent3>
      <a:accent4>
        <a:srgbClr val="FFC000"/>
      </a:accent4>
      <a:accent5>
        <a:srgbClr val="00B0F0"/>
      </a:accent5>
      <a:accent6>
        <a:srgbClr val="BFBFB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9573366F-6036-4DBE-A3DA-9FF05D03E5CE}"/>
    </a:ext>
  </a:extLst>
</a:theme>
</file>

<file path=ppt/theme/theme6.xml><?xml version="1.0" encoding="utf-8"?>
<a:theme xmlns:a="http://schemas.openxmlformats.org/drawingml/2006/main" name="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8BA79B4E-BFC9-4D0C-91EB-9D69F6F6AC89}"/>
    </a:ext>
  </a:extLst>
</a:theme>
</file>

<file path=ppt/theme/theme7.xml><?xml version="1.0" encoding="utf-8"?>
<a:theme xmlns:a="http://schemas.openxmlformats.org/drawingml/2006/main" name="1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C805874F-3A47-4578-981F-E9FC78E9EC67}"/>
    </a:ext>
  </a:extLst>
</a:theme>
</file>

<file path=ppt/theme/theme8.xml><?xml version="1.0" encoding="utf-8"?>
<a:theme xmlns:a="http://schemas.openxmlformats.org/drawingml/2006/main" name="2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C805874F-3A47-4578-981F-E9FC78E9EC67}"/>
    </a:ext>
  </a:extLst>
</a:theme>
</file>

<file path=ppt/theme/theme9.xml><?xml version="1.0" encoding="utf-8"?>
<a:theme xmlns:a="http://schemas.openxmlformats.org/drawingml/2006/main" name="Front and back slides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0B0AF"/>
      </a:accent1>
      <a:accent2>
        <a:srgbClr val="CACCCD"/>
      </a:accent2>
      <a:accent3>
        <a:srgbClr val="9BBB59"/>
      </a:accent3>
      <a:accent4>
        <a:srgbClr val="E3B74F"/>
      </a:accent4>
      <a:accent5>
        <a:srgbClr val="92D4E5"/>
      </a:accent5>
      <a:accent6>
        <a:srgbClr val="FF92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12_03_18v3.potx" id="{5504F006-3B3A-47CC-9284-9245E6267B4B}" vid="{485EA97A-36AF-41AE-9C7E-6EC2CC94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13_03_18</Template>
  <TotalTime>2707</TotalTime>
  <Words>867</Words>
  <Application>Microsoft Macintosh PowerPoint</Application>
  <PresentationFormat>Widescreen</PresentationFormat>
  <Paragraphs>94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Open Sans</vt:lpstr>
      <vt:lpstr>Title</vt:lpstr>
      <vt:lpstr>2_Title</vt:lpstr>
      <vt:lpstr>1_Title</vt:lpstr>
      <vt:lpstr>3_Title</vt:lpstr>
      <vt:lpstr>4_Title</vt:lpstr>
      <vt:lpstr>Slide</vt:lpstr>
      <vt:lpstr>1_Slide</vt:lpstr>
      <vt:lpstr>2_Slide</vt:lpstr>
      <vt:lpstr>Front and back slides</vt:lpstr>
      <vt:lpstr>1_Front and back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Land Registry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Sim, Peter</dc:creator>
  <cp:lastModifiedBy>Yarrow, Laura</cp:lastModifiedBy>
  <cp:revision>68</cp:revision>
  <cp:lastPrinted>2018-07-18T12:50:51Z</cp:lastPrinted>
  <dcterms:created xsi:type="dcterms:W3CDTF">2018-03-27T16:09:12Z</dcterms:created>
  <dcterms:modified xsi:type="dcterms:W3CDTF">2021-03-02T21:17:51Z</dcterms:modified>
</cp:coreProperties>
</file>