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80" r:id="rId3"/>
    <p:sldId id="281" r:id="rId4"/>
    <p:sldId id="282" r:id="rId5"/>
    <p:sldId id="283" r:id="rId6"/>
    <p:sldId id="284" r:id="rId7"/>
    <p:sldId id="258" r:id="rId8"/>
    <p:sldId id="264" r:id="rId9"/>
    <p:sldId id="274" r:id="rId10"/>
    <p:sldId id="267" r:id="rId11"/>
    <p:sldId id="268" r:id="rId12"/>
    <p:sldId id="273" r:id="rId13"/>
    <p:sldId id="279" r:id="rId14"/>
    <p:sldId id="278" r:id="rId15"/>
    <p:sldId id="277" r:id="rId16"/>
    <p:sldId id="265" r:id="rId17"/>
    <p:sldId id="266" r:id="rId18"/>
    <p:sldId id="263" r:id="rId19"/>
    <p:sldId id="269" r:id="rId20"/>
    <p:sldId id="270" r:id="rId21"/>
    <p:sldId id="271" r:id="rId22"/>
    <p:sldId id="275" r:id="rId23"/>
    <p:sldId id="272" r:id="rId24"/>
    <p:sldId id="276" r:id="rId25"/>
    <p:sldId id="260" r:id="rId26"/>
    <p:sldId id="262" r:id="rId27"/>
    <p:sldId id="26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613"/>
  </p:normalViewPr>
  <p:slideViewPr>
    <p:cSldViewPr snapToGrid="0" snapToObjects="1">
      <p:cViewPr varScale="1">
        <p:scale>
          <a:sx n="78" d="100"/>
          <a:sy n="78" d="100"/>
        </p:scale>
        <p:origin x="168" y="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5FE48-84EE-274E-BD55-64E583723D1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7D884-20DE-8044-8E54-695EC74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Vote request: </a:t>
            </a:r>
            <a:r>
              <a:rPr lang="en-US" dirty="0" err="1" smtClean="0"/>
              <a:t>TransactionAbortedException</a:t>
            </a:r>
            <a:r>
              <a:rPr lang="en-US" baseline="0" dirty="0" smtClean="0"/>
              <a:t> if transaction cannot abort (read set different from committed or transaction has already been aborted)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7D884-20DE-8044-8E54-695EC74883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6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Vote request: </a:t>
            </a:r>
            <a:r>
              <a:rPr lang="en-US" dirty="0" err="1" smtClean="0"/>
              <a:t>TransactionAbortedException</a:t>
            </a:r>
            <a:r>
              <a:rPr lang="en-US" baseline="0" dirty="0" smtClean="0"/>
              <a:t> if transaction cannot abort (read set different from committed or transaction has already been aborted)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7D884-20DE-8044-8E54-695EC74883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ook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Avenir Book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December 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December 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Avenir Book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512 -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pham</a:t>
            </a:r>
            <a:r>
              <a:rPr lang="en-US" dirty="0" smtClean="0"/>
              <a:t>, harry </a:t>
            </a:r>
            <a:r>
              <a:rPr lang="en-US" dirty="0" err="1" smtClean="0"/>
              <a:t>simmonds</a:t>
            </a:r>
            <a:r>
              <a:rPr lang="en-US" dirty="0" smtClean="0"/>
              <a:t>, </a:t>
            </a:r>
            <a:r>
              <a:rPr lang="en-US" dirty="0" err="1" smtClean="0"/>
              <a:t>justin</a:t>
            </a:r>
            <a:r>
              <a:rPr lang="en-US" dirty="0" smtClean="0"/>
              <a:t> </a:t>
            </a:r>
            <a:r>
              <a:rPr lang="en-US" dirty="0" err="1" smtClean="0"/>
              <a:t>domingue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transaction manager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3866" y="2362958"/>
            <a:ext cx="1208618" cy="492443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3866" y="2455291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sz="1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8" name="Straight Arrow Connector 7"/>
          <p:cNvCxnSpPr>
            <a:stCxn id="6" idx="3"/>
            <a:endCxn id="17" idx="1"/>
          </p:cNvCxnSpPr>
          <p:nvPr/>
        </p:nvCxnSpPr>
        <p:spPr>
          <a:xfrm flipV="1">
            <a:off x="1512484" y="2577046"/>
            <a:ext cx="1566302" cy="3213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67523" y="2241721"/>
            <a:ext cx="2536768" cy="734918"/>
          </a:xfrm>
          <a:prstGeom prst="rect">
            <a:avLst/>
          </a:prstGeom>
          <a:solidFill>
            <a:srgbClr val="024761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42497" y="2373886"/>
            <a:ext cx="226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venir Book"/>
                <a:cs typeface="Avenir Book"/>
              </a:rPr>
              <a:t>TransactionManager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69690" y="3735309"/>
            <a:ext cx="1466166" cy="393890"/>
          </a:xfrm>
          <a:prstGeom prst="rect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4664" y="3735309"/>
            <a:ext cx="133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Operations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14" name="Straight Arrow Connector 13"/>
          <p:cNvCxnSpPr>
            <a:endCxn id="12" idx="0"/>
          </p:cNvCxnSpPr>
          <p:nvPr/>
        </p:nvCxnSpPr>
        <p:spPr>
          <a:xfrm>
            <a:off x="3702773" y="3001197"/>
            <a:ext cx="0" cy="73411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03010" y="3480054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Aggregates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8817" y="2239847"/>
            <a:ext cx="1111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6600"/>
                </a:solidFill>
                <a:latin typeface="Lucida Console"/>
                <a:cs typeface="Lucida Console"/>
              </a:rPr>
              <a:t>synchronized</a:t>
            </a:r>
            <a:endParaRPr lang="en-US" sz="1000" dirty="0">
              <a:solidFill>
                <a:srgbClr val="FF6600"/>
              </a:solidFill>
              <a:latin typeface="Lucida Console"/>
              <a:cs typeface="Lucida Console"/>
            </a:endParaRPr>
          </a:p>
        </p:txBody>
      </p:sp>
      <p:sp>
        <p:nvSpPr>
          <p:cNvPr id="17" name="Left Bracket 16"/>
          <p:cNvSpPr/>
          <p:nvPr/>
        </p:nvSpPr>
        <p:spPr>
          <a:xfrm>
            <a:off x="3078786" y="1920258"/>
            <a:ext cx="304800" cy="1313576"/>
          </a:xfrm>
          <a:prstGeom prst="lef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ight Bracket 17"/>
          <p:cNvSpPr/>
          <p:nvPr/>
        </p:nvSpPr>
        <p:spPr>
          <a:xfrm>
            <a:off x="5746707" y="1847134"/>
            <a:ext cx="304800" cy="1386700"/>
          </a:xfrm>
          <a:prstGeom prst="righ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38817" y="2677962"/>
            <a:ext cx="14209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Lucida Console"/>
                <a:cs typeface="Lucida Console"/>
              </a:rPr>
              <a:t>start(..)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commit(..)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abort(..)</a:t>
            </a:r>
          </a:p>
          <a:p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 err="1" smtClean="0">
                <a:latin typeface="Lucida Console"/>
                <a:cs typeface="Lucida Console"/>
              </a:rPr>
              <a:t>addOperation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</a:p>
          <a:p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 err="1" smtClean="0">
                <a:latin typeface="Lucida Console"/>
                <a:cs typeface="Lucida Console"/>
              </a:rPr>
              <a:t>isActive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</a:p>
          <a:p>
            <a:endParaRPr lang="en-US" sz="1000" dirty="0">
              <a:latin typeface="Lucida Console"/>
              <a:cs typeface="Lucida Consol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29980" y="2419441"/>
            <a:ext cx="911770" cy="487124"/>
          </a:xfrm>
          <a:prstGeom prst="rect">
            <a:avLst/>
          </a:prstGeom>
          <a:solidFill>
            <a:srgbClr val="506E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487792" y="2508513"/>
            <a:ext cx="52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RM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30796" y="2005673"/>
            <a:ext cx="9573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start(..)</a:t>
            </a:r>
          </a:p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commit(..)</a:t>
            </a:r>
          </a:p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abort(..)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cxnSp>
        <p:nvCxnSpPr>
          <p:cNvPr id="34" name="Straight Arrow Connector 33"/>
          <p:cNvCxnSpPr>
            <a:endCxn id="29" idx="1"/>
          </p:cNvCxnSpPr>
          <p:nvPr/>
        </p:nvCxnSpPr>
        <p:spPr>
          <a:xfrm>
            <a:off x="6051507" y="2663003"/>
            <a:ext cx="127847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60473" y="2987680"/>
            <a:ext cx="265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@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WebService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endpointInterface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 = "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server.ws.ResourceManager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")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91874" y="1293345"/>
            <a:ext cx="239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accent3"/>
                </a:solidFill>
                <a:latin typeface="Avenir Book"/>
                <a:cs typeface="Avenir Book"/>
              </a:rPr>
              <a:t>NOTE: through middleware instance</a:t>
            </a:r>
            <a:endParaRPr lang="en-US" sz="1400" dirty="0">
              <a:solidFill>
                <a:schemeClr val="accent3"/>
              </a:solidFill>
              <a:latin typeface="Avenir Book"/>
              <a:cs typeface="Avenir Book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59752" y="2694031"/>
            <a:ext cx="27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venir Book"/>
                <a:cs typeface="Avenir Book"/>
              </a:rPr>
              <a:t>3</a:t>
            </a:r>
            <a:endParaRPr lang="en-US" sz="1200" dirty="0">
              <a:latin typeface="Avenir Book"/>
              <a:cs typeface="Avenir Book"/>
            </a:endParaRPr>
          </a:p>
        </p:txBody>
      </p:sp>
      <p:pic>
        <p:nvPicPr>
          <p:cNvPr id="41" name="Picture 40" descr="Screen Shot 2015-11-30 at 7.13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0" y="5066562"/>
            <a:ext cx="8102600" cy="179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resource manager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3866" y="2362958"/>
            <a:ext cx="1208618" cy="492443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3866" y="2455291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sz="1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7" name="Straight Arrow Connector 6"/>
          <p:cNvCxnSpPr>
            <a:stCxn id="5" idx="3"/>
            <a:endCxn id="18" idx="1"/>
          </p:cNvCxnSpPr>
          <p:nvPr/>
        </p:nvCxnSpPr>
        <p:spPr>
          <a:xfrm flipV="1">
            <a:off x="1512484" y="2577046"/>
            <a:ext cx="1566302" cy="3213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42487" y="2239847"/>
            <a:ext cx="1111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6600"/>
                </a:solidFill>
                <a:latin typeface="Lucida Console"/>
                <a:cs typeface="Lucida Console"/>
              </a:rPr>
              <a:t>synchronized</a:t>
            </a:r>
            <a:endParaRPr lang="en-US" sz="1000" dirty="0">
              <a:solidFill>
                <a:srgbClr val="FF6600"/>
              </a:solidFill>
              <a:latin typeface="Lucida Console"/>
              <a:cs typeface="Lucida Consol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55350" y="2362958"/>
            <a:ext cx="1633781" cy="492443"/>
          </a:xfrm>
          <a:prstGeom prst="rect">
            <a:avLst/>
          </a:prstGeom>
          <a:solidFill>
            <a:srgbClr val="024761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55351" y="2455291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venir Book"/>
                <a:cs typeface="Avenir Book"/>
              </a:rPr>
              <a:t>ResourceManager</a:t>
            </a:r>
            <a:endParaRPr lang="en-US" sz="1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5311" y="2409125"/>
            <a:ext cx="265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@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WebService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endpointInterface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 = "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server.ws.ResourceManager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")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9236" y="2763068"/>
            <a:ext cx="13437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queryFlight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addRoom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deleteCar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solidFill>
                  <a:srgbClr val="024761"/>
                </a:solidFill>
                <a:latin typeface="Lucida Console"/>
                <a:cs typeface="Lucida Console"/>
              </a:rPr>
              <a:t>s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tart(..)</a:t>
            </a:r>
          </a:p>
          <a:p>
            <a:r>
              <a:rPr lang="en-US" sz="1000" dirty="0">
                <a:solidFill>
                  <a:srgbClr val="024761"/>
                </a:solidFill>
                <a:latin typeface="Lucida Console"/>
                <a:cs typeface="Lucida Console"/>
              </a:rPr>
              <a:t>a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bort(..)</a:t>
            </a:r>
          </a:p>
          <a:p>
            <a:r>
              <a:rPr lang="en-US" sz="1000" dirty="0">
                <a:solidFill>
                  <a:srgbClr val="024761"/>
                </a:solidFill>
                <a:latin typeface="Lucida Console"/>
                <a:cs typeface="Lucida Console"/>
              </a:rPr>
              <a:t>c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ommit(..)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80376" y="3563287"/>
            <a:ext cx="1466166" cy="393890"/>
          </a:xfrm>
          <a:prstGeom prst="rect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55350" y="3563287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venir Book"/>
                <a:cs typeface="Avenir Book"/>
              </a:rPr>
              <a:t>Transactions</a:t>
            </a:r>
            <a:endParaRPr lang="en-US" sz="16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50691" y="2855401"/>
            <a:ext cx="0" cy="707886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Left Bracket 17"/>
          <p:cNvSpPr/>
          <p:nvPr/>
        </p:nvSpPr>
        <p:spPr>
          <a:xfrm>
            <a:off x="3078786" y="1920258"/>
            <a:ext cx="304800" cy="1313576"/>
          </a:xfrm>
          <a:prstGeom prst="lef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ight Bracket 19"/>
          <p:cNvSpPr/>
          <p:nvPr/>
        </p:nvSpPr>
        <p:spPr>
          <a:xfrm>
            <a:off x="4830778" y="1920258"/>
            <a:ext cx="304800" cy="1386700"/>
          </a:xfrm>
          <a:prstGeom prst="righ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21" name="Picture 20" descr="Screen Shot 2015-11-30 at 7.22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5430"/>
            <a:ext cx="9118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2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 – Vote requests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79" y="1481560"/>
            <a:ext cx="8657501" cy="461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1" y="365760"/>
            <a:ext cx="8275898" cy="548640"/>
          </a:xfrm>
        </p:spPr>
        <p:txBody>
          <a:bodyPr/>
          <a:lstStyle/>
          <a:p>
            <a:pPr algn="ctr"/>
            <a:r>
              <a:rPr lang="en-US" dirty="0" smtClean="0"/>
              <a:t>Two-phase commit – Send decisions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1" y="1134319"/>
            <a:ext cx="8105718" cy="530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Commit/start/abort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639" y="1329767"/>
            <a:ext cx="7304646" cy="2308324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Client -&gt; Middleware -&gt; Transaction Manager -&gt; </a:t>
            </a:r>
            <a:r>
              <a:rPr lang="en-US" sz="1600" b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ResourceManager</a:t>
            </a:r>
            <a:endParaRPr lang="en-US" sz="1600" b="1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COMMIT: Goes through to RM if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 transaction(id)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exists and removes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id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from transaction list within RM</a:t>
            </a:r>
          </a:p>
          <a:p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START: Adds new transaction to RM 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ABORT: Will ‘undo’ actions within TM &amp; also re-establish DB state in RM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6" name="Picture 5" descr="Screen Shot 2015-11-30 at 7.31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8" y="3638090"/>
            <a:ext cx="7304646" cy="32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Commit/start/abort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639" y="1329767"/>
            <a:ext cx="7304646" cy="2308324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Client -&gt; Middleware -&gt; Transaction Manager -&gt; </a:t>
            </a:r>
            <a:r>
              <a:rPr lang="en-US" sz="1600" b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ResourceManager</a:t>
            </a:r>
            <a:endParaRPr lang="en-US" sz="1600" b="1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COMMIT: Goes through to RM if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 transaction(id)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exists and removes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id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from transaction list within RM</a:t>
            </a:r>
          </a:p>
          <a:p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START: Adds new transaction to RM 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ABORT: Will ‘undo’ actions within TM &amp; also re-establish DB state in RM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6" name="Picture 5" descr="Screen Shot 2015-11-30 at 7.31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8" y="3638090"/>
            <a:ext cx="7304646" cy="32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Update-in-place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638" y="1329767"/>
            <a:ext cx="7575261" cy="1918474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Any request is </a:t>
            </a: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executed immediately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by the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resource manager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Any modifying operation in the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resource manager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will be saved in an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Operation object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and added to List&lt;Operations&gt;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Any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abort the RM will iterate List&lt;Operations&gt; and undo from recent to oldest</a:t>
            </a: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3" name="Picture 2" descr="Screen Shot 2015-11-30 at 7.55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8" y="3248240"/>
            <a:ext cx="7575261" cy="360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0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Deferred-update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638" y="1329767"/>
            <a:ext cx="7575261" cy="1918474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Any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request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is buffered until commit time : List&lt;</a:t>
            </a:r>
            <a:r>
              <a:rPr lang="en-US" sz="1600" dirty="0" err="1" smtClean="0">
                <a:solidFill>
                  <a:srgbClr val="024761"/>
                </a:solidFill>
                <a:latin typeface="Avenir Book"/>
                <a:cs typeface="Avenir Book"/>
              </a:rPr>
              <a:t>ActiveTransactions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On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commit</a:t>
            </a:r>
            <a:r>
              <a:rPr lang="en-US" sz="1600" b="1" i="1" dirty="0" smtClean="0">
                <a:solidFill>
                  <a:srgbClr val="024761"/>
                </a:solidFill>
                <a:latin typeface="Avenir Book"/>
                <a:cs typeface="Avenir Book"/>
              </a:rPr>
              <a:t> of some transaction X, RM goes over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Operations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within X, and performs all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write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operations from oldest – newest.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Concurrency: 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lockManager</a:t>
            </a: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will secure data for each item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3" name="Picture 2" descr="Screen Shot 2015-11-30 at 8.00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9" y="2928499"/>
            <a:ext cx="7575262" cy="39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01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live (TTL)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637" y="1329767"/>
            <a:ext cx="7758203" cy="1938992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Maintain table of transactions with associated 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expireTime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 in 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TransactionManager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New Transaction : set time &amp; reset timer for every new operation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Clean Up: in a thread, traverse through table and abort all expired time (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expireTime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 &lt; </a:t>
            </a:r>
            <a:r>
              <a:rPr lang="en-US" sz="1600" i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currentTime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)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5" name="Picture 4" descr="Screen Shot 2015-11-30 at 8.05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7" y="3248241"/>
            <a:ext cx="7758203" cy="360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78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Right Triangle 2"/>
          <p:cNvSpPr/>
          <p:nvPr/>
        </p:nvSpPr>
        <p:spPr>
          <a:xfrm rot="16200000">
            <a:off x="3069375" y="-1014666"/>
            <a:ext cx="5027687" cy="7100047"/>
          </a:xfrm>
          <a:prstGeom prst="rtTriangle">
            <a:avLst/>
          </a:prstGeom>
          <a:solidFill>
            <a:schemeClr val="accent3">
              <a:alpha val="4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2960" y="1074853"/>
            <a:ext cx="5695278" cy="4411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MIDDLEWARE: Stores customer data &amp; information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" y="1862193"/>
            <a:ext cx="5060301" cy="8104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TRANSACTION MANAGER: Stores transaction information and TTL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960" y="2940353"/>
            <a:ext cx="288323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RESOURCE MANAGER: F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lights, cars, rooms and reservations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58373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 – Distribute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b="0" dirty="0" smtClean="0"/>
              <a:t>Distribute the systems with a global middleware layer</a:t>
            </a:r>
          </a:p>
          <a:p>
            <a:pPr lvl="2">
              <a:buFont typeface="Arial" charset="0"/>
              <a:buChar char="•"/>
            </a:pPr>
            <a:r>
              <a:rPr lang="en-US" b="0" dirty="0" smtClean="0"/>
              <a:t>Client interface doesn’t change</a:t>
            </a:r>
          </a:p>
          <a:p>
            <a:pPr lvl="2">
              <a:buFont typeface="Arial" charset="0"/>
              <a:buChar char="•"/>
            </a:pPr>
            <a:r>
              <a:rPr lang="en-US" b="0" dirty="0" smtClean="0"/>
              <a:t>Flight, car and rooms handled by different resource managers</a:t>
            </a:r>
          </a:p>
          <a:p>
            <a:pPr lvl="2">
              <a:buFont typeface="Arial" charset="0"/>
              <a:buChar char="•"/>
            </a:pPr>
            <a:r>
              <a:rPr lang="en-US" b="0" dirty="0" smtClean="0"/>
              <a:t>Reserve itinerary</a:t>
            </a:r>
          </a:p>
          <a:p>
            <a:pPr>
              <a:buFont typeface="+mj-lt"/>
              <a:buAutoNum type="arabicPeriod"/>
            </a:pP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00" y="2351313"/>
            <a:ext cx="6972883" cy="3102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92" y="5617027"/>
            <a:ext cx="7327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4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recovery – MW &amp; RM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3557" y="1329767"/>
            <a:ext cx="8436128" cy="1938992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Save at strategic points in time to backup files (Within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Storage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class)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Upon startup of server (MW or RM) check for existing backup file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3" name="Picture 2" descr="Screen Shot 2015-11-30 at 8.25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56" y="2941457"/>
            <a:ext cx="8436129" cy="391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58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58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FAILURES SIMULATION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2960" y="1074853"/>
            <a:ext cx="75209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Failure simulated by requesting user input at various strategic places in the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400" y="1905850"/>
            <a:ext cx="7683500" cy="2554545"/>
          </a:xfrm>
          <a:prstGeom prst="rect">
            <a:avLst/>
          </a:prstGeom>
          <a:solidFill>
            <a:srgbClr val="FFCC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Middleware</a:t>
            </a:r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E.g. Before sending vote request, after deciding but before sending decision, after having sent all decisions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Resource manager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solidFill>
                  <a:srgbClr val="024761"/>
                </a:solidFill>
                <a:latin typeface="Avenir Book"/>
                <a:cs typeface="Avenir Book"/>
              </a:rPr>
              <a:t>E.g. after receiving vote request but before sending answer, after sending answer, after receiving decision but before applying 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it</a:t>
            </a:r>
          </a:p>
          <a:p>
            <a:endParaRPr lang="en-US" sz="1600" dirty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460395"/>
            <a:ext cx="7683500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955695"/>
            <a:ext cx="7683500" cy="165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33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failures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0309" y="1113304"/>
            <a:ext cx="80791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In the </a:t>
            </a: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middleware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Before vote request: recover, send abort to all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After vote request</a:t>
            </a:r>
          </a:p>
          <a:p>
            <a:pPr marL="1200150" lvl="2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w/o decision: recover, abort to all</a:t>
            </a:r>
          </a:p>
          <a:p>
            <a:pPr marL="1200150" lvl="2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w/ decision: recover, send decision to all who needs it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After sending decision,</a:t>
            </a:r>
          </a:p>
          <a:p>
            <a:pPr marL="1200150" lvl="2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Some have executed: recover send decision to all</a:t>
            </a:r>
          </a:p>
          <a:p>
            <a:pPr marL="1200150" lvl="2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All have executed it: recover, do nothing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At the </a:t>
            </a: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resource managers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Before vote request: recover, abort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After vote request: recover, wait for decision from middleware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After applying decision: recover, do nothing</a:t>
            </a:r>
          </a:p>
        </p:txBody>
      </p:sp>
    </p:spTree>
    <p:extLst>
      <p:ext uri="{BB962C8B-B14F-4D97-AF65-F5344CB8AC3E}">
        <p14:creationId xmlns:p14="http://schemas.microsoft.com/office/powerpoint/2010/main" val="566458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Site failures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0309" y="1113304"/>
            <a:ext cx="8079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Two ways of catching site failures: exceptions and failures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In the </a:t>
            </a: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middleware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Waiting for vote requests: </a:t>
            </a:r>
            <a:r>
              <a:rPr lang="en-US" sz="1600" b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TransactionAbortedException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, </a:t>
            </a:r>
            <a:r>
              <a:rPr lang="en-US" sz="1600" b="1" dirty="0" err="1" smtClean="0">
                <a:solidFill>
                  <a:srgbClr val="024761"/>
                </a:solidFill>
                <a:latin typeface="Avenir Book"/>
                <a:cs typeface="Avenir Book"/>
              </a:rPr>
              <a:t>InvalidTransactionException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, timeout – abort transaction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Decision sending: timeout (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  <a:sym typeface="Wingdings"/>
              </a:rPr>
              <a:t> try resend) – abort transaction</a:t>
            </a:r>
            <a:endParaRPr lang="en-US" sz="1600" dirty="0" smtClean="0">
              <a:solidFill>
                <a:srgbClr val="024761"/>
              </a:solidFill>
              <a:latin typeface="Avenir Book"/>
              <a:cs typeface="Avenir Book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In the </a:t>
            </a:r>
            <a:r>
              <a:rPr lang="en-US" sz="1600" b="1" dirty="0" smtClean="0">
                <a:solidFill>
                  <a:srgbClr val="024761"/>
                </a:solidFill>
                <a:latin typeface="Avenir Book"/>
                <a:cs typeface="Avenir Book"/>
              </a:rPr>
              <a:t>resource managers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Waiting for vote request: abort after timeout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Waiting for decision: </a:t>
            </a:r>
            <a:r>
              <a:rPr lang="en-US" sz="1600" i="1" dirty="0" smtClean="0">
                <a:solidFill>
                  <a:srgbClr val="024761"/>
                </a:solidFill>
                <a:latin typeface="Avenir Book"/>
                <a:cs typeface="Avenir Book"/>
              </a:rPr>
              <a:t>wait</a:t>
            </a: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 in uncertain state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solidFill>
                  <a:srgbClr val="024761"/>
                </a:solidFill>
                <a:latin typeface="Avenir Book"/>
                <a:cs typeface="Avenir Book"/>
              </a:rPr>
              <a:t>Has aborted, receives vote request: ignores it</a:t>
            </a:r>
          </a:p>
        </p:txBody>
      </p:sp>
    </p:spTree>
    <p:extLst>
      <p:ext uri="{BB962C8B-B14F-4D97-AF65-F5344CB8AC3E}">
        <p14:creationId xmlns:p14="http://schemas.microsoft.com/office/powerpoint/2010/main" val="1997881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 -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69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5048" y="297219"/>
            <a:ext cx="7713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venir Book"/>
                <a:cs typeface="Avenir Book"/>
              </a:rPr>
              <a:t>Response Time by Number of Transactions per Second</a:t>
            </a:r>
            <a:endParaRPr lang="en-US" sz="2400" b="1" dirty="0">
              <a:latin typeface="Avenir Book"/>
              <a:cs typeface="Avenir Book"/>
            </a:endParaRPr>
          </a:p>
        </p:txBody>
      </p:sp>
      <p:pic>
        <p:nvPicPr>
          <p:cNvPr id="7" name="Picture 6" descr="Screen Shot 2015-11-28 at 11.48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4948"/>
            <a:ext cx="91313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58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 rot="16200000">
            <a:off x="3079751" y="-1035052"/>
            <a:ext cx="5029200" cy="7099301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4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 – use </a:t>
            </a:r>
            <a:r>
              <a:rPr lang="en-US" dirty="0" err="1" smtClean="0"/>
              <a:t>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b="0" dirty="0"/>
              <a:t>Use TCP instead of Web-services</a:t>
            </a:r>
          </a:p>
          <a:p>
            <a:pPr>
              <a:buFont typeface="Arial" charset="0"/>
              <a:buChar char="•"/>
            </a:pPr>
            <a:r>
              <a:rPr lang="en-US" b="0" dirty="0"/>
              <a:t>All communication based on sockets</a:t>
            </a:r>
          </a:p>
          <a:p>
            <a:pPr>
              <a:buFont typeface="Arial" charset="0"/>
              <a:buChar char="•"/>
            </a:pPr>
            <a:r>
              <a:rPr lang="en-US" b="0" dirty="0"/>
              <a:t>Middleware and RMs can handle requests concurrently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" y="2324100"/>
            <a:ext cx="68707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 – use </a:t>
            </a:r>
            <a:r>
              <a:rPr lang="en-US" dirty="0" err="1" smtClean="0"/>
              <a:t>tcp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" y="1133928"/>
            <a:ext cx="69977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 – use </a:t>
            </a:r>
            <a:r>
              <a:rPr lang="en-US" dirty="0" err="1" smtClean="0"/>
              <a:t>tcp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71" y="914400"/>
            <a:ext cx="6271917" cy="566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 – Concurrency control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b="0" dirty="0" smtClean="0"/>
              <a:t>Added the concept of </a:t>
            </a:r>
            <a:r>
              <a:rPr lang="en-US" dirty="0" smtClean="0"/>
              <a:t>transactions</a:t>
            </a:r>
            <a:r>
              <a:rPr lang="en-US" b="0" dirty="0" smtClean="0"/>
              <a:t> to the distributed system</a:t>
            </a:r>
          </a:p>
          <a:p>
            <a:pPr>
              <a:buFont typeface="Arial" charset="0"/>
              <a:buChar char="•"/>
            </a:pPr>
            <a:r>
              <a:rPr lang="en-US" b="0" dirty="0" smtClean="0"/>
              <a:t>Centralized </a:t>
            </a:r>
            <a:r>
              <a:rPr lang="en-US" dirty="0" smtClean="0"/>
              <a:t>transaction manager </a:t>
            </a:r>
            <a:r>
              <a:rPr lang="en-US" b="0" dirty="0" smtClean="0"/>
              <a:t>residing in the middleware</a:t>
            </a:r>
          </a:p>
          <a:p>
            <a:pPr>
              <a:buFont typeface="Arial" charset="0"/>
              <a:buChar char="•"/>
            </a:pPr>
            <a:r>
              <a:rPr lang="en-US" b="0" dirty="0" smtClean="0"/>
              <a:t>Time-to-live (TTL) to handle client crashes</a:t>
            </a:r>
          </a:p>
          <a:p>
            <a:pPr>
              <a:buFont typeface="Arial" charset="0"/>
              <a:buChar char="•"/>
            </a:pPr>
            <a:r>
              <a:rPr lang="en-US" b="0" dirty="0" smtClean="0"/>
              <a:t>Two approaches for updates</a:t>
            </a:r>
          </a:p>
          <a:p>
            <a:pPr lvl="2">
              <a:buFont typeface="Arial" charset="0"/>
              <a:buChar char="•"/>
            </a:pPr>
            <a:r>
              <a:rPr lang="en-US" b="0" dirty="0" smtClean="0"/>
              <a:t>Update-in-place: any request is executed immediately by the RM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Deferred-update: any request is buffered until commit 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323143"/>
            <a:ext cx="3877095" cy="308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2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client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970" y="3275954"/>
            <a:ext cx="1144476" cy="65265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62946" y="3374610"/>
            <a:ext cx="79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Client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5970" y="2249180"/>
            <a:ext cx="1144476" cy="65265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2917" y="2347836"/>
            <a:ext cx="1137529" cy="369332"/>
          </a:xfrm>
          <a:prstGeom prst="rect">
            <a:avLst/>
          </a:prstGeom>
          <a:solidFill>
            <a:srgbClr val="506E94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venir Book"/>
                <a:cs typeface="Avenir Book"/>
              </a:rPr>
              <a:t>WSClient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8" name="Straight Arrow Connector 7"/>
          <p:cNvCxnSpPr>
            <a:stCxn id="4" idx="0"/>
            <a:endCxn id="5" idx="2"/>
          </p:cNvCxnSpPr>
          <p:nvPr/>
        </p:nvCxnSpPr>
        <p:spPr>
          <a:xfrm flipV="1">
            <a:off x="1528208" y="2901834"/>
            <a:ext cx="0" cy="374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00446" y="3602945"/>
            <a:ext cx="302126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21709" y="3231658"/>
            <a:ext cx="1895708" cy="652654"/>
          </a:xfrm>
          <a:prstGeom prst="rect">
            <a:avLst/>
          </a:prstGeom>
          <a:solidFill>
            <a:srgbClr val="02476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79521" y="3349450"/>
            <a:ext cx="139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9163" y="3190435"/>
            <a:ext cx="2483889" cy="1092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venir Book"/>
                <a:cs typeface="Avenir Book"/>
              </a:rPr>
              <a:t>WebServices</a:t>
            </a:r>
            <a:r>
              <a:rPr lang="en-US" sz="1400" dirty="0" smtClean="0">
                <a:latin typeface="Avenir Book"/>
                <a:cs typeface="Avenir Book"/>
              </a:rPr>
              <a:t> Methods</a:t>
            </a:r>
          </a:p>
          <a:p>
            <a:endParaRPr lang="en-US" dirty="0" smtClean="0">
              <a:latin typeface="Avenir Book"/>
              <a:cs typeface="Avenir Book"/>
            </a:endParaRPr>
          </a:p>
          <a:p>
            <a:r>
              <a:rPr lang="en-US" sz="1100" dirty="0">
                <a:latin typeface="Lucida Console"/>
                <a:cs typeface="Lucida Console"/>
              </a:rPr>
              <a:t>a</a:t>
            </a:r>
            <a:r>
              <a:rPr lang="en-US" sz="1100" dirty="0" smtClean="0">
                <a:latin typeface="Lucida Console"/>
                <a:cs typeface="Lucida Console"/>
              </a:rPr>
              <a:t>bort(..)</a:t>
            </a:r>
          </a:p>
          <a:p>
            <a:r>
              <a:rPr lang="en-US" sz="1100" dirty="0" smtClean="0">
                <a:latin typeface="Lucida Console"/>
                <a:cs typeface="Lucida Console"/>
              </a:rPr>
              <a:t>commit(..)</a:t>
            </a:r>
          </a:p>
          <a:p>
            <a:r>
              <a:rPr lang="en-US" sz="1100" dirty="0" smtClean="0">
                <a:latin typeface="Lucida Console"/>
                <a:cs typeface="Lucida Console"/>
              </a:rPr>
              <a:t>Start(..)</a:t>
            </a:r>
            <a:endParaRPr lang="en-US" sz="1100" dirty="0">
              <a:latin typeface="Lucida Console"/>
              <a:cs typeface="Lucida Consol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39998" y="3928608"/>
            <a:ext cx="47435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@</a:t>
            </a:r>
            <a:r>
              <a:rPr lang="en-US" sz="1000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WebService</a:t>
            </a:r>
            <a:r>
              <a:rPr lang="en-US" sz="10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US" sz="1000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endpointInterface</a:t>
            </a:r>
            <a:r>
              <a:rPr lang="en-US" sz="10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= "</a:t>
            </a:r>
            <a:r>
              <a:rPr lang="en-US" sz="1000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middleware.ws.MiddleWare</a:t>
            </a:r>
            <a:r>
              <a:rPr lang="en-US" sz="10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")</a:t>
            </a:r>
            <a:endParaRPr lang="en-US" sz="1000" dirty="0">
              <a:solidFill>
                <a:schemeClr val="accent3"/>
              </a:solidFill>
              <a:latin typeface="Lucida Console"/>
              <a:cs typeface="Lucida Consol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39998" y="1296579"/>
            <a:ext cx="399340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err="1" smtClean="0">
                <a:solidFill>
                  <a:srgbClr val="024761"/>
                </a:solidFill>
                <a:latin typeface="Avenir Book"/>
                <a:cs typeface="Avenir Book"/>
              </a:rPr>
              <a:t>WebService</a:t>
            </a:r>
            <a:r>
              <a:rPr lang="en-US" dirty="0" smtClean="0">
                <a:solidFill>
                  <a:srgbClr val="024761"/>
                </a:solidFill>
                <a:latin typeface="Avenir Book"/>
                <a:cs typeface="Avenir Book"/>
              </a:rPr>
              <a:t> Method Calls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solidFill>
                  <a:srgbClr val="024761"/>
                </a:solidFill>
                <a:latin typeface="Avenir Book"/>
                <a:cs typeface="Avenir Book"/>
              </a:rPr>
              <a:t>Maintained basic client framework</a:t>
            </a:r>
            <a:endParaRPr lang="en-US" dirty="0">
              <a:solidFill>
                <a:srgbClr val="02476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4939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middleware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8244" y="2579004"/>
            <a:ext cx="1895708" cy="65265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56" y="2696796"/>
            <a:ext cx="139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-1" y="2905331"/>
            <a:ext cx="2128245" cy="5356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-1" y="1473622"/>
            <a:ext cx="2128245" cy="14317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1"/>
          </p:cNvCxnSpPr>
          <p:nvPr/>
        </p:nvCxnSpPr>
        <p:spPr>
          <a:xfrm>
            <a:off x="0" y="2696796"/>
            <a:ext cx="2128244" cy="2085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68656">
            <a:off x="-133262" y="1761983"/>
            <a:ext cx="2410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24761"/>
                </a:solidFill>
                <a:latin typeface="Lucida Console"/>
                <a:cs typeface="Lucida Console"/>
              </a:rPr>
              <a:t>Incoming client requests</a:t>
            </a:r>
            <a:endParaRPr lang="en-US" sz="12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09079" y="4026341"/>
            <a:ext cx="1895708" cy="652654"/>
          </a:xfrm>
          <a:prstGeom prst="rect">
            <a:avLst/>
          </a:prstGeom>
          <a:solidFill>
            <a:srgbClr val="506E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89763" y="4170049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Avenir Book"/>
                <a:cs typeface="Avenir Book"/>
              </a:rPr>
              <a:t>Transaction Manager</a:t>
            </a:r>
            <a:endParaRPr lang="en-US" sz="12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19" name="Straight Arrow Connector 18"/>
          <p:cNvCxnSpPr>
            <a:stCxn id="5" idx="2"/>
            <a:endCxn id="17" idx="0"/>
          </p:cNvCxnSpPr>
          <p:nvPr/>
        </p:nvCxnSpPr>
        <p:spPr>
          <a:xfrm>
            <a:off x="3076098" y="3231658"/>
            <a:ext cx="480835" cy="79468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4240316">
            <a:off x="2617111" y="3549075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Associates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06220" y="1107615"/>
            <a:ext cx="1468557" cy="523074"/>
          </a:xfrm>
          <a:prstGeom prst="rect">
            <a:avLst/>
          </a:prstGeom>
          <a:solidFill>
            <a:srgbClr val="506E9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86904" y="1251323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Avenir Book"/>
                <a:cs typeface="Avenir Book"/>
              </a:rPr>
              <a:t>Customer Data</a:t>
            </a:r>
            <a:endParaRPr lang="en-US" sz="12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25" name="Straight Arrow Connector 24"/>
          <p:cNvCxnSpPr>
            <a:stCxn id="5" idx="0"/>
            <a:endCxn id="23" idx="2"/>
          </p:cNvCxnSpPr>
          <p:nvPr/>
        </p:nvCxnSpPr>
        <p:spPr>
          <a:xfrm flipV="1">
            <a:off x="3076098" y="1630689"/>
            <a:ext cx="464401" cy="94831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7672011">
            <a:off x="2638295" y="1994162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Aggregates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8051" y="3441022"/>
            <a:ext cx="1730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addRooms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</a:t>
            </a:r>
            <a:r>
              <a:rPr lang="is-I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…)</a:t>
            </a:r>
          </a:p>
          <a:p>
            <a:r>
              <a:rPr lang="is-I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addFlight(..)</a:t>
            </a:r>
          </a:p>
          <a:p>
            <a:r>
              <a:rPr lang="is-I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removeFlight(..)</a:t>
            </a:r>
          </a:p>
          <a:p>
            <a:r>
              <a:rPr lang="is-I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reserveItenarary(..)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72983" y="2579004"/>
            <a:ext cx="2459145" cy="652654"/>
          </a:xfrm>
          <a:prstGeom prst="rect">
            <a:avLst/>
          </a:prstGeom>
          <a:solidFill>
            <a:srgbClr val="02476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230796" y="2696796"/>
            <a:ext cx="204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venir Book"/>
                <a:cs typeface="Avenir Book"/>
              </a:rPr>
              <a:t>ResourceManager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44" name="Straight Arrow Connector 43"/>
          <p:cNvCxnSpPr>
            <a:stCxn id="5" idx="3"/>
            <a:endCxn id="42" idx="1"/>
          </p:cNvCxnSpPr>
          <p:nvPr/>
        </p:nvCxnSpPr>
        <p:spPr>
          <a:xfrm>
            <a:off x="4023952" y="2905331"/>
            <a:ext cx="204903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56966" y="2579004"/>
            <a:ext cx="27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venir Book"/>
                <a:cs typeface="Avenir Book"/>
              </a:rPr>
              <a:t>3</a:t>
            </a:r>
            <a:endParaRPr lang="en-US" sz="1200" dirty="0">
              <a:latin typeface="Avenir Book"/>
              <a:cs typeface="Avenir Book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04787" y="3231658"/>
            <a:ext cx="48208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@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WebService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endpointInterface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 = "</a:t>
            </a:r>
            <a:r>
              <a:rPr lang="en-US" sz="1000" dirty="0" err="1">
                <a:solidFill>
                  <a:schemeClr val="accent3"/>
                </a:solidFill>
                <a:latin typeface="Lucida Console"/>
                <a:cs typeface="Lucida Console"/>
              </a:rPr>
              <a:t>server.ws.ResourceManager</a:t>
            </a:r>
            <a:r>
              <a:rPr lang="en-US" sz="1000" dirty="0">
                <a:solidFill>
                  <a:schemeClr val="accent3"/>
                </a:solidFill>
                <a:latin typeface="Lucida Console"/>
                <a:cs typeface="Lucida Console"/>
              </a:rPr>
              <a:t>")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47609" y="2295636"/>
            <a:ext cx="13437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queryFlight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addRoom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deleteCar</a:t>
            </a:r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57768" y="3317911"/>
            <a:ext cx="9573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Start(..)</a:t>
            </a:r>
          </a:p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Commit(..)</a:t>
            </a:r>
          </a:p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Abort(..)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pic>
        <p:nvPicPr>
          <p:cNvPr id="54" name="Picture 53" descr="Screen Shot 2015-11-30 at 6.44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5" y="5153695"/>
            <a:ext cx="8867446" cy="156210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725763" y="1142186"/>
            <a:ext cx="1468557" cy="52307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806447" y="1285894"/>
            <a:ext cx="1114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  <a:latin typeface="Avenir Book"/>
                <a:cs typeface="Avenir Book"/>
              </a:rPr>
              <a:t>LockManager</a:t>
            </a:r>
            <a:endParaRPr lang="en-US" sz="12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57" name="Straight Arrow Connector 56"/>
          <p:cNvCxnSpPr>
            <a:stCxn id="5" idx="0"/>
            <a:endCxn id="55" idx="2"/>
          </p:cNvCxnSpPr>
          <p:nvPr/>
        </p:nvCxnSpPr>
        <p:spPr>
          <a:xfrm flipV="1">
            <a:off x="3076098" y="1665260"/>
            <a:ext cx="2383944" cy="91374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20221807">
            <a:off x="3758312" y="1872372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Associates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3656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customer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4408" y="2270823"/>
            <a:ext cx="1208618" cy="492443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14408" y="2363156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venir Book"/>
                <a:cs typeface="Avenir Book"/>
              </a:rPr>
              <a:t>Middleware</a:t>
            </a:r>
            <a:endParaRPr lang="en-US" sz="14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6" name="Straight Arrow Connector 5"/>
          <p:cNvCxnSpPr>
            <a:stCxn id="4" idx="3"/>
            <a:endCxn id="20" idx="1"/>
          </p:cNvCxnSpPr>
          <p:nvPr/>
        </p:nvCxnSpPr>
        <p:spPr>
          <a:xfrm>
            <a:off x="2523026" y="2517045"/>
            <a:ext cx="1830602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42365" y="2181720"/>
            <a:ext cx="1751258" cy="734918"/>
          </a:xfrm>
          <a:prstGeom prst="rect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17339" y="2313885"/>
            <a:ext cx="167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venir Book"/>
                <a:cs typeface="Avenir Book"/>
              </a:rPr>
              <a:t>CustomerData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8797" y="1952392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rgbClr val="024761"/>
                </a:solidFill>
                <a:latin typeface="Lucida Console"/>
                <a:cs typeface="Lucida Console"/>
              </a:rPr>
              <a:t>RHMHashMap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03705" y="3650750"/>
            <a:ext cx="1466166" cy="393890"/>
          </a:xfrm>
          <a:prstGeom prst="rect">
            <a:avLst/>
          </a:prstGeom>
          <a:solidFill>
            <a:srgbClr val="506E94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78679" y="3650750"/>
            <a:ext cx="128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Book"/>
                <a:cs typeface="Avenir Book"/>
              </a:rPr>
              <a:t>Customers</a:t>
            </a:r>
            <a:endParaRPr lang="en-US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5436788" y="2916638"/>
            <a:ext cx="0" cy="73411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16111" y="3296943"/>
            <a:ext cx="957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24761"/>
                </a:solidFill>
                <a:latin typeface="Lucida Console"/>
                <a:cs typeface="Lucida Console"/>
              </a:rPr>
              <a:t>Aggregates</a:t>
            </a:r>
            <a:endParaRPr lang="en-US" sz="1000" dirty="0">
              <a:solidFill>
                <a:srgbClr val="024761"/>
              </a:solidFill>
              <a:latin typeface="Lucida Console"/>
              <a:cs typeface="Lucida Console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49359" y="2147712"/>
            <a:ext cx="1111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6600"/>
                </a:solidFill>
                <a:latin typeface="Lucida Console"/>
                <a:cs typeface="Lucida Console"/>
              </a:rPr>
              <a:t>synchronized</a:t>
            </a:r>
            <a:endParaRPr lang="en-US" sz="1000" dirty="0">
              <a:solidFill>
                <a:srgbClr val="FF6600"/>
              </a:solidFill>
              <a:latin typeface="Lucida Console"/>
              <a:cs typeface="Lucida Console"/>
            </a:endParaRPr>
          </a:p>
        </p:txBody>
      </p:sp>
      <p:sp>
        <p:nvSpPr>
          <p:cNvPr id="20" name="Left Bracket 19"/>
          <p:cNvSpPr/>
          <p:nvPr/>
        </p:nvSpPr>
        <p:spPr>
          <a:xfrm>
            <a:off x="4353628" y="1860257"/>
            <a:ext cx="304800" cy="1313576"/>
          </a:xfrm>
          <a:prstGeom prst="lef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ight Bracket 20"/>
          <p:cNvSpPr/>
          <p:nvPr/>
        </p:nvSpPr>
        <p:spPr>
          <a:xfrm>
            <a:off x="6672314" y="1787133"/>
            <a:ext cx="304800" cy="1386700"/>
          </a:xfrm>
          <a:prstGeom prst="rightBracket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49359" y="2585827"/>
            <a:ext cx="16527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Lucida Console"/>
                <a:cs typeface="Lucida Console"/>
              </a:rPr>
              <a:t>deleteCust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latin typeface="Lucida Console"/>
                <a:cs typeface="Lucida Console"/>
              </a:rPr>
              <a:t>addCust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</a:p>
          <a:p>
            <a:r>
              <a:rPr lang="en-US" sz="1000" dirty="0" err="1" smtClean="0">
                <a:latin typeface="Lucida Console"/>
                <a:cs typeface="Lucida Console"/>
              </a:rPr>
              <a:t>custReservation</a:t>
            </a:r>
            <a:r>
              <a:rPr lang="en-US" sz="1000" dirty="0" smtClean="0">
                <a:latin typeface="Lucida Console"/>
                <a:cs typeface="Lucida Console"/>
              </a:rPr>
              <a:t>(..)</a:t>
            </a:r>
            <a:endParaRPr lang="en-US" sz="1000" dirty="0">
              <a:latin typeface="Lucida Console"/>
              <a:cs typeface="Lucida Console"/>
            </a:endParaRPr>
          </a:p>
        </p:txBody>
      </p:sp>
      <p:pic>
        <p:nvPicPr>
          <p:cNvPr id="26" name="Picture 25" descr="Screen Shot 2015-11-30 at 6.46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5" y="5036040"/>
            <a:ext cx="7988199" cy="18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Custom 8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36384D"/>
      </a:accent2>
      <a:accent3>
        <a:srgbClr val="024761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</TotalTime>
  <Words>861</Words>
  <Application>Microsoft Macintosh PowerPoint</Application>
  <PresentationFormat>On-screen Show (4:3)</PresentationFormat>
  <Paragraphs>173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Avenir Book</vt:lpstr>
      <vt:lpstr>Calibri</vt:lpstr>
      <vt:lpstr>Franklin Gothic Book</vt:lpstr>
      <vt:lpstr>Lucida Console</vt:lpstr>
      <vt:lpstr>Tunga</vt:lpstr>
      <vt:lpstr>Wingdings</vt:lpstr>
      <vt:lpstr>Arial</vt:lpstr>
      <vt:lpstr>Angles</vt:lpstr>
      <vt:lpstr>Comp 512 - project</vt:lpstr>
      <vt:lpstr>Part I – Distribute the system</vt:lpstr>
      <vt:lpstr>Part I – use tcp</vt:lpstr>
      <vt:lpstr>Part I – use tcp</vt:lpstr>
      <vt:lpstr>Part I – use tcp</vt:lpstr>
      <vt:lpstr>Part II – Concurrency control</vt:lpstr>
      <vt:lpstr>Architecture - client</vt:lpstr>
      <vt:lpstr>Architecture - middleware</vt:lpstr>
      <vt:lpstr>Architecture – customer data</vt:lpstr>
      <vt:lpstr>Architecture – transaction manager</vt:lpstr>
      <vt:lpstr>Architecture – resource manager</vt:lpstr>
      <vt:lpstr>Two-phase commit – Vote requests</vt:lpstr>
      <vt:lpstr>Two-phase commit – Send decisions</vt:lpstr>
      <vt:lpstr>Commit/start/abort</vt:lpstr>
      <vt:lpstr>Commit/start/abort</vt:lpstr>
      <vt:lpstr>Update-in-place</vt:lpstr>
      <vt:lpstr>Deferred-update</vt:lpstr>
      <vt:lpstr>Time to live (TTL)</vt:lpstr>
      <vt:lpstr>Data storage</vt:lpstr>
      <vt:lpstr>Data recovery – MW &amp; RM</vt:lpstr>
      <vt:lpstr>shadowing</vt:lpstr>
      <vt:lpstr>SITE FAILURES SIMULATION</vt:lpstr>
      <vt:lpstr>Site failures</vt:lpstr>
      <vt:lpstr>Handling Site failures</vt:lpstr>
      <vt:lpstr>Performance analysis - description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Simmonds</dc:creator>
  <cp:lastModifiedBy>Justin Domingue</cp:lastModifiedBy>
  <cp:revision>106</cp:revision>
  <dcterms:created xsi:type="dcterms:W3CDTF">2015-11-28T16:11:52Z</dcterms:created>
  <dcterms:modified xsi:type="dcterms:W3CDTF">2015-12-04T03:23:47Z</dcterms:modified>
</cp:coreProperties>
</file>