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4" r:id="rId4"/>
    <p:sldId id="274" r:id="rId5"/>
    <p:sldId id="267" r:id="rId6"/>
    <p:sldId id="268" r:id="rId7"/>
    <p:sldId id="273" r:id="rId8"/>
    <p:sldId id="279" r:id="rId9"/>
    <p:sldId id="278" r:id="rId10"/>
    <p:sldId id="277" r:id="rId11"/>
    <p:sldId id="265" r:id="rId12"/>
    <p:sldId id="266" r:id="rId13"/>
    <p:sldId id="263" r:id="rId14"/>
    <p:sldId id="269" r:id="rId15"/>
    <p:sldId id="270" r:id="rId16"/>
    <p:sldId id="271" r:id="rId17"/>
    <p:sldId id="275" r:id="rId18"/>
    <p:sldId id="272" r:id="rId19"/>
    <p:sldId id="276" r:id="rId20"/>
    <p:sldId id="260" r:id="rId21"/>
    <p:sldId id="262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13"/>
  </p:normalViewPr>
  <p:slideViewPr>
    <p:cSldViewPr snapToGrid="0" snapToObjects="1">
      <p:cViewPr varScale="1">
        <p:scale>
          <a:sx n="111" d="100"/>
          <a:sy n="111" d="100"/>
        </p:scale>
        <p:origin x="200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FE48-84EE-274E-BD55-64E583723D1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D884-20DE-8044-8E54-695EC74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Avenir Book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512 -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pham</a:t>
            </a:r>
            <a:r>
              <a:rPr lang="en-US" dirty="0" smtClean="0"/>
              <a:t>, harry </a:t>
            </a:r>
            <a:r>
              <a:rPr lang="en-US" dirty="0" err="1" smtClean="0"/>
              <a:t>simmonds</a:t>
            </a:r>
            <a:r>
              <a:rPr lang="en-US" dirty="0" smtClean="0"/>
              <a:t>, </a:t>
            </a:r>
            <a:r>
              <a:rPr lang="en-US" dirty="0" err="1" smtClean="0"/>
              <a:t>justin</a:t>
            </a:r>
            <a:r>
              <a:rPr lang="en-US" dirty="0" smtClean="0"/>
              <a:t> </a:t>
            </a:r>
            <a:r>
              <a:rPr lang="en-US" dirty="0" err="1" smtClean="0"/>
              <a:t>domingue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Update-in-place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request is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executed immediately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by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modifying operation in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will be saved in an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 object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and added to List&lt;Operations&gt;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abort the RM will iterate List&lt;Operations&gt; and undo from recent to oldest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7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248240"/>
            <a:ext cx="7575261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Deferred-update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request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is buffered until commit time : List&lt;</a:t>
            </a:r>
            <a:r>
              <a:rPr lang="en-US" sz="1600" dirty="0" err="1" smtClean="0">
                <a:solidFill>
                  <a:srgbClr val="024761"/>
                </a:solidFill>
                <a:latin typeface="Avenir Book"/>
                <a:cs typeface="Avenir Book"/>
              </a:rPr>
              <a:t>ActiveTransactions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commit</a:t>
            </a:r>
            <a:r>
              <a:rPr lang="en-US" sz="1600" b="1" i="1" dirty="0" smtClean="0">
                <a:solidFill>
                  <a:srgbClr val="024761"/>
                </a:solidFill>
                <a:latin typeface="Avenir Book"/>
                <a:cs typeface="Avenir Book"/>
              </a:rPr>
              <a:t> of some transaction X, RM goes over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Operations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within X, and performs all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write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operations from oldest – newest.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Concurrency: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lockManager</a:t>
            </a: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will secure data for each item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0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9" y="2928499"/>
            <a:ext cx="7575262" cy="39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live (TTL)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637" y="1329767"/>
            <a:ext cx="7758203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Maintain table of transactions with associated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in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TransactionManager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New Transaction : set time &amp; reset timer for every new operation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Clean Up: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a thread, traverse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through table and abort all expired time (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&lt;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currentTime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)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5" name="Picture 4" descr="Screen Shot 2015-11-30 at 8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7" y="3248241"/>
            <a:ext cx="7758203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rot="16200000">
            <a:off x="3069375" y="-1014666"/>
            <a:ext cx="5027687" cy="7100047"/>
          </a:xfrm>
          <a:prstGeom prst="rtTriangle">
            <a:avLst/>
          </a:prstGeom>
          <a:solidFill>
            <a:schemeClr val="accent3">
              <a:alpha val="4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5695278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MIDDLEWARE: Stores customer data &amp;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" y="1862193"/>
            <a:ext cx="5060301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TRANSACTION MANAGER: Stores transaction information and TTL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" y="2940353"/>
            <a:ext cx="28832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MANAGER: </a:t>
            </a: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F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lights, cars, rooms and reservations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58373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 – MW &amp; 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57" y="1329767"/>
            <a:ext cx="8436128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Save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at strategic points in time to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backup files (Within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Storage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class)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Upon startup of server (MW or RM) check for existing backup file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2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6" y="2941457"/>
            <a:ext cx="8436129" cy="39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75209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Failure simulated by requesting user input at various strategic places in the code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" y="1905850"/>
            <a:ext cx="7683500" cy="2554545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E.g. Before sending vote request, after deciding but before sending decision, after having sent all decisions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E.g. after receiving vote request but before sending answer, after sending answer, after receiving decision but before applying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it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60395"/>
            <a:ext cx="76835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5695"/>
            <a:ext cx="7683500" cy="16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send abort to all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w/o decision: recover, abort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 decision: recover, send decision to all who needs it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sending decision,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Some have executed: recover send decision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All have executed it: recover, do nothing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At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abort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request: recover, wait for decision from middleware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applying decision: recover, do nothing</a:t>
            </a:r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Site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Two ways of catching site failures: exceptions and failures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requests: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TransactionAbortedException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InvalidTransactionException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timeout – abort transaction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Decision sending: timeout (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  <a:sym typeface="Wingdings"/>
              </a:rPr>
              <a:t> try resend) – abort transaction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request: abort after timeout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decision: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wait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in uncertain state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Has aborted, receives vote request: ignores it</a:t>
            </a:r>
          </a:p>
        </p:txBody>
      </p:sp>
    </p:spTree>
    <p:extLst>
      <p:ext uri="{BB962C8B-B14F-4D97-AF65-F5344CB8AC3E}">
        <p14:creationId xmlns:p14="http://schemas.microsoft.com/office/powerpoint/2010/main" val="199788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970" y="3275954"/>
            <a:ext cx="1144476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2946" y="3374610"/>
            <a:ext cx="79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Client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970" y="2249180"/>
            <a:ext cx="1144476" cy="6526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917" y="2347836"/>
            <a:ext cx="1137529" cy="369332"/>
          </a:xfrm>
          <a:prstGeom prst="rect">
            <a:avLst/>
          </a:prstGeom>
          <a:solidFill>
            <a:srgbClr val="506E9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WSClient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528208" y="2901834"/>
            <a:ext cx="0" cy="374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0446" y="3602945"/>
            <a:ext cx="302126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1709" y="3231658"/>
            <a:ext cx="1895708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79521" y="3349450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9163" y="3190435"/>
            <a:ext cx="2483889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venir Book"/>
                <a:cs typeface="Avenir Book"/>
              </a:rPr>
              <a:t>WebServices</a:t>
            </a:r>
            <a:r>
              <a:rPr lang="en-US" sz="1400" dirty="0" smtClean="0">
                <a:latin typeface="Avenir Book"/>
                <a:cs typeface="Avenir Book"/>
              </a:rPr>
              <a:t> Methods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a</a:t>
            </a:r>
            <a:r>
              <a:rPr lang="en-US" sz="1100" dirty="0" smtClean="0">
                <a:latin typeface="Lucida Console"/>
                <a:cs typeface="Lucida Console"/>
              </a:rPr>
              <a:t>bort(..)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Start(..)</a:t>
            </a:r>
            <a:endParaRPr lang="en-US" sz="11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998" y="3928608"/>
            <a:ext cx="4743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middleware.ws.MiddleWare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  <a:endParaRPr lang="en-US" sz="1000" dirty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9998" y="1296579"/>
            <a:ext cx="39934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solidFill>
                  <a:srgbClr val="024761"/>
                </a:solidFill>
                <a:latin typeface="Avenir Book"/>
                <a:cs typeface="Avenir Book"/>
              </a:rPr>
              <a:t>WebService</a:t>
            </a: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 Method Calls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Maintained basic client framework</a:t>
            </a:r>
            <a:endParaRPr lang="en-US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939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-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6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48" y="297219"/>
            <a:ext cx="771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/>
                <a:cs typeface="Avenir Book"/>
              </a:rPr>
              <a:t>Response Time by Number of Transactions per Second</a:t>
            </a:r>
            <a:endParaRPr lang="en-US" sz="2400" b="1" dirty="0">
              <a:latin typeface="Avenir Book"/>
              <a:cs typeface="Avenir Book"/>
            </a:endParaRPr>
          </a:p>
        </p:txBody>
      </p:sp>
      <p:pic>
        <p:nvPicPr>
          <p:cNvPr id="7" name="Picture 6" descr="Screen Shot 2015-11-28 at 11.4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48"/>
            <a:ext cx="9131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8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3079751" y="-1035052"/>
            <a:ext cx="5029200" cy="7099301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middleware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244" y="2579004"/>
            <a:ext cx="1895708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56" y="2696796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-1" y="2905331"/>
            <a:ext cx="2128245" cy="5356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-1" y="1473622"/>
            <a:ext cx="2128245" cy="14317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0" y="2696796"/>
            <a:ext cx="2128244" cy="208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8656">
            <a:off x="-133262" y="1761983"/>
            <a:ext cx="241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24761"/>
                </a:solidFill>
                <a:latin typeface="Lucida Console"/>
                <a:cs typeface="Lucida Console"/>
              </a:rPr>
              <a:t>Incoming client requests</a:t>
            </a:r>
            <a:endParaRPr lang="en-US" sz="12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9079" y="4026341"/>
            <a:ext cx="1895708" cy="65265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9763" y="417004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 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3076098" y="3231658"/>
            <a:ext cx="480835" cy="79468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4240316">
            <a:off x="2617111" y="3549075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6220" y="1107615"/>
            <a:ext cx="1468557" cy="52307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86904" y="1251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Customer Data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>
            <a:stCxn id="5" idx="0"/>
            <a:endCxn id="23" idx="2"/>
          </p:cNvCxnSpPr>
          <p:nvPr/>
        </p:nvCxnSpPr>
        <p:spPr>
          <a:xfrm flipV="1">
            <a:off x="3076098" y="1630689"/>
            <a:ext cx="464401" cy="94831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7672011">
            <a:off x="2638295" y="199416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051" y="3441022"/>
            <a:ext cx="173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</a:t>
            </a:r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…)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addFlight(..)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removeFlight(..)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reserveItenarary(..)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72983" y="2579004"/>
            <a:ext cx="2459145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30796" y="2696796"/>
            <a:ext cx="2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44" name="Straight Arrow Connector 43"/>
          <p:cNvCxnSpPr>
            <a:stCxn id="5" idx="3"/>
            <a:endCxn id="42" idx="1"/>
          </p:cNvCxnSpPr>
          <p:nvPr/>
        </p:nvCxnSpPr>
        <p:spPr>
          <a:xfrm>
            <a:off x="4023952" y="2905331"/>
            <a:ext cx="2049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6966" y="2579004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04787" y="3231658"/>
            <a:ext cx="482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7609" y="2295636"/>
            <a:ext cx="134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7768" y="3317911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pic>
        <p:nvPicPr>
          <p:cNvPr id="54" name="Picture 53" descr="Screen Shot 2015-11-30 at 6.4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" y="5153695"/>
            <a:ext cx="8867446" cy="15621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725763" y="1142186"/>
            <a:ext cx="1468557" cy="52307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806447" y="1285894"/>
            <a:ext cx="111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LockManager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57" name="Straight Arrow Connector 56"/>
          <p:cNvCxnSpPr>
            <a:stCxn id="5" idx="0"/>
            <a:endCxn id="55" idx="2"/>
          </p:cNvCxnSpPr>
          <p:nvPr/>
        </p:nvCxnSpPr>
        <p:spPr>
          <a:xfrm flipV="1">
            <a:off x="3076098" y="1665260"/>
            <a:ext cx="2383944" cy="9137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221807">
            <a:off x="3758312" y="187237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65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customer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408" y="2270823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4408" y="236315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6" name="Straight Arrow Connector 5"/>
          <p:cNvCxnSpPr>
            <a:stCxn id="4" idx="3"/>
            <a:endCxn id="20" idx="1"/>
          </p:cNvCxnSpPr>
          <p:nvPr/>
        </p:nvCxnSpPr>
        <p:spPr>
          <a:xfrm>
            <a:off x="2523026" y="2517045"/>
            <a:ext cx="1830602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2365" y="2181720"/>
            <a:ext cx="1751258" cy="734918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7339" y="2313885"/>
            <a:ext cx="16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CustomerData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8797" y="195239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RHMHashMap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3705" y="3650750"/>
            <a:ext cx="1466166" cy="393890"/>
          </a:xfrm>
          <a:prstGeom prst="rect">
            <a:avLst/>
          </a:prstGeom>
          <a:solidFill>
            <a:srgbClr val="506E94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8679" y="3650750"/>
            <a:ext cx="128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Customers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5436788" y="2916638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16111" y="3296943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9359" y="2147712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20" name="Left Bracket 19"/>
          <p:cNvSpPr/>
          <p:nvPr/>
        </p:nvSpPr>
        <p:spPr>
          <a:xfrm>
            <a:off x="4353628" y="1860257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6672314" y="1787133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49359" y="2585827"/>
            <a:ext cx="1652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Lucida Console"/>
                <a:cs typeface="Lucida Console"/>
              </a:rPr>
              <a:t>deleteCust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addCust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custReservation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  <a:endParaRPr lang="en-US" sz="1000" dirty="0">
              <a:latin typeface="Lucida Console"/>
              <a:cs typeface="Lucida Console"/>
            </a:endParaRPr>
          </a:p>
        </p:txBody>
      </p:sp>
      <p:pic>
        <p:nvPicPr>
          <p:cNvPr id="26" name="Picture 25" descr="Screen Shot 2015-11-30 at 6.4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5" y="5036040"/>
            <a:ext cx="7988199" cy="18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transaction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2241721"/>
            <a:ext cx="2536768" cy="734918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2497" y="2373886"/>
            <a:ext cx="226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TransactionManager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9690" y="3735309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4664" y="3735309"/>
            <a:ext cx="133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Operations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3702773" y="3001197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010" y="3480054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81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5746707" y="1847134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38817" y="2677962"/>
            <a:ext cx="1420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abort(..)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addOperation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isActive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9980" y="2419441"/>
            <a:ext cx="911770" cy="48712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87792" y="2508513"/>
            <a:ext cx="52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RM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0796" y="2005673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051507" y="2663003"/>
            <a:ext cx="1278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60473" y="2987680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91874" y="1293345"/>
            <a:ext cx="239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3"/>
                </a:solidFill>
                <a:latin typeface="Avenir Book"/>
                <a:cs typeface="Avenir Book"/>
              </a:rPr>
              <a:t>NOTE: through middleware instance</a:t>
            </a:r>
            <a:endParaRPr lang="en-US" sz="1400" dirty="0">
              <a:solidFill>
                <a:schemeClr val="accent3"/>
              </a:solidFill>
              <a:latin typeface="Avenir Book"/>
              <a:cs typeface="Avenir Boo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752" y="2694031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pic>
        <p:nvPicPr>
          <p:cNvPr id="41" name="Picture 40" descr="Screen Shot 2015-11-30 at 7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0" y="5066562"/>
            <a:ext cx="8102600" cy="17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resource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stCxn id="5" idx="3"/>
            <a:endCxn id="18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248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350" y="2362958"/>
            <a:ext cx="1633781" cy="492443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55351" y="2455291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311" y="2409125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236" y="2763068"/>
            <a:ext cx="1343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tart(..)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a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bort(..)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c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ommit(..)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0376" y="3563287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5350" y="356328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Transactions</a:t>
            </a:r>
            <a:endParaRPr lang="en-US" sz="16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0691" y="2855401"/>
            <a:ext cx="0" cy="70788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4830778" y="1920258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 descr="Screen Shot 2015-11-30 at 7.2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5430"/>
            <a:ext cx="9118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 – Vote requests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9" y="1481560"/>
            <a:ext cx="8657501" cy="46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1" y="365760"/>
            <a:ext cx="8275898" cy="548640"/>
          </a:xfrm>
        </p:spPr>
        <p:txBody>
          <a:bodyPr/>
          <a:lstStyle/>
          <a:p>
            <a:pPr algn="ctr"/>
            <a:r>
              <a:rPr lang="en-US" dirty="0" smtClean="0"/>
              <a:t>Two-phase commit – Send decisions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1" y="1134319"/>
            <a:ext cx="8105718" cy="53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8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36384D"/>
      </a:accent2>
      <a:accent3>
        <a:srgbClr val="024761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747</Words>
  <Application>Microsoft Macintosh PowerPoint</Application>
  <PresentationFormat>On-screen Show (4:3)</PresentationFormat>
  <Paragraphs>155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Avenir Book</vt:lpstr>
      <vt:lpstr>Calibri</vt:lpstr>
      <vt:lpstr>Franklin Gothic Book</vt:lpstr>
      <vt:lpstr>Lucida Console</vt:lpstr>
      <vt:lpstr>Tunga</vt:lpstr>
      <vt:lpstr>Wingdings</vt:lpstr>
      <vt:lpstr>Arial</vt:lpstr>
      <vt:lpstr>Angles</vt:lpstr>
      <vt:lpstr>Comp 512 - project</vt:lpstr>
      <vt:lpstr>Architecture - client</vt:lpstr>
      <vt:lpstr>Architecture - middleware</vt:lpstr>
      <vt:lpstr>Architecture – customer data</vt:lpstr>
      <vt:lpstr>Architecture – transaction manager</vt:lpstr>
      <vt:lpstr>Architecture – resource manager</vt:lpstr>
      <vt:lpstr>Two-phase commit – Vote requests</vt:lpstr>
      <vt:lpstr>Two-phase commit – Send decisions</vt:lpstr>
      <vt:lpstr>Commit/start/abort</vt:lpstr>
      <vt:lpstr>Commit/start/abort</vt:lpstr>
      <vt:lpstr>Update-in-place</vt:lpstr>
      <vt:lpstr>Deferred-update</vt:lpstr>
      <vt:lpstr>Time to live (TTL)</vt:lpstr>
      <vt:lpstr>Data storage</vt:lpstr>
      <vt:lpstr>Data recovery – MW &amp; RM</vt:lpstr>
      <vt:lpstr>shadowing</vt:lpstr>
      <vt:lpstr>SITE FAILURES SIMULATION</vt:lpstr>
      <vt:lpstr>Site failures</vt:lpstr>
      <vt:lpstr>Handling Site failures</vt:lpstr>
      <vt:lpstr>Performance analysis - description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Simmonds</dc:creator>
  <cp:lastModifiedBy>Justin Domingue</cp:lastModifiedBy>
  <cp:revision>103</cp:revision>
  <dcterms:created xsi:type="dcterms:W3CDTF">2015-11-28T16:11:52Z</dcterms:created>
  <dcterms:modified xsi:type="dcterms:W3CDTF">2015-12-04T00:54:38Z</dcterms:modified>
</cp:coreProperties>
</file>