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8;g109ffa863cd_0_240" descr=""/>
          <p:cNvPicPr/>
          <p:nvPr/>
        </p:nvPicPr>
        <p:blipFill>
          <a:blip r:embed="rId2"/>
          <a:stretch/>
        </p:blipFill>
        <p:spPr>
          <a:xfrm>
            <a:off x="8127360" y="11988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804D6297-4309-40A6-B69B-6DDC0BE4878F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15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8;g109ffa863cd_0_240" descr=""/>
          <p:cNvPicPr/>
          <p:nvPr/>
        </p:nvPicPr>
        <p:blipFill>
          <a:blip r:embed="rId2"/>
          <a:stretch/>
        </p:blipFill>
        <p:spPr>
          <a:xfrm>
            <a:off x="8127360" y="11988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FAF88F6E-57AB-496B-924B-3F49F0D69C68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docs.microsoft.com/pt-br/dotnet/csharp/programming-guide/classes-and-structs/methods" TargetMode="External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docs.microsoft.com/pt-br/dotnet/csharp/programming-guide/classes-and-structs/constructors" TargetMode="External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docs.microsoft.com/pt-br/dotnet/csharp/programming-guide/classes-and-structs/properties" TargetMode="External"/><Relationship Id="rId2" Type="http://schemas.openxmlformats.org/officeDocument/2006/relationships/hyperlink" Target="https://docs.microsoft.com/pt-br/dotnet/csharp/programming-guide/classes-and-structs/methods" TargetMode="External"/><Relationship Id="rId3" Type="http://schemas.openxmlformats.org/officeDocument/2006/relationships/hyperlink" Target="https://docs.microsoft.com/pt-br/dotnet/csharp/programming-guide/classes-and-structs/constructors" TargetMode="External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leonardo-buta" TargetMode="External"/><Relationship Id="rId2" Type="http://schemas.openxmlformats.org/officeDocument/2006/relationships/hyperlink" Target="https://www.linkedin.com/in/leonardo-buta" TargetMode="Externa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docs.microsoft.com/pt-br/dotnet/csharp/programming-guide/classes-and-structs/properties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57;p2"/>
          <p:cNvSpPr/>
          <p:nvPr/>
        </p:nvSpPr>
        <p:spPr>
          <a:xfrm>
            <a:off x="565560" y="3011400"/>
            <a:ext cx="6761520" cy="193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Leonardo Buta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40a24"/>
                </a:solidFill>
                <a:latin typeface="Calibri"/>
                <a:ea typeface="Calibri"/>
              </a:rPr>
              <a:t>Desenvolvedor .NET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@llbuta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https://www.linkedin.com/in/leonardo-buta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81" name="Google Shape;58;p2"/>
          <p:cNvSpPr/>
          <p:nvPr/>
        </p:nvSpPr>
        <p:spPr>
          <a:xfrm>
            <a:off x="565560" y="636480"/>
            <a:ext cx="7990920" cy="193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Explorando a linguagem C#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79144C99-B5E5-49A3-AE31-211BF236B30F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pic>
        <p:nvPicPr>
          <p:cNvPr id="83" name="Google Shape;60;p2" descr=""/>
          <p:cNvPicPr/>
          <p:nvPr/>
        </p:nvPicPr>
        <p:blipFill>
          <a:blip r:embed="rId1"/>
          <a:stretch/>
        </p:blipFill>
        <p:spPr>
          <a:xfrm>
            <a:off x="172080" y="3981600"/>
            <a:ext cx="393120" cy="393120"/>
          </a:xfrm>
          <a:prstGeom prst="rect">
            <a:avLst/>
          </a:prstGeom>
          <a:ln w="0">
            <a:noFill/>
          </a:ln>
        </p:spPr>
      </p:pic>
      <p:pic>
        <p:nvPicPr>
          <p:cNvPr id="84" name="Google Shape;61;p2" descr=""/>
          <p:cNvPicPr/>
          <p:nvPr/>
        </p:nvPicPr>
        <p:blipFill>
          <a:blip r:embed="rId2"/>
          <a:stretch/>
        </p:blipFill>
        <p:spPr>
          <a:xfrm>
            <a:off x="129600" y="4392000"/>
            <a:ext cx="478080" cy="47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39;g121a4146c78_0_3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Propriedades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736B3C79-9E6D-4594-8B48-B3F51DC9FDA3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pic>
        <p:nvPicPr>
          <p:cNvPr id="128" name="Google Shape;141;g121a4146c78_0_3" descr=""/>
          <p:cNvPicPr/>
          <p:nvPr/>
        </p:nvPicPr>
        <p:blipFill>
          <a:blip r:embed="rId1"/>
          <a:stretch/>
        </p:blipFill>
        <p:spPr>
          <a:xfrm>
            <a:off x="2365200" y="1585080"/>
            <a:ext cx="3357360" cy="335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46;g121a9de9b61_0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Métodos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30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54DED890-8987-45B5-BA6C-3BDE3198DB6E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131" name="Google Shape;148;g121a9de9b61_0_0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Um método é um bloco de código que contém uma série de instruções.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5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https://docs.microsoft.com/pt-br/dotnet/csharp/programming-guide/classes-and-structs/methods</a:t>
            </a:r>
            <a:endParaRPr b="0" lang="pt-BR" sz="15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5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53;g121a9de9b61_0_8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Métodos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0001AE2E-85A7-4315-ADDA-0B16EE54C1A6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pic>
        <p:nvPicPr>
          <p:cNvPr id="134" name="Google Shape;155;g121a9de9b61_0_8" descr=""/>
          <p:cNvPicPr/>
          <p:nvPr/>
        </p:nvPicPr>
        <p:blipFill>
          <a:blip r:embed="rId1"/>
          <a:stretch/>
        </p:blipFill>
        <p:spPr>
          <a:xfrm>
            <a:off x="950760" y="1606320"/>
            <a:ext cx="6914880" cy="249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60;g1245dd8bb81_0_0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Construtores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5EB67961-6E0E-4CD8-B9C3-E16A8A466F93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137" name="Google Shape;162;g1245dd8bb81_0_0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Os construtores permitem que o programador defina valores padrão, limite a instanciação e grave códigos flexíveis e fáceis de ler.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https://docs.microsoft.com/pt-br/dotnet/csharp/programming-guide/classes-and-structs/constructors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67;gf3ae240cbb_0_8"/>
          <p:cNvSpPr/>
          <p:nvPr/>
        </p:nvSpPr>
        <p:spPr>
          <a:xfrm>
            <a:off x="542880" y="1902240"/>
            <a:ext cx="8061480" cy="21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https://docs.microsoft.com/pt-br/dotnet/csharp/programming-guide/classes-and-structs/properties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https://docs.microsoft.com/pt-br/dotnet/csharp/programming-guide/classes-and-structs/methods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3"/>
              </a:rPr>
              <a:t>https://docs.microsoft.com/pt-br/dotnet/csharp/programming-guide/classes-and-structs/constructors</a:t>
            </a: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39" name="Google Shape;168;gf3ae240cbb_0_8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Links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A6ED56AE-18D8-43D5-8224-DF87E0DA0D38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74;g1245dd8bb81_0_10"/>
          <p:cNvSpPr/>
          <p:nvPr/>
        </p:nvSpPr>
        <p:spPr>
          <a:xfrm>
            <a:off x="565560" y="636480"/>
            <a:ext cx="74098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Percurso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42" name="Google Shape;175;g1245dd8bb81_0_10"/>
          <p:cNvSpPr/>
          <p:nvPr/>
        </p:nvSpPr>
        <p:spPr>
          <a:xfrm>
            <a:off x="678600" y="1851840"/>
            <a:ext cx="1379520" cy="575640"/>
          </a:xfrm>
          <a:prstGeom prst="rect">
            <a:avLst/>
          </a:prstGeom>
          <a:solidFill>
            <a:srgbClr val="ea4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sngStrike">
                <a:solidFill>
                  <a:srgbClr val="ffffff"/>
                </a:solidFill>
                <a:latin typeface="Calibri"/>
                <a:ea typeface="Calibri"/>
              </a:rPr>
              <a:t>Etapa 1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43" name="Google Shape;176;g1245dd8bb81_0_10"/>
          <p:cNvSpPr/>
          <p:nvPr/>
        </p:nvSpPr>
        <p:spPr>
          <a:xfrm>
            <a:off x="2262600" y="1908720"/>
            <a:ext cx="617400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sngStrike">
                <a:solidFill>
                  <a:srgbClr val="040a24"/>
                </a:solidFill>
                <a:latin typeface="Calibri"/>
                <a:ea typeface="Calibri"/>
              </a:rPr>
              <a:t>Propriedades, métodos e construtores</a:t>
            </a: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144" name="Google Shape;177;g1245dd8bb81_0_10"/>
          <p:cNvSpPr/>
          <p:nvPr/>
        </p:nvSpPr>
        <p:spPr>
          <a:xfrm>
            <a:off x="678600" y="2808720"/>
            <a:ext cx="1379520" cy="575640"/>
          </a:xfrm>
          <a:prstGeom prst="rect">
            <a:avLst/>
          </a:prstGeom>
          <a:solidFill>
            <a:srgbClr val="ea4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Etapa 2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45" name="Google Shape;178;g1245dd8bb81_0_10"/>
          <p:cNvSpPr/>
          <p:nvPr/>
        </p:nvSpPr>
        <p:spPr>
          <a:xfrm>
            <a:off x="2262600" y="2865960"/>
            <a:ext cx="649548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Manipulando valores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46" name="Google Shape;179;g1245dd8bb81_0_10"/>
          <p:cNvSpPr/>
          <p:nvPr/>
        </p:nvSpPr>
        <p:spPr>
          <a:xfrm>
            <a:off x="678600" y="3765600"/>
            <a:ext cx="1379520" cy="575640"/>
          </a:xfrm>
          <a:prstGeom prst="rect">
            <a:avLst/>
          </a:prstGeom>
          <a:solidFill>
            <a:srgbClr val="ea4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Etapa 3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47" name="Google Shape;180;g1245dd8bb81_0_10"/>
          <p:cNvSpPr/>
          <p:nvPr/>
        </p:nvSpPr>
        <p:spPr>
          <a:xfrm>
            <a:off x="2262600" y="3822840"/>
            <a:ext cx="617400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Exceções e Coleções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48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59C1A96E-CDBC-485B-ADE6-8DBE004DD767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66;g109ffa863cd_0_0"/>
          <p:cNvSpPr/>
          <p:nvPr/>
        </p:nvSpPr>
        <p:spPr>
          <a:xfrm>
            <a:off x="565560" y="636480"/>
            <a:ext cx="362700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Sobre Mim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42D1B2DA-3EC7-4FE3-8DE3-72034FA09FB1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  <p:sp>
        <p:nvSpPr>
          <p:cNvPr id="87" name="Google Shape;68;g109ffa863cd_0_0"/>
          <p:cNvSpPr/>
          <p:nvPr/>
        </p:nvSpPr>
        <p:spPr>
          <a:xfrm>
            <a:off x="565560" y="1481040"/>
            <a:ext cx="7990920" cy="32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361800" indent="-285840">
              <a:lnSpc>
                <a:spcPct val="100000"/>
              </a:lnSpc>
              <a:buClr>
                <a:srgbClr val="040a24"/>
              </a:buClr>
              <a:buFont typeface="Calibri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Desenvolvedor .NET</a:t>
            </a:r>
            <a:endParaRPr b="0" lang="pt-BR" sz="2400" spc="-1" strike="noStrike">
              <a:latin typeface="Arial"/>
            </a:endParaRPr>
          </a:p>
          <a:p>
            <a:pPr marL="361800" indent="-285840">
              <a:lnSpc>
                <a:spcPct val="100000"/>
              </a:lnSpc>
              <a:buClr>
                <a:srgbClr val="040a24"/>
              </a:buClr>
              <a:buFont typeface="Calibri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O que me motiva é mudar a vida das pessoas através da tecnologia</a:t>
            </a:r>
            <a:endParaRPr b="0" lang="pt-BR" sz="2400" spc="-1" strike="noStrike">
              <a:latin typeface="Arial"/>
            </a:endParaRPr>
          </a:p>
          <a:p>
            <a:pPr marL="361800" indent="-285840">
              <a:lnSpc>
                <a:spcPct val="100000"/>
              </a:lnSpc>
              <a:buClr>
                <a:srgbClr val="040a24"/>
              </a:buClr>
              <a:buFont typeface="Calibri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Gosto de viajar, jogos e tudo do mundo da tecnologia</a:t>
            </a:r>
            <a:endParaRPr b="0" lang="pt-BR" sz="2400" spc="-1" strike="noStrike">
              <a:latin typeface="Arial"/>
            </a:endParaRPr>
          </a:p>
          <a:p>
            <a:pPr marL="361800" indent="-285840">
              <a:lnSpc>
                <a:spcPct val="100000"/>
              </a:lnSpc>
              <a:buClr>
                <a:srgbClr val="040a24"/>
              </a:buClr>
              <a:buFont typeface="Calibri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Canal Youtube: Leonardo Buta</a:t>
            </a:r>
            <a:endParaRPr b="0" lang="pt-BR" sz="2400" spc="-1" strike="noStrike">
              <a:latin typeface="Arial"/>
            </a:endParaRPr>
          </a:p>
          <a:p>
            <a:pPr marL="361800" indent="-285840">
              <a:lnSpc>
                <a:spcPct val="100000"/>
              </a:lnSpc>
              <a:buClr>
                <a:srgbClr val="040a24"/>
              </a:buClr>
              <a:buFont typeface="Calibri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GitHub: </a:t>
            </a:r>
            <a:r>
              <a:rPr b="0" lang="en-US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https://github.com/leonardo-buta</a:t>
            </a:r>
            <a:endParaRPr b="0" lang="pt-BR" sz="2400" spc="-1" strike="noStrike">
              <a:latin typeface="Arial"/>
            </a:endParaRPr>
          </a:p>
          <a:p>
            <a:pPr marL="361800" indent="-285840">
              <a:lnSpc>
                <a:spcPct val="100000"/>
              </a:lnSpc>
              <a:buClr>
                <a:srgbClr val="040a24"/>
              </a:buClr>
              <a:buFont typeface="Calibri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Linkedin: </a:t>
            </a:r>
            <a:r>
              <a:rPr b="0" lang="en-US" sz="24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2"/>
              </a:rPr>
              <a:t>https://www.linkedin.com/in/leonardo-buta</a:t>
            </a:r>
            <a:endParaRPr b="0" lang="pt-BR" sz="2400" spc="-1" strike="noStrike">
              <a:latin typeface="Arial"/>
            </a:endParaRPr>
          </a:p>
          <a:p>
            <a:pPr marL="361800" indent="-285840">
              <a:lnSpc>
                <a:spcPct val="100000"/>
              </a:lnSpc>
              <a:buClr>
                <a:srgbClr val="040a24"/>
              </a:buClr>
              <a:buFont typeface="Calibri"/>
              <a:buChar char="•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Instagram: @llbuta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pic>
        <p:nvPicPr>
          <p:cNvPr id="88" name="Google Shape;69;g109ffa863cd_0_0" descr=""/>
          <p:cNvPicPr/>
          <p:nvPr/>
        </p:nvPicPr>
        <p:blipFill>
          <a:blip r:embed="rId3"/>
          <a:stretch/>
        </p:blipFill>
        <p:spPr>
          <a:xfrm>
            <a:off x="349920" y="4087080"/>
            <a:ext cx="308520" cy="308520"/>
          </a:xfrm>
          <a:prstGeom prst="rect">
            <a:avLst/>
          </a:prstGeom>
          <a:ln w="0">
            <a:noFill/>
          </a:ln>
        </p:spPr>
      </p:pic>
      <p:pic>
        <p:nvPicPr>
          <p:cNvPr id="89" name="Google Shape;70;g109ffa863cd_0_0" descr=""/>
          <p:cNvPicPr/>
          <p:nvPr/>
        </p:nvPicPr>
        <p:blipFill>
          <a:blip r:embed="rId4"/>
          <a:stretch/>
        </p:blipFill>
        <p:spPr>
          <a:xfrm>
            <a:off x="307440" y="3693600"/>
            <a:ext cx="393120" cy="393120"/>
          </a:xfrm>
          <a:prstGeom prst="rect">
            <a:avLst/>
          </a:prstGeom>
          <a:ln w="0">
            <a:noFill/>
          </a:ln>
        </p:spPr>
      </p:pic>
      <p:pic>
        <p:nvPicPr>
          <p:cNvPr id="90" name="Google Shape;71;g109ffa863cd_0_0" descr=""/>
          <p:cNvPicPr/>
          <p:nvPr/>
        </p:nvPicPr>
        <p:blipFill>
          <a:blip r:embed="rId5"/>
          <a:stretch/>
        </p:blipFill>
        <p:spPr>
          <a:xfrm>
            <a:off x="349920" y="3384720"/>
            <a:ext cx="308520" cy="308520"/>
          </a:xfrm>
          <a:prstGeom prst="rect">
            <a:avLst/>
          </a:prstGeom>
          <a:ln w="0">
            <a:noFill/>
          </a:ln>
        </p:spPr>
      </p:pic>
      <p:pic>
        <p:nvPicPr>
          <p:cNvPr id="91" name="Google Shape;72;g109ffa863cd_0_0" descr=""/>
          <p:cNvPicPr/>
          <p:nvPr/>
        </p:nvPicPr>
        <p:blipFill>
          <a:blip r:embed="rId6"/>
          <a:stretch/>
        </p:blipFill>
        <p:spPr>
          <a:xfrm>
            <a:off x="349920" y="3027960"/>
            <a:ext cx="308520" cy="30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77;p3"/>
          <p:cNvSpPr/>
          <p:nvPr/>
        </p:nvSpPr>
        <p:spPr>
          <a:xfrm>
            <a:off x="565560" y="1857600"/>
            <a:ext cx="8016480" cy="270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76320"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Explorar a linguagem C#, apresentando diferentes possibilidades e capacidades da linguagem, bem como nos aprofundarmos mais sobre suas características.</a:t>
            </a:r>
            <a:endParaRPr b="0" lang="pt-BR" sz="2400" spc="-1" strike="noStrike">
              <a:latin typeface="Arial"/>
            </a:endParaRPr>
          </a:p>
          <a:p>
            <a:pPr marL="76320" algn="just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93" name="Google Shape;78;p3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Objetivo Geral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9E9B6F19-35B4-4F11-92E8-D2D6DDB9E03C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84;g116295da5bc_0_62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380880" algn="just">
              <a:lnSpc>
                <a:spcPct val="100000"/>
              </a:lnSpc>
              <a:buClr>
                <a:srgbClr val="040a24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Módulo Fundamentos</a:t>
            </a:r>
            <a:endParaRPr b="0" lang="pt-BR" sz="2400" spc="-1" strike="noStrike">
              <a:latin typeface="Arial"/>
            </a:endParaRPr>
          </a:p>
          <a:p>
            <a:pPr marL="457200" indent="-380880" algn="just">
              <a:lnSpc>
                <a:spcPct val="100000"/>
              </a:lnSpc>
              <a:buClr>
                <a:srgbClr val="040a24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Algoritmos e Lógica de programação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6" name="Google Shape;85;g116295da5bc_0_62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Pré-requisitos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7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8FE87E07-476E-45AB-9794-4467B1E5D7B7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1;p17"/>
          <p:cNvSpPr/>
          <p:nvPr/>
        </p:nvSpPr>
        <p:spPr>
          <a:xfrm>
            <a:off x="565560" y="636480"/>
            <a:ext cx="74098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Percurso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9" name="Google Shape;92;p17"/>
          <p:cNvSpPr/>
          <p:nvPr/>
        </p:nvSpPr>
        <p:spPr>
          <a:xfrm>
            <a:off x="678600" y="1851840"/>
            <a:ext cx="1379520" cy="575640"/>
          </a:xfrm>
          <a:prstGeom prst="rect">
            <a:avLst/>
          </a:prstGeom>
          <a:solidFill>
            <a:srgbClr val="ea4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Etapa 1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0" name="Google Shape;93;p17"/>
          <p:cNvSpPr/>
          <p:nvPr/>
        </p:nvSpPr>
        <p:spPr>
          <a:xfrm>
            <a:off x="2262600" y="1908720"/>
            <a:ext cx="617400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Propriedades, métodos e construtores</a:t>
            </a: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101" name="Google Shape;94;p17"/>
          <p:cNvSpPr/>
          <p:nvPr/>
        </p:nvSpPr>
        <p:spPr>
          <a:xfrm>
            <a:off x="678600" y="2808720"/>
            <a:ext cx="1379520" cy="575640"/>
          </a:xfrm>
          <a:prstGeom prst="rect">
            <a:avLst/>
          </a:prstGeom>
          <a:solidFill>
            <a:srgbClr val="ea4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Etapa 2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2" name="Google Shape;95;p17"/>
          <p:cNvSpPr/>
          <p:nvPr/>
        </p:nvSpPr>
        <p:spPr>
          <a:xfrm>
            <a:off x="2262600" y="2865960"/>
            <a:ext cx="649548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Manipulando valores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3" name="Google Shape;96;p17"/>
          <p:cNvSpPr/>
          <p:nvPr/>
        </p:nvSpPr>
        <p:spPr>
          <a:xfrm>
            <a:off x="678600" y="3765600"/>
            <a:ext cx="1379520" cy="575640"/>
          </a:xfrm>
          <a:prstGeom prst="rect">
            <a:avLst/>
          </a:prstGeom>
          <a:solidFill>
            <a:srgbClr val="ea4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Etapa 3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4" name="Google Shape;97;p17"/>
          <p:cNvSpPr/>
          <p:nvPr/>
        </p:nvSpPr>
        <p:spPr>
          <a:xfrm>
            <a:off x="2262600" y="3822840"/>
            <a:ext cx="617400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Exceções e Coleções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05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6E663A67-CC01-4B7E-A92C-9B941E071F71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3;g11876022976_0_7"/>
          <p:cNvSpPr/>
          <p:nvPr/>
        </p:nvSpPr>
        <p:spPr>
          <a:xfrm>
            <a:off x="565560" y="636480"/>
            <a:ext cx="74098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Percurso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07" name="Google Shape;104;g11876022976_0_7"/>
          <p:cNvSpPr/>
          <p:nvPr/>
        </p:nvSpPr>
        <p:spPr>
          <a:xfrm>
            <a:off x="678600" y="1851840"/>
            <a:ext cx="1379520" cy="575640"/>
          </a:xfrm>
          <a:prstGeom prst="rect">
            <a:avLst/>
          </a:prstGeom>
          <a:solidFill>
            <a:srgbClr val="ea4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Etapa 4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8" name="Google Shape;105;g11876022976_0_7"/>
          <p:cNvSpPr/>
          <p:nvPr/>
        </p:nvSpPr>
        <p:spPr>
          <a:xfrm>
            <a:off x="2262600" y="1908720"/>
            <a:ext cx="667512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Tuplas, operador ternário e desconstrução de objeto</a:t>
            </a: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109" name="Google Shape;106;g11876022976_0_7"/>
          <p:cNvSpPr/>
          <p:nvPr/>
        </p:nvSpPr>
        <p:spPr>
          <a:xfrm>
            <a:off x="678600" y="2808720"/>
            <a:ext cx="1379520" cy="575640"/>
          </a:xfrm>
          <a:prstGeom prst="rect">
            <a:avLst/>
          </a:prstGeom>
          <a:solidFill>
            <a:srgbClr val="ea4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Etapa 5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0" name="Google Shape;107;g11876022976_0_7"/>
          <p:cNvSpPr/>
          <p:nvPr/>
        </p:nvSpPr>
        <p:spPr>
          <a:xfrm>
            <a:off x="2262600" y="2865960"/>
            <a:ext cx="649548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Nuget, serializar e atributos no C#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1" name="Google Shape;108;g11876022976_0_7"/>
          <p:cNvSpPr/>
          <p:nvPr/>
        </p:nvSpPr>
        <p:spPr>
          <a:xfrm>
            <a:off x="678600" y="3765600"/>
            <a:ext cx="1379520" cy="575640"/>
          </a:xfrm>
          <a:prstGeom prst="rect">
            <a:avLst/>
          </a:prstGeom>
          <a:solidFill>
            <a:srgbClr val="ea4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Etapa 6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2" name="Google Shape;109;g11876022976_0_7"/>
          <p:cNvSpPr/>
          <p:nvPr/>
        </p:nvSpPr>
        <p:spPr>
          <a:xfrm>
            <a:off x="2262600" y="3822840"/>
            <a:ext cx="617400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Tipos especiais no C#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4F85B963-6BBC-4C07-83F7-671B3686B05E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5;g11876022976_0_21"/>
          <p:cNvSpPr/>
          <p:nvPr/>
        </p:nvSpPr>
        <p:spPr>
          <a:xfrm>
            <a:off x="565560" y="636480"/>
            <a:ext cx="74098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Percurso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15" name="Google Shape;116;g11876022976_0_21"/>
          <p:cNvSpPr/>
          <p:nvPr/>
        </p:nvSpPr>
        <p:spPr>
          <a:xfrm>
            <a:off x="678600" y="1851840"/>
            <a:ext cx="1379520" cy="575640"/>
          </a:xfrm>
          <a:prstGeom prst="rect">
            <a:avLst/>
          </a:prstGeom>
          <a:solidFill>
            <a:srgbClr val="ea4e6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Calibri"/>
              </a:rPr>
              <a:t>Etapa 7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6" name="Google Shape;117;g11876022976_0_21"/>
          <p:cNvSpPr/>
          <p:nvPr/>
        </p:nvSpPr>
        <p:spPr>
          <a:xfrm>
            <a:off x="2262600" y="1908720"/>
            <a:ext cx="617400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Stack, Heap e Garbage Collector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7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E546EA13-15CD-45FF-8EEA-5E6C3EEC594B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23;p5"/>
          <p:cNvSpPr/>
          <p:nvPr/>
        </p:nvSpPr>
        <p:spPr>
          <a:xfrm>
            <a:off x="565560" y="3874320"/>
            <a:ext cx="7409880" cy="3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a5a5a5"/>
                </a:solidFill>
                <a:latin typeface="Calibri"/>
                <a:ea typeface="Calibri"/>
              </a:rPr>
              <a:t>// Explorando a linguagem C#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9" name="Google Shape;124;p5"/>
          <p:cNvSpPr/>
          <p:nvPr/>
        </p:nvSpPr>
        <p:spPr>
          <a:xfrm>
            <a:off x="565560" y="870480"/>
            <a:ext cx="740988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Etapa 1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0" name="Google Shape;125;p5"/>
          <p:cNvSpPr/>
          <p:nvPr/>
        </p:nvSpPr>
        <p:spPr>
          <a:xfrm>
            <a:off x="565560" y="1785600"/>
            <a:ext cx="7409880" cy="16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Propriedades, métodos e construtores</a:t>
            </a:r>
            <a:endParaRPr b="0" lang="pt-BR" sz="4000" spc="-1" strike="noStrike">
              <a:latin typeface="Arial"/>
            </a:endParaRPr>
          </a:p>
        </p:txBody>
      </p:sp>
      <p:pic>
        <p:nvPicPr>
          <p:cNvPr id="121" name="Google Shape;126;p5" descr=""/>
          <p:cNvPicPr/>
          <p:nvPr/>
        </p:nvPicPr>
        <p:blipFill>
          <a:blip r:embed="rId1"/>
          <a:stretch/>
        </p:blipFill>
        <p:spPr>
          <a:xfrm>
            <a:off x="8127360" y="120240"/>
            <a:ext cx="851040" cy="331200"/>
          </a:xfrm>
          <a:prstGeom prst="rect">
            <a:avLst/>
          </a:prstGeom>
          <a:ln w="0"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[</a:t>
            </a:r>
            <a:fld id="{1C26B6B6-E73B-42A6-93E8-9EB200BF8D41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32;g109ffa863cd_0_328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40a24"/>
                </a:solidFill>
                <a:latin typeface="Calibri"/>
                <a:ea typeface="Calibri"/>
              </a:rPr>
              <a:t>Uma propriedade é um membro que oferece um mecanismo flexível para ler, gravar ou calcular o valor de um campo particular.</a:t>
            </a: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500" spc="-1" strike="noStrike" u="sng">
                <a:solidFill>
                  <a:srgbClr val="0097a7"/>
                </a:solidFill>
                <a:uFillTx/>
                <a:latin typeface="Calibri"/>
                <a:ea typeface="Calibri"/>
                <a:hlinkClick r:id="rId1"/>
              </a:rPr>
              <a:t>https://docs.microsoft.com/pt-br/dotnet/csharp/programming-guide/classes-and-structs/properties</a:t>
            </a:r>
            <a:endParaRPr b="0" lang="pt-BR" sz="1500" spc="-1" strike="noStrike"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1500" spc="-1" strike="noStrike">
              <a:latin typeface="Arial"/>
            </a:endParaRPr>
          </a:p>
        </p:txBody>
      </p:sp>
      <p:sp>
        <p:nvSpPr>
          <p:cNvPr id="124" name="Google Shape;133;g109ffa863cd_0_328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ea4e60"/>
                </a:solidFill>
                <a:latin typeface="Century Gothic"/>
                <a:ea typeface="Century Gothic"/>
              </a:rPr>
              <a:t>Propriedades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125" name="PlaceHolder 1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[</a:t>
            </a:r>
            <a:fld id="{F00587E5-3F6F-4F80-BF39-F599E0C821EF}" type="slidenum">
              <a:rPr b="0" lang="en-US" sz="1300" spc="-1" strike="noStrike">
                <a:solidFill>
                  <a:srgbClr val="ea4e60"/>
                </a:solidFill>
                <a:latin typeface="Calibri"/>
                <a:ea typeface="Calibri"/>
              </a:rPr>
              <a:t>&lt;número&gt;</a:t>
            </a:fld>
            <a:r>
              <a:rPr b="0" lang="en-US" sz="1300" spc="-1" strike="noStrike">
                <a:solidFill>
                  <a:srgbClr val="040a24"/>
                </a:solidFill>
                <a:latin typeface="Calibri"/>
                <a:ea typeface="Calibri"/>
              </a:rPr>
              <a:t>]</a:t>
            </a:r>
            <a:endParaRPr b="0" lang="pt-BR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dc:description/>
  <dc:language>pt-BR</dc:language>
  <cp:lastModifiedBy/>
  <dcterms:modified xsi:type="dcterms:W3CDTF">2022-05-10T17:26:52Z</dcterms:modified>
  <cp:revision>1</cp:revision>
  <dc:subject/>
  <dc:title/>
</cp:coreProperties>
</file>