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93" r:id="rId2"/>
    <p:sldId id="390" r:id="rId3"/>
    <p:sldId id="391" r:id="rId4"/>
    <p:sldId id="392" r:id="rId5"/>
    <p:sldId id="393" r:id="rId6"/>
    <p:sldId id="398" r:id="rId7"/>
    <p:sldId id="394" r:id="rId8"/>
    <p:sldId id="395" r:id="rId9"/>
    <p:sldId id="396" r:id="rId10"/>
    <p:sldId id="397" r:id="rId11"/>
    <p:sldId id="403" r:id="rId12"/>
    <p:sldId id="399" r:id="rId13"/>
    <p:sldId id="400" r:id="rId14"/>
    <p:sldId id="401" r:id="rId15"/>
    <p:sldId id="402" r:id="rId16"/>
    <p:sldId id="406" r:id="rId17"/>
    <p:sldId id="405" r:id="rId18"/>
    <p:sldId id="389" r:id="rId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5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F7E877"/>
    <a:srgbClr val="99E18D"/>
    <a:srgbClr val="FD8B9B"/>
    <a:srgbClr val="FC74F6"/>
    <a:srgbClr val="FFAB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249" autoAdjust="0"/>
  </p:normalViewPr>
  <p:slideViewPr>
    <p:cSldViewPr showGuides="1">
      <p:cViewPr varScale="1">
        <p:scale>
          <a:sx n="67" d="100"/>
          <a:sy n="67" d="100"/>
        </p:scale>
        <p:origin x="1024" y="48"/>
      </p:cViewPr>
      <p:guideLst>
        <p:guide orient="horz" pos="4247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3C985AB-6A5E-4887-8C17-DEA81615B06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1327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09DB7F-B977-4DC1-8588-2C3D322C57E0}" type="datetimeFigureOut">
              <a:rPr lang="pt-BR"/>
              <a:pPr>
                <a:defRPr/>
              </a:pPr>
              <a:t>22/06/2021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9101DB-87B0-416E-954F-E806873ACF2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20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6148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2C8908-736C-43EB-B245-249B185B4813}" type="slidenum">
              <a:rPr lang="pt-BR" altLang="pt-BR" sz="1200"/>
              <a:pPr/>
              <a:t>1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385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estilo do título mestre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9A3AD-B86B-4698-99E4-9219753067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69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D310D-08E6-4FFA-A467-642B3F70FA6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31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CF634-ED5B-4111-AC60-97CD475E31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03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09F5E-EE79-4DD7-903B-608E146EEC0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2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4983C-21B6-4018-989B-5A8D5EEF9D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58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A8070-7FD8-4E9F-B712-4FDDA3C773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567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08443-6E82-4271-AB8D-FC70EB0622B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11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371C5-C0EB-481B-9578-8CA3A45F01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027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CFA38-5706-4D97-8599-DCCA2B38015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942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0E95E-D22B-4675-8D07-229A07C1E0B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26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5E210-494B-40BC-9F19-9346B8BC5A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90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5568CB1-E2DF-4571-B4A1-4B8DB6BEE5E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54200"/>
            <a:ext cx="7239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Gestão e Qualidade de Software</a:t>
            </a: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pt-B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MÓDULO </a:t>
            </a:r>
            <a:r>
              <a:rPr lang="pt-BR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pt-BR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086600" cy="1752600"/>
          </a:xfrm>
        </p:spPr>
        <p:txBody>
          <a:bodyPr/>
          <a:lstStyle/>
          <a:p>
            <a:pPr algn="ctr" eaLnBrk="1" hangingPunct="1"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Manutenção de Software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A falha causada através do efeito colateral pode aparecer em qualquer ponto do software, podendo ficar fora da cobertura dos testes daquela manutenção.</a:t>
            </a:r>
          </a:p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Desafio para os testadores, pois eles precisam garantir o correto funcionamento do sistema como um todo. </a:t>
            </a:r>
          </a:p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Uma forma de prevenir este efeito seria a realização dos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testes de regressão (se possível, automatizados)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, que são realizados para garantir que os novos defeitos introduzidos ou desmascarados sejam encontrados e removidos.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Efeitos colaterais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Efeitos colaterais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692352"/>
          </a:xfrm>
        </p:spPr>
        <p:txBody>
          <a:bodyPr/>
          <a:lstStyle/>
          <a:p>
            <a:r>
              <a:rPr lang="pt-BR" sz="2000" b="1" dirty="0" err="1"/>
              <a:t>Reteste</a:t>
            </a:r>
            <a:r>
              <a:rPr lang="pt-BR" sz="2000" dirty="0"/>
              <a:t>: verificação das correções feitas em um módulo ou elemento específico.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Teste </a:t>
            </a:r>
            <a:r>
              <a:rPr lang="pt-BR" sz="2000" b="1" dirty="0"/>
              <a:t>de regressão</a:t>
            </a:r>
            <a:r>
              <a:rPr lang="pt-BR" sz="2000" dirty="0"/>
              <a:t>: verificação do efeito das alterações na funcionalidade do sistema de software como um todo após as alterações no sistema, para garantir que não surgiram novos defeitos em componentes já </a:t>
            </a:r>
            <a:r>
              <a:rPr lang="pt-BR" sz="2000" dirty="0" smtClean="0"/>
              <a:t>analisados (testados).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Teste de stress</a:t>
            </a:r>
            <a:r>
              <a:rPr lang="pt-BR" sz="2000" dirty="0"/>
              <a:t>: submeter o software a situações extremas, para testar os limites do software e avaliar seu comportamento. Avalia-se até que ponto o software pode ser exigido e quais as falhas (se existirem) decorrentes desse teste</a:t>
            </a:r>
            <a:r>
              <a:rPr lang="pt-BR" sz="2000" dirty="0" smtClean="0"/>
              <a:t>.</a:t>
            </a:r>
          </a:p>
          <a:p>
            <a:pPr lvl="1"/>
            <a:r>
              <a:rPr lang="pt-BR" sz="1600" dirty="0"/>
              <a:t>Marinha dos EUA - explosão para testar resistência de navio: https://www.youtube.com/watch?v=aYus1WE6N9g</a:t>
            </a:r>
          </a:p>
        </p:txBody>
      </p:sp>
    </p:spTree>
    <p:extLst>
      <p:ext uri="{BB962C8B-B14F-4D97-AF65-F5344CB8AC3E}">
        <p14:creationId xmlns:p14="http://schemas.microsoft.com/office/powerpoint/2010/main" val="36412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560" y="1616968"/>
            <a:ext cx="7982272" cy="4692352"/>
          </a:xfrm>
        </p:spPr>
        <p:txBody>
          <a:bodyPr/>
          <a:lstStyle/>
          <a:p>
            <a:pPr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Programas antigos, desenvolvidos utilizando-se tecnologias obsoletas, mas que ainda são utilizados dentro das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organizações</a:t>
            </a:r>
          </a:p>
          <a:p>
            <a:pPr marL="0" indent="0">
              <a:buNone/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Caracterizados pela longevidade e criticidade de negócios</a:t>
            </a:r>
          </a:p>
          <a:p>
            <a:pPr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Executam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tarefas úteis e se mantém em uso por ainda trazer benefícios para a organização</a:t>
            </a:r>
          </a:p>
          <a:p>
            <a:pPr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Algumas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vezes, têm projetos não expansíveis, documentação pobre ou inexistente, casos de testes e resultados que nunca foram registrados, histórico de modificações mal administrado </a:t>
            </a:r>
          </a:p>
          <a:p>
            <a:pPr lvl="1"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 Legados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Dificuldade na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manutenção: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Dificuldade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de entendimento do código, muitas vezes desenvolvido sem o uso de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métodos. 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Programadores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que não participaram do desenvolvimento do software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 que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convivem com a dificuldade em sua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manutenção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Falta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de documentação do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produto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transforma a manutenção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em um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processo caro 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complexo.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 Legados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Necessidades de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adaptação: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Atender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às necessidades de novos ambientes ou de novas tecnologias computacionais.</a:t>
            </a: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software deve ser aperfeiçoado para implementar novos requisitos de negócio.</a:t>
            </a: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software deve ser expandido para torná-lo interoperável com outros bancos de dados ou com sistemas mais modernos.</a:t>
            </a:r>
          </a:p>
          <a:p>
            <a:pPr lvl="1"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 Legados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040560"/>
          </a:xfrm>
        </p:spPr>
        <p:txBody>
          <a:bodyPr/>
          <a:lstStyle/>
          <a:p>
            <a:pPr>
              <a:defRPr/>
            </a:pPr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</a:rPr>
              <a:t>Reengenharia de </a:t>
            </a:r>
            <a:r>
              <a:rPr lang="pt-B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/>
          </a:p>
          <a:p>
            <a:pPr lvl="1">
              <a:defRPr/>
            </a:pPr>
            <a:r>
              <a:rPr lang="pt-BR" sz="2000" dirty="0" smtClean="0"/>
              <a:t>Reconstrução </a:t>
            </a:r>
            <a:r>
              <a:rPr lang="pt-BR" sz="2000" dirty="0"/>
              <a:t>de um software existente.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equivalente a uma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reforma.</a:t>
            </a:r>
          </a:p>
          <a:p>
            <a:pPr lvl="1"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pt-BR" sz="2000" dirty="0" smtClean="0"/>
              <a:t>Pode </a:t>
            </a:r>
            <a:r>
              <a:rPr lang="pt-BR" sz="2000" dirty="0"/>
              <a:t>ajudar a transformar softwares legados em produtos inovadores.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OBS: </a:t>
            </a:r>
            <a:r>
              <a:rPr lang="pt-BR" sz="2000" b="1" dirty="0" smtClean="0"/>
              <a:t>engenharia </a:t>
            </a:r>
            <a:r>
              <a:rPr lang="pt-BR" sz="2000" b="1" dirty="0"/>
              <a:t>reversa</a:t>
            </a:r>
            <a:r>
              <a:rPr lang="pt-BR" sz="2000" dirty="0"/>
              <a:t> é o processo de descobrir os princípios tecnológicos e o funcionamento de um dispositivo, objeto ou sistema, através da análise de sua estrutura, função e operação. </a:t>
            </a:r>
            <a:r>
              <a:rPr lang="pt-BR" sz="2000" dirty="0" smtClean="0"/>
              <a:t>Consiste </a:t>
            </a:r>
            <a:r>
              <a:rPr lang="pt-BR" sz="2000" dirty="0"/>
              <a:t>em, por exemplo, desmontar uma máquina para descobrir como ela funciona.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 Legados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085" y="1527398"/>
            <a:ext cx="7772400" cy="492593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Marque a alternativa incorreta: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a) Sistemas </a:t>
            </a:r>
            <a:r>
              <a:rPr lang="pt-BR" sz="2000" dirty="0"/>
              <a:t>legados são sistemas antigos que possuem </a:t>
            </a:r>
            <a:r>
              <a:rPr lang="pt-BR" sz="2000" dirty="0" smtClean="0"/>
              <a:t>função crítica em </a:t>
            </a:r>
            <a:r>
              <a:rPr lang="pt-BR" sz="2000" dirty="0"/>
              <a:t>uma organização. </a:t>
            </a:r>
          </a:p>
          <a:p>
            <a:pPr marL="0" indent="0">
              <a:buNone/>
            </a:pPr>
            <a:r>
              <a:rPr lang="pt-BR" sz="2000" dirty="0"/>
              <a:t>b) Sistemas legados são antigos e, por isso, podem ser interrompidos sem prejuízos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/>
              <a:t>c) Manter </a:t>
            </a:r>
            <a:r>
              <a:rPr lang="pt-BR" sz="2000" dirty="0"/>
              <a:t>sistemas legados custa </a:t>
            </a:r>
            <a:r>
              <a:rPr lang="pt-BR" sz="2000" dirty="0"/>
              <a:t>dinheiro e tempo.</a:t>
            </a:r>
          </a:p>
          <a:p>
            <a:pPr marL="0" indent="0">
              <a:buNone/>
            </a:pPr>
            <a:r>
              <a:rPr lang="pt-BR" sz="2000" dirty="0" smtClean="0"/>
              <a:t>d) Diferentes </a:t>
            </a:r>
            <a:r>
              <a:rPr lang="pt-BR" sz="2000" dirty="0"/>
              <a:t>partes </a:t>
            </a:r>
            <a:r>
              <a:rPr lang="pt-BR" sz="2000" dirty="0" smtClean="0"/>
              <a:t>de um sistema legado foram </a:t>
            </a:r>
            <a:r>
              <a:rPr lang="pt-BR" sz="2000" dirty="0"/>
              <a:t>implementadas por diferentes equipes. </a:t>
            </a:r>
          </a:p>
          <a:p>
            <a:pPr marL="0" indent="0">
              <a:buNone/>
            </a:pPr>
            <a:r>
              <a:rPr lang="pt-BR" sz="2000" dirty="0" smtClean="0"/>
              <a:t>e) Não </a:t>
            </a:r>
            <a:r>
              <a:rPr lang="pt-BR" sz="2000" dirty="0"/>
              <a:t>há um estilo de programação consistente em </a:t>
            </a:r>
            <a:r>
              <a:rPr lang="pt-BR" sz="2000" dirty="0" smtClean="0"/>
              <a:t>sistema legado.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9435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085" y="1527398"/>
            <a:ext cx="7772400" cy="492593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Marque a alternativa incorreta: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a) Sistemas </a:t>
            </a:r>
            <a:r>
              <a:rPr lang="pt-BR" sz="2000" dirty="0"/>
              <a:t>legados são sistemas antigos que possuem </a:t>
            </a:r>
            <a:r>
              <a:rPr lang="pt-BR" sz="2000" dirty="0" smtClean="0"/>
              <a:t>função crítica em </a:t>
            </a:r>
            <a:r>
              <a:rPr lang="pt-BR" sz="2000" dirty="0"/>
              <a:t>uma organização.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b) Sistemas legados são antigos e, por isso, podem ser interrompidos sem prejuízos</a:t>
            </a:r>
            <a:r>
              <a:rPr lang="pt-BR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c) Manter </a:t>
            </a:r>
            <a:r>
              <a:rPr lang="pt-BR" sz="2000" dirty="0"/>
              <a:t>sistemas legados custa dinheiro e tempo.</a:t>
            </a:r>
          </a:p>
          <a:p>
            <a:pPr marL="0" indent="0">
              <a:buNone/>
            </a:pPr>
            <a:r>
              <a:rPr lang="pt-BR" sz="2000" dirty="0" smtClean="0"/>
              <a:t>d) Diferentes </a:t>
            </a:r>
            <a:r>
              <a:rPr lang="pt-BR" sz="2000" dirty="0"/>
              <a:t>partes </a:t>
            </a:r>
            <a:r>
              <a:rPr lang="pt-BR" sz="2000" dirty="0" smtClean="0"/>
              <a:t>de um sistema legado foram </a:t>
            </a:r>
            <a:r>
              <a:rPr lang="pt-BR" sz="2000" dirty="0"/>
              <a:t>implementadas por diferentes equipes. </a:t>
            </a:r>
          </a:p>
          <a:p>
            <a:pPr marL="0" indent="0">
              <a:buNone/>
            </a:pPr>
            <a:r>
              <a:rPr lang="pt-BR" sz="2000" dirty="0" smtClean="0"/>
              <a:t>e) Não </a:t>
            </a:r>
            <a:r>
              <a:rPr lang="pt-BR" sz="2000" dirty="0"/>
              <a:t>há um estilo de programação consistente em </a:t>
            </a:r>
            <a:r>
              <a:rPr lang="pt-BR" sz="2000" dirty="0" smtClean="0"/>
              <a:t>sistema legado.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Resposta: </a:t>
            </a:r>
            <a:br>
              <a:rPr lang="pt-BR" sz="2000" dirty="0" smtClean="0"/>
            </a:br>
            <a:r>
              <a:rPr lang="pt-BR" sz="2000" dirty="0">
                <a:solidFill>
                  <a:srgbClr val="00B050"/>
                </a:solidFill>
              </a:rPr>
              <a:t>b) A interrupção de um sistema legado pode causar prejuízos.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4242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264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Bibliografia</a:t>
            </a:r>
            <a:endParaRPr lang="pt-BR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8126412" cy="4114800"/>
          </a:xfrm>
        </p:spPr>
        <p:txBody>
          <a:bodyPr/>
          <a:lstStyle/>
          <a:p>
            <a:pPr>
              <a:defRPr/>
            </a:pPr>
            <a:r>
              <a:rPr lang="pt-BR" altLang="pt-BR" sz="1600" dirty="0"/>
              <a:t>SOMMERVILLE, Ian. Engenharia de Software. – 9. ed. – São Paulo: Pearson Prentice Hall, 2011. </a:t>
            </a:r>
          </a:p>
          <a:p>
            <a:pPr>
              <a:defRPr/>
            </a:pPr>
            <a:r>
              <a:rPr lang="pt-BR" altLang="pt-BR" sz="1600" dirty="0" err="1" smtClean="0"/>
              <a:t>DevMedia</a:t>
            </a:r>
            <a:r>
              <a:rPr lang="pt-BR" altLang="pt-BR" sz="1600" dirty="0"/>
              <a:t>. Manutenção de Software: Definições e Dificuldades. Disponível em https://www.devmedia.com.br/manutencao-de-software-definicoes-e-dificuldades-artigo-revista-sql-magazine-86/20402. Acessado em junho de 2021</a:t>
            </a:r>
          </a:p>
          <a:p>
            <a:pPr>
              <a:defRPr/>
            </a:pPr>
            <a:r>
              <a:rPr lang="pt-BR" altLang="pt-BR" sz="1600" dirty="0"/>
              <a:t>Redação </a:t>
            </a:r>
            <a:r>
              <a:rPr lang="pt-BR" altLang="pt-BR" sz="1600" dirty="0" err="1"/>
              <a:t>Cronapp</a:t>
            </a:r>
            <a:r>
              <a:rPr lang="pt-BR" altLang="pt-BR" sz="1600" dirty="0"/>
              <a:t>. Por que a manutenção de software é importante para sua empresa? Disponível em https://blog.cronapp.io/</a:t>
            </a:r>
            <a:r>
              <a:rPr lang="pt-BR" altLang="pt-BR" sz="1600" dirty="0" err="1"/>
              <a:t>manutencao</a:t>
            </a:r>
            <a:r>
              <a:rPr lang="pt-BR" altLang="pt-BR" sz="1600" dirty="0"/>
              <a:t>-de-software/. Acessado em junho de 2021.</a:t>
            </a:r>
          </a:p>
          <a:p>
            <a:pPr>
              <a:defRPr/>
            </a:pPr>
            <a:endParaRPr lang="pt-BR" altLang="pt-BR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  <a:p>
            <a:pPr>
              <a:defRPr/>
            </a:pPr>
            <a:endParaRPr lang="pt-BR" altLang="pt-BR" sz="2000" dirty="0"/>
          </a:p>
          <a:p>
            <a:pPr lvl="1">
              <a:defRPr/>
            </a:pPr>
            <a:endParaRPr lang="pt-BR" alt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28775"/>
            <a:ext cx="8126413" cy="4114800"/>
          </a:xfrm>
        </p:spPr>
        <p:txBody>
          <a:bodyPr/>
          <a:lstStyle/>
          <a:p>
            <a:pPr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A vida de um software não termina após a sua implantação. </a:t>
            </a:r>
          </a:p>
          <a:p>
            <a:pPr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Ele ainda viverá durante muito tempo. </a:t>
            </a:r>
          </a:p>
          <a:p>
            <a:pPr>
              <a:defRPr/>
            </a:pPr>
            <a:r>
              <a:rPr lang="pt-BR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Será utilizado por anos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, e com certeza, terá muitas </a:t>
            </a:r>
            <a:r>
              <a:rPr lang="pt-BR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atualizações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, gerando novas versões do sistema. </a:t>
            </a:r>
          </a:p>
          <a:p>
            <a:pPr>
              <a:defRPr/>
            </a:pPr>
            <a:r>
              <a:rPr lang="pt-BR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Manutenção de Software </a:t>
            </a: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é um processo geral de mudança em um sistema depois que ele é liberado para uso</a:t>
            </a:r>
          </a:p>
          <a:p>
            <a:pPr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Propósitos</a:t>
            </a:r>
          </a:p>
          <a:p>
            <a:pPr lvl="1">
              <a:defRPr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Correção de erros de codificação</a:t>
            </a:r>
          </a:p>
          <a:p>
            <a:pPr lvl="1">
              <a:defRPr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Novos requisitos do cliente</a:t>
            </a:r>
          </a:p>
          <a:p>
            <a:pPr lvl="1">
              <a:defRPr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Adequação a normas</a:t>
            </a:r>
          </a:p>
          <a:p>
            <a:pPr lvl="1">
              <a:defRPr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Melhorias de requisitos não funcionais (otimização, usabilidade etc.)</a:t>
            </a:r>
          </a:p>
          <a:p>
            <a:pPr lvl="1">
              <a:defRPr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etc.</a:t>
            </a:r>
          </a:p>
          <a:p>
            <a:pPr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Varia conforme o propósito e o modo como o software foi desenvolvido (por exemplo, software para cálculo de raízes de equação de segundo grau dificilmente possuirá manutenções) </a:t>
            </a:r>
          </a:p>
          <a:p>
            <a:pPr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Dependendo do tipo de manutenção, uma manutenção pode ser customizada para um determinado tipo de cliente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pt-BR" altLang="pt-BR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espiral de desenvolvimento e evolução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pt-BR" altLang="pt-BR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Fonte: (</a:t>
            </a:r>
            <a:r>
              <a:rPr lang="pt-BR" altLang="pt-BR" sz="2000" smtClean="0"/>
              <a:t>SOMMERVILLE, 2011)</a:t>
            </a:r>
            <a:endParaRPr lang="pt-BR" altLang="pt-BR" sz="20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pic>
        <p:nvPicPr>
          <p:cNvPr id="8196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2579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Manutenção Adaptativa</a:t>
            </a:r>
          </a:p>
          <a:p>
            <a:pPr lvl="1"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Visa adaptar o software a uma nova realidade ou novo ambiente externo</a:t>
            </a:r>
          </a:p>
          <a:p>
            <a:pPr lvl="1"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Por exemplo, mudanças de leis, mudanças de regras de negócio, adaptações a atualizações de hardware e software etc.</a:t>
            </a:r>
          </a:p>
          <a:p>
            <a:pPr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Manutenção Corretiva</a:t>
            </a:r>
          </a:p>
          <a:p>
            <a:pPr lvl="1"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Visa, principalmente, reparar erros encontrados no software</a:t>
            </a:r>
          </a:p>
          <a:p>
            <a:pPr lvl="1"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Bastante comum, principalmente quando o processo de desenvolvimento não se preocupou de maneira adequada com a qualidade do software. </a:t>
            </a:r>
          </a:p>
          <a:p>
            <a:pPr lvl="1">
              <a:defRPr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Visa corrigir defeitos de funcionalidade, o que inclui acertos emergenciais de programa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Tipos de Manutenção de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Manutenção Evolutiva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Visa agregar novas funcionalidades e melhorias para os usuários que as solicitaram. 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Por exemplo, implementação de módulo de cobrança terceirizada em um sistema financeiro, integração com outros sistemas (pagamento via cartão de crédito/débito)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A documentação do software deve ser corrigida de maneira contemplar as manutenções realizadas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Tipos de Manutenção de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Às vezes, os conceitos de Manutenção Adaptativa e Evolutiva se confundem</a:t>
            </a:r>
          </a:p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Por exemplo, migrações para novas tecnologias, sejam de hardware ou software </a:t>
            </a:r>
          </a:p>
          <a:p>
            <a:pPr lvl="1"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Se a tecnologia foi imposta, a manutenção é classificada como adaptativa. </a:t>
            </a:r>
          </a:p>
          <a:p>
            <a:pPr lvl="1"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Se a tecnologia é uma solução de melhoria do sistema, é classificada como evolutiva.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Tipos de Manutenção de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Etapas adequadas para se obter um resultado positivo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Avaliar a documentação e código existentes, juntamente com a arquitetura, estrutura de dados e interface. 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Posteriormente, identificar as modificações necessárias e avaliar seus impactos. 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Em seguida, realizar as modificações e testá-las através da aplicação de testes.</a:t>
            </a:r>
          </a:p>
          <a:p>
            <a:pPr lvl="1">
              <a:defRPr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Processo de Manutenção de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Problemas que podem ocorrer durante o processo de manutenção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Ausência ou deficiência na documentação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Dificuldade na identificação de manutenções realizadas anteriormente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Falta de controle de versão</a:t>
            </a:r>
          </a:p>
          <a:p>
            <a:pPr lvl="1">
              <a:defRPr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Baixa manutenibilidade do software</a:t>
            </a:r>
          </a:p>
          <a:p>
            <a:pPr lvl="1">
              <a:defRPr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Processo de Manutenção de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se altera o software, existe a possibilidade de se </a:t>
            </a:r>
            <a:r>
              <a:rPr lang="pt-BR" altLang="pt-BR" sz="240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introduzir novos defeitos </a:t>
            </a:r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 </a:t>
            </a:r>
            <a:r>
              <a:rPr lang="pt-BR" altLang="pt-BR" sz="240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reintroduzir erros </a:t>
            </a:r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ocorriam anteriormente no mesmo. </a:t>
            </a:r>
          </a:p>
          <a:p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o chamado </a:t>
            </a:r>
            <a:r>
              <a:rPr lang="pt-BR" altLang="pt-BR" sz="240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efeito colateral</a:t>
            </a:r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ideal seria que todos os módulos ligados à parte alterada ou o sistema todo fossem novamente testados. </a:t>
            </a:r>
          </a:p>
          <a:p>
            <a:r>
              <a:rPr lang="pt-BR" altLang="pt-BR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Porém, devido aos curtos prazos, principalmente em manutenções corretivas emergenciais, quase nunca isso é possível.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Efeitos colaterais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o graf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o grafic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apresentação\Plano grafico.pot</Template>
  <TotalTime>13303</TotalTime>
  <Words>1181</Words>
  <Application>Microsoft Office PowerPoint</Application>
  <PresentationFormat>Apresentação na tela (4:3)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Calibri</vt:lpstr>
      <vt:lpstr>Tahoma</vt:lpstr>
      <vt:lpstr>Times New Roman</vt:lpstr>
      <vt:lpstr>Verdana</vt:lpstr>
      <vt:lpstr>Wingdings</vt:lpstr>
      <vt:lpstr>Plano grafico</vt:lpstr>
      <vt:lpstr>Gestão e Qualidade de Software    MÓDULO 6</vt:lpstr>
      <vt:lpstr>Introdução</vt:lpstr>
      <vt:lpstr>Introdução</vt:lpstr>
      <vt:lpstr>Tipos de Manutenção de Software</vt:lpstr>
      <vt:lpstr>Tipos de Manutenção de Software</vt:lpstr>
      <vt:lpstr>Tipos de Manutenção de Software</vt:lpstr>
      <vt:lpstr>Processo de Manutenção de Software</vt:lpstr>
      <vt:lpstr>Processo de Manutenção de Software</vt:lpstr>
      <vt:lpstr>Efeitos colaterais</vt:lpstr>
      <vt:lpstr>Efeitos colaterais</vt:lpstr>
      <vt:lpstr>Efeitos colaterais</vt:lpstr>
      <vt:lpstr>Sistemas Legados</vt:lpstr>
      <vt:lpstr>Sistemas Legados</vt:lpstr>
      <vt:lpstr>Sistemas Legados</vt:lpstr>
      <vt:lpstr>Sistemas Legados</vt:lpstr>
      <vt:lpstr>Questão</vt:lpstr>
      <vt:lpstr>Questão</vt:lpstr>
      <vt:lpstr>Bibliografia</vt:lpstr>
    </vt:vector>
  </TitlesOfParts>
  <Company>Alexandre Siqueira Dias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Modelagem de Dados</dc:title>
  <dc:creator>Alexandre Siqueira Dias</dc:creator>
  <cp:lastModifiedBy>nome</cp:lastModifiedBy>
  <cp:revision>647</cp:revision>
  <dcterms:created xsi:type="dcterms:W3CDTF">2001-08-25T22:01:52Z</dcterms:created>
  <dcterms:modified xsi:type="dcterms:W3CDTF">2021-06-22T22:11:20Z</dcterms:modified>
</cp:coreProperties>
</file>