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57" r:id="rId8"/>
    <p:sldId id="2463" r:id="rId9"/>
    <p:sldId id="2451" r:id="rId10"/>
    <p:sldId id="2450" r:id="rId11"/>
    <p:sldId id="260" r:id="rId12"/>
    <p:sldId id="2456" r:id="rId13"/>
    <p:sldId id="243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A92963-46C9-4D7F-94D4-6D8B84D8B476}" type="datetime1">
              <a:rPr lang="pt-BR" smtClean="0"/>
              <a:t>31/08/2021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6EE7-DE70-404B-BA35-609A1B771FE1}" type="datetime1">
              <a:rPr lang="pt-BR" smtClean="0"/>
              <a:pPr/>
              <a:t>31/08/2021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t-BR" spc="300" noProof="0"/>
              <a:t>ANÁLISE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t-BR" sz="4000" spc="300" noProof="0"/>
              <a:t>Clique para editar o estilo de título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Imagem Online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5" name="Espaço Reservado para Imagem Online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6" name="Espaço Reservado para Imagem Online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/>
              <a:t>CLIQUE PARA EDITAR OS ESTILOS DE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BR" noProof="0"/>
              <a:t>TÍTULO DO SLIDE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Imagem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19" name="Espaço Reservado para Imagem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 dirty="0"/>
              <a:t>CLIQUE PARA EDITAR OS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1" name="Espaço reservado para o número do slid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0.wdp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7.wdp"/><Relationship Id="rId11" Type="http://schemas.microsoft.com/office/2007/relationships/hdphoto" Target="../media/hdphoto9.wdp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6.wdp"/><Relationship Id="rId9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magem abstra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15 Pilares da Inovação e Competitividade Empresarial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Leandro Azevedo | Rachel Patrocínio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8" y="4015079"/>
            <a:ext cx="4114800" cy="518795"/>
          </a:xfrm>
        </p:spPr>
        <p:txBody>
          <a:bodyPr rtlCol="0"/>
          <a:lstStyle/>
          <a:p>
            <a:pPr rtl="0"/>
            <a:r>
              <a:rPr lang="pt-BR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7" descr="imagem abstra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pt-BR" sz="4000" spc="300"/>
              <a:t>OBRIGADO</a:t>
            </a:r>
          </a:p>
        </p:txBody>
      </p:sp>
      <p:pic>
        <p:nvPicPr>
          <p:cNvPr id="24" name="Espaço Reservado para Imagem Online 23" descr="Usuário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Espaço Reservado para Imagem Online 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Espaço Reservado para Imagem Online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829" y="3903126"/>
            <a:ext cx="3301988" cy="518795"/>
          </a:xfrm>
        </p:spPr>
        <p:txBody>
          <a:bodyPr rtlCol="0"/>
          <a:lstStyle/>
          <a:p>
            <a:pPr rtl="0"/>
            <a:r>
              <a:rPr lang="pt-BR"/>
              <a:t>VALENTINA RODRIGUES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/>
              <a:t>+(1) 589–555-0199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/>
              <a:t>victoria@fabrikam.com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pic>
        <p:nvPicPr>
          <p:cNvPr id="8" name="Espaço Reservado para Imagem 7" descr="grupo de pessoas em uma mesa de conferência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29400" y="2078875"/>
            <a:ext cx="4554220" cy="3798888"/>
          </a:xfrm>
        </p:spPr>
        <p:txBody>
          <a:bodyPr rtlCol="0"/>
          <a:lstStyle/>
          <a:p>
            <a:pPr rtl="0"/>
            <a:r>
              <a:rPr lang="pt-BR" dirty="0"/>
              <a:t>Daniel Henrique Matos de Paiva</a:t>
            </a:r>
          </a:p>
          <a:p>
            <a:r>
              <a:rPr lang="pt-BR" dirty="0"/>
              <a:t>Filipe Igor Costa</a:t>
            </a:r>
          </a:p>
          <a:p>
            <a:pPr rtl="0"/>
            <a:r>
              <a:rPr lang="pt-BR" dirty="0"/>
              <a:t>Francisco Augusto Fontoura</a:t>
            </a:r>
          </a:p>
          <a:p>
            <a:pPr rtl="0"/>
            <a:r>
              <a:rPr lang="pt-BR" dirty="0"/>
              <a:t>Lucas </a:t>
            </a:r>
            <a:r>
              <a:rPr lang="pt-BR" dirty="0" err="1"/>
              <a:t>Patto</a:t>
            </a:r>
            <a:r>
              <a:rPr lang="pt-BR" dirty="0"/>
              <a:t> </a:t>
            </a:r>
            <a:r>
              <a:rPr lang="pt-BR" dirty="0" err="1"/>
              <a:t>Dessimoni</a:t>
            </a:r>
            <a:endParaRPr lang="pt-BR" dirty="0"/>
          </a:p>
          <a:p>
            <a:pPr rtl="0"/>
            <a:r>
              <a:rPr lang="pt-BR" dirty="0"/>
              <a:t>Marcus Vinicius Costa Silva</a:t>
            </a:r>
          </a:p>
          <a:p>
            <a:pPr rtl="0"/>
            <a:r>
              <a:rPr lang="pt-BR" dirty="0"/>
              <a:t>Rafael Ferreira Pedrosa</a:t>
            </a:r>
          </a:p>
          <a:p>
            <a:pPr rtl="0"/>
            <a:r>
              <a:rPr lang="pt-BR" dirty="0"/>
              <a:t>Renato Barreto Lima Melgaço</a:t>
            </a:r>
          </a:p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4770"/>
            <a:ext cx="5897218" cy="884238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5" name="Espaço Reservado para Imagem 4" descr="tabela com várias pessoas trabalhando em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4831773" cy="6846932"/>
          </a:xfrm>
          <a:noFill/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27" y="1039008"/>
            <a:ext cx="6658916" cy="5664222"/>
          </a:xfrm>
        </p:spPr>
        <p:txBody>
          <a:bodyPr rtlCol="0" anchor="t">
            <a:normAutofit lnSpcReduction="10000"/>
          </a:bodyPr>
          <a:lstStyle/>
          <a:p>
            <a:pPr marL="0" indent="0" algn="just" rtl="0">
              <a:lnSpc>
                <a:spcPct val="100000"/>
              </a:lnSpc>
              <a:buNone/>
            </a:pPr>
            <a:r>
              <a:rPr lang="pt-BR" sz="1600" dirty="0">
                <a:cs typeface="Biome Light" panose="020B0303030204020804" pitchFamily="34" charset="0"/>
              </a:rPr>
              <a:t>	Cada revolução tecnológica experimentada pela humanidade trouxe desafios e adaptações necessárias para a permanência e crescimento empresarial e, no contexto da quarta revolução industrial, nota-se como nunca antes a velocidade nas quais inovações devem ser tomadas para que possibilite o sucesso de determinada empresa.</a:t>
            </a:r>
            <a:br>
              <a:rPr lang="pt-BR" sz="1600" dirty="0">
                <a:cs typeface="Biome Light" panose="020B0303030204020804" pitchFamily="34" charset="0"/>
              </a:rPr>
            </a:br>
            <a:br>
              <a:rPr lang="pt-BR" sz="1600" dirty="0">
                <a:cs typeface="Biome Light" panose="020B0303030204020804" pitchFamily="34" charset="0"/>
              </a:rPr>
            </a:br>
            <a:r>
              <a:rPr lang="pt-BR" sz="1600" dirty="0">
                <a:cs typeface="Biome Light" panose="020B0303030204020804" pitchFamily="34" charset="0"/>
              </a:rPr>
              <a:t>	No mundo globalizado onde vivemos, o desenvolvimento tecnológico e a inovação cumprem papeis essenciais no aumento da produtividade empresarial e na geração de empregos. </a:t>
            </a:r>
          </a:p>
          <a:p>
            <a:pPr marL="0" indent="0" algn="just" rtl="0">
              <a:lnSpc>
                <a:spcPct val="100000"/>
              </a:lnSpc>
              <a:buNone/>
            </a:pPr>
            <a:r>
              <a:rPr lang="pt-BR" sz="1600" dirty="0">
                <a:cs typeface="Biome Light" panose="020B0303030204020804" pitchFamily="34" charset="0"/>
              </a:rPr>
              <a:t>	Pode-se dizer que a inovação é muitas vezes condição imperativa para a sobrevivência ou morte das empresas. Sobram exemplos de empresas que desapareceram na mesma medida em que insistiram em ideias ultrapassadas, assim como vemos diariamente novas empresas que oferecem serviços e produtos antes não imaginados.</a:t>
            </a:r>
          </a:p>
          <a:p>
            <a:pPr marL="0" indent="0" algn="just" rtl="0">
              <a:lnSpc>
                <a:spcPct val="100000"/>
              </a:lnSpc>
              <a:buNone/>
            </a:pPr>
            <a:r>
              <a:rPr lang="pt-BR" dirty="0"/>
              <a:t>	O exercício da inovação incentiva a criação de melhores serviços, estimula a competitividade, diminui preços e acima de tudo gera um ambiente fortuito para que outros sigam a mesma linha de atuação, focada na pesquisa, desenvolvimento e entrega de soluções que melhoram a vida da sociedade em geral.</a:t>
            </a:r>
          </a:p>
          <a:p>
            <a:pPr marL="0" indent="0" algn="just" rtl="0">
              <a:lnSpc>
                <a:spcPct val="100000"/>
              </a:lnSpc>
              <a:buNone/>
            </a:pPr>
            <a:r>
              <a:rPr lang="pt-BR" dirty="0"/>
              <a:t>	Apresentam-se selecionados, nesse e-book, 15 pilares fundamentais no contexto da inovação e seus reflexos na competitividade empresarial.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pilares</a:t>
            </a:r>
          </a:p>
        </p:txBody>
      </p:sp>
      <p:pic>
        <p:nvPicPr>
          <p:cNvPr id="13" name="Espaço Reservado para Imagem 12" descr="detalhe de um computador em cima da mesa e contra uma parede de tijolo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750288" cy="365125"/>
          </a:xfrm>
        </p:spPr>
        <p:txBody>
          <a:bodyPr rtlCol="0"/>
          <a:lstStyle/>
          <a:p>
            <a:pPr rtl="0"/>
            <a:r>
              <a:rPr lang="pt-BR" spc="300" dirty="0"/>
              <a:t>PENSANDO NO FUTURO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29EDB75-BEF9-466B-90DE-1B19AA07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dirty="0" err="1"/>
              <a:t>Long</a:t>
            </a:r>
            <a:r>
              <a:rPr lang="pt-BR" dirty="0"/>
              <a:t> Life Learning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8142F2-1F52-4765-86EA-39D21BDA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5</a:t>
            </a:fld>
            <a:endParaRPr lang="pt-BR" noProof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7D5B81DF-0EF8-45EA-9512-1A8FE91390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033" r="6033"/>
          <a:stretch>
            <a:fillRect/>
          </a:stretch>
        </p:blipFill>
        <p:spPr/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E2BB50D-E642-4F0F-BC43-C1FD343F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415" y="4219576"/>
            <a:ext cx="6663506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Resultados do ano passado</a:t>
            </a:r>
          </a:p>
        </p:txBody>
      </p:sp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090176" cy="365125"/>
          </a:xfrm>
        </p:spPr>
        <p:txBody>
          <a:bodyPr rtlCol="0"/>
          <a:lstStyle/>
          <a:p>
            <a:pPr rtl="0"/>
            <a:r>
              <a:rPr lang="pt-BR"/>
              <a:t>Vamos Mergulhar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/>
              <a:t>UM CLIENTE SATISFEITO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2753" y="1569719"/>
            <a:ext cx="9756314" cy="2651443"/>
          </a:xfrm>
        </p:spPr>
        <p:txBody>
          <a:bodyPr rtlCol="0"/>
          <a:lstStyle/>
          <a:p>
            <a:pPr rtl="0"/>
            <a:r>
              <a:rPr lang="pt-BR"/>
              <a:t>ERA ÓTIMO TRABALHAR COM A FABRIKAM. LARISSA ERA A MEU REPRESENTANTE, PREVIU MINHAS NECESSIDADES E TRABALHEI PARA CORRIGIR O PROBLEMA.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Conheça a equipe</a:t>
            </a:r>
          </a:p>
        </p:txBody>
      </p:sp>
      <p:pic>
        <p:nvPicPr>
          <p:cNvPr id="11" name="Espaço Reservado para Imagem 10" descr="retrato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Espaço Reservado para Imagem 15" descr="retrato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Espaço Reservado para Imagem 17" descr="retrato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Espaço Reservado para Imagem 21" descr="retrato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Espaço Reservado para Imagem 23" descr="retrato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Espaço Reservado para Imagem 19" descr="retrato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spc="300"/>
              <a:t>ANA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pt-BR" sz="1500"/>
              <a:t>CEO</a:t>
            </a:r>
          </a:p>
          <a:p>
            <a:pPr marL="0" indent="0" rtl="0">
              <a:buNone/>
            </a:pPr>
            <a:r>
              <a:rPr lang="pt-BR" sz="1800" spc="300"/>
              <a:t>LARISSA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pt-BR" sz="1500"/>
              <a:t>CFO</a:t>
            </a:r>
          </a:p>
          <a:p>
            <a:pPr marL="0" indent="0" rtl="0">
              <a:buNone/>
            </a:pPr>
            <a:r>
              <a:rPr lang="pt-BR" sz="1800" spc="300"/>
              <a:t>ROMANO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pt-BR" sz="1500"/>
              <a:t>CTO</a:t>
            </a:r>
          </a:p>
          <a:p>
            <a:pPr marL="0" indent="0" rtl="0">
              <a:buNone/>
            </a:pPr>
            <a:r>
              <a:rPr lang="pt-BR" sz="1800" spc="300"/>
              <a:t>FEDERICO</a:t>
            </a:r>
            <a:r>
              <a:rPr lang="pt-BR" sz="1800"/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pt-BR" sz="1500"/>
              <a:t>CPO</a:t>
            </a:r>
          </a:p>
          <a:p>
            <a:pPr marL="0" indent="0" rtl="0">
              <a:buNone/>
            </a:pPr>
            <a:r>
              <a:rPr lang="pt-BR" sz="1800" spc="300"/>
              <a:t>ALEJANDRA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pt-BR" sz="1500"/>
              <a:t>CMO</a:t>
            </a:r>
          </a:p>
          <a:p>
            <a:pPr marL="0" indent="0" rtl="0">
              <a:buNone/>
            </a:pPr>
            <a:r>
              <a:rPr lang="pt-BR" sz="1800" spc="300"/>
              <a:t>VALÉRIO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pt-BR" sz="1500"/>
              <a:t>COO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pic>
        <p:nvPicPr>
          <p:cNvPr id="6" name="Espaço Reservado para Imagem 5" descr="pessoa olhando uma planta em uma parede de tijolo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NOSSA EMPRESA VAI BEM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Os lucros subiram 3% no último trimestre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ESTAMOS FAZENDO O NOSSO TRABALHO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Concluímos o projeto de consolidação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ESTAMOS ENTREGANDO AOS NOSSOS CLIENTES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 satisfação dos clientes aumentou entre 70 e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NOSSOS CLIENTES CONTINUAM VOLTANDO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Melhoramos a retenção de clientes em 4%</a:t>
            </a:r>
          </a:p>
          <a:p>
            <a:pPr rtl="0"/>
            <a:endParaRPr lang="pt-BR" b="1"/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66_TF55661986_Win32" id="{BB58C8DE-9511-4B43-8697-806BDB465BDD}" vid="{64A371BB-1EDC-4313-8E20-9F2D9934D4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47</TotalTime>
  <Words>382</Words>
  <Application>Microsoft Office PowerPoint</Application>
  <PresentationFormat>Widescreen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15 Pilares da Inovação e Competitividade Empresarial</vt:lpstr>
      <vt:lpstr>integrantes</vt:lpstr>
      <vt:lpstr>INTRODUÇÃO</vt:lpstr>
      <vt:lpstr>pilares</vt:lpstr>
      <vt:lpstr>1. Long Life Learning</vt:lpstr>
      <vt:lpstr>Resultados do ano passado</vt:lpstr>
      <vt:lpstr>UM CLIENTE SATISFEITO</vt:lpstr>
      <vt:lpstr>Conheça a equipe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Pilares da Inovação e Competitividade Empresarial</dc:title>
  <dc:creator>Paiva</dc:creator>
  <cp:lastModifiedBy>Paiva</cp:lastModifiedBy>
  <cp:revision>3</cp:revision>
  <dcterms:created xsi:type="dcterms:W3CDTF">2021-08-31T23:22:19Z</dcterms:created>
  <dcterms:modified xsi:type="dcterms:W3CDTF">2021-09-01T00:09:33Z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