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241E6-23AD-4458-AD7E-6A2B313D4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86B32D-B178-4793-B7C4-F0A95EEDE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0F0EA1-0B0E-4B48-9CE9-B2FD662DE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C6E1-2F97-45C0-9D73-9977B25C35B6}" type="datetimeFigureOut">
              <a:rPr lang="pt-BR" smtClean="0"/>
              <a:t>21/09/2021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86E043-382D-47CF-A158-82B172B18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3A12D5-F2D9-4F65-9FD6-5C6892D13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3881-C29B-42E8-9DF9-4983A74E8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9035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A8851-50BB-4EE9-BE9B-024F3789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524D36-879F-48D5-BCBE-59C8A5EB8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B52786-55C2-4E11-853A-DF59EAE61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C6E1-2F97-45C0-9D73-9977B25C35B6}" type="datetimeFigureOut">
              <a:rPr lang="pt-BR" smtClean="0"/>
              <a:t>21/09/2021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C157FB-CA6A-4220-AA90-4E8DADFD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FFB1A5-867F-476F-872E-195DF4729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3881-C29B-42E8-9DF9-4983A74E8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55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02560C-DB38-4793-BDBD-F8D38D6D0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31E161A-8BAA-47A7-9498-7C2F045C1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A0F4FC-F0CB-4317-B0ED-9DA383576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C6E1-2F97-45C0-9D73-9977B25C35B6}" type="datetimeFigureOut">
              <a:rPr lang="pt-BR" smtClean="0"/>
              <a:t>21/09/2021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74F19B-DCA6-4DDB-9EE7-D25351FF0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E56C9D-31F6-464C-AC35-EFEFFDA1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3881-C29B-42E8-9DF9-4983A74E8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731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05112-AB75-4C50-99B4-508F454E6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00A2BA-DDC8-4023-A2CA-36EFB11C6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E3CC69-7A6C-4BDF-B3D7-76739EB9A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C6E1-2F97-45C0-9D73-9977B25C35B6}" type="datetimeFigureOut">
              <a:rPr lang="pt-BR" smtClean="0"/>
              <a:t>21/09/2021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A3DE1A-0862-40DD-8D36-377CDD45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058B81-7429-4DDE-8A02-C25E1F35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3881-C29B-42E8-9DF9-4983A74E8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593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1F007-C52B-439C-998B-27BECFF66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EA15DC-265E-48B3-8612-5FB037A4C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5D2751-7F49-4ABB-8873-6040D22A8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C6E1-2F97-45C0-9D73-9977B25C35B6}" type="datetimeFigureOut">
              <a:rPr lang="pt-BR" smtClean="0"/>
              <a:t>21/09/2021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554D1B-E130-4351-BB39-550BE6507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80F51F-85A4-40EA-BFA0-012DBE8D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3881-C29B-42E8-9DF9-4983A74E8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3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BE702-DADB-4473-BAB3-9EF5AE197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7FF1D1-16C1-406B-9306-42E21939E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0E2E42-C8F0-44DD-952A-A68A57C27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66BAC8-A17C-491B-B155-BC4834D01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C6E1-2F97-45C0-9D73-9977B25C35B6}" type="datetimeFigureOut">
              <a:rPr lang="pt-BR" smtClean="0"/>
              <a:t>21/09/2021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54A94F-8812-45BF-AFE5-2F48EBC24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49FF62-61B1-4777-AA1B-CDFDAA8C0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3881-C29B-42E8-9DF9-4983A74E8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078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1CF102-755D-406C-A3F7-D890DB1CF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95DBE7-EE2C-453B-A78D-DAE23B7C4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756750-1730-46A3-9AF3-98A2017F9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B2B0DD2-80DA-4D09-B794-4B7F8E5B1B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D28DCA0-82AA-43F0-9B39-9DDEFED6D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271349A-EEAF-4FDE-8F3F-1B148C44D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C6E1-2F97-45C0-9D73-9977B25C35B6}" type="datetimeFigureOut">
              <a:rPr lang="pt-BR" smtClean="0"/>
              <a:t>21/09/2021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A9B778C-CEF1-4CB0-B517-82614FD8F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303BB2B-17A8-4EAA-8D92-8517C086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3881-C29B-42E8-9DF9-4983A74E8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3D080-4B11-417B-AD93-C7D9234E8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BDE0CDE-2462-4901-826A-8B661DB87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C6E1-2F97-45C0-9D73-9977B25C35B6}" type="datetimeFigureOut">
              <a:rPr lang="pt-BR" smtClean="0"/>
              <a:t>21/09/2021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A450819-C1A7-4089-90E5-A6B6D0C27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B788AC-D4EA-49CE-A5DE-97D4F4A1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3881-C29B-42E8-9DF9-4983A74E8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86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532D15A-57B5-479A-AEA1-90BF8CED7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C6E1-2F97-45C0-9D73-9977B25C35B6}" type="datetimeFigureOut">
              <a:rPr lang="pt-BR" smtClean="0"/>
              <a:t>21/09/2021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7BF78CD-D73A-47D1-A129-A133445EA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08C0616-3A5C-4769-871B-88BF2710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3881-C29B-42E8-9DF9-4983A74E8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88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59096-CCF2-47B7-8BB1-AB4EF3C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7FDB70-9F1C-4D15-ACBF-41F79F05E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278D2F-547F-435E-8500-3484D7D28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D1DFCE-3C35-4BBE-8941-C15AEE29A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C6E1-2F97-45C0-9D73-9977B25C35B6}" type="datetimeFigureOut">
              <a:rPr lang="pt-BR" smtClean="0"/>
              <a:t>21/09/2021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AAB9EA-BB82-49DD-9A15-79622217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8B3ECB-E89D-424A-881E-9907DBCF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3881-C29B-42E8-9DF9-4983A74E8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73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A5802C-E054-4789-AF9B-8B2C79D1A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881C602-F8E5-4173-AEE6-F374EF8F5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750FFBA-7072-46D9-AB98-708A147AF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BC8CDC-7DC3-4295-BA60-BEAD954A2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C6E1-2F97-45C0-9D73-9977B25C35B6}" type="datetimeFigureOut">
              <a:rPr lang="pt-BR" smtClean="0"/>
              <a:t>21/09/2021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5C4AC8-7EC1-4EC9-8BFD-AD980123C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8569D7-F42B-435E-A9D1-99FF0BEC9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3881-C29B-42E8-9DF9-4983A74E8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62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B42C217-525A-4B98-9C18-A323020F4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A82461-B649-49E4-9A78-042FB41A6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19DD22-5A77-4347-AA8F-706AB49CE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AC6E1-2F97-45C0-9D73-9977B25C35B6}" type="datetimeFigureOut">
              <a:rPr lang="pt-BR" smtClean="0"/>
              <a:t>21/09/2021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F9F692-654D-45BF-95E4-F530C657DC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AAF52C-62A7-4FA8-B42D-9A30B4D4E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43881-C29B-42E8-9DF9-4983A74E8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46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xame.com/?s=pequenas+empresas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BC2F8E09-EAFC-4075-894A-EC3AE12DC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98348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4DF20CE1-3C52-4F6E-8FA9-D1FD00AFA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205" y="4983480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Empreendedorismo nos Estados Unidos da América</a:t>
            </a:r>
          </a:p>
        </p:txBody>
      </p:sp>
    </p:spTree>
    <p:extLst>
      <p:ext uri="{BB962C8B-B14F-4D97-AF65-F5344CB8AC3E}">
        <p14:creationId xmlns:p14="http://schemas.microsoft.com/office/powerpoint/2010/main" val="3809718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9B409-3BDF-45C8-96F4-6E83AE16A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Grupo 01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9132356-9000-4D6D-878C-A102FE0F7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930" y="257432"/>
            <a:ext cx="6096000" cy="609600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3" name="Espaço Reservado para Texto 5">
            <a:extLst>
              <a:ext uri="{FF2B5EF4-FFF2-40B4-BE49-F238E27FC236}">
                <a16:creationId xmlns:a16="http://schemas.microsoft.com/office/drawing/2014/main" id="{13936226-D6A7-497F-9FA7-26E33159DF3C}"/>
              </a:ext>
            </a:extLst>
          </p:cNvPr>
          <p:cNvSpPr txBox="1">
            <a:spLocks/>
          </p:cNvSpPr>
          <p:nvPr/>
        </p:nvSpPr>
        <p:spPr>
          <a:xfrm>
            <a:off x="361545" y="2122616"/>
            <a:ext cx="7313579" cy="3798888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Daniel Henrique Matos de </a:t>
            </a:r>
            <a:r>
              <a:rPr lang="pt-BR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Paiva</a:t>
            </a:r>
          </a:p>
          <a:p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Filipe Igor Costa</a:t>
            </a:r>
          </a:p>
          <a:p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Francisco Augusto Fontour</a:t>
            </a:r>
            <a:r>
              <a:rPr lang="pt-BR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</a:t>
            </a:r>
          </a:p>
          <a:p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Lucas </a:t>
            </a:r>
            <a:r>
              <a:rPr lang="pt-BR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Patto</a:t>
            </a:r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pt-BR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Dessimoni</a:t>
            </a:r>
            <a:endParaRPr lang="pt-BR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Marcus Vinicius Costa Sil</a:t>
            </a:r>
            <a:r>
              <a:rPr lang="pt-BR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va</a:t>
            </a:r>
          </a:p>
          <a:p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Rafael Ferreira Pedrosa</a:t>
            </a:r>
          </a:p>
          <a:p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Renato Barreto Lima Melga</a:t>
            </a:r>
            <a:r>
              <a:rPr lang="pt-BR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ço</a:t>
            </a:r>
          </a:p>
          <a:p>
            <a:endParaRPr lang="pt-BR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4610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DF20CE1-3C52-4F6E-8FA9-D1FD00AFA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070" y="3904323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Mais de 400 mil </a:t>
            </a:r>
            <a:r>
              <a:rPr lang="pt-BR" b="1" dirty="0">
                <a:hlinkClick r:id="rId2"/>
              </a:rPr>
              <a:t>pequenas empresas</a:t>
            </a:r>
            <a:r>
              <a:rPr lang="pt-BR" dirty="0"/>
              <a:t> já fecharam, e milhões mais estão em risco.</a:t>
            </a:r>
            <a:endParaRPr lang="pt-BR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46FFDCB-0FC1-4759-A3B4-5C2375BE3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493" y="212048"/>
            <a:ext cx="7849695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668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F3B884B-9DD1-4D82-869D-3FCDAFB15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Dica rápida</a:t>
            </a:r>
          </a:p>
        </p:txBody>
      </p:sp>
      <p:pic>
        <p:nvPicPr>
          <p:cNvPr id="7" name="Espaço Reservado para Imagem 6">
            <a:extLst>
              <a:ext uri="{FF2B5EF4-FFF2-40B4-BE49-F238E27FC236}">
                <a16:creationId xmlns:a16="http://schemas.microsoft.com/office/drawing/2014/main" id="{C0E5D0E3-7547-4C68-9BB2-A2CB2FE1F78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6" r="7796"/>
          <a:stretch>
            <a:fillRect/>
          </a:stretch>
        </p:blipFill>
        <p:spPr/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00DB55B-FF06-480C-8730-4F03FEAF2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Antigamente um foco de </a:t>
            </a:r>
            <a:r>
              <a:rPr lang="pt-BR" b="1" dirty="0"/>
              <a:t>empreendedorismo e fonte de esperança para os imigrante</a:t>
            </a:r>
            <a:r>
              <a:rPr lang="pt-BR" dirty="0"/>
              <a:t>s, os Estados Unidos são hoje conhecidos </a:t>
            </a:r>
            <a:r>
              <a:rPr lang="pt-BR" b="1" dirty="0"/>
              <a:t>por uma política de imigração complicada e altamente politizada</a:t>
            </a:r>
            <a:r>
              <a:rPr lang="pt-BR" dirty="0"/>
              <a:t> que coloca obstáculos no caminho dos fundadores de empresas nascidos no exterior. O resultado, há anos, é que os imigrantes que querem abrir negócios no país se contorcem para </a:t>
            </a:r>
            <a:r>
              <a:rPr lang="pt-BR" b="1" dirty="0"/>
              <a:t>se encaixar em uma das categorias de visto</a:t>
            </a:r>
            <a:r>
              <a:rPr lang="pt-BR" dirty="0"/>
              <a:t>, como E-2 (destinado a investidores de países que têm tratados com os EUA) ou O-1 (voltado a pessoas com capacidade extraordinária), ou tentam improvisar algo com meia dúzia de outras categorias – nenhuma das quais foi realmente concebida para eles.</a:t>
            </a:r>
          </a:p>
        </p:txBody>
      </p:sp>
    </p:spTree>
    <p:extLst>
      <p:ext uri="{BB962C8B-B14F-4D97-AF65-F5344CB8AC3E}">
        <p14:creationId xmlns:p14="http://schemas.microsoft.com/office/powerpoint/2010/main" val="10157236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82569369-789A-4F23-B956-522064EA0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0" y="0"/>
            <a:ext cx="2057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5750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F85C99B-03B2-4202-B9F2-CB9D9CF79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0" y="0"/>
            <a:ext cx="2057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875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0954094A-FF3D-4932-8EDB-54EDD5A48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2097305"/>
            <a:ext cx="6172200" cy="2653864"/>
          </a:xfrm>
        </p:spPr>
      </p:pic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821A29AD-F553-4311-92BF-77DDDC55B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476655"/>
            <a:ext cx="4597974" cy="5856051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/>
              <a:t>Confira as principais medidas:</a:t>
            </a:r>
          </a:p>
          <a:p>
            <a:r>
              <a:rPr lang="pt-BR" b="0" dirty="0">
                <a:effectLst/>
              </a:rPr>
              <a:t>– Autorização de empréstimos mais generosos que permitam às pequenas empresas mais vulneráveis manter a folha de pagamento de seus trabalhadores e cobrir os custos fixos durante a crise (como energia, aluguel, etc.);</a:t>
            </a:r>
            <a:endParaRPr lang="pt-BR" dirty="0"/>
          </a:p>
          <a:p>
            <a:r>
              <a:rPr lang="pt-BR" b="0" dirty="0">
                <a:effectLst/>
              </a:rPr>
              <a:t>– Estender o limite – que atualmente é de oito semanas – para o perdão da dívida da folha de pagamento, de maneira que perdure enquanto durar a crise;</a:t>
            </a:r>
            <a:endParaRPr lang="pt-BR" dirty="0"/>
          </a:p>
          <a:p>
            <a:r>
              <a:rPr lang="pt-BR" b="0" dirty="0">
                <a:effectLst/>
              </a:rPr>
              <a:t>– Proposta de aumento de “auxílio emergencial” de 600 dólares para 2.000 dólares;</a:t>
            </a:r>
            <a:endParaRPr lang="pt-BR" dirty="0"/>
          </a:p>
          <a:p>
            <a:r>
              <a:rPr lang="pt-BR" b="0" dirty="0">
                <a:effectLst/>
              </a:rPr>
              <a:t>– A possibilidade de conceder subsídios, em vez de empréstimos, pode ser uma melhor alternativa para pequenas empresas mais vulneráveis perante a crise, diminuindo a possibilidade de impor limitações que forcem as pequenas empresas a competir entre si por crédito;</a:t>
            </a:r>
            <a:endParaRPr lang="pt-BR" dirty="0"/>
          </a:p>
          <a:p>
            <a:r>
              <a:rPr lang="pt-BR" b="0" dirty="0">
                <a:effectLst/>
              </a:rPr>
              <a:t>– Maior suporte financeiro para a realização de consultorias técnicas especializadas em gestão de negócios, consultoria contábil e jurídica em momentos de crise (maior apoio aos </a:t>
            </a:r>
            <a:r>
              <a:rPr lang="pt-BR" b="0" dirty="0" err="1">
                <a:effectLst/>
              </a:rPr>
              <a:t>SBDC’s</a:t>
            </a:r>
            <a:r>
              <a:rPr lang="pt-BR" b="0" dirty="0">
                <a:effectLst/>
              </a:rPr>
              <a:t> – </a:t>
            </a:r>
            <a:r>
              <a:rPr lang="pt-BR" b="0" dirty="0" err="1">
                <a:effectLst/>
              </a:rPr>
              <a:t>Small</a:t>
            </a:r>
            <a:r>
              <a:rPr lang="pt-BR" b="0" dirty="0">
                <a:effectLst/>
              </a:rPr>
              <a:t> Business </a:t>
            </a:r>
            <a:r>
              <a:rPr lang="pt-BR" b="0" dirty="0" err="1">
                <a:effectLst/>
              </a:rPr>
              <a:t>Development</a:t>
            </a:r>
            <a:r>
              <a:rPr lang="pt-BR" b="0" dirty="0">
                <a:effectLst/>
              </a:rPr>
              <a:t> Centers), e não apenas políticas para obtenção de alívio financeiro aos pequenos negócios;</a:t>
            </a:r>
            <a:endParaRPr lang="pt-BR" dirty="0"/>
          </a:p>
          <a:p>
            <a:r>
              <a:rPr lang="pt-BR" b="0" dirty="0">
                <a:effectLst/>
              </a:rPr>
              <a:t>– Estabelecimento de programa de compras públicas federais de pequenos negócios e insumos americanos (para isso é preciso facilitar o processo de inscrição, muitas vezes complexo demais para os pequenos negócios);</a:t>
            </a:r>
            <a:endParaRPr lang="pt-BR" dirty="0"/>
          </a:p>
          <a:p>
            <a:r>
              <a:rPr lang="pt-BR" b="0" dirty="0">
                <a:effectLst/>
              </a:rPr>
              <a:t>– Aumento do salário-mínimo para 15 dólares por hora.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12272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B8A1E4BF-46A8-41A1-B7A4-2881DDE60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0" y="2657475"/>
            <a:ext cx="2971800" cy="154305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1DFE520-3756-49F6-A58E-23E7E4699EE9}"/>
              </a:ext>
            </a:extLst>
          </p:cNvPr>
          <p:cNvSpPr txBox="1"/>
          <p:nvPr/>
        </p:nvSpPr>
        <p:spPr>
          <a:xfrm>
            <a:off x="2502708" y="1225686"/>
            <a:ext cx="718658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Agradecemos sua atenção!</a:t>
            </a:r>
          </a:p>
        </p:txBody>
      </p:sp>
    </p:spTree>
    <p:extLst>
      <p:ext uri="{BB962C8B-B14F-4D97-AF65-F5344CB8AC3E}">
        <p14:creationId xmlns:p14="http://schemas.microsoft.com/office/powerpoint/2010/main" val="8412765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394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JetBrains Mono</vt:lpstr>
      <vt:lpstr>Tema do Office</vt:lpstr>
      <vt:lpstr>Empreendedorismo nos Estados Unidos da América</vt:lpstr>
      <vt:lpstr>Grupo 01</vt:lpstr>
      <vt:lpstr>Mais de 400 mil pequenas empresas já fecharam, e milhões mais estão em risco.</vt:lpstr>
      <vt:lpstr>Dica rápida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Empreendedorismo nos Estados Unidos da América</dc:title>
  <dc:creator>Paiva</dc:creator>
  <cp:lastModifiedBy>Paiva</cp:lastModifiedBy>
  <cp:revision>7</cp:revision>
  <dcterms:created xsi:type="dcterms:W3CDTF">2021-09-21T15:45:53Z</dcterms:created>
  <dcterms:modified xsi:type="dcterms:W3CDTF">2021-09-21T16:13:08Z</dcterms:modified>
</cp:coreProperties>
</file>