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5"/>
  </p:notesMasterIdLst>
  <p:sldIdLst>
    <p:sldId id="256" r:id="rId2"/>
    <p:sldId id="278" r:id="rId3"/>
    <p:sldId id="274" r:id="rId4"/>
    <p:sldId id="283" r:id="rId5"/>
    <p:sldId id="259" r:id="rId6"/>
    <p:sldId id="261" r:id="rId7"/>
    <p:sldId id="262" r:id="rId8"/>
    <p:sldId id="266" r:id="rId9"/>
    <p:sldId id="264" r:id="rId10"/>
    <p:sldId id="265" r:id="rId11"/>
    <p:sldId id="268" r:id="rId12"/>
    <p:sldId id="269" r:id="rId13"/>
    <p:sldId id="280" r:id="rId14"/>
    <p:sldId id="276" r:id="rId15"/>
    <p:sldId id="279" r:id="rId16"/>
    <p:sldId id="281" r:id="rId17"/>
    <p:sldId id="272" r:id="rId18"/>
    <p:sldId id="282" r:id="rId19"/>
    <p:sldId id="273" r:id="rId20"/>
    <p:sldId id="284" r:id="rId21"/>
    <p:sldId id="257" r:id="rId22"/>
    <p:sldId id="277" r:id="rId23"/>
    <p:sldId id="285" r:id="rId24"/>
    <p:sldId id="286" r:id="rId25"/>
    <p:sldId id="287" r:id="rId26"/>
    <p:sldId id="288" r:id="rId27"/>
    <p:sldId id="295" r:id="rId28"/>
    <p:sldId id="289" r:id="rId29"/>
    <p:sldId id="292" r:id="rId30"/>
    <p:sldId id="294" r:id="rId31"/>
    <p:sldId id="293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1DD5456-7562-4FC1-9D78-13AE869F55CB}">
          <p14:sldIdLst>
            <p14:sldId id="256"/>
            <p14:sldId id="278"/>
            <p14:sldId id="274"/>
            <p14:sldId id="283"/>
            <p14:sldId id="259"/>
            <p14:sldId id="261"/>
          </p14:sldIdLst>
        </p14:section>
        <p14:section name="Proposal" id="{582A3A33-6670-453D-8851-0540A1BE932B}">
          <p14:sldIdLst>
            <p14:sldId id="262"/>
            <p14:sldId id="266"/>
            <p14:sldId id="264"/>
            <p14:sldId id="265"/>
          </p14:sldIdLst>
        </p14:section>
        <p14:section name="Experiments" id="{43986D02-BF11-4829-BDD1-7CC58661D71F}">
          <p14:sldIdLst>
            <p14:sldId id="268"/>
            <p14:sldId id="269"/>
            <p14:sldId id="280"/>
            <p14:sldId id="276"/>
            <p14:sldId id="279"/>
            <p14:sldId id="281"/>
          </p14:sldIdLst>
        </p14:section>
        <p14:section name="Closing" id="{9214E35E-1441-4F49-AA58-8A8BEB10854F}">
          <p14:sldIdLst>
            <p14:sldId id="272"/>
            <p14:sldId id="282"/>
            <p14:sldId id="273"/>
          </p14:sldIdLst>
        </p14:section>
        <p14:section name="Supporting slides" id="{9886CCBD-C65A-4792-8DEC-923293029730}">
          <p14:sldIdLst>
            <p14:sldId id="284"/>
            <p14:sldId id="257"/>
            <p14:sldId id="277"/>
            <p14:sldId id="285"/>
            <p14:sldId id="286"/>
            <p14:sldId id="287"/>
            <p14:sldId id="288"/>
            <p14:sldId id="295"/>
            <p14:sldId id="289"/>
            <p14:sldId id="292"/>
            <p14:sldId id="294"/>
            <p14:sldId id="293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0" autoAdjust="0"/>
    <p:restoredTop sz="88933" autoAdjust="0"/>
  </p:normalViewPr>
  <p:slideViewPr>
    <p:cSldViewPr snapToGrid="0">
      <p:cViewPr varScale="1">
        <p:scale>
          <a:sx n="109" d="100"/>
          <a:sy n="109" d="100"/>
        </p:scale>
        <p:origin x="950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95026-C7B0-4E4C-9E54-4192C4CF483B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852DD-550F-48CE-B5AD-A8ED0AAD9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3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852DD-550F-48CE-B5AD-A8ED0AAD9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84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行き掛け順深さ優先探索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852DD-550F-48CE-B5AD-A8ED0AAD9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3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852DD-550F-48CE-B5AD-A8ED0AAD9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852DD-550F-48CE-B5AD-A8ED0AAD9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2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852DD-550F-48CE-B5AD-A8ED0AAD9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88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852DD-550F-48CE-B5AD-A8ED0AAD9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68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852DD-550F-48CE-B5AD-A8ED0AAD9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5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F6FE-015F-4078-BF2F-2D2DF7EC569E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2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FB1F-C65D-410E-A887-A457DC681F0A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6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A256-52B2-4372-B65C-29515A3B82D8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2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312F-9D4C-4FF0-B822-D31616BC5789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7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7D4F-7A6F-4C23-8EA1-33C3D20C4974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3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DE80-1DAB-4284-BA14-D8B17517EB47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6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1319-64B6-4693-A01F-1D8FFC3C4828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6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680D-7BF3-4A4B-8436-B89574919FF5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001B-982C-4A76-997D-C51363271C1A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9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C642-7463-47BC-AA13-E9A74C2E28CA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5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1000-7532-4338-99BE-823ED3F01D92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4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3F616-C90A-4E42-8B4E-405F56013004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4DE11-DC71-4C53-9552-305AFE579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vistavie/bigcode-too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uvistavie/suplearn-clone-dete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vistavie/suplearn-clone-detec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hyperlink" Target="https://github.com/tuvistavie/bigcode-too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5FB1-04AD-47EF-8221-6DE88ED26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study of machine learning approaches to</a:t>
            </a:r>
            <a:br>
              <a:rPr lang="en-US" dirty="0"/>
            </a:br>
            <a:r>
              <a:rPr lang="en-US" dirty="0"/>
              <a:t>cross-language code clone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B37F5-C139-4C08-9889-8B323068E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9318"/>
            <a:ext cx="9144000" cy="1655762"/>
          </a:xfrm>
        </p:spPr>
        <p:txBody>
          <a:bodyPr/>
          <a:lstStyle/>
          <a:p>
            <a:r>
              <a:rPr lang="en-US" dirty="0"/>
              <a:t>Daniel Perez M2</a:t>
            </a:r>
          </a:p>
          <a:p>
            <a:r>
              <a:rPr lang="en-US" sz="2000" dirty="0"/>
              <a:t>Chiba Shigeru Lab</a:t>
            </a:r>
          </a:p>
        </p:txBody>
      </p:sp>
    </p:spTree>
    <p:extLst>
      <p:ext uri="{BB962C8B-B14F-4D97-AF65-F5344CB8AC3E}">
        <p14:creationId xmlns:p14="http://schemas.microsoft.com/office/powerpoint/2010/main" val="258950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13"/>
    </mc:Choice>
    <mc:Fallback xmlns="">
      <p:transition spd="slow" advTm="115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7347-779C-4EA5-8CDC-65613BCB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6F2B3-9DC6-40DC-9630-16D1C6783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9366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Feed AST to recurrent neural network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tokens sequence from AST using depth-first 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Map each token to its vector representation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Feed the sequence to an LSTM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Prefix depth-first traversal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gave us the best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6F1FA1-69DF-4B47-B5A1-ABAFFE4234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864" y="2951051"/>
            <a:ext cx="3886200" cy="210048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8B12C-0A62-401C-9193-694C5762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8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952"/>
    </mc:Choice>
    <mc:Fallback xmlns="">
      <p:transition spd="slow" advTm="5295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EFC8-1909-4475-96E0-9ECCA8B8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33"/>
            <a:ext cx="10628376" cy="1325563"/>
          </a:xfrm>
        </p:spPr>
        <p:txBody>
          <a:bodyPr/>
          <a:lstStyle/>
          <a:p>
            <a:r>
              <a:rPr lang="en-US" dirty="0"/>
              <a:t>Token embeddings generation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6C4CD-A0CD-4F6D-BC44-C66E9E3369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Dataset</a:t>
            </a:r>
          </a:p>
          <a:p>
            <a:pPr lvl="1"/>
            <a:r>
              <a:rPr lang="en-US" dirty="0"/>
              <a:t>Java: all Apache projects</a:t>
            </a:r>
          </a:p>
          <a:p>
            <a:pPr lvl="2"/>
            <a:r>
              <a:rPr lang="en-US" dirty="0"/>
              <a:t>~400k files</a:t>
            </a:r>
          </a:p>
          <a:p>
            <a:pPr lvl="2"/>
            <a:r>
              <a:rPr lang="en-US" dirty="0"/>
              <a:t>Apache2 license</a:t>
            </a:r>
          </a:p>
          <a:p>
            <a:pPr lvl="1"/>
            <a:r>
              <a:rPr lang="en-US" dirty="0"/>
              <a:t>Python: popular projects on GitHub</a:t>
            </a:r>
          </a:p>
          <a:p>
            <a:pPr lvl="2"/>
            <a:r>
              <a:rPr lang="en-US" dirty="0"/>
              <a:t>~150k files</a:t>
            </a:r>
          </a:p>
          <a:p>
            <a:pPr lvl="2"/>
            <a:r>
              <a:rPr lang="en-US" dirty="0"/>
              <a:t>Non-viral license (MIT, BSD, Apache)</a:t>
            </a:r>
          </a:p>
          <a:p>
            <a:r>
              <a:rPr lang="en-US" dirty="0"/>
              <a:t>Hyper parameters</a:t>
            </a:r>
          </a:p>
          <a:p>
            <a:pPr lvl="1"/>
            <a:r>
              <a:rPr lang="en-US" dirty="0"/>
              <a:t>Use identifiers or not</a:t>
            </a:r>
          </a:p>
          <a:p>
            <a:pPr lvl="1"/>
            <a:r>
              <a:rPr lang="en-US" dirty="0"/>
              <a:t>Ancestors window size: 1, 2, 3</a:t>
            </a:r>
          </a:p>
          <a:p>
            <a:pPr lvl="1"/>
            <a:r>
              <a:rPr lang="en-US" dirty="0"/>
              <a:t>Children window size: 0, 1, 2, 3</a:t>
            </a:r>
          </a:p>
          <a:p>
            <a:pPr lvl="1"/>
            <a:r>
              <a:rPr lang="en-US" dirty="0"/>
              <a:t>Include siblings or not</a:t>
            </a:r>
          </a:p>
          <a:p>
            <a:pPr lvl="1"/>
            <a:r>
              <a:rPr lang="en-US" dirty="0"/>
              <a:t>ML related parameters</a:t>
            </a:r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69EA42-9593-4C08-985C-37AE739BC4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2951052"/>
            <a:ext cx="3886200" cy="210048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BED9B-1F84-4314-8E04-96C0F846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5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317"/>
    </mc:Choice>
    <mc:Fallback xmlns="">
      <p:transition spd="slow" advTm="7631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A661-07EA-4355-ABE5-0879F3C3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33"/>
            <a:ext cx="10671048" cy="1325563"/>
          </a:xfrm>
        </p:spPr>
        <p:txBody>
          <a:bodyPr/>
          <a:lstStyle/>
          <a:p>
            <a:r>
              <a:rPr lang="en-US" dirty="0"/>
              <a:t>Java token embeddings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6EBC3-739C-4D62-93C6-C16097E5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27320" cy="4351338"/>
          </a:xfrm>
        </p:spPr>
        <p:txBody>
          <a:bodyPr>
            <a:normAutofit/>
          </a:bodyPr>
          <a:lstStyle/>
          <a:p>
            <a:r>
              <a:rPr lang="en-US" dirty="0"/>
              <a:t>Semantic somewhat preserved</a:t>
            </a:r>
          </a:p>
          <a:p>
            <a:pPr lvl="1"/>
            <a:r>
              <a:rPr lang="en-US" dirty="0"/>
              <a:t>Statement, expressions, declarations clustered more or less correctly</a:t>
            </a:r>
          </a:p>
          <a:p>
            <a:pPr lvl="1"/>
            <a:r>
              <a:rPr lang="en-US" dirty="0"/>
              <a:t>e.g. Token closest from ForStmt is </a:t>
            </a:r>
            <a:r>
              <a:rPr lang="en-US" dirty="0" err="1"/>
              <a:t>WhileStmt</a:t>
            </a:r>
            <a:endParaRPr lang="en-US" dirty="0"/>
          </a:p>
          <a:p>
            <a:r>
              <a:rPr lang="en-US" dirty="0"/>
              <a:t>Hyperparameters results</a:t>
            </a:r>
          </a:p>
          <a:p>
            <a:pPr lvl="1"/>
            <a:r>
              <a:rPr lang="en-US" dirty="0"/>
              <a:t>Two level of ancestors works well</a:t>
            </a:r>
          </a:p>
          <a:p>
            <a:pPr lvl="1"/>
            <a:r>
              <a:rPr lang="en-US" dirty="0"/>
              <a:t>One level of children is enough</a:t>
            </a:r>
          </a:p>
          <a:p>
            <a:pPr lvl="1"/>
            <a:r>
              <a:rPr lang="en-US" dirty="0"/>
              <a:t>Siblings add too much noise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452332C-5771-4D0A-99AA-BA2DB3B9B3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8" t="10655" r="8371" b="8288"/>
          <a:stretch/>
        </p:blipFill>
        <p:spPr>
          <a:xfrm>
            <a:off x="6738026" y="1690696"/>
            <a:ext cx="4264848" cy="415142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C9E1E0-ECC9-4127-9642-22D0D5C8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5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42"/>
    </mc:Choice>
    <mc:Fallback xmlns="">
      <p:transition spd="slow" advTm="6164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9A02-22DE-44E4-B20B-D1A5B66A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detection experiment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1A218-1663-4CDB-BDB9-44AFFFC7F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Evaluate the effectiveness of trained embeddings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Tune our model and evaluate its capacity to learn clones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our model performance with other clone detection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8D1DE-99AF-4941-B470-BAADCA28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89"/>
    </mc:Choice>
    <mc:Fallback xmlns="">
      <p:transition spd="slow" advTm="3038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1E6720-B22E-462F-A145-4E3426AE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creation for clone detection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3CDCC3-63C0-4B5C-B58E-0C3BADEDF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must have following properties</a:t>
            </a:r>
          </a:p>
          <a:p>
            <a:pPr lvl="1"/>
            <a:r>
              <a:rPr lang="en-US" dirty="0"/>
              <a:t>Python and Java implementation</a:t>
            </a:r>
          </a:p>
          <a:p>
            <a:pPr lvl="1"/>
            <a:r>
              <a:rPr lang="en-US" dirty="0"/>
              <a:t>Implement same functionality/program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Competitive programming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is a good candidate</a:t>
            </a:r>
          </a:p>
          <a:p>
            <a:pPr lvl="1"/>
            <a:r>
              <a:rPr lang="en-US" dirty="0"/>
              <a:t>Scraped AtCoder</a:t>
            </a:r>
            <a:r>
              <a:rPr lang="en-US" baseline="50000" dirty="0"/>
              <a:t>1</a:t>
            </a:r>
            <a:r>
              <a:rPr lang="en-US" dirty="0"/>
              <a:t> website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40D0A9-7FD6-4FD1-BF20-FA7DA0F4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AF443-305A-4470-BD8A-61E77833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1673"/>
            <a:ext cx="2040834" cy="365125"/>
          </a:xfrm>
        </p:spPr>
        <p:txBody>
          <a:bodyPr/>
          <a:lstStyle/>
          <a:p>
            <a:pPr algn="l"/>
            <a:r>
              <a:rPr lang="en-US" sz="1400" baseline="50000" dirty="0"/>
              <a:t>1 </a:t>
            </a:r>
            <a:r>
              <a:rPr lang="en-US" sz="1400" dirty="0"/>
              <a:t>https://atcoder.jp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46D505-E9EF-4580-A1F6-2431786A8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6689"/>
              </p:ext>
            </p:extLst>
          </p:nvPr>
        </p:nvGraphicFramePr>
        <p:xfrm>
          <a:off x="3896360" y="4288123"/>
          <a:ext cx="439928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99640">
                  <a:extLst>
                    <a:ext uri="{9D8B030D-6E8A-4147-A177-3AD203B41FA5}">
                      <a16:colId xmlns:a16="http://schemas.microsoft.com/office/drawing/2014/main" val="946688916"/>
                    </a:ext>
                  </a:extLst>
                </a:gridCol>
                <a:gridCol w="2199640">
                  <a:extLst>
                    <a:ext uri="{9D8B030D-6E8A-4147-A177-3AD203B41FA5}">
                      <a16:colId xmlns:a16="http://schemas.microsoft.com/office/drawing/2014/main" val="790412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64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Problems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74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Files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44,620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69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Avg. Files/problem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939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0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969"/>
    </mc:Choice>
    <mc:Fallback xmlns="">
      <p:transition spd="slow" advTm="5996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2902-EDD4-4669-96A1-2E95B57F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detection experiment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28CF20-6121-4121-8993-F02D33B6A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7999"/>
            <a:ext cx="5181600" cy="3548963"/>
          </a:xfrm>
        </p:spPr>
        <p:txBody>
          <a:bodyPr/>
          <a:lstStyle/>
          <a:p>
            <a:r>
              <a:rPr lang="en-US" dirty="0"/>
              <a:t>Cross-language is harder than single-language detection</a:t>
            </a:r>
          </a:p>
          <a:p>
            <a:r>
              <a:rPr lang="en-US" dirty="0"/>
              <a:t>Pre-trained embeddings help improving the model</a:t>
            </a:r>
          </a:p>
          <a:p>
            <a:r>
              <a:rPr lang="en-US" dirty="0"/>
              <a:t>Removing identifiers loses information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2658868-0F46-4431-80F0-0F7627A2A9A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73244430"/>
              </p:ext>
            </p:extLst>
          </p:nvPr>
        </p:nvGraphicFramePr>
        <p:xfrm>
          <a:off x="6582880" y="2308690"/>
          <a:ext cx="4401312" cy="1899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53055">
                  <a:extLst>
                    <a:ext uri="{9D8B030D-6E8A-4147-A177-3AD203B41FA5}">
                      <a16:colId xmlns:a16="http://schemas.microsoft.com/office/drawing/2014/main" val="3601726082"/>
                    </a:ext>
                  </a:extLst>
                </a:gridCol>
                <a:gridCol w="747601">
                  <a:extLst>
                    <a:ext uri="{9D8B030D-6E8A-4147-A177-3AD203B41FA5}">
                      <a16:colId xmlns:a16="http://schemas.microsoft.com/office/drawing/2014/main" val="3582686343"/>
                    </a:ext>
                  </a:extLst>
                </a:gridCol>
                <a:gridCol w="1100328">
                  <a:extLst>
                    <a:ext uri="{9D8B030D-6E8A-4147-A177-3AD203B41FA5}">
                      <a16:colId xmlns:a16="http://schemas.microsoft.com/office/drawing/2014/main" val="4118907776"/>
                    </a:ext>
                  </a:extLst>
                </a:gridCol>
                <a:gridCol w="1100328">
                  <a:extLst>
                    <a:ext uri="{9D8B030D-6E8A-4147-A177-3AD203B41FA5}">
                      <a16:colId xmlns:a16="http://schemas.microsoft.com/office/drawing/2014/main" val="1307750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7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Pretrained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81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Untrained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6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 identifiers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0368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6C61A-E20C-4CDE-B84E-AD1DECE6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6C2D12-8D5C-4E54-A200-6A8626096BBF}"/>
              </a:ext>
            </a:extLst>
          </p:cNvPr>
          <p:cNvSpPr txBox="1"/>
          <p:nvPr/>
        </p:nvSpPr>
        <p:spPr>
          <a:xfrm>
            <a:off x="7493874" y="1920356"/>
            <a:ext cx="282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Java-Python clone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538FD-692F-4E73-9457-61C5AB88D833}"/>
              </a:ext>
            </a:extLst>
          </p:cNvPr>
          <p:cNvSpPr txBox="1"/>
          <p:nvPr/>
        </p:nvSpPr>
        <p:spPr>
          <a:xfrm>
            <a:off x="7493874" y="4212346"/>
            <a:ext cx="255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Java-Java clone detection</a:t>
            </a:r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44C1748F-33D2-4EE3-8BBA-CF157F5118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893456"/>
              </p:ext>
            </p:extLst>
          </p:nvPr>
        </p:nvGraphicFramePr>
        <p:xfrm>
          <a:off x="6569080" y="4633200"/>
          <a:ext cx="4401312" cy="1899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53055">
                  <a:extLst>
                    <a:ext uri="{9D8B030D-6E8A-4147-A177-3AD203B41FA5}">
                      <a16:colId xmlns:a16="http://schemas.microsoft.com/office/drawing/2014/main" val="3601726082"/>
                    </a:ext>
                  </a:extLst>
                </a:gridCol>
                <a:gridCol w="747601">
                  <a:extLst>
                    <a:ext uri="{9D8B030D-6E8A-4147-A177-3AD203B41FA5}">
                      <a16:colId xmlns:a16="http://schemas.microsoft.com/office/drawing/2014/main" val="3582686343"/>
                    </a:ext>
                  </a:extLst>
                </a:gridCol>
                <a:gridCol w="1100328">
                  <a:extLst>
                    <a:ext uri="{9D8B030D-6E8A-4147-A177-3AD203B41FA5}">
                      <a16:colId xmlns:a16="http://schemas.microsoft.com/office/drawing/2014/main" val="4118907776"/>
                    </a:ext>
                  </a:extLst>
                </a:gridCol>
                <a:gridCol w="1100328">
                  <a:extLst>
                    <a:ext uri="{9D8B030D-6E8A-4147-A177-3AD203B41FA5}">
                      <a16:colId xmlns:a16="http://schemas.microsoft.com/office/drawing/2014/main" val="1307750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7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Pretrained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81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Untrained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0.74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6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 identifiers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036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B60DA6-BF18-4804-A96A-AB2B1C9F648B}"/>
              </a:ext>
            </a:extLst>
          </p:cNvPr>
          <p:cNvSpPr txBox="1"/>
          <p:nvPr/>
        </p:nvSpPr>
        <p:spPr>
          <a:xfrm>
            <a:off x="957600" y="1521086"/>
            <a:ext cx="7051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 and test with 20% of clones in samples</a:t>
            </a:r>
          </a:p>
        </p:txBody>
      </p:sp>
    </p:spTree>
    <p:extLst>
      <p:ext uri="{BB962C8B-B14F-4D97-AF65-F5344CB8AC3E}">
        <p14:creationId xmlns:p14="http://schemas.microsoft.com/office/powerpoint/2010/main" val="224502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30"/>
    </mc:Choice>
    <mc:Fallback xmlns="">
      <p:transition spd="slow" advTm="9083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8CCA6585-FB07-4779-BCD1-20E7116A0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2" t="11124" r="8116"/>
          <a:stretch/>
        </p:blipFill>
        <p:spPr>
          <a:xfrm>
            <a:off x="396001" y="3095999"/>
            <a:ext cx="6854400" cy="350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D4AAD-C782-4359-9C12-131F472A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Comparison with </a:t>
            </a:r>
            <a:r>
              <a:rPr lang="en-US" dirty="0" err="1"/>
              <a:t>SourcererCC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712AD-794D-4990-8C75-3EA5A41D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14DE11-DC71-4C53-9552-305AFE579DFD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A13F9-B3E9-4251-9C51-E59200D2BAB5}"/>
              </a:ext>
            </a:extLst>
          </p:cNvPr>
          <p:cNvSpPr txBox="1"/>
          <p:nvPr/>
        </p:nvSpPr>
        <p:spPr>
          <a:xfrm>
            <a:off x="838200" y="1690688"/>
            <a:ext cx="11063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Java code clone experiments using our test set, about 1000 files</a:t>
            </a:r>
            <a:br>
              <a:rPr lang="en-US" sz="2600" dirty="0"/>
            </a:br>
            <a:r>
              <a:rPr lang="en-US" sz="2600" dirty="0"/>
              <a:t>Our method currently only takes pairs of code: 1000</a:t>
            </a:r>
            <a:r>
              <a:rPr lang="en-US" sz="2600" baseline="30000" dirty="0"/>
              <a:t>2 </a:t>
            </a:r>
            <a:r>
              <a:rPr lang="en-US" sz="2600" dirty="0"/>
              <a:t>samples for this experiment</a:t>
            </a:r>
            <a:endParaRPr lang="en-US" sz="2600" baseline="30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42872CF-C6C1-4860-ADA3-535F288A7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454461"/>
              </p:ext>
            </p:extLst>
          </p:nvPr>
        </p:nvGraphicFramePr>
        <p:xfrm>
          <a:off x="7437560" y="3115217"/>
          <a:ext cx="4231640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6680">
                  <a:extLst>
                    <a:ext uri="{9D8B030D-6E8A-4147-A177-3AD203B41FA5}">
                      <a16:colId xmlns:a16="http://schemas.microsoft.com/office/drawing/2014/main" val="3581852098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1854875955"/>
                    </a:ext>
                  </a:extLst>
                </a:gridCol>
                <a:gridCol w="1057910">
                  <a:extLst>
                    <a:ext uri="{9D8B030D-6E8A-4147-A177-3AD203B41FA5}">
                      <a16:colId xmlns:a16="http://schemas.microsoft.com/office/drawing/2014/main" val="1015473562"/>
                    </a:ext>
                  </a:extLst>
                </a:gridCol>
                <a:gridCol w="1057910">
                  <a:extLst>
                    <a:ext uri="{9D8B030D-6E8A-4147-A177-3AD203B41FA5}">
                      <a16:colId xmlns:a16="http://schemas.microsoft.com/office/drawing/2014/main" val="2221648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1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Our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81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SourcererCC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561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ADF04DD-3A21-4B00-A70F-5C7A21E005A9}"/>
              </a:ext>
            </a:extLst>
          </p:cNvPr>
          <p:cNvSpPr txBox="1"/>
          <p:nvPr/>
        </p:nvSpPr>
        <p:spPr>
          <a:xfrm>
            <a:off x="2503929" y="2624176"/>
            <a:ext cx="2638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Precision/recall curve</a:t>
            </a:r>
          </a:p>
        </p:txBody>
      </p:sp>
    </p:spTree>
    <p:extLst>
      <p:ext uri="{BB962C8B-B14F-4D97-AF65-F5344CB8AC3E}">
        <p14:creationId xmlns:p14="http://schemas.microsoft.com/office/powerpoint/2010/main" val="258706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208"/>
    </mc:Choice>
    <mc:Fallback xmlns="">
      <p:transition spd="slow" advTm="9820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636B-EEFB-4CE6-9CC5-96B86019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9F28-8629-4D9C-83CE-9F4040E6A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Hui-HuiWei &amp; al, Supervised Deep Features for Software Functional Clone Detection by Exploiting Lexical and Syntactical Information in Source Code, IJCAI’17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Single-language</a:t>
            </a:r>
            <a:r>
              <a:rPr lang="en-US" dirty="0"/>
              <a:t> clone detection</a:t>
            </a:r>
          </a:p>
          <a:p>
            <a:pPr lvl="1"/>
            <a:r>
              <a:rPr lang="en-US" dirty="0"/>
              <a:t>Supervised learning approach</a:t>
            </a:r>
          </a:p>
          <a:p>
            <a:pPr lvl="1"/>
            <a:r>
              <a:rPr lang="en-US" dirty="0"/>
              <a:t>Tree-LSTM like model</a:t>
            </a:r>
          </a:p>
          <a:p>
            <a:pPr lvl="1"/>
            <a:r>
              <a:rPr lang="en-US" dirty="0"/>
              <a:t>Generates hash-code from AST</a:t>
            </a:r>
          </a:p>
          <a:p>
            <a:pPr lvl="1"/>
            <a:endParaRPr lang="en-US" dirty="0"/>
          </a:p>
          <a:p>
            <a:r>
              <a:rPr lang="en-US" sz="2400" dirty="0"/>
              <a:t>Kraft &amp; al, Cross-Language Clone Detection, SEKE’2008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common intermediate representation</a:t>
            </a:r>
            <a:r>
              <a:rPr lang="en-US" dirty="0"/>
              <a:t> between languages</a:t>
            </a:r>
          </a:p>
          <a:p>
            <a:pPr lvl="1"/>
            <a:r>
              <a:rPr lang="en-US" dirty="0"/>
              <a:t>Detects clones between VB.NET and C#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7BD9C-149A-409B-BBB0-D133190D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68"/>
    </mc:Choice>
    <mc:Fallback xmlns="">
      <p:transition spd="slow" advTm="5656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4093-D0F7-44EC-9688-A25BB791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</a:t>
            </a:r>
            <a:r>
              <a:rPr lang="en-US" dirty="0"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F12B-B679-47B2-804E-F0A82C930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better use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AST structure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en-US" dirty="0"/>
              <a:t>Try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other models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for encoding AST (e.g. Gated Graph Sequence NN)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Improve the system to be able to run in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linear time</a:t>
            </a:r>
          </a:p>
          <a:p>
            <a:pPr lvl="1"/>
            <a:r>
              <a:rPr lang="en-US" dirty="0"/>
              <a:t>Add trainable hash layer to the model</a:t>
            </a:r>
          </a:p>
          <a:p>
            <a:pPr lvl="1"/>
            <a:r>
              <a:rPr lang="en-US" dirty="0"/>
              <a:t>Index hashed vectors using a reversed-index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35434-3DF7-4FBC-A15D-7474EEB9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0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55"/>
    </mc:Choice>
    <mc:Fallback xmlns="">
      <p:transition spd="slow" advTm="4905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E96F-2B4B-468F-906D-44ED7733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D16B-89AE-47BB-BAB0-90F91F109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399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Proposed a method to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learn AST structure</a:t>
            </a:r>
          </a:p>
          <a:p>
            <a:pPr lvl="1"/>
            <a:r>
              <a:rPr lang="en-US" dirty="0"/>
              <a:t>Method and hyperparameters set to generate token level embeddings</a:t>
            </a:r>
          </a:p>
          <a:p>
            <a:pPr lvl="1"/>
            <a:r>
              <a:rPr lang="en-US" dirty="0"/>
              <a:t>End-to-end supervised learning model</a:t>
            </a: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Applied our idea to detect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cross-language code clones</a:t>
            </a:r>
          </a:p>
          <a:p>
            <a:pPr lvl="1"/>
            <a:r>
              <a:rPr lang="en-US" dirty="0"/>
              <a:t>Cross-language code clone detection dataset</a:t>
            </a:r>
          </a:p>
          <a:p>
            <a:pPr lvl="1"/>
            <a:r>
              <a:rPr lang="en-US" dirty="0"/>
              <a:t>Trained model on code clone dataset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Source code available at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hlinkClick r:id="rId3"/>
              </a:rPr>
              <a:t>https://github.com/tuvistavie/bigcode-tools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hlinkClick r:id="rId4"/>
              </a:rPr>
              <a:t>https://github.com/tuvistavie/suplearn-clone-detection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05CC0-ECE9-4145-BA73-7784A85C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7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07"/>
    </mc:Choice>
    <mc:Fallback xmlns="">
      <p:transition spd="slow" advTm="2770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8565D6A-AE5B-43F9-BD4C-A3FE21CA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detection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E35921-1C2A-4181-B9E8-DEC2CA3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003" y="1825625"/>
            <a:ext cx="73541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Detect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duplicated code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in programs</a:t>
            </a:r>
          </a:p>
          <a:p>
            <a:r>
              <a:rPr lang="en-US" dirty="0"/>
              <a:t>Single language: programs in same language</a:t>
            </a:r>
          </a:p>
          <a:p>
            <a:r>
              <a:rPr lang="en-US" dirty="0"/>
              <a:t>Cross language: programs in different languages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800" dirty="0">
                <a:latin typeface="+mj-lt"/>
              </a:rPr>
              <a:t>Motivation for cross-language</a:t>
            </a:r>
          </a:p>
          <a:p>
            <a:pPr marL="0" indent="0">
              <a:buNone/>
            </a:pPr>
            <a:r>
              <a:rPr lang="en-US" sz="3000" dirty="0"/>
              <a:t>Refactoring 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large systems</a:t>
            </a:r>
          </a:p>
          <a:p>
            <a:r>
              <a:rPr lang="en-US" dirty="0"/>
              <a:t>Sub-systems often use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multiple languages</a:t>
            </a:r>
          </a:p>
          <a:p>
            <a:r>
              <a:rPr lang="en-US" dirty="0"/>
              <a:t>Code duplication may occur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across sub-systems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13926-E980-463A-B586-C2A4F0BC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FE4501-E332-48FE-BE3E-C2E8374E6179}"/>
              </a:ext>
            </a:extLst>
          </p:cNvPr>
          <p:cNvSpPr txBox="1">
            <a:spLocks/>
          </p:cNvSpPr>
          <p:nvPr/>
        </p:nvSpPr>
        <p:spPr>
          <a:xfrm>
            <a:off x="8223115" y="1935872"/>
            <a:ext cx="2597412" cy="82865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add(a, b):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 + 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202549-01EE-4E8A-9899-6CAE8ACFE7E2}"/>
              </a:ext>
            </a:extLst>
          </p:cNvPr>
          <p:cNvSpPr txBox="1">
            <a:spLocks/>
          </p:cNvSpPr>
          <p:nvPr/>
        </p:nvSpPr>
        <p:spPr>
          <a:xfrm>
            <a:off x="8223115" y="4009828"/>
            <a:ext cx="3683539" cy="119799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 + b;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533B7-3E98-4D85-B001-C761C5C9E64A}"/>
              </a:ext>
            </a:extLst>
          </p:cNvPr>
          <p:cNvSpPr txBox="1"/>
          <p:nvPr/>
        </p:nvSpPr>
        <p:spPr>
          <a:xfrm>
            <a:off x="8676428" y="1566540"/>
            <a:ext cx="16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437BA2-0007-418A-BCD6-BBB5224E9427}"/>
              </a:ext>
            </a:extLst>
          </p:cNvPr>
          <p:cNvSpPr txBox="1"/>
          <p:nvPr/>
        </p:nvSpPr>
        <p:spPr>
          <a:xfrm>
            <a:off x="8814350" y="3605755"/>
            <a:ext cx="141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function</a:t>
            </a:r>
          </a:p>
        </p:txBody>
      </p:sp>
    </p:spTree>
    <p:extLst>
      <p:ext uri="{BB962C8B-B14F-4D97-AF65-F5344CB8AC3E}">
        <p14:creationId xmlns:p14="http://schemas.microsoft.com/office/powerpoint/2010/main" val="221098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836"/>
    </mc:Choice>
    <mc:Fallback xmlns="">
      <p:transition spd="slow" advTm="7683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2936-9409-46A5-B3E1-B741C9B4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slides follow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615CE-04FE-4922-A46C-F509EE33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8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CBCD-678F-49B4-B606-529957FC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clone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9597B-98D2-4F6C-B785-04A351135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Detecting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duplicated code </a:t>
            </a:r>
            <a:r>
              <a:rPr lang="en-US" dirty="0"/>
              <a:t>in programs</a:t>
            </a:r>
          </a:p>
          <a:p>
            <a:pPr marL="0" indent="0">
              <a:buNone/>
            </a:pPr>
            <a:r>
              <a:rPr lang="en-US" dirty="0"/>
              <a:t>Base technology for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many applications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Intra-project: find duplicates in a single project</a:t>
            </a:r>
          </a:p>
          <a:p>
            <a:pPr lvl="1"/>
            <a:r>
              <a:rPr lang="en-US" dirty="0"/>
              <a:t>Find refactoring opportunities</a:t>
            </a:r>
          </a:p>
          <a:p>
            <a:pPr lvl="1"/>
            <a:r>
              <a:rPr lang="en-US" dirty="0"/>
              <a:t>Quality evaluation metrics</a:t>
            </a:r>
          </a:p>
          <a:p>
            <a:r>
              <a:rPr lang="en-US" dirty="0"/>
              <a:t>Inter-project: find duplicate from other projects</a:t>
            </a:r>
          </a:p>
          <a:p>
            <a:pPr lvl="1"/>
            <a:r>
              <a:rPr lang="en-US" dirty="0"/>
              <a:t>Copyright violation</a:t>
            </a:r>
          </a:p>
          <a:p>
            <a:pPr lvl="1"/>
            <a:r>
              <a:rPr lang="en-US" dirty="0"/>
              <a:t>Code search</a:t>
            </a:r>
          </a:p>
          <a:p>
            <a:pPr lvl="1"/>
            <a:r>
              <a:rPr lang="en-US" dirty="0"/>
              <a:t>Detect malicious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E993B-EE53-4C39-A863-CDF9EF31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60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C54D-8B05-4D69-9012-B503C27C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representations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973588-2B33-471A-BFBC-879BC2FEFC55}"/>
              </a:ext>
            </a:extLst>
          </p:cNvPr>
          <p:cNvSpPr txBox="1">
            <a:spLocks/>
          </p:cNvSpPr>
          <p:nvPr/>
        </p:nvSpPr>
        <p:spPr>
          <a:xfrm>
            <a:off x="838200" y="3089017"/>
            <a:ext cx="2597412" cy="119799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add(a, b):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 + 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9299-94C1-4B29-8D3C-8FAF7115AB6A}"/>
              </a:ext>
            </a:extLst>
          </p:cNvPr>
          <p:cNvSpPr txBox="1"/>
          <p:nvPr/>
        </p:nvSpPr>
        <p:spPr>
          <a:xfrm>
            <a:off x="838200" y="2137752"/>
            <a:ext cx="2169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280FA-C318-40DB-9990-6C690ED860E9}"/>
              </a:ext>
            </a:extLst>
          </p:cNvPr>
          <p:cNvSpPr txBox="1"/>
          <p:nvPr/>
        </p:nvSpPr>
        <p:spPr>
          <a:xfrm>
            <a:off x="4261369" y="3089017"/>
            <a:ext cx="3669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"def"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"add"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"return"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"+"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3F631B-9D7D-43CE-81B6-29EF76162E65}"/>
              </a:ext>
            </a:extLst>
          </p:cNvPr>
          <p:cNvSpPr txBox="1"/>
          <p:nvPr/>
        </p:nvSpPr>
        <p:spPr>
          <a:xfrm>
            <a:off x="4502691" y="2137753"/>
            <a:ext cx="289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Token Representation</a:t>
            </a:r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83E51AD-93C2-4621-BF54-E06BC473C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958" y="2739406"/>
            <a:ext cx="2964352" cy="35588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14E5EB-6B6F-496E-80A2-199C58E2D27D}"/>
              </a:ext>
            </a:extLst>
          </p:cNvPr>
          <p:cNvSpPr txBox="1"/>
          <p:nvPr/>
        </p:nvSpPr>
        <p:spPr>
          <a:xfrm>
            <a:off x="8377893" y="2137751"/>
            <a:ext cx="2721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AST Representation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48ED7C-0DD8-4311-9C7A-77099B2D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73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0CD5-BAB0-464C-9BB0-A11471B8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clones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CB272-CAAA-40D0-8228-0DC70C15D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 types of code clone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 I: changes in spacing and comments</a:t>
            </a:r>
          </a:p>
          <a:p>
            <a:r>
              <a:rPr lang="en-US" dirty="0"/>
              <a:t>Type II: changes in identifier and literals</a:t>
            </a:r>
          </a:p>
          <a:p>
            <a:r>
              <a:rPr lang="en-US" dirty="0"/>
              <a:t>Type III: syntactically similar with changes in statements</a:t>
            </a:r>
          </a:p>
          <a:p>
            <a:r>
              <a:rPr lang="en-US" dirty="0"/>
              <a:t>Type IV: syntactically dissimilar with same functionality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96F6C-18C8-437D-B34F-9495FE45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90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FF92-153A-4160-B4C4-9E22E666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FDEE6-902D-4490-BC0F-47DED32F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24</a:t>
            </a:fld>
            <a:endParaRPr lang="en-US" dirty="0"/>
          </a:p>
        </p:txBody>
      </p:sp>
      <p:pic>
        <p:nvPicPr>
          <p:cNvPr id="12" name="Content Placeholder 11" descr="A close up of a map&#10;&#10;Description generated with high confidence">
            <a:extLst>
              <a:ext uri="{FF2B5EF4-FFF2-40B4-BE49-F238E27FC236}">
                <a16:creationId xmlns:a16="http://schemas.microsoft.com/office/drawing/2014/main" id="{2E51EACD-4CF8-4EE0-9CD7-A2BFD205E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12" y="1825625"/>
            <a:ext cx="5899976" cy="4351338"/>
          </a:xfrm>
        </p:spPr>
      </p:pic>
    </p:spTree>
    <p:extLst>
      <p:ext uri="{BB962C8B-B14F-4D97-AF65-F5344CB8AC3E}">
        <p14:creationId xmlns:p14="http://schemas.microsoft.com/office/powerpoint/2010/main" val="2209488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DAC4-FA7D-4BC2-A765-FEE907DD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pic>
        <p:nvPicPr>
          <p:cNvPr id="6" name="Content Placeholder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6005AC5-CEF4-498E-B081-556F6D88B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63" y="2534400"/>
            <a:ext cx="9734873" cy="2505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D906B-A7E8-4787-BB88-3132437B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41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FCAD-D538-4231-B276-F6485411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</a:t>
            </a:r>
          </a:p>
        </p:txBody>
      </p:sp>
      <p:pic>
        <p:nvPicPr>
          <p:cNvPr id="10" name="Content Placeholder 9" descr="A close up of a map&#10;&#10;Description generated with high confidence">
            <a:extLst>
              <a:ext uri="{FF2B5EF4-FFF2-40B4-BE49-F238E27FC236}">
                <a16:creationId xmlns:a16="http://schemas.microsoft.com/office/drawing/2014/main" id="{EED7CAF0-82D4-4E60-B246-83AC96E996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12257"/>
            <a:ext cx="5181600" cy="2643673"/>
          </a:xfrm>
        </p:spPr>
      </p:pic>
      <p:pic>
        <p:nvPicPr>
          <p:cNvPr id="13" name="Content Placeholder 1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8633B76-5E0B-475A-A349-2F58C2DDE6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400" y="3010134"/>
            <a:ext cx="4780026" cy="28457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4EA11-C845-4728-9DA3-20AC9F47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26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987CD-C040-48EC-8D7D-31EC7572F639}"/>
              </a:ext>
            </a:extLst>
          </p:cNvPr>
          <p:cNvSpPr txBox="1"/>
          <p:nvPr/>
        </p:nvSpPr>
        <p:spPr>
          <a:xfrm>
            <a:off x="1038987" y="2469600"/>
            <a:ext cx="4780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Programming language frequency/rank log graph</a:t>
            </a:r>
            <a:br>
              <a:rPr lang="en-US" dirty="0"/>
            </a:br>
            <a:r>
              <a:rPr lang="en-US" dirty="0"/>
              <a:t>(not normalized)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02D833-409D-43EB-B4F9-DB48A526734E}"/>
              </a:ext>
            </a:extLst>
          </p:cNvPr>
          <p:cNvSpPr txBox="1"/>
          <p:nvPr/>
        </p:nvSpPr>
        <p:spPr>
          <a:xfrm>
            <a:off x="6711087" y="2469600"/>
            <a:ext cx="430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Natural languages frequency/rank log graph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2FAAB2-AC7F-4D2E-A9F4-2A330D1D8971}"/>
              </a:ext>
            </a:extLst>
          </p:cNvPr>
          <p:cNvSpPr txBox="1"/>
          <p:nvPr/>
        </p:nvSpPr>
        <p:spPr>
          <a:xfrm>
            <a:off x="7022472" y="5873243"/>
            <a:ext cx="4155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</a:t>
            </a:r>
            <a:r>
              <a:rPr lang="en-US" sz="1200" dirty="0"/>
              <a:t>: </a:t>
            </a:r>
            <a:r>
              <a:rPr lang="en-US" sz="1200" dirty="0">
                <a:latin typeface="Consolas" panose="020B0609020204030204" pitchFamily="49" charset="0"/>
              </a:rPr>
              <a:t>https://en.wikipedia.org/wiki/</a:t>
            </a:r>
            <a:r>
              <a:rPr lang="en-US" sz="1200" dirty="0" err="1">
                <a:latin typeface="Consolas" panose="020B0609020204030204" pitchFamily="49" charset="0"/>
              </a:rPr>
              <a:t>Zipf’s_law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8B4AAE-5FA7-4E9C-996C-370BE4A319FD}"/>
              </a:ext>
            </a:extLst>
          </p:cNvPr>
          <p:cNvSpPr txBox="1"/>
          <p:nvPr/>
        </p:nvSpPr>
        <p:spPr>
          <a:xfrm>
            <a:off x="838200" y="1606638"/>
            <a:ext cx="8639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Frequency of any word is inversely proportional to its rank</a:t>
            </a:r>
          </a:p>
        </p:txBody>
      </p:sp>
    </p:spTree>
    <p:extLst>
      <p:ext uri="{BB962C8B-B14F-4D97-AF65-F5344CB8AC3E}">
        <p14:creationId xmlns:p14="http://schemas.microsoft.com/office/powerpoint/2010/main" val="309739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FEB4-0471-4DAC-8FC1-59426434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with hash layer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052CCD-33FE-4794-A7FA-B0926B9AEA39}"/>
              </a:ext>
            </a:extLst>
          </p:cNvPr>
          <p:cNvSpPr/>
          <p:nvPr/>
        </p:nvSpPr>
        <p:spPr>
          <a:xfrm>
            <a:off x="278994" y="2640618"/>
            <a:ext cx="1786128" cy="499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Java AST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3A6AB8-9068-4E44-A93F-4CB67DAAFC59}"/>
              </a:ext>
            </a:extLst>
          </p:cNvPr>
          <p:cNvSpPr/>
          <p:nvPr/>
        </p:nvSpPr>
        <p:spPr>
          <a:xfrm>
            <a:off x="268519" y="4137465"/>
            <a:ext cx="1786128" cy="499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 AST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9EA44-ACA3-4F4F-84EF-3F3A90384028}"/>
              </a:ext>
            </a:extLst>
          </p:cNvPr>
          <p:cNvSpPr/>
          <p:nvPr/>
        </p:nvSpPr>
        <p:spPr>
          <a:xfrm>
            <a:off x="4182843" y="2628426"/>
            <a:ext cx="1371600" cy="51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token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8AC940-D872-4442-9DF6-5E18D6C3132E}"/>
              </a:ext>
            </a:extLst>
          </p:cNvPr>
          <p:cNvSpPr/>
          <p:nvPr/>
        </p:nvSpPr>
        <p:spPr>
          <a:xfrm>
            <a:off x="4182843" y="4137465"/>
            <a:ext cx="1371600" cy="521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token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C0235-A710-4051-B7A5-D3481FC316DB}"/>
              </a:ext>
            </a:extLst>
          </p:cNvPr>
          <p:cNvSpPr/>
          <p:nvPr/>
        </p:nvSpPr>
        <p:spPr>
          <a:xfrm>
            <a:off x="5993497" y="2668050"/>
            <a:ext cx="963168" cy="432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22F408-19F5-4297-97C7-721B87355AC6}"/>
              </a:ext>
            </a:extLst>
          </p:cNvPr>
          <p:cNvSpPr/>
          <p:nvPr/>
        </p:nvSpPr>
        <p:spPr>
          <a:xfrm>
            <a:off x="5993497" y="4181661"/>
            <a:ext cx="963168" cy="432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DF46A3-4236-4094-A95D-43C8FA0867A5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554443" y="2884458"/>
            <a:ext cx="439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5C1CF2-EFA7-4A47-9B12-789C635802D3}"/>
              </a:ext>
            </a:extLst>
          </p:cNvPr>
          <p:cNvCxnSpPr>
            <a:cxnSpLocks/>
            <a:stCxn id="36" idx="3"/>
            <a:endCxn id="8" idx="1"/>
          </p:cNvCxnSpPr>
          <p:nvPr/>
        </p:nvCxnSpPr>
        <p:spPr>
          <a:xfrm>
            <a:off x="3770628" y="2884458"/>
            <a:ext cx="412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5C34AF-759E-4B86-82B3-4F6D985A761B}"/>
              </a:ext>
            </a:extLst>
          </p:cNvPr>
          <p:cNvCxnSpPr>
            <a:cxnSpLocks/>
            <a:stCxn id="38" idx="3"/>
            <a:endCxn id="9" idx="1"/>
          </p:cNvCxnSpPr>
          <p:nvPr/>
        </p:nvCxnSpPr>
        <p:spPr>
          <a:xfrm>
            <a:off x="3770628" y="4393497"/>
            <a:ext cx="412215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BFAB55-15EC-4529-8C68-8B8E4511990C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54443" y="4398069"/>
            <a:ext cx="439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CC5486-79C8-49C5-BC87-4E297418E572}"/>
              </a:ext>
            </a:extLst>
          </p:cNvPr>
          <p:cNvCxnSpPr>
            <a:cxnSpLocks/>
            <a:stCxn id="34" idx="3"/>
            <a:endCxn id="43" idx="2"/>
          </p:cNvCxnSpPr>
          <p:nvPr/>
        </p:nvCxnSpPr>
        <p:spPr>
          <a:xfrm>
            <a:off x="10066910" y="3585393"/>
            <a:ext cx="378403" cy="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41DBB1B2-5E78-4DBF-99B1-D294B031926A}"/>
              </a:ext>
            </a:extLst>
          </p:cNvPr>
          <p:cNvSpPr/>
          <p:nvPr/>
        </p:nvSpPr>
        <p:spPr>
          <a:xfrm>
            <a:off x="10445313" y="3295053"/>
            <a:ext cx="1615440" cy="5913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Clone prediction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EF8DF3-21AF-4022-9E87-B163A07DD2E7}"/>
              </a:ext>
            </a:extLst>
          </p:cNvPr>
          <p:cNvSpPr/>
          <p:nvPr/>
        </p:nvSpPr>
        <p:spPr>
          <a:xfrm>
            <a:off x="2399028" y="2628426"/>
            <a:ext cx="1371600" cy="51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vector of indexes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49A53-EA1B-44DC-95CE-BB2BB77FFDF6}"/>
              </a:ext>
            </a:extLst>
          </p:cNvPr>
          <p:cNvSpPr/>
          <p:nvPr/>
        </p:nvSpPr>
        <p:spPr>
          <a:xfrm>
            <a:off x="2399028" y="4137465"/>
            <a:ext cx="1371600" cy="51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vector of indexes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CDC23F-ADE5-4708-B86B-DE80BD603350}"/>
              </a:ext>
            </a:extLst>
          </p:cNvPr>
          <p:cNvCxnSpPr>
            <a:stCxn id="6" idx="6"/>
            <a:endCxn id="36" idx="1"/>
          </p:cNvCxnSpPr>
          <p:nvPr/>
        </p:nvCxnSpPr>
        <p:spPr>
          <a:xfrm flipV="1">
            <a:off x="2065122" y="2884458"/>
            <a:ext cx="333906" cy="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0962972-3F41-45A6-BE25-31772D8497EE}"/>
              </a:ext>
            </a:extLst>
          </p:cNvPr>
          <p:cNvCxnSpPr>
            <a:stCxn id="7" idx="6"/>
            <a:endCxn id="38" idx="1"/>
          </p:cNvCxnSpPr>
          <p:nvPr/>
        </p:nvCxnSpPr>
        <p:spPr>
          <a:xfrm>
            <a:off x="2054655" y="4387401"/>
            <a:ext cx="344381" cy="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4297CA-A8AA-4C7C-A7EF-166562E4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27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94F61D-6752-41B5-9F34-1331CAE4A1D7}"/>
              </a:ext>
            </a:extLst>
          </p:cNvPr>
          <p:cNvSpPr/>
          <p:nvPr/>
        </p:nvSpPr>
        <p:spPr>
          <a:xfrm>
            <a:off x="7322558" y="4182406"/>
            <a:ext cx="1162214" cy="432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32CD14-D7C3-416C-9ABD-83926844DC49}"/>
              </a:ext>
            </a:extLst>
          </p:cNvPr>
          <p:cNvCxnSpPr>
            <a:stCxn id="11" idx="3"/>
            <a:endCxn id="28" idx="1"/>
          </p:cNvCxnSpPr>
          <p:nvPr/>
        </p:nvCxnSpPr>
        <p:spPr>
          <a:xfrm>
            <a:off x="6956665" y="4398069"/>
            <a:ext cx="365893" cy="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2CD7B17-87AE-480B-B3A7-5635B2F24FD6}"/>
              </a:ext>
            </a:extLst>
          </p:cNvPr>
          <p:cNvSpPr/>
          <p:nvPr/>
        </p:nvSpPr>
        <p:spPr>
          <a:xfrm>
            <a:off x="7317102" y="2681406"/>
            <a:ext cx="1162214" cy="432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29849A-73CA-4AD2-B3E9-E64BB9C72104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>
            <a:off x="6956665" y="2884458"/>
            <a:ext cx="360437" cy="1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3A59635-9386-451D-9800-93CCA12D02E9}"/>
              </a:ext>
            </a:extLst>
          </p:cNvPr>
          <p:cNvSpPr/>
          <p:nvPr/>
        </p:nvSpPr>
        <p:spPr>
          <a:xfrm>
            <a:off x="8904696" y="3368985"/>
            <a:ext cx="1162214" cy="432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Distance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0CE1273-6321-4CC4-8714-4F939463013E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>
            <a:off x="8479316" y="2897814"/>
            <a:ext cx="425380" cy="687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2FF104E-4478-46FA-88A4-A737E3C01FA4}"/>
              </a:ext>
            </a:extLst>
          </p:cNvPr>
          <p:cNvCxnSpPr>
            <a:stCxn id="28" idx="3"/>
            <a:endCxn id="34" idx="1"/>
          </p:cNvCxnSpPr>
          <p:nvPr/>
        </p:nvCxnSpPr>
        <p:spPr>
          <a:xfrm flipV="1">
            <a:off x="8484772" y="3585393"/>
            <a:ext cx="419924" cy="8134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719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890D21-4C6C-4D0C-BBAE-E48C9730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normalization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69BDBB-B1EF-4CB1-AF63-635954D7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8775"/>
          </a:xfrm>
        </p:spPr>
        <p:txBody>
          <a:bodyPr/>
          <a:lstStyle/>
          <a:p>
            <a:r>
              <a:rPr lang="en-US" dirty="0"/>
              <a:t>Remove identifiers</a:t>
            </a:r>
          </a:p>
          <a:p>
            <a:r>
              <a:rPr lang="en-US" dirty="0"/>
              <a:t>Remove custom types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0FCCF-7A41-4BA3-B4BD-C9380E01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B215E-4F75-4757-9FC8-A86C11C4434C}"/>
              </a:ext>
            </a:extLst>
          </p:cNvPr>
          <p:cNvSpPr/>
          <p:nvPr/>
        </p:nvSpPr>
        <p:spPr>
          <a:xfrm>
            <a:off x="3408000" y="2947938"/>
            <a:ext cx="5376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Custom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b)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a.doSomething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(b);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7C58CD-C6CE-419E-B9F9-AEFB784D0E85}"/>
              </a:ext>
            </a:extLst>
          </p:cNvPr>
          <p:cNvSpPr/>
          <p:nvPr/>
        </p:nvSpPr>
        <p:spPr>
          <a:xfrm>
            <a:off x="3408000" y="506792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METHOD(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VAR.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METHOD(</a:t>
            </a:r>
            <a:r>
              <a:rPr lang="en-US" sz="2000">
                <a:latin typeface="Consolas" panose="020B0609020204030204" pitchFamily="49" charset="0"/>
              </a:rPr>
              <a:t>VAR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000">
                <a:latin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E15608E-869E-4B37-9B34-158596DD8C86}"/>
              </a:ext>
            </a:extLst>
          </p:cNvPr>
          <p:cNvSpPr/>
          <p:nvPr/>
        </p:nvSpPr>
        <p:spPr>
          <a:xfrm>
            <a:off x="5688000" y="4017139"/>
            <a:ext cx="266400" cy="842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46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63CABC7-B078-431B-9E00-8CA6BDAF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false-positive example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6FA2B-37FC-4B02-B597-A5E5554EF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370" y="1392153"/>
            <a:ext cx="5157787" cy="5068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Code fragment 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5E1BFD-C9DE-4331-92EF-39CF3A530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87063"/>
            <a:ext cx="5183188" cy="4119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Code fragment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8051F-BA1F-4D06-999C-1AED035A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07DD41-588B-4BBA-8A21-6CAF0300F457}"/>
              </a:ext>
            </a:extLst>
          </p:cNvPr>
          <p:cNvSpPr/>
          <p:nvPr/>
        </p:nvSpPr>
        <p:spPr>
          <a:xfrm>
            <a:off x="336370" y="2023370"/>
            <a:ext cx="567145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Scanner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Scanner(System.in);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sc.nextInt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Integer.MAX_VALUE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n;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 = n /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Math.min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j) + n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j);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D29DB8-E78F-47BB-8626-EFF396EBCBAF}"/>
              </a:ext>
            </a:extLst>
          </p:cNvPr>
          <p:cNvSpPr/>
          <p:nvPr/>
        </p:nvSpPr>
        <p:spPr>
          <a:xfrm>
            <a:off x="6169024" y="202337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Scanner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read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Scanner(System.in);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Integer.parseInt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read.nextLine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sum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(sum &lt; x)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sum += c;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8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9CD4-90B3-4A0E-8A0A-4A55066F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approaches to clone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C012B-B523-48F8-AA2C-E17FDF5CE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100"/>
            <a:ext cx="5121613" cy="19169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Token based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approach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Fast</a:t>
            </a:r>
          </a:p>
          <a:p>
            <a:pPr lvl="1"/>
            <a:r>
              <a:rPr lang="en-US" dirty="0"/>
              <a:t>Can lack expressiveness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21D20-0714-42C7-ACA7-8D8856BF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5284996-F941-4566-9368-D4A6718400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9793" y="1512100"/>
                <a:ext cx="5121613" cy="14530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Tree based</a:t>
                </a:r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/>
                  <a:t>approach</a:t>
                </a:r>
              </a:p>
              <a:p>
                <a:pPr lvl="1"/>
                <a:r>
                  <a:rPr lang="en-US" dirty="0"/>
                  <a:t>Powerful</a:t>
                </a:r>
              </a:p>
              <a:p>
                <a:pPr lvl="1"/>
                <a:r>
                  <a:rPr lang="en-US" dirty="0"/>
                  <a:t>Slow, usually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more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5284996-F941-4566-9368-D4A671840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793" y="1512100"/>
                <a:ext cx="5121613" cy="1453063"/>
              </a:xfrm>
              <a:prstGeom prst="rect">
                <a:avLst/>
              </a:prstGeom>
              <a:blipFill>
                <a:blip r:embed="rId2"/>
                <a:stretch>
                  <a:fillRect l="-2140" t="-6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FF7138A-4157-4796-B54C-FF80108734CF}"/>
              </a:ext>
            </a:extLst>
          </p:cNvPr>
          <p:cNvSpPr txBox="1"/>
          <p:nvPr/>
        </p:nvSpPr>
        <p:spPr>
          <a:xfrm>
            <a:off x="306421" y="5426899"/>
            <a:ext cx="1052762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Current approaches are designed for clone detection in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single language</a:t>
            </a:r>
          </a:p>
          <a:p>
            <a:endParaRPr lang="en-US" dirty="0"/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4727B85-1369-4224-80E7-5CB7B8DDD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494" y="2937888"/>
            <a:ext cx="1776534" cy="21328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92EAFE-165A-4798-9A0E-B4AAB2BBFDBF}"/>
              </a:ext>
            </a:extLst>
          </p:cNvPr>
          <p:cNvSpPr txBox="1"/>
          <p:nvPr/>
        </p:nvSpPr>
        <p:spPr>
          <a:xfrm>
            <a:off x="980872" y="3543526"/>
            <a:ext cx="3669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"def"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"add"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"return"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"+"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3597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588"/>
    </mc:Choice>
    <mc:Fallback xmlns="">
      <p:transition spd="slow" advTm="7458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B4F999-644B-4ECF-A18F-56AE5B45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 hyperparameters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8F36B7C-BD87-41DC-B6BC-C45C09EA1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508802"/>
              </p:ext>
            </p:extLst>
          </p:nvPr>
        </p:nvGraphicFramePr>
        <p:xfrm>
          <a:off x="838200" y="1825625"/>
          <a:ext cx="10515600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6531065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71303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55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Ancestors windows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3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Descendants window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22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Embeddings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93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Vocabulary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566204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EC81C-0C84-452F-8898-2C058271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68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857CD2-0D2D-4557-B522-C4D6DB5B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detection hyperparameters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07CEC6C-FEA1-48C8-9A8E-A906763B5A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9664088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33377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5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Vocabulary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4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Embeddings 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57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Stacked bidirectional </a:t>
                      </a:r>
                      <a:r>
                        <a:rPr lang="ja-JP" altLang="en-US" sz="2200" dirty="0"/>
                        <a:t>ー</a:t>
                      </a:r>
                      <a:r>
                        <a:rPr lang="en-US" sz="2200" dirty="0"/>
                        <a:t> {100, 50}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2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Multilayer perceptron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 layer, 64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0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24916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B02E9-8986-4293-A521-38FC9284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59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DB87-E60F-4F3B-9324-6DA76FC3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Deckard, Jiang &amp; al., ICSE’07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5721C-497F-46A8-9C2C-8641728C6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Tree-based clone detection</a:t>
            </a:r>
          </a:p>
          <a:p>
            <a:r>
              <a:rPr lang="en-US" dirty="0"/>
              <a:t>Rule-based vector generation for AST</a:t>
            </a:r>
          </a:p>
          <a:p>
            <a:r>
              <a:rPr lang="en-US" dirty="0"/>
              <a:t>Cluster vectors using LSH</a:t>
            </a:r>
          </a:p>
          <a:p>
            <a:r>
              <a:rPr lang="en-US" dirty="0"/>
              <a:t>Support multiple languages</a:t>
            </a:r>
          </a:p>
          <a:p>
            <a:r>
              <a:rPr lang="en-US" dirty="0"/>
              <a:t>Designed for single-language clone detection</a:t>
            </a:r>
          </a:p>
          <a:p>
            <a:pPr lvl="1"/>
            <a:r>
              <a:rPr lang="en-US" dirty="0"/>
              <a:t>Assume clones ASTs have similar structure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93CD3-538C-4654-B758-64E05870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40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5B02-2D32-42B0-ADD3-FEF1833F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SourcererCC</a:t>
            </a:r>
            <a:r>
              <a:rPr lang="en-US" dirty="0"/>
              <a:t>, </a:t>
            </a:r>
            <a:r>
              <a:rPr lang="en-US" dirty="0" err="1"/>
              <a:t>Sajnani</a:t>
            </a:r>
            <a:r>
              <a:rPr lang="en-US" dirty="0"/>
              <a:t> &amp; al., ICSE’16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A7286-DFC2-40EC-8A2E-9B3D21367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Token-based clone detection</a:t>
            </a:r>
          </a:p>
          <a:p>
            <a:r>
              <a:rPr lang="en-US" dirty="0"/>
              <a:t>Uses reversed-index to index tokens</a:t>
            </a:r>
          </a:p>
          <a:p>
            <a:r>
              <a:rPr lang="en-US" dirty="0"/>
              <a:t>Optimized for large-scale</a:t>
            </a:r>
          </a:p>
          <a:p>
            <a:pPr lvl="1"/>
            <a:r>
              <a:rPr lang="en-US" dirty="0"/>
              <a:t>Fast</a:t>
            </a:r>
          </a:p>
          <a:p>
            <a:pPr lvl="1"/>
            <a:r>
              <a:rPr lang="en-US" dirty="0"/>
              <a:t>Low memory</a:t>
            </a:r>
          </a:p>
          <a:p>
            <a:r>
              <a:rPr lang="en-US" dirty="0"/>
              <a:t>Assumes clones have large number of tokens in common</a:t>
            </a:r>
          </a:p>
          <a:p>
            <a:pPr lvl="1"/>
            <a:r>
              <a:rPr lang="en-US" dirty="0"/>
              <a:t>Works best for clones introduced by copy-paste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32EDB-6602-4FA3-BA2B-AE388C87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6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4DDAE0F-AA3C-4F1B-AB13-01395337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err="1"/>
              <a:t>SourcererCC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9DA8A5-7C08-4B46-BFB8-49831269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dirty="0"/>
              <a:t>Overview</a:t>
            </a:r>
          </a:p>
          <a:p>
            <a:r>
              <a:rPr lang="en-US" dirty="0"/>
              <a:t>Current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state-of-the-art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clone detection tool</a:t>
            </a:r>
          </a:p>
          <a:p>
            <a:r>
              <a:rPr lang="en-US" dirty="0"/>
              <a:t>Uses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token based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approach</a:t>
            </a:r>
          </a:p>
          <a:p>
            <a:pPr lvl="1"/>
            <a:r>
              <a:rPr lang="en-US" dirty="0"/>
              <a:t>Create reverse index of tokens</a:t>
            </a:r>
          </a:p>
          <a:p>
            <a:pPr lvl="1"/>
            <a:r>
              <a:rPr lang="en-US" dirty="0"/>
              <a:t>Match tokens in the code fragment with the index</a:t>
            </a:r>
          </a:p>
          <a:p>
            <a:r>
              <a:rPr lang="en-US" dirty="0"/>
              <a:t>Performs well for copy-paste induced code clones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dirty="0"/>
              <a:t>Limits for cross-language code clones</a:t>
            </a:r>
          </a:p>
          <a:p>
            <a:r>
              <a:rPr lang="en-US" dirty="0"/>
              <a:t>Cross-language code clones usually share fewer tokens</a:t>
            </a:r>
          </a:p>
          <a:p>
            <a:r>
              <a:rPr lang="en-US" dirty="0"/>
              <a:t>Would at least need some kind of cross-language mapping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B4DEA-4A36-4B37-8F17-EBA3996B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8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22"/>
    </mc:Choice>
    <mc:Fallback xmlns="">
      <p:transition spd="slow" advTm="5592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8FB854-BAB7-4C68-962E-1B0BFB82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Difficulty of cross-language clone detection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6B38C-27EE-4837-BA63-950F2870C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/>
          <a:lstStyle/>
          <a:p>
            <a:r>
              <a:rPr lang="en-US" dirty="0"/>
              <a:t>Factorial in Java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3C2AB-4EE4-4E61-937B-8E9DFA442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285940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factorial(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i &lt;= n; i++)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result *= i;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E66590-4962-445D-AB9A-A3F8B1836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/>
          <a:lstStyle/>
          <a:p>
            <a:r>
              <a:rPr lang="en-US" dirty="0"/>
              <a:t>Factorial in Python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245648-259C-49EB-BCAA-3BE194BE0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2859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fact(n):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res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n +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res *=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FE7838-ACB2-4A29-8A65-DF60B01D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0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31"/>
    </mc:Choice>
    <mc:Fallback xmlns="">
      <p:transition spd="slow" advTm="2713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CB62-AD81-47D2-9370-E576F09C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Difficulty of cross-language clone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6CCFE-E43B-4840-8629-7E9C5F111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factorial loop AST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329E77-815F-4A55-B767-78B83FC73F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50731"/>
            <a:ext cx="5157787" cy="27932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1D8E2-6D34-436F-BC0D-ECDE3379F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Python factorial loop AST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8098794-776E-4F3B-AB06-AA0CB582429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57" y="3296698"/>
            <a:ext cx="3821174" cy="210134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DB1FD-8CCB-4EEA-995B-FB634785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14"/>
    </mc:Choice>
    <mc:Fallback xmlns="">
      <p:transition spd="slow" advTm="2231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248930-DA7E-4FAA-9D5D-97FBE966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proposal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404D20-51B5-421A-981D-3CB5D0922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General idea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Learn AST structure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representation</a:t>
            </a:r>
          </a:p>
          <a:p>
            <a:pPr marL="0" indent="0">
              <a:buNone/>
            </a:pPr>
            <a:r>
              <a:rPr lang="en-US" dirty="0"/>
              <a:t>Use learned representation for cross-language clone detection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b="1" dirty="0"/>
              <a:t>Overview</a:t>
            </a:r>
          </a:p>
          <a:p>
            <a:r>
              <a:rPr lang="en-US" dirty="0"/>
              <a:t>Find a token-level vector representation</a:t>
            </a:r>
          </a:p>
          <a:p>
            <a:r>
              <a:rPr lang="en-US" dirty="0"/>
              <a:t>Use end-to-end supervised machine learning to learn AST representation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0FA7E2-D45A-4E6F-8CC7-F099958F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2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18"/>
    </mc:Choice>
    <mc:Fallback xmlns="">
      <p:transition spd="slow" advTm="5751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FEB4-0471-4DAC-8FC1-59426434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9EC07B-6843-4C49-B64F-94F79DF57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33"/>
            <a:ext cx="10515600" cy="6432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System currently supports Java and Python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052CCD-33FE-4794-A7FA-B0926B9AEA39}"/>
              </a:ext>
            </a:extLst>
          </p:cNvPr>
          <p:cNvSpPr/>
          <p:nvPr/>
        </p:nvSpPr>
        <p:spPr>
          <a:xfrm>
            <a:off x="768096" y="2520342"/>
            <a:ext cx="1786128" cy="499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Java AST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3A6AB8-9068-4E44-A93F-4CB67DAAFC59}"/>
              </a:ext>
            </a:extLst>
          </p:cNvPr>
          <p:cNvSpPr/>
          <p:nvPr/>
        </p:nvSpPr>
        <p:spPr>
          <a:xfrm>
            <a:off x="757621" y="4017189"/>
            <a:ext cx="1786128" cy="499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 AST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9EA44-ACA3-4F4F-84EF-3F3A90384028}"/>
              </a:ext>
            </a:extLst>
          </p:cNvPr>
          <p:cNvSpPr/>
          <p:nvPr/>
        </p:nvSpPr>
        <p:spPr>
          <a:xfrm>
            <a:off x="4810173" y="2508150"/>
            <a:ext cx="1371600" cy="51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token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8AC940-D872-4442-9DF6-5E18D6C3132E}"/>
              </a:ext>
            </a:extLst>
          </p:cNvPr>
          <p:cNvSpPr/>
          <p:nvPr/>
        </p:nvSpPr>
        <p:spPr>
          <a:xfrm>
            <a:off x="4810173" y="4017189"/>
            <a:ext cx="1371600" cy="521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token</a:t>
            </a: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embedding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C0235-A710-4051-B7A5-D3481FC316DB}"/>
              </a:ext>
            </a:extLst>
          </p:cNvPr>
          <p:cNvSpPr/>
          <p:nvPr/>
        </p:nvSpPr>
        <p:spPr>
          <a:xfrm>
            <a:off x="6663357" y="2547774"/>
            <a:ext cx="963168" cy="432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22F408-19F5-4297-97C7-721B87355AC6}"/>
              </a:ext>
            </a:extLst>
          </p:cNvPr>
          <p:cNvSpPr/>
          <p:nvPr/>
        </p:nvSpPr>
        <p:spPr>
          <a:xfrm>
            <a:off x="6663357" y="4061385"/>
            <a:ext cx="963168" cy="432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95844-3CB6-4F45-8C95-A31991DDBE27}"/>
              </a:ext>
            </a:extLst>
          </p:cNvPr>
          <p:cNvSpPr/>
          <p:nvPr/>
        </p:nvSpPr>
        <p:spPr>
          <a:xfrm>
            <a:off x="8541784" y="3334158"/>
            <a:ext cx="963168" cy="432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DF46A3-4236-4094-A95D-43C8FA0867A5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181773" y="2764182"/>
            <a:ext cx="481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5C1CF2-EFA7-4A47-9B12-789C635802D3}"/>
              </a:ext>
            </a:extLst>
          </p:cNvPr>
          <p:cNvCxnSpPr>
            <a:cxnSpLocks/>
            <a:stCxn id="36" idx="3"/>
            <a:endCxn id="8" idx="1"/>
          </p:cNvCxnSpPr>
          <p:nvPr/>
        </p:nvCxnSpPr>
        <p:spPr>
          <a:xfrm>
            <a:off x="4259738" y="2764182"/>
            <a:ext cx="550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5C34AF-759E-4B86-82B3-4F6D985A761B}"/>
              </a:ext>
            </a:extLst>
          </p:cNvPr>
          <p:cNvCxnSpPr>
            <a:cxnSpLocks/>
            <a:stCxn id="38" idx="3"/>
            <a:endCxn id="9" idx="1"/>
          </p:cNvCxnSpPr>
          <p:nvPr/>
        </p:nvCxnSpPr>
        <p:spPr>
          <a:xfrm>
            <a:off x="4259738" y="4273221"/>
            <a:ext cx="550443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BFAB55-15EC-4529-8C68-8B8E4511990C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181773" y="4277793"/>
            <a:ext cx="481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576E2C1-A4B9-4CD1-9DD3-EECD96DBF1E2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7626533" y="2764182"/>
            <a:ext cx="915259" cy="7863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8CCDE96-5D34-4B2C-BF79-62408CEE4683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7626533" y="3550574"/>
            <a:ext cx="915259" cy="7272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CC5486-79C8-49C5-BC87-4E297418E572}"/>
              </a:ext>
            </a:extLst>
          </p:cNvPr>
          <p:cNvCxnSpPr>
            <a:cxnSpLocks/>
            <a:stCxn id="14" idx="3"/>
            <a:endCxn id="43" idx="2"/>
          </p:cNvCxnSpPr>
          <p:nvPr/>
        </p:nvCxnSpPr>
        <p:spPr>
          <a:xfrm>
            <a:off x="9504952" y="3550566"/>
            <a:ext cx="376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41DBB1B2-5E78-4DBF-99B1-D294B031926A}"/>
              </a:ext>
            </a:extLst>
          </p:cNvPr>
          <p:cNvSpPr/>
          <p:nvPr/>
        </p:nvSpPr>
        <p:spPr>
          <a:xfrm>
            <a:off x="9881788" y="3254910"/>
            <a:ext cx="1615440" cy="5913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Clone prediction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EF8DF3-21AF-4022-9E87-B163A07DD2E7}"/>
              </a:ext>
            </a:extLst>
          </p:cNvPr>
          <p:cNvSpPr/>
          <p:nvPr/>
        </p:nvSpPr>
        <p:spPr>
          <a:xfrm>
            <a:off x="2888130" y="2508150"/>
            <a:ext cx="1371600" cy="51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vector of indexes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49A53-EA1B-44DC-95CE-BB2BB77FFDF6}"/>
              </a:ext>
            </a:extLst>
          </p:cNvPr>
          <p:cNvSpPr/>
          <p:nvPr/>
        </p:nvSpPr>
        <p:spPr>
          <a:xfrm>
            <a:off x="2888130" y="4017189"/>
            <a:ext cx="1371600" cy="51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vector of indexes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CDC23F-ADE5-4708-B86B-DE80BD603350}"/>
              </a:ext>
            </a:extLst>
          </p:cNvPr>
          <p:cNvCxnSpPr>
            <a:stCxn id="6" idx="6"/>
            <a:endCxn id="36" idx="1"/>
          </p:cNvCxnSpPr>
          <p:nvPr/>
        </p:nvCxnSpPr>
        <p:spPr>
          <a:xfrm flipV="1">
            <a:off x="2554224" y="2764182"/>
            <a:ext cx="333906" cy="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0962972-3F41-45A6-BE25-31772D8497EE}"/>
              </a:ext>
            </a:extLst>
          </p:cNvPr>
          <p:cNvCxnSpPr>
            <a:stCxn id="7" idx="6"/>
            <a:endCxn id="38" idx="1"/>
          </p:cNvCxnSpPr>
          <p:nvPr/>
        </p:nvCxnSpPr>
        <p:spPr>
          <a:xfrm>
            <a:off x="2543757" y="4267125"/>
            <a:ext cx="344381" cy="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4297CA-A8AA-4C7C-A7EF-166562E4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48F2CA-9A13-43F0-9684-745AEC0646DB}"/>
              </a:ext>
            </a:extLst>
          </p:cNvPr>
          <p:cNvSpPr txBox="1"/>
          <p:nvPr/>
        </p:nvSpPr>
        <p:spPr>
          <a:xfrm>
            <a:off x="6183073" y="5158692"/>
            <a:ext cx="146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AST encoding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60494AF1-9CAA-48F1-BFCD-65B4587D8E03}"/>
              </a:ext>
            </a:extLst>
          </p:cNvPr>
          <p:cNvSpPr/>
          <p:nvPr/>
        </p:nvSpPr>
        <p:spPr>
          <a:xfrm rot="16200000">
            <a:off x="5098435" y="2546017"/>
            <a:ext cx="317786" cy="4738396"/>
          </a:xfrm>
          <a:prstGeom prst="leftBrace">
            <a:avLst>
              <a:gd name="adj1" fmla="val 8333"/>
              <a:gd name="adj2" fmla="val 8586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6731E9-1EF1-4D6F-9361-0A1BF557EC4E}"/>
              </a:ext>
            </a:extLst>
          </p:cNvPr>
          <p:cNvSpPr/>
          <p:nvPr/>
        </p:nvSpPr>
        <p:spPr>
          <a:xfrm>
            <a:off x="549219" y="6047435"/>
            <a:ext cx="858119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hlinkClick r:id="rId2"/>
              </a:rPr>
              <a:t>https://github.com/tuvistavie/suplearn-clone-detection</a:t>
            </a:r>
            <a:endParaRPr 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4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772"/>
    </mc:Choice>
    <mc:Fallback xmlns="">
      <p:transition spd="slow" advTm="6977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3A37-378B-4B64-AF2B-2BD8575D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embeddings generation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9A83D-0A49-42A7-8799-6EB708ED0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827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propose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tree-based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skipgram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a vocabulary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“target” node, generate “context” nodes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Feed (target, context) as input, output of a single layer MLP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hidden layer as embeddings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71C892-68D4-43EE-B222-89A949E267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2951052"/>
            <a:ext cx="3886200" cy="210048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6A8011-74F5-451A-991E-966A033287C7}"/>
              </a:ext>
            </a:extLst>
          </p:cNvPr>
          <p:cNvSpPr txBox="1"/>
          <p:nvPr/>
        </p:nvSpPr>
        <p:spPr>
          <a:xfrm>
            <a:off x="6153150" y="1997706"/>
            <a:ext cx="4490332" cy="64633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For, i, Call, range, 2, BinOpAdd,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n, 1, body, AugAssignMult, result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39E84-BB25-4AD6-929F-F5FB73BF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DE11-DC71-4C53-9552-305AFE579DF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26D69D-25C3-4885-98C6-B122E94673F5}"/>
              </a:ext>
            </a:extLst>
          </p:cNvPr>
          <p:cNvSpPr/>
          <p:nvPr/>
        </p:nvSpPr>
        <p:spPr>
          <a:xfrm>
            <a:off x="7525709" y="4141470"/>
            <a:ext cx="938206" cy="298962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61D17FF-59FC-45FF-A96F-8F0E42D53AF7}"/>
              </a:ext>
            </a:extLst>
          </p:cNvPr>
          <p:cNvSpPr/>
          <p:nvPr/>
        </p:nvSpPr>
        <p:spPr>
          <a:xfrm rot="13886647" flipV="1">
            <a:off x="7566609" y="3946015"/>
            <a:ext cx="384615" cy="98005"/>
          </a:xfrm>
          <a:prstGeom prst="rightArrow">
            <a:avLst>
              <a:gd name="adj1" fmla="val 50000"/>
              <a:gd name="adj2" fmla="val 4763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81B6436-B277-4E18-B95A-83EFA8CFA9D4}"/>
              </a:ext>
            </a:extLst>
          </p:cNvPr>
          <p:cNvSpPr/>
          <p:nvPr/>
        </p:nvSpPr>
        <p:spPr>
          <a:xfrm rot="7655860">
            <a:off x="7586054" y="4546845"/>
            <a:ext cx="360106" cy="108378"/>
          </a:xfrm>
          <a:prstGeom prst="rightArrow">
            <a:avLst>
              <a:gd name="adj1" fmla="val 50000"/>
              <a:gd name="adj2" fmla="val 4763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9428B4E-93A8-4B08-AB05-D14420CA5687}"/>
              </a:ext>
            </a:extLst>
          </p:cNvPr>
          <p:cNvSpPr/>
          <p:nvPr/>
        </p:nvSpPr>
        <p:spPr>
          <a:xfrm rot="4224463" flipV="1">
            <a:off x="7912468" y="4537940"/>
            <a:ext cx="305508" cy="107105"/>
          </a:xfrm>
          <a:prstGeom prst="rightArrow">
            <a:avLst>
              <a:gd name="adj1" fmla="val 50000"/>
              <a:gd name="adj2" fmla="val 4763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5E2572-7230-495F-9D7D-8FF9184047DF}"/>
              </a:ext>
            </a:extLst>
          </p:cNvPr>
          <p:cNvSpPr/>
          <p:nvPr/>
        </p:nvSpPr>
        <p:spPr>
          <a:xfrm>
            <a:off x="7282815" y="3560446"/>
            <a:ext cx="476101" cy="29718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9BCB4F-9DC4-48FD-A65A-D954E0D33F38}"/>
              </a:ext>
            </a:extLst>
          </p:cNvPr>
          <p:cNvSpPr/>
          <p:nvPr/>
        </p:nvSpPr>
        <p:spPr>
          <a:xfrm>
            <a:off x="7343775" y="4724276"/>
            <a:ext cx="437839" cy="29718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1BEAE3-CC31-42D8-A688-CCAF169D48F9}"/>
              </a:ext>
            </a:extLst>
          </p:cNvPr>
          <p:cNvSpPr/>
          <p:nvPr/>
        </p:nvSpPr>
        <p:spPr>
          <a:xfrm>
            <a:off x="7930515" y="4724276"/>
            <a:ext cx="428625" cy="29718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F5D993-3032-4D2D-BDFA-21881CD45FF3}"/>
              </a:ext>
            </a:extLst>
          </p:cNvPr>
          <p:cNvSpPr/>
          <p:nvPr/>
        </p:nvSpPr>
        <p:spPr>
          <a:xfrm>
            <a:off x="549219" y="6047435"/>
            <a:ext cx="68707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hlinkClick r:id="rId4"/>
              </a:rPr>
              <a:t>https://github.com/tuvistavie/bigcode-tools</a:t>
            </a:r>
            <a:endParaRPr lang="en-US" sz="22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983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327"/>
    </mc:Choice>
    <mc:Fallback xmlns="">
      <p:transition spd="slow" advTm="953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3|20.1|25.4|10.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2246</TotalTime>
  <Words>1359</Words>
  <Application>Microsoft Office PowerPoint</Application>
  <PresentationFormat>Widescreen</PresentationFormat>
  <Paragraphs>393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游ゴシック</vt:lpstr>
      <vt:lpstr>Arial</vt:lpstr>
      <vt:lpstr>Calibri</vt:lpstr>
      <vt:lpstr>Calibri Light</vt:lpstr>
      <vt:lpstr>Cambria Math</vt:lpstr>
      <vt:lpstr>Consolas</vt:lpstr>
      <vt:lpstr>Office Theme</vt:lpstr>
      <vt:lpstr>A study of machine learning approaches to cross-language code clone detection</vt:lpstr>
      <vt:lpstr>Clone detection</vt:lpstr>
      <vt:lpstr>Current approaches to clone detection</vt:lpstr>
      <vt:lpstr>Case study: SourcererCC</vt:lpstr>
      <vt:lpstr>Difficulty of cross-language clone detection</vt:lpstr>
      <vt:lpstr>Difficulty of cross-language clone detection</vt:lpstr>
      <vt:lpstr>Our proposal</vt:lpstr>
      <vt:lpstr>System overview</vt:lpstr>
      <vt:lpstr>Token embeddings generation</vt:lpstr>
      <vt:lpstr>AST encoding</vt:lpstr>
      <vt:lpstr>Token embeddings generation experiment</vt:lpstr>
      <vt:lpstr>Java token embeddings results</vt:lpstr>
      <vt:lpstr>Clone detection experiment goals</vt:lpstr>
      <vt:lpstr>Dataset creation for clone detection</vt:lpstr>
      <vt:lpstr>Clone detection experiment results</vt:lpstr>
      <vt:lpstr>Comparison with SourcererCC</vt:lpstr>
      <vt:lpstr>Related work</vt:lpstr>
      <vt:lpstr>Future work</vt:lpstr>
      <vt:lpstr>Summary</vt:lpstr>
      <vt:lpstr>Supporting slides follow</vt:lpstr>
      <vt:lpstr>What is clone detection?</vt:lpstr>
      <vt:lpstr>Program representations</vt:lpstr>
      <vt:lpstr>Type of clones</vt:lpstr>
      <vt:lpstr>System overview</vt:lpstr>
      <vt:lpstr>Model overview</vt:lpstr>
      <vt:lpstr>Zipf’s law</vt:lpstr>
      <vt:lpstr>Model with hash layer</vt:lpstr>
      <vt:lpstr>Source code normalization</vt:lpstr>
      <vt:lpstr>Clone false-positive example </vt:lpstr>
      <vt:lpstr>Embeddings hyperparameters</vt:lpstr>
      <vt:lpstr>Clone detection hyperparameters</vt:lpstr>
      <vt:lpstr>Deckard, Jiang &amp; al., ICSE’07</vt:lpstr>
      <vt:lpstr>SourcererCC, Sajnani &amp; al., ICSE’16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Perez</dc:creator>
  <cp:lastModifiedBy>Daniel Perez</cp:lastModifiedBy>
  <cp:revision>542</cp:revision>
  <dcterms:created xsi:type="dcterms:W3CDTF">2017-10-16T23:20:24Z</dcterms:created>
  <dcterms:modified xsi:type="dcterms:W3CDTF">2018-02-22T09:32:20Z</dcterms:modified>
</cp:coreProperties>
</file>