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95" r:id="rId3"/>
    <p:sldId id="296" r:id="rId4"/>
    <p:sldId id="305" r:id="rId5"/>
    <p:sldId id="290" r:id="rId6"/>
    <p:sldId id="291" r:id="rId7"/>
    <p:sldId id="306" r:id="rId8"/>
    <p:sldId id="307" r:id="rId9"/>
    <p:sldId id="309" r:id="rId10"/>
    <p:sldId id="308" r:id="rId11"/>
    <p:sldId id="300" r:id="rId12"/>
    <p:sldId id="301" r:id="rId13"/>
    <p:sldId id="312" r:id="rId14"/>
    <p:sldId id="289" r:id="rId15"/>
    <p:sldId id="314" r:id="rId16"/>
    <p:sldId id="288" r:id="rId17"/>
    <p:sldId id="313" r:id="rId18"/>
    <p:sldId id="315" r:id="rId19"/>
    <p:sldId id="316" r:id="rId20"/>
    <p:sldId id="302" r:id="rId21"/>
    <p:sldId id="304" r:id="rId22"/>
    <p:sldId id="303" r:id="rId23"/>
    <p:sldId id="294" r:id="rId24"/>
    <p:sldId id="293" r:id="rId25"/>
    <p:sldId id="27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E2C1-3BA0-40F8-BD6A-E33DBBD8C142}" type="datetimeFigureOut">
              <a:rPr lang="en-AU" smtClean="0"/>
              <a:t>16/08/2023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BF33-37E6-4BB3-A6F8-9C287C11BDA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52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94FF-A489-490C-B3DD-722431770692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1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7D6-055C-4485-A35F-00F0DC7D6289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3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E86-6042-4D7A-AA38-81132F80CE09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3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2E3-00C2-49AC-A907-35844DDA583D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3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979D5B2-00EE-4377-899E-86195156BF5E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42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DC5-646E-4417-ABB7-84FA7D173E23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3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1C78-A07C-40A5-9508-E2F502D3D5D9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05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EDA-E4EC-400B-8436-B001DE57B049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28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D2E1-10A5-4721-96F4-154881B88BA5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CCBB-0D67-4BD0-9B57-2D29643E3049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6E06-7FA7-48A1-8927-A6CADA496511}" type="datetime1">
              <a:rPr lang="en-AU" smtClean="0"/>
              <a:t>16/08/2023</a:t>
            </a:fld>
            <a:endParaRPr lang="en-A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97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F22E7C-EC4D-4711-8E63-2E59FF34A24C}" type="datetime1">
              <a:rPr lang="en-AU" smtClean="0"/>
              <a:t>16/08/2023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707F908-FB12-48AB-8594-B67A3B635AF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36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bt-labs/dbt-utils#generic-tes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logica/dbt-expectation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alogica/dbt-expec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anhphan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bt-labs/dbt-core" TargetMode="External"/><Relationship Id="rId3" Type="http://schemas.openxmlformats.org/officeDocument/2006/relationships/hyperlink" Target="https://docs.getdbt.com/docs/build/tests" TargetMode="External"/><Relationship Id="rId7" Type="http://schemas.openxmlformats.org/officeDocument/2006/relationships/hyperlink" Target="https://github.com/dagster-io/dagster" TargetMode="External"/><Relationship Id="rId2" Type="http://schemas.openxmlformats.org/officeDocument/2006/relationships/hyperlink" Target="https://github.com/danhphan/trusted-data-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tdbt.com/coalesce-2020/building-a-robust-data-pipeline-with-dbt-airflow-and-great-expectations/" TargetMode="External"/><Relationship Id="rId11" Type="http://schemas.openxmlformats.org/officeDocument/2006/relationships/hyperlink" Target="https://github.com/calogica/dbt-expectations" TargetMode="External"/><Relationship Id="rId5" Type="http://schemas.openxmlformats.org/officeDocument/2006/relationships/hyperlink" Target="https://dagster.io/blog/duckdb-data-lake" TargetMode="External"/><Relationship Id="rId10" Type="http://schemas.openxmlformats.org/officeDocument/2006/relationships/hyperlink" Target="https://github.com/dbt-labs/dbt-utils" TargetMode="External"/><Relationship Id="rId4" Type="http://schemas.openxmlformats.org/officeDocument/2006/relationships/hyperlink" Target="https://www.youtube.com/watch?v=fo7lUn6vgtg" TargetMode="External"/><Relationship Id="rId9" Type="http://schemas.openxmlformats.org/officeDocument/2006/relationships/hyperlink" Target="https://github.com/duckdb/duckdb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1YNakd9qAg" TargetMode="External"/><Relationship Id="rId7" Type="http://schemas.openxmlformats.org/officeDocument/2006/relationships/hyperlink" Target="https://www.youtube.com/watch?v=IVEl0bsTbdg" TargetMode="External"/><Relationship Id="rId2" Type="http://schemas.openxmlformats.org/officeDocument/2006/relationships/hyperlink" Target="https://www.youtube.com/watch?v=u48R6XyKo9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xWGf0aXJF4" TargetMode="External"/><Relationship Id="rId5" Type="http://schemas.openxmlformats.org/officeDocument/2006/relationships/hyperlink" Target="https://www.youtube.com/watch?v=_-6jqiLnJUM" TargetMode="External"/><Relationship Id="rId4" Type="http://schemas.openxmlformats.org/officeDocument/2006/relationships/hyperlink" Target="https://www.youtube.com/watch?v=MR50CEFqZZ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A4F6-110C-D3BE-4D1C-D8119A425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196" y="1720889"/>
            <a:ext cx="9283554" cy="2144114"/>
          </a:xfrm>
        </p:spPr>
        <p:txBody>
          <a:bodyPr>
            <a:noAutofit/>
          </a:bodyPr>
          <a:lstStyle/>
          <a:p>
            <a:r>
              <a:rPr lang="en-GB" sz="4500" b="1" i="0" dirty="0">
                <a:solidFill>
                  <a:srgbClr val="008000"/>
                </a:solidFill>
                <a:effectLst/>
                <a:latin typeface="-apple-system"/>
              </a:rPr>
              <a:t>Building </a:t>
            </a:r>
            <a:r>
              <a:rPr lang="en-GB" sz="4500" b="1" i="0" dirty="0">
                <a:solidFill>
                  <a:srgbClr val="002060"/>
                </a:solidFill>
                <a:effectLst/>
                <a:latin typeface="-apple-system"/>
              </a:rPr>
              <a:t>3D</a:t>
            </a:r>
            <a:r>
              <a:rPr lang="en-GB" sz="4500" b="1" i="0" dirty="0">
                <a:solidFill>
                  <a:srgbClr val="008000"/>
                </a:solidFill>
                <a:effectLst/>
                <a:latin typeface="-apple-system"/>
              </a:rPr>
              <a:t> Trusted Data Pipelines With </a:t>
            </a:r>
            <a:r>
              <a:rPr lang="en-GB" sz="4500" b="1" dirty="0">
                <a:solidFill>
                  <a:srgbClr val="002060"/>
                </a:solidFill>
                <a:latin typeface="-apple-system"/>
              </a:rPr>
              <a:t>D</a:t>
            </a:r>
            <a:r>
              <a:rPr lang="en-GB" sz="4500" b="1" i="0" dirty="0">
                <a:solidFill>
                  <a:srgbClr val="008000"/>
                </a:solidFill>
                <a:effectLst/>
                <a:latin typeface="-apple-system"/>
              </a:rPr>
              <a:t>agster, </a:t>
            </a:r>
            <a:r>
              <a:rPr lang="en-GB" sz="4500" b="1" dirty="0">
                <a:solidFill>
                  <a:srgbClr val="002060"/>
                </a:solidFill>
                <a:latin typeface="-apple-system"/>
              </a:rPr>
              <a:t>D</a:t>
            </a:r>
            <a:r>
              <a:rPr lang="en-GB" sz="4500" b="1" i="0" dirty="0">
                <a:solidFill>
                  <a:srgbClr val="008000"/>
                </a:solidFill>
                <a:effectLst/>
                <a:latin typeface="-apple-system"/>
              </a:rPr>
              <a:t>bt, and </a:t>
            </a:r>
            <a:r>
              <a:rPr lang="en-GB" sz="4500" b="1" dirty="0">
                <a:solidFill>
                  <a:srgbClr val="002060"/>
                </a:solidFill>
                <a:latin typeface="-apple-system"/>
              </a:rPr>
              <a:t>D</a:t>
            </a:r>
            <a:r>
              <a:rPr lang="en-GB" sz="4500" b="1" i="0" dirty="0">
                <a:solidFill>
                  <a:srgbClr val="008000"/>
                </a:solidFill>
                <a:effectLst/>
                <a:latin typeface="-apple-system"/>
              </a:rPr>
              <a:t>uckdb </a:t>
            </a:r>
            <a:endParaRPr lang="en-AU" sz="4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12638-E373-5C3F-9595-6C8672E1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638"/>
            <a:ext cx="9144000" cy="791042"/>
          </a:xfrm>
        </p:spPr>
        <p:txBody>
          <a:bodyPr>
            <a:normAutofit/>
          </a:bodyPr>
          <a:lstStyle/>
          <a:p>
            <a:pPr algn="ctr"/>
            <a:r>
              <a:rPr lang="en-AU" sz="1800" b="1" i="0" dirty="0">
                <a:effectLst/>
                <a:latin typeface="-apple-system"/>
              </a:rPr>
              <a:t>Danh Phan</a:t>
            </a:r>
          </a:p>
          <a:p>
            <a:pPr algn="ctr"/>
            <a:r>
              <a:rPr lang="en-AU" sz="1600" b="1" dirty="0">
                <a:latin typeface="-apple-system"/>
              </a:rPr>
              <a:t>Adelaide, August 2023</a:t>
            </a:r>
            <a:endParaRPr lang="en-AU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AFE95-21FF-DB85-185D-A7C6B917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E47FC-AE0A-2628-E0E7-211867B76435}"/>
              </a:ext>
            </a:extLst>
          </p:cNvPr>
          <p:cNvSpPr txBox="1"/>
          <p:nvPr/>
        </p:nvSpPr>
        <p:spPr>
          <a:xfrm>
            <a:off x="4200801" y="527736"/>
            <a:ext cx="37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b="1" i="0" dirty="0">
                <a:solidFill>
                  <a:srgbClr val="0000FF"/>
                </a:solidFill>
                <a:effectLst/>
                <a:latin typeface="-apple-system"/>
              </a:rPr>
              <a:t>PyCon Australia 2023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77842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A3FF-0286-F0CB-F205-4DC7AD2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questions?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FDA4-7F47-951E-0FC7-DA901000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that table the same compared to the upstream table?</a:t>
            </a:r>
          </a:p>
          <a:p>
            <a:r>
              <a:rPr lang="en-US" dirty="0"/>
              <a:t>This table needs to have these columns</a:t>
            </a:r>
          </a:p>
          <a:p>
            <a:r>
              <a:rPr lang="en-US" dirty="0"/>
              <a:t>Where this data come from?</a:t>
            </a:r>
          </a:p>
          <a:p>
            <a:r>
              <a:rPr lang="en-US" dirty="0"/>
              <a:t>Is the data arrived late?</a:t>
            </a:r>
          </a:p>
          <a:p>
            <a:r>
              <a:rPr lang="en-US" dirty="0"/>
              <a:t>Is the values of a numeric column in an expected range?</a:t>
            </a:r>
          </a:p>
          <a:p>
            <a:r>
              <a:rPr lang="en-GB" dirty="0"/>
              <a:t>Is the summary stats make sense?</a:t>
            </a:r>
          </a:p>
          <a:p>
            <a:r>
              <a:rPr lang="en-GB" dirty="0"/>
              <a:t>Seem to have outliers?</a:t>
            </a:r>
          </a:p>
          <a:p>
            <a:r>
              <a:rPr lang="en-GB" dirty="0"/>
              <a:t>We expect the column to have no null value?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3F2CE-D3C4-93C6-5400-B8DB1479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79D10-DE23-1E7A-8551-47D157F9AB49}"/>
              </a:ext>
            </a:extLst>
          </p:cNvPr>
          <p:cNvSpPr txBox="1"/>
          <p:nvPr/>
        </p:nvSpPr>
        <p:spPr>
          <a:xfrm>
            <a:off x="3637935" y="5584723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is critical to test and measure data quality</a:t>
            </a:r>
            <a:r>
              <a:rPr lang="en-GB" b="1" dirty="0"/>
              <a:t>!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C3065-4945-0499-B06F-ACB49C1D25C9}"/>
              </a:ext>
            </a:extLst>
          </p:cNvPr>
          <p:cNvSpPr txBox="1"/>
          <p:nvPr/>
        </p:nvSpPr>
        <p:spPr>
          <a:xfrm>
            <a:off x="8695730" y="2458064"/>
            <a:ext cx="2460030" cy="1261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.Vn3DH" panose="020B7200000000000000" pitchFamily="34" charset="0"/>
              </a:rPr>
              <a:t>IN DATA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.Vn3DH" panose="020B7200000000000000" pitchFamily="34" charset="0"/>
              </a:rPr>
              <a:t>WE TRUST</a:t>
            </a:r>
            <a:endParaRPr lang="en-GB" b="1" dirty="0">
              <a:latin typeface=".Vn3D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48B8-9F04-B560-4BD7-5DB71E16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A diagram of a company&#10;&#10;Description automatically generated">
            <a:extLst>
              <a:ext uri="{FF2B5EF4-FFF2-40B4-BE49-F238E27FC236}">
                <a16:creationId xmlns:a16="http://schemas.microsoft.com/office/drawing/2014/main" id="{AF37876B-CF67-013F-7383-C12137C8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2" y="556635"/>
            <a:ext cx="11149896" cy="54399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CDBA-2245-26D1-B26A-5CEF7D94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11</a:t>
            </a:fld>
            <a:endParaRPr lang="en-AU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5F3B4E6-555D-6C43-2ED8-82B413F58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3313-F29F-6012-2F74-D4BA64B838A1}"/>
              </a:ext>
            </a:extLst>
          </p:cNvPr>
          <p:cNvSpPr txBox="1"/>
          <p:nvPr/>
        </p:nvSpPr>
        <p:spPr>
          <a:xfrm>
            <a:off x="3507676" y="6137055"/>
            <a:ext cx="4871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https://bitestreams.com/nl/blog/modern_data_stack/</a:t>
            </a:r>
          </a:p>
        </p:txBody>
      </p:sp>
    </p:spTree>
    <p:extLst>
      <p:ext uri="{BB962C8B-B14F-4D97-AF65-F5344CB8AC3E}">
        <p14:creationId xmlns:p14="http://schemas.microsoft.com/office/powerpoint/2010/main" val="36549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CAB3-CF42-2869-B21A-5A81DEDB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3</a:t>
            </a:r>
            <a:r>
              <a:rPr lang="en-US" sz="3600" b="1" dirty="0">
                <a:solidFill>
                  <a:srgbClr val="0070C0"/>
                </a:solidFill>
              </a:rPr>
              <a:t>D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dirty="0"/>
              <a:t>agster, </a:t>
            </a:r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dirty="0"/>
              <a:t>bt, and </a:t>
            </a:r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dirty="0"/>
              <a:t>uckdb) trusted pipeline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0E69-819C-07B0-9AC6-588F6B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B7F50-4022-1D02-76F6-F686F86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96" y="1692902"/>
            <a:ext cx="9220424" cy="4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D888-F7CD-575C-52B5-545ED86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The 3</a:t>
            </a:r>
            <a:r>
              <a:rPr lang="en-US" sz="6000" b="1" dirty="0">
                <a:solidFill>
                  <a:srgbClr val="0070C0"/>
                </a:solidFill>
              </a:rPr>
              <a:t>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A468-7F9E-30C6-980A-0718C8AC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F59B0-FCB3-BAB0-72A3-F5271E9D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13</a:t>
            </a:fld>
            <a:endParaRPr lang="en-AU" dirty="0"/>
          </a:p>
        </p:txBody>
      </p:sp>
      <p:pic>
        <p:nvPicPr>
          <p:cNvPr id="1028" name="Picture 4" descr="Blog | Dagster: Articles on data engineering and data pipeline orchestration">
            <a:extLst>
              <a:ext uri="{FF2B5EF4-FFF2-40B4-BE49-F238E27FC236}">
                <a16:creationId xmlns:a16="http://schemas.microsoft.com/office/drawing/2014/main" id="{C5BFAC75-C7C9-F53E-564B-32CA16E5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4" y="2456041"/>
            <a:ext cx="4953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2ADF0-B379-7C70-B0C5-D299ECEA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82" y="3923066"/>
            <a:ext cx="6795770" cy="22491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2DA25B-6998-F8B5-2971-354F7A58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18" y="590983"/>
            <a:ext cx="5646801" cy="33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0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0085-26B2-7B54-85E0-71A8874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2CAA-5CE6-99CD-6BE3-AD50BDC7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754" y="2074017"/>
            <a:ext cx="3949192" cy="4050792"/>
          </a:xfrm>
        </p:spPr>
        <p:txBody>
          <a:bodyPr/>
          <a:lstStyle/>
          <a:p>
            <a:r>
              <a:rPr lang="en-US" b="1" dirty="0"/>
              <a:t>Between tables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Raw (unprocessed) truth vs processed truth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In a table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Column counts</a:t>
            </a:r>
          </a:p>
          <a:p>
            <a:pPr lvl="1"/>
            <a:r>
              <a:rPr lang="en-US" dirty="0"/>
              <a:t>Column exist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E430B-3F5D-F693-246D-58B0C12B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14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BCED-E249-5119-5DFF-C7949D93B540}"/>
              </a:ext>
            </a:extLst>
          </p:cNvPr>
          <p:cNvSpPr txBox="1">
            <a:spLocks/>
          </p:cNvSpPr>
          <p:nvPr/>
        </p:nvSpPr>
        <p:spPr>
          <a:xfrm>
            <a:off x="6337056" y="2074017"/>
            <a:ext cx="4352642" cy="403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Column level:</a:t>
            </a:r>
          </a:p>
          <a:p>
            <a:pPr lvl="1"/>
            <a:r>
              <a:rPr lang="en-GB" dirty="0"/>
              <a:t>Generic test: </a:t>
            </a:r>
          </a:p>
          <a:p>
            <a:pPr lvl="2"/>
            <a:r>
              <a:rPr lang="en-GB" dirty="0"/>
              <a:t>Not null (with a threshold level)</a:t>
            </a:r>
          </a:p>
          <a:p>
            <a:pPr lvl="2"/>
            <a:r>
              <a:rPr lang="en-GB" dirty="0"/>
              <a:t>Unique</a:t>
            </a:r>
          </a:p>
          <a:p>
            <a:pPr lvl="1"/>
            <a:r>
              <a:rPr lang="en-GB" dirty="0"/>
              <a:t>Text data:</a:t>
            </a:r>
          </a:p>
          <a:p>
            <a:pPr lvl="2"/>
            <a:r>
              <a:rPr lang="en-GB" dirty="0"/>
              <a:t>Following a pattern?</a:t>
            </a:r>
          </a:p>
          <a:p>
            <a:pPr lvl="2"/>
            <a:r>
              <a:rPr lang="en-GB" dirty="0"/>
              <a:t>Accepted values? </a:t>
            </a:r>
          </a:p>
          <a:p>
            <a:pPr lvl="1"/>
            <a:r>
              <a:rPr lang="en-GB" dirty="0"/>
              <a:t>Numeric data: </a:t>
            </a:r>
          </a:p>
          <a:p>
            <a:pPr lvl="2"/>
            <a:r>
              <a:rPr lang="en-GB" dirty="0"/>
              <a:t>Min, max, mean, median</a:t>
            </a:r>
          </a:p>
          <a:p>
            <a:pPr lvl="2"/>
            <a:r>
              <a:rPr lang="en-GB" dirty="0"/>
              <a:t>Outliers</a:t>
            </a:r>
          </a:p>
          <a:p>
            <a:pPr lvl="1"/>
            <a:r>
              <a:rPr lang="en-GB" dirty="0"/>
              <a:t>Date: </a:t>
            </a:r>
          </a:p>
          <a:p>
            <a:pPr lvl="2"/>
            <a:r>
              <a:rPr lang="en-GB" dirty="0"/>
              <a:t>Recency, range, latest, min, max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2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BD98-FCED-8CDE-6A8F-D5B850F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37C6-8A31-779C-8C93-0186A614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512" y="1895265"/>
            <a:ext cx="4888500" cy="405079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Four generic tests already defined in Dbt: </a:t>
            </a:r>
          </a:p>
          <a:p>
            <a:pPr lvl="1"/>
            <a:r>
              <a:rPr lang="en-GB" dirty="0"/>
              <a:t>unique, </a:t>
            </a:r>
          </a:p>
          <a:p>
            <a:pPr lvl="1"/>
            <a:r>
              <a:rPr lang="en-GB" dirty="0"/>
              <a:t>not_null, </a:t>
            </a:r>
          </a:p>
          <a:p>
            <a:pPr lvl="1"/>
            <a:r>
              <a:rPr lang="en-GB" dirty="0"/>
              <a:t>accepted_values</a:t>
            </a:r>
          </a:p>
          <a:p>
            <a:pPr lvl="1"/>
            <a:r>
              <a:rPr lang="en-GB" dirty="0"/>
              <a:t>relationships.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A1ACD-9540-70C4-35A3-5A4B0A45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15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0A3BE-25A6-A425-F994-27E4564B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80" y="2339701"/>
            <a:ext cx="7136127" cy="42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EEA6-9D92-37A0-1A60-28F6EB4A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54C5-22FD-75B9-6BFF-999E660F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32209"/>
          </a:xfrm>
        </p:spPr>
        <p:txBody>
          <a:bodyPr>
            <a:normAutofit/>
          </a:bodyPr>
          <a:lstStyle/>
          <a:p>
            <a:r>
              <a:rPr lang="en-GB" dirty="0"/>
              <a:t>Add testing packages into dbt </a:t>
            </a:r>
            <a:r>
              <a:rPr lang="en-GB" i="1" dirty="0"/>
              <a:t>packages.yml</a:t>
            </a:r>
            <a:r>
              <a:rPr lang="en-GB" dirty="0"/>
              <a:t> file: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Install dbt packages: </a:t>
            </a:r>
            <a:r>
              <a:rPr lang="en-GB" b="1" i="0" dirty="0">
                <a:solidFill>
                  <a:srgbClr val="262A38"/>
                </a:solidFill>
                <a:effectLst/>
                <a:latin typeface="Source Code Pro" panose="020F0502020204030204" pitchFamily="49" charset="0"/>
              </a:rPr>
              <a:t>dbt deps</a:t>
            </a:r>
            <a:endParaRPr lang="en-GB" b="1" dirty="0"/>
          </a:p>
          <a:p>
            <a:r>
              <a:rPr lang="en-GB" dirty="0"/>
              <a:t>Run test: </a:t>
            </a:r>
            <a:r>
              <a:rPr lang="en-GB" b="1" i="0" dirty="0">
                <a:solidFill>
                  <a:srgbClr val="262A38"/>
                </a:solidFill>
                <a:effectLst/>
                <a:latin typeface="Source Code Pro" panose="020F0502020204030204" pitchFamily="49" charset="0"/>
              </a:rPr>
              <a:t>dbt tests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ED0B-019B-FA31-6B77-16E67C3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B2010-A09D-5A8D-A0A4-578F3A48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23" y="2784988"/>
            <a:ext cx="50196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4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AA70-EF65-09BF-4A10-72D5AFA4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9772-F701-2C36-22E8-C7A3EF17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Dbt-utils</a:t>
            </a:r>
            <a:r>
              <a:rPr lang="en-GB" dirty="0"/>
              <a:t> Generic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0267-DA4C-DE36-D3A4-64CB74A5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17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706BB-67B0-9CFB-FE3E-9750597E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85" y="2656459"/>
            <a:ext cx="3232237" cy="3360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73568-7E88-0081-D11D-E4E9AA07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19" y="2656459"/>
            <a:ext cx="4398396" cy="2898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65C68-4429-1E5E-4DF9-D4108563E810}"/>
              </a:ext>
            </a:extLst>
          </p:cNvPr>
          <p:cNvSpPr txBox="1"/>
          <p:nvPr/>
        </p:nvSpPr>
        <p:spPr>
          <a:xfrm>
            <a:off x="6112901" y="2065274"/>
            <a:ext cx="53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https://github.com/dbt-labs/dbt-utils#generic-tests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2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1434-FF5B-B37A-5399-8F932A8F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03D1-30A7-EBE4-4872-CB0D7F46E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6288"/>
            <a:ext cx="10058400" cy="4050792"/>
          </a:xfrm>
        </p:spPr>
        <p:txBody>
          <a:bodyPr/>
          <a:lstStyle/>
          <a:p>
            <a:r>
              <a:rPr lang="en-GB" b="1" dirty="0"/>
              <a:t>Dbt-expectations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83815-0290-19CC-DC70-9355F751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D86E-428A-67F5-5FFA-69428324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99" y="2250929"/>
            <a:ext cx="4976744" cy="4925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8494F-14C8-79A4-5625-8FD5CE49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66" y="2250929"/>
            <a:ext cx="4498627" cy="4460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F7262-14D9-DA73-733E-617B86F97D1A}"/>
              </a:ext>
            </a:extLst>
          </p:cNvPr>
          <p:cNvSpPr txBox="1"/>
          <p:nvPr/>
        </p:nvSpPr>
        <p:spPr>
          <a:xfrm>
            <a:off x="6496480" y="1814442"/>
            <a:ext cx="475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https://github.com/calogica/dbt-expectations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3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1434-FF5B-B37A-5399-8F932A8F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quality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03D1-30A7-EBE4-4872-CB0D7F46E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6288"/>
            <a:ext cx="10058400" cy="4050792"/>
          </a:xfrm>
        </p:spPr>
        <p:txBody>
          <a:bodyPr/>
          <a:lstStyle/>
          <a:p>
            <a:r>
              <a:rPr lang="en-GB" b="1" dirty="0"/>
              <a:t>Dbt-expectations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83815-0290-19CC-DC70-9355F751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19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F7262-14D9-DA73-733E-617B86F97D1A}"/>
              </a:ext>
            </a:extLst>
          </p:cNvPr>
          <p:cNvSpPr txBox="1"/>
          <p:nvPr/>
        </p:nvSpPr>
        <p:spPr>
          <a:xfrm>
            <a:off x="6496480" y="1814442"/>
            <a:ext cx="475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https://github.com/calogica/dbt-expectations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9CC1B-2C0A-99FF-B84D-3E9C3E7B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80" y="2197538"/>
            <a:ext cx="5407001" cy="3912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B7A9E-C2DD-0155-F1F9-4679D034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61" y="2182667"/>
            <a:ext cx="5814959" cy="44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788-E37C-30C4-0CCA-E12EABA4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2176-8C10-C877-8DA2-066F04D8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670" y="2290916"/>
            <a:ext cx="6592529" cy="2330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Danh Phan</a:t>
            </a:r>
          </a:p>
          <a:p>
            <a:r>
              <a:rPr lang="en-US" dirty="0"/>
              <a:t>Senior Data engineer at IDS, HESTA.</a:t>
            </a:r>
          </a:p>
          <a:p>
            <a:r>
              <a:rPr lang="en-US" dirty="0"/>
              <a:t>An open-source contributor &amp; a camper</a:t>
            </a:r>
          </a:p>
          <a:p>
            <a:r>
              <a:rPr lang="en-US" dirty="0"/>
              <a:t>Ex. ML Researcher, Ex. Data analyst, </a:t>
            </a:r>
          </a:p>
          <a:p>
            <a:r>
              <a:rPr lang="en-US" dirty="0"/>
              <a:t>Ex. Web dev, Ex. Database designer.</a:t>
            </a:r>
          </a:p>
          <a:p>
            <a:r>
              <a:rPr lang="en-GB" dirty="0">
                <a:hlinkClick r:id="rId2"/>
              </a:rPr>
              <a:t>https://danhphan.net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AA1AB-5FC4-530C-4FC3-16A9A89B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</a:t>
            </a:fld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AC9E1A-A9DE-3296-080D-BC7D103D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42" y="2122346"/>
            <a:ext cx="2498813" cy="24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6BE0D-4C78-E95D-1027-D1306BF6B7BC}"/>
              </a:ext>
            </a:extLst>
          </p:cNvPr>
          <p:cNvSpPr txBox="1"/>
          <p:nvPr/>
        </p:nvSpPr>
        <p:spPr>
          <a:xfrm>
            <a:off x="5034116" y="4950871"/>
            <a:ext cx="34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333333"/>
                </a:solidFill>
                <a:effectLst/>
                <a:latin typeface="Söhne"/>
              </a:rPr>
              <a:t>Views </a:t>
            </a:r>
            <a:r>
              <a:rPr lang="en-GB" b="1" i="1" dirty="0">
                <a:solidFill>
                  <a:srgbClr val="333333"/>
                </a:solidFill>
                <a:latin typeface="Söhne"/>
              </a:rPr>
              <a:t>And </a:t>
            </a:r>
            <a:r>
              <a:rPr lang="en-GB" b="1" i="1" dirty="0">
                <a:solidFill>
                  <a:srgbClr val="333333"/>
                </a:solidFill>
                <a:effectLst/>
                <a:latin typeface="Söhne"/>
              </a:rPr>
              <a:t>Opinions Are My Own!</a:t>
            </a:r>
          </a:p>
        </p:txBody>
      </p:sp>
    </p:spTree>
    <p:extLst>
      <p:ext uri="{BB962C8B-B14F-4D97-AF65-F5344CB8AC3E}">
        <p14:creationId xmlns:p14="http://schemas.microsoft.com/office/powerpoint/2010/main" val="82232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22AC-364A-1860-DAF1-42332FE5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B881-F9B8-9B57-7C85-835F2B8D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C992-3BB7-C50D-5092-9FAD2C65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20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047F9-9A03-C6DE-A116-4F1CC53C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0663"/>
            <a:ext cx="12192000" cy="60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AF10-13F3-6529-9A2D-6B74D8FA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876B-B736-C061-E864-E092497B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85E4-9F4B-9959-E930-A9911F6F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21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1DF3D-C6CD-F84B-6259-D0E5501C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199"/>
            <a:ext cx="12192000" cy="57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50AC-DE8E-C489-A1ED-13035951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A4EF-689E-3FFC-6E1D-8188249D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C3768-DD63-83D8-1557-C92DDC6E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22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57BA5-B83B-D89A-1168-97E36738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737"/>
            <a:ext cx="12192000" cy="61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7922-3535-20E7-3000-FCF78631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9806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3E74-8848-7208-C640-12AA6F57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05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CC8E-4909-53FA-1582-6E00AEC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trust is a journey!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7CFC-841B-40A7-A8D6-5BD899A1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Building trusted data is a journey, which needs a good road map</a:t>
            </a:r>
          </a:p>
          <a:p>
            <a:r>
              <a:rPr lang="en-US" sz="2400" dirty="0"/>
              <a:t>And strong leaderships with a right data strategy</a:t>
            </a:r>
          </a:p>
          <a:p>
            <a:r>
              <a:rPr lang="en-US" sz="2400" dirty="0"/>
              <a:t>And buy-in of data stakeholders and data customers</a:t>
            </a:r>
          </a:p>
          <a:p>
            <a:endParaRPr lang="en-US" sz="2400" dirty="0"/>
          </a:p>
          <a:p>
            <a:r>
              <a:rPr lang="en-US" sz="2400" dirty="0"/>
              <a:t>Well designed data schema</a:t>
            </a:r>
          </a:p>
          <a:p>
            <a:r>
              <a:rPr lang="en-US" sz="2400" dirty="0"/>
              <a:t>Control data quality from upstream (data contract), on the way (data warehouse / data lake), and downstream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AEB85-462C-7147-7378-BDD6B2A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93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FEE-79D8-040E-ED10-FC60B23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E70-3FB0-F22E-793B-13390A40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645" y="1825625"/>
            <a:ext cx="9888793" cy="48122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 The Demo Project repo : </a:t>
            </a:r>
            <a:r>
              <a:rPr lang="en-AU" sz="1800" dirty="0">
                <a:hlinkClick r:id="rId2"/>
              </a:rPr>
              <a:t>https://github.com/danhphan/trusted-data-pipeline</a:t>
            </a:r>
            <a:endParaRPr lang="en-AU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 Dbt tests: </a:t>
            </a:r>
            <a:r>
              <a:rPr lang="sv-SE" sz="1800" dirty="0">
                <a:hlinkClick r:id="rId3"/>
              </a:rPr>
              <a:t>https://docs.getdbt.com/docs/build/tests</a:t>
            </a:r>
            <a:r>
              <a:rPr lang="sv-SE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Dbt Workshop: Advanced Testing: </a:t>
            </a:r>
            <a:r>
              <a:rPr lang="en-GB" sz="1800" dirty="0">
                <a:hlinkClick r:id="rId4"/>
              </a:rPr>
              <a:t>https://www.youtube.com/watch?v=fo7lUn6vgtg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Build a poor man’s data lake from scratch with DuckDB 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https://dagster.io/blog/duckdb-data-lake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Building a robust data pipeline with Dbt, Airflow, and Great Expectations</a:t>
            </a:r>
            <a:r>
              <a:rPr lang="sv-SE" sz="1800" dirty="0"/>
              <a:t>: </a:t>
            </a:r>
            <a:r>
              <a:rPr lang="sv-SE" sz="1800" dirty="0">
                <a:hlinkClick r:id="rId6"/>
              </a:rPr>
              <a:t>https://www.getdbt.com/coalesce-2020/building-a-robust-data-pipeline-with-dbt-airflow-and-great-expectations/</a:t>
            </a:r>
            <a:endParaRPr lang="sv-SE" sz="1800" dirty="0"/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DBFBE">
                  <a:lumMod val="75000"/>
                </a:srgbClr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Dagster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7"/>
              </a:rPr>
              <a:t>https://github.com/dagster-io/dagster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DBFBE">
                  <a:lumMod val="75000"/>
                </a:srgbClr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Dbt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8"/>
              </a:rPr>
              <a:t>https://github.com/dbt-labs/dbt-core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DBFBE">
                  <a:lumMod val="75000"/>
                </a:srgbClr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Duckdb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9"/>
              </a:rPr>
              <a:t>https://github.com/duckdb/duckdb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</a:t>
            </a:r>
            <a:r>
              <a:rPr lang="en-GB" sz="1800" dirty="0" err="1"/>
              <a:t>Dbt</a:t>
            </a:r>
            <a:r>
              <a:rPr lang="en-GB" sz="1800" dirty="0"/>
              <a:t>-utils repo: </a:t>
            </a:r>
            <a:r>
              <a:rPr lang="en-GB" sz="1800" dirty="0">
                <a:hlinkClick r:id="rId10"/>
              </a:rPr>
              <a:t>https://github.com/dbt-labs/dbt-utils</a:t>
            </a: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 </a:t>
            </a:r>
            <a:r>
              <a:rPr lang="en-GB" sz="1800" dirty="0" err="1"/>
              <a:t>Dbt</a:t>
            </a:r>
            <a:r>
              <a:rPr lang="en-GB" sz="1800" dirty="0"/>
              <a:t>-expectation repo: </a:t>
            </a:r>
            <a:r>
              <a:rPr lang="en-GB" sz="1800" dirty="0">
                <a:hlinkClick r:id="rId11"/>
              </a:rPr>
              <a:t>https://github.com/calogica/dbt-expectations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2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2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endParaRPr lang="sv-SE" sz="2400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C1FFC-80DF-BA98-902F-827963B0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114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FC59-A1FC-0ED1-F349-B517A958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2234774"/>
            <a:ext cx="9729904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E24B-1A1B-6996-54E5-7125977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278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733-8025-5654-BE13-3B362CE1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77DA-6074-85C5-0546-05E9E800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GB" dirty="0"/>
              <a:t>Trusted data pipelines</a:t>
            </a:r>
          </a:p>
          <a:p>
            <a:r>
              <a:rPr lang="en-GB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57B1-33BC-1F76-F3B3-CF71658A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4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9EFC-7EAF-8CDB-B23A-60E4E3F7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8B09-1695-2AA9-32E6-AA9DE32A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D0392-7732-2BF8-B023-0992D9B6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4</a:t>
            </a:fld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28E785-66A3-B571-1A75-C61FE1588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9" y="920456"/>
            <a:ext cx="11631561" cy="52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89B9-A32E-214D-E1BF-6E88A965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5</a:t>
            </a:fld>
            <a:endParaRPr lang="en-AU" dirty="0"/>
          </a:p>
        </p:txBody>
      </p:sp>
      <p:pic>
        <p:nvPicPr>
          <p:cNvPr id="1028" name="Picture 4" descr="Main break creates impressive geyser | Denver Water">
            <a:extLst>
              <a:ext uri="{FF2B5EF4-FFF2-40B4-BE49-F238E27FC236}">
                <a16:creationId xmlns:a16="http://schemas.microsoft.com/office/drawing/2014/main" id="{5CA4CB4A-76E5-961B-F56C-CB55176C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46" y="1582858"/>
            <a:ext cx="5837208" cy="38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994EF4-841E-53F3-6E39-2B118DF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3" y="3398167"/>
            <a:ext cx="5221987" cy="29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 Service Restored to Residents Affected by Germantown Water Main Break  - The MoCo Show">
            <a:extLst>
              <a:ext uri="{FF2B5EF4-FFF2-40B4-BE49-F238E27FC236}">
                <a16:creationId xmlns:a16="http://schemas.microsoft.com/office/drawing/2014/main" id="{03F71ECB-5F8B-DBBB-BFB6-E12748F7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4057" y="151725"/>
            <a:ext cx="2996158" cy="38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3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E752-2977-5B31-FC38-7D837B86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Need robust/reliable pipelines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448A-DF98-0D17-15C1-2E795CD5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Interesting talks on this topic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2022 Open Data Science, 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Sam Bail 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2"/>
              </a:rPr>
              <a:t>Building a Robust Data Pipeline with the "dag Stack": dbt, Airflow, and Great Expectations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2021 Bigeye, 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Egor Gryaznov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3"/>
              </a:rPr>
              <a:t>Data Reliability Engineering—Reliable Data Pipelines 101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2021 DataEngBytes, 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Harmeet Sokhi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4"/>
              </a:rPr>
              <a:t>Shift-left testing : Building reliable Data Pipelines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2019 DataBricks, 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Steven Yu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5"/>
              </a:rPr>
              <a:t>Building Robust Production Data Pipelines with Databricks Delta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2017 DataBricks, 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Xiao Li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 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6"/>
              </a:rPr>
              <a:t>Building Robust ETL Pipelines with Apache Spark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2016 Jfokus,</a:t>
            </a:r>
            <a:r>
              <a:rPr lang="en-GB" b="1" i="0" dirty="0">
                <a:solidFill>
                  <a:srgbClr val="0F0F0F"/>
                </a:solidFill>
                <a:effectLst/>
                <a:latin typeface="YouTube Sans"/>
              </a:rPr>
              <a:t> Lars Albertsson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</a:rPr>
              <a:t>: </a:t>
            </a:r>
            <a:r>
              <a:rPr lang="en-GB" i="0" dirty="0">
                <a:solidFill>
                  <a:srgbClr val="0F0F0F"/>
                </a:solidFill>
                <a:effectLst/>
                <a:latin typeface="YouTube Sans"/>
                <a:hlinkClick r:id="rId7"/>
              </a:rPr>
              <a:t>Data pipelines from zero to solid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F0F0F"/>
                </a:solidFill>
                <a:latin typeface="YouTube Sans"/>
              </a:rPr>
              <a:t>…</a:t>
            </a:r>
            <a:endParaRPr lang="en-GB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27B1-4C46-D3A4-55B7-54CEB42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775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8FE4-9909-DC59-35D5-F187E5AD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Lessons-learned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6DB-38D5-58AC-08CD-F6FA474B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data pipelines (***)</a:t>
            </a:r>
          </a:p>
          <a:p>
            <a:r>
              <a:rPr lang="en-US" dirty="0"/>
              <a:t>DevOps practice: code versioning, CI/CD</a:t>
            </a:r>
          </a:p>
          <a:p>
            <a:r>
              <a:rPr lang="en-US" dirty="0"/>
              <a:t>Infrastructure as code (Terraform , CloudFormation, …)</a:t>
            </a:r>
          </a:p>
          <a:p>
            <a:r>
              <a:rPr lang="en-US" dirty="0"/>
              <a:t>Container environment (Docker)</a:t>
            </a:r>
          </a:p>
          <a:p>
            <a:r>
              <a:rPr lang="en-US" dirty="0"/>
              <a:t>Data lineage and monitoring</a:t>
            </a:r>
          </a:p>
          <a:p>
            <a:r>
              <a:rPr lang="en-US" dirty="0"/>
              <a:t>Enhance data contracts from upstream</a:t>
            </a:r>
          </a:p>
          <a:p>
            <a:r>
              <a:rPr lang="en-US" dirty="0"/>
              <a:t>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D4A0-7813-3760-55B9-7C25E22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15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829A-E2F7-8F4B-4ED3-97B2E827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is not enough!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D4E-9D8C-D106-CA4F-A77AF5E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Robust/reliable is not enough</a:t>
            </a:r>
          </a:p>
          <a:p>
            <a:r>
              <a:rPr lang="en-US" dirty="0"/>
              <a:t>We absolutely need it</a:t>
            </a:r>
          </a:p>
          <a:p>
            <a:r>
              <a:rPr lang="en-US" dirty="0"/>
              <a:t>But we also need to deliver the data quality to our data consumers (data analysts, BI developers, or Data scientists)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             </a:t>
            </a:r>
            <a:r>
              <a:rPr lang="en-GB" b="1" dirty="0"/>
              <a:t>Trusted data pipelines also focus on data quality!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78582-B61D-4957-8EB6-59FA6A0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6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3F05-4C56-3428-8392-836DC9C7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Robust pipeline vs. Trusted pipeline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4E9B-1773-2726-5C93-C0F8A0D0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8F73-59B9-6533-EF99-BDD29E66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F908-FB12-48AB-8594-B67A3B635AF2}" type="slidenum">
              <a:rPr lang="en-AU" smtClean="0"/>
              <a:t>9</a:t>
            </a:fld>
            <a:endParaRPr lang="en-AU" dirty="0"/>
          </a:p>
        </p:txBody>
      </p:sp>
      <p:pic>
        <p:nvPicPr>
          <p:cNvPr id="1026" name="Picture 2" descr="66,500+ Industrial Water Pipe Stock Photos, Pictures &amp; Royalty-Free Images  - iStock | Water pipes, Water flow, Waste water">
            <a:extLst>
              <a:ext uri="{FF2B5EF4-FFF2-40B4-BE49-F238E27FC236}">
                <a16:creationId xmlns:a16="http://schemas.microsoft.com/office/drawing/2014/main" id="{7D59F893-7A27-A312-F3EB-64188DB0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845302"/>
            <a:ext cx="4968240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86C3E-F748-32A4-D0CB-EF91CE115DCE}"/>
              </a:ext>
            </a:extLst>
          </p:cNvPr>
          <p:cNvSpPr txBox="1"/>
          <p:nvPr/>
        </p:nvSpPr>
        <p:spPr>
          <a:xfrm>
            <a:off x="1950720" y="235354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Engineering focus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D0D05-9BF8-C02F-533D-D738BE6B21E0}"/>
              </a:ext>
            </a:extLst>
          </p:cNvPr>
          <p:cNvSpPr txBox="1"/>
          <p:nvPr/>
        </p:nvSpPr>
        <p:spPr>
          <a:xfrm>
            <a:off x="7203440" y="223821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consumers’ focus</a:t>
            </a:r>
            <a:endParaRPr lang="en-GB" b="1" dirty="0"/>
          </a:p>
        </p:txBody>
      </p:sp>
      <p:pic>
        <p:nvPicPr>
          <p:cNvPr id="1028" name="Picture 4" descr="A boy at the tap">
            <a:extLst>
              <a:ext uri="{FF2B5EF4-FFF2-40B4-BE49-F238E27FC236}">
                <a16:creationId xmlns:a16="http://schemas.microsoft.com/office/drawing/2014/main" id="{E20668AC-5815-D483-9D92-A36B6DEA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728" y="2847816"/>
            <a:ext cx="4978001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EE028-93B1-FFB2-F5C5-319EAAC82C56}"/>
              </a:ext>
            </a:extLst>
          </p:cNvPr>
          <p:cNvSpPr txBox="1"/>
          <p:nvPr/>
        </p:nvSpPr>
        <p:spPr>
          <a:xfrm>
            <a:off x="8289426" y="6215406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>
                <a:solidFill>
                  <a:srgbClr val="C1C1C1"/>
                </a:solidFill>
                <a:effectLst/>
                <a:latin typeface="Roboto" panose="02000000000000000000" pitchFamily="2" charset="0"/>
              </a:rPr>
              <a:t>@UNICEFNigeria/2020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4E244-EAF7-5451-8679-EDCBA875ABAE}"/>
              </a:ext>
            </a:extLst>
          </p:cNvPr>
          <p:cNvSpPr txBox="1"/>
          <p:nvPr/>
        </p:nvSpPr>
        <p:spPr>
          <a:xfrm>
            <a:off x="2652782" y="621027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>
                <a:solidFill>
                  <a:srgbClr val="C1C1C1"/>
                </a:solidFill>
                <a:effectLst/>
                <a:latin typeface="Roboto" panose="02000000000000000000" pitchFamily="2" charset="0"/>
              </a:rPr>
              <a:t>@istockphoto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7251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7942</TotalTime>
  <Words>814</Words>
  <Application>Microsoft Office PowerPoint</Application>
  <PresentationFormat>Widescreen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.Vn3DH</vt:lpstr>
      <vt:lpstr>-apple-system</vt:lpstr>
      <vt:lpstr>Arial</vt:lpstr>
      <vt:lpstr>Arial Black</vt:lpstr>
      <vt:lpstr>Calibri</vt:lpstr>
      <vt:lpstr>Roboto</vt:lpstr>
      <vt:lpstr>Söhne</vt:lpstr>
      <vt:lpstr>Source Code Pro</vt:lpstr>
      <vt:lpstr>Wingdings</vt:lpstr>
      <vt:lpstr>YouTube Sans</vt:lpstr>
      <vt:lpstr>Wood Type</vt:lpstr>
      <vt:lpstr>Building 3D Trusted Data Pipelines With Dagster, Dbt, and Duckdb </vt:lpstr>
      <vt:lpstr>About me</vt:lpstr>
      <vt:lpstr>Overview</vt:lpstr>
      <vt:lpstr>PowerPoint Presentation</vt:lpstr>
      <vt:lpstr>PowerPoint Presentation</vt:lpstr>
      <vt:lpstr>Need robust/reliable pipelines</vt:lpstr>
      <vt:lpstr>Lessons-learned</vt:lpstr>
      <vt:lpstr>Robust is not enough!</vt:lpstr>
      <vt:lpstr>Robust pipeline vs. Trusted pipeline</vt:lpstr>
      <vt:lpstr>Data quality questions?</vt:lpstr>
      <vt:lpstr>PowerPoint Presentation</vt:lpstr>
      <vt:lpstr>3D (Dagster, Dbt, and Duckdb) trusted pipeline</vt:lpstr>
      <vt:lpstr>The 3Ds</vt:lpstr>
      <vt:lpstr>Testing data quality</vt:lpstr>
      <vt:lpstr>Testing data quality</vt:lpstr>
      <vt:lpstr>Testing data quality</vt:lpstr>
      <vt:lpstr>Testing data quality</vt:lpstr>
      <vt:lpstr>Testing data quality</vt:lpstr>
      <vt:lpstr>Testing data quality</vt:lpstr>
      <vt:lpstr>PowerPoint Presentation</vt:lpstr>
      <vt:lpstr>PowerPoint Presentation</vt:lpstr>
      <vt:lpstr>PowerPoint Presentation</vt:lpstr>
      <vt:lpstr>Demo</vt:lpstr>
      <vt:lpstr>Building trust is a journey!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259</cp:revision>
  <dcterms:created xsi:type="dcterms:W3CDTF">2023-02-11T03:48:27Z</dcterms:created>
  <dcterms:modified xsi:type="dcterms:W3CDTF">2023-08-16T01:38:02Z</dcterms:modified>
</cp:coreProperties>
</file>